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64" r:id="rId3"/>
    <p:sldId id="265"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108" d="100"/>
          <a:sy n="108" d="100"/>
        </p:scale>
        <p:origin x="-630" y="-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213382-C9F7-40E0-910D-52F979837D55}" type="datetimeFigureOut">
              <a:rPr lang="zh-CN" altLang="en-US" smtClean="0"/>
              <a:pPr/>
              <a:t>2017-09-04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022705-C090-4A22-A9B4-7F845E1C7412}" type="slidenum">
              <a:rPr lang="zh-CN" altLang="en-US" smtClean="0"/>
              <a:pPr/>
              <a:t>‹#›</a:t>
            </a:fld>
            <a:endParaRPr lang="zh-CN" altLang="en-US"/>
          </a:p>
        </p:txBody>
      </p:sp>
    </p:spTree>
    <p:extLst>
      <p:ext uri="{BB962C8B-B14F-4D97-AF65-F5344CB8AC3E}">
        <p14:creationId xmlns="" xmlns:p14="http://schemas.microsoft.com/office/powerpoint/2010/main" val="1493473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5022705-C090-4A22-A9B4-7F845E1C7412}"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5022705-C090-4A22-A9B4-7F845E1C7412}"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5022705-C090-4A22-A9B4-7F845E1C7412}"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824C870-7ED1-44FF-A406-2AC17CDFFE08}" type="datetimeFigureOut">
              <a:rPr lang="zh-CN" altLang="en-US" smtClean="0"/>
              <a:pPr/>
              <a:t>2017-09-04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A97B0-568E-4500-9B2C-A8DB780C4413}" type="slidenum">
              <a:rPr lang="zh-CN" altLang="en-US" smtClean="0"/>
              <a:pPr/>
              <a:t>‹#›</a:t>
            </a:fld>
            <a:endParaRPr lang="zh-CN" altLang="en-US"/>
          </a:p>
        </p:txBody>
      </p:sp>
    </p:spTree>
    <p:extLst>
      <p:ext uri="{BB962C8B-B14F-4D97-AF65-F5344CB8AC3E}">
        <p14:creationId xmlns="" xmlns:p14="http://schemas.microsoft.com/office/powerpoint/2010/main" val="13783060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24C870-7ED1-44FF-A406-2AC17CDFFE08}" type="datetimeFigureOut">
              <a:rPr lang="zh-CN" altLang="en-US" smtClean="0"/>
              <a:pPr/>
              <a:t>2017-09-04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A97B0-568E-4500-9B2C-A8DB780C4413}" type="slidenum">
              <a:rPr lang="zh-CN" altLang="en-US" smtClean="0"/>
              <a:pPr/>
              <a:t>‹#›</a:t>
            </a:fld>
            <a:endParaRPr lang="zh-CN" altLang="en-US"/>
          </a:p>
        </p:txBody>
      </p:sp>
    </p:spTree>
    <p:extLst>
      <p:ext uri="{BB962C8B-B14F-4D97-AF65-F5344CB8AC3E}">
        <p14:creationId xmlns="" xmlns:p14="http://schemas.microsoft.com/office/powerpoint/2010/main" val="4211981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24C870-7ED1-44FF-A406-2AC17CDFFE08}" type="datetimeFigureOut">
              <a:rPr lang="zh-CN" altLang="en-US" smtClean="0"/>
              <a:pPr/>
              <a:t>2017-09-04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A97B0-568E-4500-9B2C-A8DB780C4413}" type="slidenum">
              <a:rPr lang="zh-CN" altLang="en-US" smtClean="0"/>
              <a:pPr/>
              <a:t>‹#›</a:t>
            </a:fld>
            <a:endParaRPr lang="zh-CN" altLang="en-US"/>
          </a:p>
        </p:txBody>
      </p:sp>
    </p:spTree>
    <p:extLst>
      <p:ext uri="{BB962C8B-B14F-4D97-AF65-F5344CB8AC3E}">
        <p14:creationId xmlns="" xmlns:p14="http://schemas.microsoft.com/office/powerpoint/2010/main" val="1273260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24C870-7ED1-44FF-A406-2AC17CDFFE08}" type="datetimeFigureOut">
              <a:rPr lang="zh-CN" altLang="en-US" smtClean="0"/>
              <a:pPr/>
              <a:t>2017-09-04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A97B0-568E-4500-9B2C-A8DB780C4413}" type="slidenum">
              <a:rPr lang="zh-CN" altLang="en-US" smtClean="0"/>
              <a:pPr/>
              <a:t>‹#›</a:t>
            </a:fld>
            <a:endParaRPr lang="zh-CN" altLang="en-US"/>
          </a:p>
        </p:txBody>
      </p:sp>
    </p:spTree>
    <p:extLst>
      <p:ext uri="{BB962C8B-B14F-4D97-AF65-F5344CB8AC3E}">
        <p14:creationId xmlns="" xmlns:p14="http://schemas.microsoft.com/office/powerpoint/2010/main" val="2479426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824C870-7ED1-44FF-A406-2AC17CDFFE08}" type="datetimeFigureOut">
              <a:rPr lang="zh-CN" altLang="en-US" smtClean="0"/>
              <a:pPr/>
              <a:t>2017-09-04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A97B0-568E-4500-9B2C-A8DB780C4413}" type="slidenum">
              <a:rPr lang="zh-CN" altLang="en-US" smtClean="0"/>
              <a:pPr/>
              <a:t>‹#›</a:t>
            </a:fld>
            <a:endParaRPr lang="zh-CN" altLang="en-US"/>
          </a:p>
        </p:txBody>
      </p:sp>
    </p:spTree>
    <p:extLst>
      <p:ext uri="{BB962C8B-B14F-4D97-AF65-F5344CB8AC3E}">
        <p14:creationId xmlns="" xmlns:p14="http://schemas.microsoft.com/office/powerpoint/2010/main" val="837426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824C870-7ED1-44FF-A406-2AC17CDFFE08}" type="datetimeFigureOut">
              <a:rPr lang="zh-CN" altLang="en-US" smtClean="0"/>
              <a:pPr/>
              <a:t>2017-09-04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AA97B0-568E-4500-9B2C-A8DB780C4413}" type="slidenum">
              <a:rPr lang="zh-CN" altLang="en-US" smtClean="0"/>
              <a:pPr/>
              <a:t>‹#›</a:t>
            </a:fld>
            <a:endParaRPr lang="zh-CN" altLang="en-US"/>
          </a:p>
        </p:txBody>
      </p:sp>
    </p:spTree>
    <p:extLst>
      <p:ext uri="{BB962C8B-B14F-4D97-AF65-F5344CB8AC3E}">
        <p14:creationId xmlns="" xmlns:p14="http://schemas.microsoft.com/office/powerpoint/2010/main" val="4053189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824C870-7ED1-44FF-A406-2AC17CDFFE08}" type="datetimeFigureOut">
              <a:rPr lang="zh-CN" altLang="en-US" smtClean="0"/>
              <a:pPr/>
              <a:t>2017-09-04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3AA97B0-568E-4500-9B2C-A8DB780C4413}" type="slidenum">
              <a:rPr lang="zh-CN" altLang="en-US" smtClean="0"/>
              <a:pPr/>
              <a:t>‹#›</a:t>
            </a:fld>
            <a:endParaRPr lang="zh-CN" altLang="en-US"/>
          </a:p>
        </p:txBody>
      </p:sp>
    </p:spTree>
    <p:extLst>
      <p:ext uri="{BB962C8B-B14F-4D97-AF65-F5344CB8AC3E}">
        <p14:creationId xmlns="" xmlns:p14="http://schemas.microsoft.com/office/powerpoint/2010/main" val="2872491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824C870-7ED1-44FF-A406-2AC17CDFFE08}" type="datetimeFigureOut">
              <a:rPr lang="zh-CN" altLang="en-US" smtClean="0"/>
              <a:pPr/>
              <a:t>2017-09-04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3AA97B0-568E-4500-9B2C-A8DB780C4413}" type="slidenum">
              <a:rPr lang="zh-CN" altLang="en-US" smtClean="0"/>
              <a:pPr/>
              <a:t>‹#›</a:t>
            </a:fld>
            <a:endParaRPr lang="zh-CN" altLang="en-US"/>
          </a:p>
        </p:txBody>
      </p:sp>
    </p:spTree>
    <p:extLst>
      <p:ext uri="{BB962C8B-B14F-4D97-AF65-F5344CB8AC3E}">
        <p14:creationId xmlns="" xmlns:p14="http://schemas.microsoft.com/office/powerpoint/2010/main" val="478222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24C870-7ED1-44FF-A406-2AC17CDFFE08}" type="datetimeFigureOut">
              <a:rPr lang="zh-CN" altLang="en-US" smtClean="0"/>
              <a:pPr/>
              <a:t>2017-09-04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3AA97B0-568E-4500-9B2C-A8DB780C4413}" type="slidenum">
              <a:rPr lang="zh-CN" altLang="en-US" smtClean="0"/>
              <a:pPr/>
              <a:t>‹#›</a:t>
            </a:fld>
            <a:endParaRPr lang="zh-CN" altLang="en-US"/>
          </a:p>
        </p:txBody>
      </p:sp>
    </p:spTree>
    <p:extLst>
      <p:ext uri="{BB962C8B-B14F-4D97-AF65-F5344CB8AC3E}">
        <p14:creationId xmlns="" xmlns:p14="http://schemas.microsoft.com/office/powerpoint/2010/main" val="388603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824C870-7ED1-44FF-A406-2AC17CDFFE08}" type="datetimeFigureOut">
              <a:rPr lang="zh-CN" altLang="en-US" smtClean="0"/>
              <a:pPr/>
              <a:t>2017-09-04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AA97B0-568E-4500-9B2C-A8DB780C4413}" type="slidenum">
              <a:rPr lang="zh-CN" altLang="en-US" smtClean="0"/>
              <a:pPr/>
              <a:t>‹#›</a:t>
            </a:fld>
            <a:endParaRPr lang="zh-CN" altLang="en-US"/>
          </a:p>
        </p:txBody>
      </p:sp>
    </p:spTree>
    <p:extLst>
      <p:ext uri="{BB962C8B-B14F-4D97-AF65-F5344CB8AC3E}">
        <p14:creationId xmlns="" xmlns:p14="http://schemas.microsoft.com/office/powerpoint/2010/main" val="3452398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824C870-7ED1-44FF-A406-2AC17CDFFE08}" type="datetimeFigureOut">
              <a:rPr lang="zh-CN" altLang="en-US" smtClean="0"/>
              <a:pPr/>
              <a:t>2017-09-04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AA97B0-568E-4500-9B2C-A8DB780C4413}" type="slidenum">
              <a:rPr lang="zh-CN" altLang="en-US" smtClean="0"/>
              <a:pPr/>
              <a:t>‹#›</a:t>
            </a:fld>
            <a:endParaRPr lang="zh-CN" altLang="en-US"/>
          </a:p>
        </p:txBody>
      </p:sp>
    </p:spTree>
    <p:extLst>
      <p:ext uri="{BB962C8B-B14F-4D97-AF65-F5344CB8AC3E}">
        <p14:creationId xmlns="" xmlns:p14="http://schemas.microsoft.com/office/powerpoint/2010/main" val="917515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24C870-7ED1-44FF-A406-2AC17CDFFE08}" type="datetimeFigureOut">
              <a:rPr lang="zh-CN" altLang="en-US" smtClean="0"/>
              <a:pPr/>
              <a:t>2017-09-04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AA97B0-568E-4500-9B2C-A8DB780C4413}" type="slidenum">
              <a:rPr lang="zh-CN" altLang="en-US" smtClean="0"/>
              <a:pPr/>
              <a:t>‹#›</a:t>
            </a:fld>
            <a:endParaRPr lang="zh-CN" altLang="en-US"/>
          </a:p>
        </p:txBody>
      </p:sp>
    </p:spTree>
    <p:extLst>
      <p:ext uri="{BB962C8B-B14F-4D97-AF65-F5344CB8AC3E}">
        <p14:creationId xmlns="" xmlns:p14="http://schemas.microsoft.com/office/powerpoint/2010/main" val="31639183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51439" y="1781787"/>
            <a:ext cx="9144000" cy="2387600"/>
          </a:xfrm>
        </p:spPr>
        <p:txBody>
          <a:bodyPr>
            <a:normAutofit/>
          </a:bodyPr>
          <a:lstStyle/>
          <a:p>
            <a:r>
              <a:rPr lang="en-US" altLang="zh-CN" dirty="0" smtClean="0"/>
              <a:t>Consideration on the progress of Phase-1 NR</a:t>
            </a:r>
            <a:br>
              <a:rPr lang="en-US" altLang="zh-CN" dirty="0" smtClean="0"/>
            </a:br>
            <a:r>
              <a:rPr lang="en-US" altLang="zh-CN" sz="3600" dirty="0" smtClean="0"/>
              <a:t>CMCC</a:t>
            </a:r>
            <a:endParaRPr lang="zh-CN" altLang="en-US" dirty="0"/>
          </a:p>
        </p:txBody>
      </p:sp>
      <p:sp>
        <p:nvSpPr>
          <p:cNvPr id="6145" name="Rectangle 1"/>
          <p:cNvSpPr>
            <a:spLocks noChangeArrowheads="1"/>
          </p:cNvSpPr>
          <p:nvPr/>
        </p:nvSpPr>
        <p:spPr bwMode="auto">
          <a:xfrm>
            <a:off x="221220" y="44244"/>
            <a:ext cx="11639725" cy="132343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ja-JP" sz="2000" b="1" i="0" u="none" strike="noStrike" cap="none" normalizeH="0" baseline="0" dirty="0" smtClean="0">
                <a:ln>
                  <a:noFill/>
                </a:ln>
                <a:solidFill>
                  <a:schemeClr val="tx1"/>
                </a:solidFill>
                <a:effectLst/>
                <a:latin typeface="Arial" pitchFamily="34" charset="0"/>
                <a:ea typeface="宋体" pitchFamily="2" charset="-122"/>
                <a:cs typeface="Arial" pitchFamily="34" charset="0"/>
              </a:rPr>
              <a:t>3GPP TSG RAN meeting #</a:t>
            </a:r>
            <a:r>
              <a:rPr kumimoji="0" lang="en-GB" altLang="zh-CN" sz="2000" b="1" i="0" u="none" strike="noStrike" cap="none" normalizeH="0" baseline="0" dirty="0" smtClean="0">
                <a:ln>
                  <a:noFill/>
                </a:ln>
                <a:solidFill>
                  <a:schemeClr val="tx1"/>
                </a:solidFill>
                <a:effectLst/>
                <a:latin typeface="Arial" pitchFamily="34" charset="0"/>
                <a:ea typeface="宋体" pitchFamily="2" charset="-122"/>
                <a:cs typeface="Arial" pitchFamily="34" charset="0"/>
              </a:rPr>
              <a:t>77</a:t>
            </a:r>
            <a:r>
              <a:rPr kumimoji="0" lang="en-GB" altLang="ja-JP" sz="2000" b="1" i="0" u="none" strike="noStrike" cap="none" normalizeH="0" baseline="0" dirty="0" smtClean="0">
                <a:ln>
                  <a:noFill/>
                </a:ln>
                <a:solidFill>
                  <a:schemeClr val="tx1"/>
                </a:solidFill>
                <a:effectLst/>
                <a:latin typeface="Arial" pitchFamily="34" charset="0"/>
                <a:ea typeface="宋体" pitchFamily="2" charset="-122"/>
                <a:cs typeface="Arial" pitchFamily="34" charset="0"/>
              </a:rPr>
              <a:t>								RP-1</a:t>
            </a:r>
            <a:r>
              <a:rPr kumimoji="0" lang="en-GB" altLang="zh-CN" sz="2000" b="1" i="0" u="none" strike="noStrike" cap="none" normalizeH="0" baseline="0" dirty="0" smtClean="0">
                <a:ln>
                  <a:noFill/>
                </a:ln>
                <a:solidFill>
                  <a:schemeClr val="tx1"/>
                </a:solidFill>
                <a:effectLst/>
                <a:latin typeface="Arial" pitchFamily="34" charset="0"/>
                <a:ea typeface="宋体" pitchFamily="2" charset="-122"/>
                <a:cs typeface="Arial" pitchFamily="34" charset="0"/>
              </a:rPr>
              <a:t>7</a:t>
            </a:r>
            <a:r>
              <a:rPr kumimoji="0" lang="en-GB" altLang="ja-JP" sz="2000" b="1" i="0" u="none" strike="noStrike" cap="none" normalizeH="0" baseline="0" dirty="0" smtClean="0">
                <a:ln>
                  <a:noFill/>
                </a:ln>
                <a:solidFill>
                  <a:schemeClr val="tx1"/>
                </a:solidFill>
                <a:effectLst/>
                <a:latin typeface="Arial" pitchFamily="34" charset="0"/>
                <a:ea typeface="宋体" pitchFamily="2" charset="-122"/>
                <a:cs typeface="Arial" pitchFamily="34" charset="0"/>
              </a:rPr>
              <a:t>1992</a:t>
            </a:r>
            <a:endParaRPr kumimoji="0" lang="en-GB" altLang="zh-CN"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ja-JP" sz="2000" b="1" i="0" u="none" strike="noStrike" cap="none" normalizeH="0" baseline="0" dirty="0" smtClean="0">
                <a:ln>
                  <a:noFill/>
                </a:ln>
                <a:solidFill>
                  <a:schemeClr val="tx1"/>
                </a:solidFill>
                <a:effectLst/>
                <a:latin typeface="Arial" pitchFamily="34" charset="0"/>
                <a:ea typeface="宋体" pitchFamily="2" charset="-122"/>
                <a:cs typeface="Arial" pitchFamily="34" charset="0"/>
              </a:rPr>
              <a:t>Sapporo, JP, 11 - 14 Sep 2017</a:t>
            </a:r>
          </a:p>
          <a:p>
            <a:pPr marL="0" marR="0" lvl="0" indent="0" algn="l" defTabSz="914400" rtl="0" eaLnBrk="0" fontAlgn="base" latinLnBrk="0" hangingPunct="0">
              <a:lnSpc>
                <a:spcPct val="100000"/>
              </a:lnSpc>
              <a:spcBef>
                <a:spcPct val="0"/>
              </a:spcBef>
              <a:spcAft>
                <a:spcPct val="0"/>
              </a:spcAft>
              <a:buClrTx/>
              <a:buSzTx/>
              <a:buFontTx/>
              <a:buNone/>
              <a:tabLst/>
            </a:pPr>
            <a:r>
              <a:rPr lang="en-GB" altLang="ja-JP" sz="2000" b="1" dirty="0" smtClean="0">
                <a:latin typeface="Arial" pitchFamily="34" charset="0"/>
                <a:ea typeface="宋体" pitchFamily="2" charset="-122"/>
                <a:cs typeface="Arial" pitchFamily="34" charset="0"/>
              </a:rPr>
              <a:t>Agenda item: 9.2.1 </a:t>
            </a:r>
            <a:endParaRPr lang="en-GB" altLang="ja-JP" sz="2000" b="1" dirty="0" smtClean="0">
              <a:latin typeface="Arial" pitchFamily="34" charset="0"/>
              <a:ea typeface="宋体" pitchFamily="2" charset="-122"/>
              <a:cs typeface="Arial" pitchFamily="34" charset="0"/>
            </a:endParaRPr>
          </a:p>
          <a:p>
            <a:pPr eaLnBrk="0" fontAlgn="base" hangingPunct="0">
              <a:spcBef>
                <a:spcPct val="0"/>
              </a:spcBef>
              <a:spcAft>
                <a:spcPct val="0"/>
              </a:spcAft>
            </a:pPr>
            <a:r>
              <a:rPr lang="en-GB" altLang="ja-JP" sz="2000" b="1" dirty="0" smtClean="0">
                <a:latin typeface="Arial" pitchFamily="34" charset="0"/>
                <a:ea typeface="宋体" pitchFamily="2" charset="-122"/>
                <a:cs typeface="Arial" pitchFamily="34" charset="0"/>
              </a:rPr>
              <a:t>Document for:  </a:t>
            </a:r>
            <a:r>
              <a:rPr lang="en-GB" altLang="ja-JP" sz="2000" b="1" dirty="0" smtClean="0">
                <a:latin typeface="Arial" pitchFamily="34" charset="0"/>
                <a:ea typeface="宋体" pitchFamily="2" charset="-122"/>
                <a:cs typeface="Arial" pitchFamily="34" charset="0"/>
              </a:rPr>
              <a:t>Discussion</a:t>
            </a:r>
            <a:endParaRPr lang="en-GB" altLang="ja-JP" sz="2000" b="1" dirty="0" smtClean="0">
              <a:latin typeface="Arial" pitchFamily="34" charset="0"/>
              <a:ea typeface="宋体" pitchFamily="2" charset="-122"/>
              <a:cs typeface="Arial" pitchFamily="34" charset="0"/>
            </a:endParaRPr>
          </a:p>
        </p:txBody>
      </p:sp>
    </p:spTree>
    <p:extLst>
      <p:ext uri="{BB962C8B-B14F-4D97-AF65-F5344CB8AC3E}">
        <p14:creationId xmlns="" xmlns:p14="http://schemas.microsoft.com/office/powerpoint/2010/main" val="3542323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494" y="0"/>
            <a:ext cx="10515600" cy="1325563"/>
          </a:xfrm>
        </p:spPr>
        <p:txBody>
          <a:bodyPr/>
          <a:lstStyle/>
          <a:p>
            <a:r>
              <a:rPr lang="en-US" altLang="zh-CN" dirty="0" smtClean="0"/>
              <a:t>Background and Observations</a:t>
            </a:r>
            <a:endParaRPr lang="zh-CN" altLang="en-US" dirty="0"/>
          </a:p>
        </p:txBody>
      </p:sp>
      <p:sp>
        <p:nvSpPr>
          <p:cNvPr id="8" name="矩形 7"/>
          <p:cNvSpPr/>
          <p:nvPr/>
        </p:nvSpPr>
        <p:spPr>
          <a:xfrm>
            <a:off x="294968" y="1122450"/>
            <a:ext cx="11710219" cy="4216539"/>
          </a:xfrm>
          <a:prstGeom prst="rect">
            <a:avLst/>
          </a:prstGeom>
        </p:spPr>
        <p:txBody>
          <a:bodyPr wrap="square">
            <a:spAutoFit/>
          </a:bodyPr>
          <a:lstStyle/>
          <a:p>
            <a:pPr marL="285750" indent="-285750">
              <a:buFont typeface="Arial" panose="020B0604020202020204" pitchFamily="34" charset="0"/>
              <a:buChar char="•"/>
              <a:tabLst>
                <a:tab pos="914400" algn="l"/>
              </a:tabLst>
            </a:pPr>
            <a:r>
              <a:rPr lang="en-US" altLang="zh-CN" sz="2000" kern="100" dirty="0" smtClean="0">
                <a:latin typeface="Calibri" panose="020F0502020204030204" pitchFamily="34" charset="0"/>
                <a:ea typeface="宋体" panose="02010600030101010101" pitchFamily="2" charset="-122"/>
                <a:cs typeface="Times New Roman" panose="02020603050405020304" pitchFamily="18" charset="0"/>
              </a:rPr>
              <a:t>Only three meetings are available before the first frozen timeline, while some critical components, procedures or designs are still in open state without consolidated progress, e.g.</a:t>
            </a:r>
          </a:p>
          <a:p>
            <a:pPr marL="742950" lvl="1" indent="-285750">
              <a:buFont typeface="Arial" panose="020B0604020202020204" pitchFamily="34" charset="0"/>
              <a:buChar char="•"/>
              <a:tabLst>
                <a:tab pos="914400" algn="l"/>
              </a:tabLst>
            </a:pP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Search space and DCI format in CORSET</a:t>
            </a:r>
          </a:p>
          <a:p>
            <a:pPr marL="742950" lvl="1" indent="-285750">
              <a:buFont typeface="Arial" panose="020B0604020202020204" pitchFamily="34" charset="0"/>
              <a:buChar char="•"/>
              <a:tabLst>
                <a:tab pos="914400" algn="l"/>
              </a:tabLst>
            </a:pP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Uplink control channel</a:t>
            </a:r>
          </a:p>
          <a:p>
            <a:pPr marL="742950" lvl="1" indent="-285750">
              <a:buFont typeface="Arial" panose="020B0604020202020204" pitchFamily="34" charset="0"/>
              <a:buChar char="•"/>
              <a:tabLst>
                <a:tab pos="914400" algn="l"/>
              </a:tabLst>
            </a:pP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Time/frequency resource allocation</a:t>
            </a:r>
          </a:p>
          <a:p>
            <a:pPr marL="742950" lvl="1" indent="-285750">
              <a:buFont typeface="Arial" panose="020B0604020202020204" pitchFamily="34" charset="0"/>
              <a:buChar char="•"/>
              <a:tabLst>
                <a:tab pos="914400" algn="l"/>
              </a:tabLst>
            </a:pP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Etc.</a:t>
            </a:r>
          </a:p>
          <a:p>
            <a:pPr marL="285750" indent="-285750">
              <a:buFont typeface="Arial" panose="020B0604020202020204" pitchFamily="34" charset="0"/>
              <a:buChar char="•"/>
              <a:tabLst>
                <a:tab pos="914400" algn="l"/>
              </a:tabLst>
            </a:pPr>
            <a:r>
              <a:rPr lang="en-US" altLang="zh-CN" sz="2000" kern="100" dirty="0" smtClean="0">
                <a:latin typeface="Calibri" panose="020F0502020204030204" pitchFamily="34" charset="0"/>
                <a:ea typeface="宋体" panose="02010600030101010101" pitchFamily="2" charset="-122"/>
                <a:cs typeface="Times New Roman" panose="02020603050405020304" pitchFamily="18" charset="0"/>
              </a:rPr>
              <a:t>Package solutions are prevailing in some topics; otherwise no progress could be ever made. This is mainly due to the unfortunate fact that WF driven discussions overwhelm the roles of technical contributions. Additionally, paramount amount of contributions is a huge challenge in itself</a:t>
            </a:r>
          </a:p>
          <a:p>
            <a:pPr marL="285750" indent="-285750">
              <a:buFont typeface="Arial" panose="020B0604020202020204" pitchFamily="34" charset="0"/>
              <a:buChar char="•"/>
              <a:tabLst>
                <a:tab pos="914400" algn="l"/>
              </a:tabLst>
            </a:pPr>
            <a:r>
              <a:rPr lang="en-US" altLang="zh-CN" sz="2000" kern="100" dirty="0" smtClean="0">
                <a:latin typeface="Calibri" panose="020F0502020204030204" pitchFamily="34" charset="0"/>
                <a:ea typeface="宋体" panose="02010600030101010101" pitchFamily="2" charset="-122"/>
                <a:cs typeface="Times New Roman" panose="02020603050405020304" pitchFamily="18" charset="0"/>
              </a:rPr>
              <a:t>Insufficient online time or opportunities are available for joint review or cross checking of the agreements achieved from various parallel sessions, which may lead to incompatible designs, e.g. </a:t>
            </a:r>
          </a:p>
          <a:p>
            <a:pPr marL="742950" lvl="1" indent="-285750">
              <a:buFont typeface="Arial" panose="020B0604020202020204" pitchFamily="34" charset="0"/>
              <a:buChar char="•"/>
              <a:tabLst>
                <a:tab pos="914400" algn="l"/>
              </a:tabLst>
            </a:pP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SS burst set transmission </a:t>
            </a:r>
            <a:r>
              <a:rPr lang="en-US" altLang="zh-CN" kern="100" dirty="0" err="1" smtClean="0">
                <a:latin typeface="Calibri" panose="020F0502020204030204" pitchFamily="34" charset="0"/>
                <a:ea typeface="宋体" panose="02010600030101010101" pitchFamily="2" charset="-122"/>
                <a:cs typeface="Times New Roman" panose="02020603050405020304" pitchFamily="18" charset="0"/>
              </a:rPr>
              <a:t>vs</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 frame structure</a:t>
            </a:r>
          </a:p>
          <a:p>
            <a:pPr marL="742950" lvl="1" indent="-285750">
              <a:buFont typeface="Arial" panose="020B0604020202020204" pitchFamily="34" charset="0"/>
              <a:buChar char="•"/>
              <a:tabLst>
                <a:tab pos="914400" algn="l"/>
              </a:tabLst>
            </a:pP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RLM(mobility) </a:t>
            </a:r>
            <a:r>
              <a:rPr lang="en-US" altLang="zh-CN" kern="100" dirty="0" err="1" smtClean="0">
                <a:latin typeface="Calibri" panose="020F0502020204030204" pitchFamily="34" charset="0"/>
                <a:ea typeface="宋体" panose="02010600030101010101" pitchFamily="2" charset="-122"/>
                <a:cs typeface="Times New Roman" panose="02020603050405020304" pitchFamily="18" charset="0"/>
              </a:rPr>
              <a:t>vs</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 beam recovery(MIMO beam management)</a:t>
            </a:r>
          </a:p>
          <a:p>
            <a:pPr marL="285750" indent="-285750">
              <a:buFont typeface="Arial" panose="020B0604020202020204" pitchFamily="34" charset="0"/>
              <a:buChar char="•"/>
              <a:tabLst>
                <a:tab pos="914400" algn="l"/>
              </a:tabLst>
            </a:pPr>
            <a:r>
              <a:rPr lang="en-US" altLang="zh-CN" sz="2000" kern="100" dirty="0" smtClean="0">
                <a:latin typeface="Calibri" panose="020F0502020204030204" pitchFamily="34" charset="0"/>
                <a:ea typeface="宋体" panose="02010600030101010101" pitchFamily="2" charset="-122"/>
                <a:cs typeface="Times New Roman" panose="02020603050405020304" pitchFamily="18" charset="0"/>
              </a:rPr>
              <a:t>Overall, the in-time completion and quality of Phase-1 NR specifications are in to be concerned over</a:t>
            </a:r>
            <a:endParaRPr lang="en-US" altLang="zh-CN" sz="2000" b="1" kern="100" dirty="0" smtClean="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 xmlns:p14="http://schemas.microsoft.com/office/powerpoint/2010/main" val="750004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494" y="0"/>
            <a:ext cx="10515600" cy="1325563"/>
          </a:xfrm>
        </p:spPr>
        <p:txBody>
          <a:bodyPr/>
          <a:lstStyle/>
          <a:p>
            <a:r>
              <a:rPr lang="en-US" altLang="zh-CN" dirty="0" smtClean="0"/>
              <a:t>Proposals</a:t>
            </a:r>
            <a:endParaRPr lang="zh-CN" altLang="en-US" dirty="0"/>
          </a:p>
        </p:txBody>
      </p:sp>
      <p:sp>
        <p:nvSpPr>
          <p:cNvPr id="8" name="矩形 7"/>
          <p:cNvSpPr/>
          <p:nvPr/>
        </p:nvSpPr>
        <p:spPr>
          <a:xfrm>
            <a:off x="284988" y="1122453"/>
            <a:ext cx="11661206" cy="6149376"/>
          </a:xfrm>
          <a:prstGeom prst="rect">
            <a:avLst/>
          </a:prstGeom>
        </p:spPr>
        <p:txBody>
          <a:bodyPr wrap="square">
            <a:spAutoFit/>
          </a:bodyPr>
          <a:lstStyle/>
          <a:p>
            <a:pPr marL="285750" indent="-285750">
              <a:buFont typeface="Arial" panose="020B0604020202020204" pitchFamily="34" charset="0"/>
              <a:buChar char="•"/>
              <a:tabLst>
                <a:tab pos="914400" algn="l"/>
              </a:tabLst>
            </a:pPr>
            <a:r>
              <a:rPr lang="en-US" altLang="zh-CN" sz="2400" b="1" kern="100" dirty="0" smtClean="0">
                <a:latin typeface="Calibri" panose="020F0502020204030204" pitchFamily="34" charset="0"/>
                <a:ea typeface="宋体" panose="02010600030101010101" pitchFamily="2" charset="-122"/>
                <a:cs typeface="Times New Roman" panose="02020603050405020304" pitchFamily="18" charset="0"/>
              </a:rPr>
              <a:t>To guarantee the high quality of Phase-1 NR to be frozen in due time,  it is proposed:</a:t>
            </a:r>
          </a:p>
          <a:p>
            <a:pPr marL="742950" lvl="1" indent="-285750">
              <a:buFont typeface="Arial" panose="020B0604020202020204" pitchFamily="34" charset="0"/>
              <a:buChar char="•"/>
              <a:tabLst>
                <a:tab pos="914400" algn="l"/>
              </a:tabLst>
            </a:pPr>
            <a:r>
              <a:rPr lang="en-US" dirty="0" smtClean="0"/>
              <a:t>To allocate more joint session TUs for agreements related to critical agendas </a:t>
            </a:r>
          </a:p>
          <a:p>
            <a:pPr marL="742950" lvl="1" indent="-285750">
              <a:buFont typeface="Arial" panose="020B0604020202020204" pitchFamily="34" charset="0"/>
              <a:buChar char="•"/>
              <a:tabLst>
                <a:tab pos="914400" algn="l"/>
              </a:tabLst>
            </a:pPr>
            <a:r>
              <a:rPr lang="en-US" dirty="0" smtClean="0"/>
              <a:t>Features with no impacts </a:t>
            </a:r>
            <a:r>
              <a:rPr lang="en-US" b="1" u="sng" dirty="0" smtClean="0"/>
              <a:t>on forward compatibility or deployment strategy </a:t>
            </a:r>
            <a:r>
              <a:rPr lang="en-US" dirty="0" smtClean="0"/>
              <a:t>should be postponed, e.g. at least from RAN1 perspective,</a:t>
            </a:r>
            <a:endParaRPr lang="zh-CN" altLang="en-US" dirty="0" smtClean="0"/>
          </a:p>
          <a:p>
            <a:pPr marL="1257300" lvl="2" indent="-342900">
              <a:spcBef>
                <a:spcPct val="20000"/>
              </a:spcBef>
              <a:buFont typeface="Arial" pitchFamily="34" charset="0"/>
              <a:buChar char="•"/>
            </a:pPr>
            <a:r>
              <a:rPr lang="en-US" altLang="zh-CN" dirty="0" smtClean="0"/>
              <a:t> Control channel related :</a:t>
            </a:r>
          </a:p>
          <a:p>
            <a:pPr marL="1714500" lvl="3" indent="-342900">
              <a:spcBef>
                <a:spcPct val="20000"/>
              </a:spcBef>
              <a:buFont typeface="Arial" pitchFamily="34" charset="0"/>
              <a:buChar char="•"/>
            </a:pPr>
            <a:r>
              <a:rPr lang="en-US" altLang="zh-CN" dirty="0" smtClean="0"/>
              <a:t>resource multiplexing of control and data </a:t>
            </a:r>
          </a:p>
          <a:p>
            <a:pPr marL="1714500" lvl="3" indent="-342900">
              <a:spcBef>
                <a:spcPct val="20000"/>
              </a:spcBef>
              <a:buFont typeface="Arial" pitchFamily="34" charset="0"/>
              <a:buChar char="•"/>
            </a:pPr>
            <a:r>
              <a:rPr lang="en-US" altLang="zh-CN" dirty="0" smtClean="0"/>
              <a:t>Frequency first </a:t>
            </a:r>
            <a:r>
              <a:rPr lang="en-GB" dirty="0" smtClean="0"/>
              <a:t>mapping of REGs to CCE</a:t>
            </a:r>
          </a:p>
          <a:p>
            <a:pPr marL="1257300" lvl="2" indent="-342900">
              <a:spcBef>
                <a:spcPct val="20000"/>
              </a:spcBef>
              <a:buFont typeface="Arial" pitchFamily="34" charset="0"/>
              <a:buChar char="•"/>
            </a:pPr>
            <a:r>
              <a:rPr lang="en-US" altLang="zh-CN" dirty="0" smtClean="0"/>
              <a:t>CBG based feedback in HARQ design</a:t>
            </a:r>
          </a:p>
          <a:p>
            <a:pPr marL="1257300" lvl="2" indent="-342900">
              <a:spcBef>
                <a:spcPct val="20000"/>
              </a:spcBef>
              <a:buFont typeface="Arial" pitchFamily="34" charset="0"/>
              <a:buChar char="•"/>
            </a:pPr>
            <a:r>
              <a:rPr lang="en-US" altLang="zh-CN" dirty="0" smtClean="0"/>
              <a:t>Transmit diversity for PUCCH</a:t>
            </a:r>
          </a:p>
          <a:p>
            <a:pPr marL="1257300" lvl="2" indent="-342900">
              <a:spcBef>
                <a:spcPct val="20000"/>
              </a:spcBef>
              <a:buFont typeface="Arial" pitchFamily="34" charset="0"/>
              <a:buChar char="•"/>
            </a:pPr>
            <a:r>
              <a:rPr lang="en-US" altLang="zh-CN" dirty="0" smtClean="0"/>
              <a:t>Preemption indication for UL</a:t>
            </a:r>
          </a:p>
          <a:p>
            <a:pPr marL="1257300" lvl="2" indent="-342900">
              <a:spcBef>
                <a:spcPct val="20000"/>
              </a:spcBef>
              <a:buFont typeface="Arial" pitchFamily="34" charset="0"/>
              <a:buChar char="•"/>
            </a:pPr>
            <a:r>
              <a:rPr lang="en-US" altLang="zh-CN" dirty="0" err="1" smtClean="0"/>
              <a:t>Subband</a:t>
            </a:r>
            <a:r>
              <a:rPr lang="en-US" altLang="zh-CN" dirty="0" smtClean="0"/>
              <a:t> </a:t>
            </a:r>
            <a:r>
              <a:rPr lang="en-US" altLang="zh-CN" dirty="0" err="1" smtClean="0"/>
              <a:t>precoding</a:t>
            </a:r>
            <a:r>
              <a:rPr lang="en-US" altLang="zh-CN" dirty="0" smtClean="0"/>
              <a:t> for UL transmission</a:t>
            </a:r>
          </a:p>
          <a:p>
            <a:pPr marL="1257300" lvl="2" indent="-342900">
              <a:spcBef>
                <a:spcPct val="20000"/>
              </a:spcBef>
              <a:buFont typeface="Arial" pitchFamily="34" charset="0"/>
              <a:buChar char="•"/>
            </a:pPr>
            <a:r>
              <a:rPr lang="en-US" altLang="zh-CN" dirty="0" smtClean="0"/>
              <a:t>Cross-link interference</a:t>
            </a:r>
          </a:p>
          <a:p>
            <a:pPr marL="1257300" lvl="2" indent="-342900">
              <a:spcBef>
                <a:spcPct val="20000"/>
              </a:spcBef>
              <a:buFont typeface="Arial" pitchFamily="34" charset="0"/>
              <a:buChar char="•"/>
            </a:pPr>
            <a:r>
              <a:rPr lang="en-US" altLang="zh-CN" dirty="0" smtClean="0"/>
              <a:t>Etc.</a:t>
            </a:r>
          </a:p>
          <a:p>
            <a:pPr marL="800100" lvl="1" indent="-342900">
              <a:spcBef>
                <a:spcPct val="20000"/>
              </a:spcBef>
            </a:pPr>
            <a:r>
              <a:rPr lang="en-US" altLang="zh-CN" dirty="0" smtClean="0"/>
              <a:t>	or from RAN4 perspective, e.g., at least</a:t>
            </a:r>
          </a:p>
          <a:p>
            <a:pPr marL="1257300" lvl="2" indent="-342900">
              <a:spcBef>
                <a:spcPct val="20000"/>
              </a:spcBef>
              <a:buFont typeface="Arial" pitchFamily="34" charset="0"/>
              <a:buChar char="•"/>
            </a:pPr>
            <a:r>
              <a:rPr lang="en-US" altLang="zh-CN" dirty="0" smtClean="0"/>
              <a:t>Multiple carriers in MN for EN-DC</a:t>
            </a:r>
          </a:p>
          <a:p>
            <a:pPr marL="742950" lvl="2" indent="-285750">
              <a:buFont typeface="Arial" panose="020B0604020202020204" pitchFamily="34" charset="0"/>
              <a:buChar char="•"/>
              <a:tabLst>
                <a:tab pos="914400" algn="l"/>
              </a:tabLst>
            </a:pPr>
            <a:r>
              <a:rPr lang="en-US" dirty="0" smtClean="0"/>
              <a:t>Large bundled “package proposals” at the last minute should be avoided. If this does happen unfortunately, the timeline for Phase-1 frozen should be re-visited</a:t>
            </a:r>
            <a:endParaRPr lang="zh-CN" altLang="en-US" dirty="0" smtClean="0"/>
          </a:p>
          <a:p>
            <a:pPr marL="742950" lvl="2" indent="-285750">
              <a:buFont typeface="Arial" panose="020B0604020202020204" pitchFamily="34" charset="0"/>
              <a:buChar char="•"/>
              <a:tabLst>
                <a:tab pos="914400" algn="l"/>
              </a:tabLst>
            </a:pPr>
            <a:endParaRPr lang="en-US" altLang="zh-CN" dirty="0" smtClean="0"/>
          </a:p>
          <a:p>
            <a:pPr marL="285750" indent="-285750">
              <a:buFont typeface="Arial" panose="020B0604020202020204" pitchFamily="34" charset="0"/>
              <a:buChar char="•"/>
              <a:tabLst>
                <a:tab pos="914400" algn="l"/>
              </a:tabLst>
            </a:pPr>
            <a:endParaRPr lang="zh-CN" altLang="zh-CN" sz="2400" b="1" kern="100" dirty="0" smtClean="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 xmlns:p14="http://schemas.microsoft.com/office/powerpoint/2010/main" val="75000464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9214</TotalTime>
  <Words>269</Words>
  <Application>Microsoft Office PowerPoint</Application>
  <PresentationFormat>自定义</PresentationFormat>
  <Paragraphs>35</Paragraphs>
  <Slides>3</Slides>
  <Notes>3</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主题​​</vt:lpstr>
      <vt:lpstr>Consideration on the progress of Phase-1 NR CMCC</vt:lpstr>
      <vt:lpstr>Background and Observations</vt:lpstr>
      <vt:lpstr>Proposals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assignment for DL and UL transmission</dc:title>
  <dc:creator>Xueying</dc:creator>
  <cp:lastModifiedBy>ONECM</cp:lastModifiedBy>
  <cp:revision>374</cp:revision>
  <dcterms:created xsi:type="dcterms:W3CDTF">2017-01-17T20:06:56Z</dcterms:created>
  <dcterms:modified xsi:type="dcterms:W3CDTF">2017-09-04T11:07:40Z</dcterms:modified>
</cp:coreProperties>
</file>