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</p:sldMasterIdLst>
  <p:notesMasterIdLst>
    <p:notesMasterId r:id="rId17"/>
  </p:notesMasterIdLst>
  <p:handoutMasterIdLst>
    <p:handoutMasterId r:id="rId18"/>
  </p:handoutMasterIdLst>
  <p:sldIdLst>
    <p:sldId id="399" r:id="rId2"/>
    <p:sldId id="400" r:id="rId3"/>
    <p:sldId id="406" r:id="rId4"/>
    <p:sldId id="410" r:id="rId5"/>
    <p:sldId id="415" r:id="rId6"/>
    <p:sldId id="416" r:id="rId7"/>
    <p:sldId id="417" r:id="rId8"/>
    <p:sldId id="411" r:id="rId9"/>
    <p:sldId id="409" r:id="rId10"/>
    <p:sldId id="419" r:id="rId11"/>
    <p:sldId id="412" r:id="rId12"/>
    <p:sldId id="418" r:id="rId13"/>
    <p:sldId id="413" r:id="rId14"/>
    <p:sldId id="414" r:id="rId15"/>
    <p:sldId id="261" r:id="rId16"/>
  </p:sldIdLst>
  <p:sldSz cx="9144000" cy="6858000" type="screen4x3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upeng Li" initials="SL" lastIdx="3" clrIdx="0">
    <p:extLst>
      <p:ext uri="{19B8F6BF-5375-455C-9EA6-DF929625EA0E}">
        <p15:presenceInfo xmlns:p15="http://schemas.microsoft.com/office/powerpoint/2012/main" userId="c6009a60d1dad90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FD4"/>
    <a:srgbClr val="5ACBF5"/>
    <a:srgbClr val="8CC63E"/>
    <a:srgbClr val="0070B1"/>
    <a:srgbClr val="00ABBD"/>
    <a:srgbClr val="00AEEF"/>
    <a:srgbClr val="0089CF"/>
    <a:srgbClr val="005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22" autoAdjust="0"/>
    <p:restoredTop sz="73837" autoAdjust="0"/>
  </p:normalViewPr>
  <p:slideViewPr>
    <p:cSldViewPr snapToGrid="0" snapToObjects="1">
      <p:cViewPr varScale="1">
        <p:scale>
          <a:sx n="68" d="100"/>
          <a:sy n="68" d="100"/>
        </p:scale>
        <p:origin x="212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hupeng\Box%20Sync\document\3gpp\ran\ran_75\&#24037;&#20316;&#31807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Expected Latency</a:t>
            </a:r>
            <a:r>
              <a:rPr lang="en-US" altLang="zh-CN" baseline="0"/>
              <a:t> reduction for some SIB Transmission </a:t>
            </a:r>
            <a:endParaRPr lang="zh-CN" altLang="en-US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Sheet1!$F$4:$I$4</c:f>
              <c:numCache>
                <c:formatCode>General</c:formatCode>
                <c:ptCount val="4"/>
                <c:pt idx="0">
                  <c:v>2560</c:v>
                </c:pt>
                <c:pt idx="1">
                  <c:v>5120</c:v>
                </c:pt>
                <c:pt idx="2">
                  <c:v>9560</c:v>
                </c:pt>
                <c:pt idx="3">
                  <c:v>29440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7686496"/>
        <c:axId val="197687056"/>
      </c:barChart>
      <c:catAx>
        <c:axId val="19768649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7687056"/>
        <c:crosses val="autoZero"/>
        <c:auto val="1"/>
        <c:lblAlgn val="ctr"/>
        <c:lblOffset val="100"/>
        <c:noMultiLvlLbl val="0"/>
      </c:catAx>
      <c:valAx>
        <c:axId val="197687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7686496"/>
        <c:crosses val="autoZero"/>
        <c:crossBetween val="between"/>
        <c:dispUnits>
          <c:builtInUnit val="hundreds"/>
          <c:dispUnitsLbl>
            <c:layout>
              <c:manualLayout>
                <c:xMode val="edge"/>
                <c:yMode val="edge"/>
                <c:x val="2.777777777777779E-2"/>
                <c:y val="0.51472222222222219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en-US" altLang="zh-CN"/>
                    <a:t>ms</a:t>
                  </a:r>
                  <a:endParaRPr lang="zh-CN" altLang="en-US"/>
                </a:p>
              </c:rich>
            </c:tx>
            <c:spPr>
              <a:noFill/>
              <a:ln>
                <a:noFill/>
              </a:ln>
              <a:effectLst/>
            </c:sp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5B8F7E0-5FC4-4DC8-B484-0D40AE0D0008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D997C73-7457-410B-B141-D7A7C9BEFA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754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AF9876-879E-4789-A2BC-F6FE8DF7710B}" type="datetimeFigureOut">
              <a:rPr lang="zh-CN" altLang="en-US" smtClean="0"/>
              <a:pPr/>
              <a:t>2017/3/6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E01739-79F7-43CC-BB0C-4D39629458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719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01739-79F7-43CC-BB0C-4D396294589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689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01739-79F7-43CC-BB0C-4D396294589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3241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01739-79F7-43CC-BB0C-4D396294589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29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01739-79F7-43CC-BB0C-4D396294589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677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01739-79F7-43CC-BB0C-4D396294589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000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01739-79F7-43CC-BB0C-4D396294589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847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01739-79F7-43CC-BB0C-4D396294589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211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01739-79F7-43CC-BB0C-4D396294589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4839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01739-79F7-43CC-BB0C-4D396294589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961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593883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55594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485140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grpSp>
        <p:nvGrpSpPr>
          <p:cNvPr id="11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12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13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354138"/>
            <a:ext cx="914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4503738"/>
            <a:ext cx="914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cs typeface="Arial" pitchFamily="34" charset="0"/>
            </a:endParaRPr>
          </a:p>
        </p:txBody>
      </p:sp>
      <p:pic>
        <p:nvPicPr>
          <p:cNvPr id="22" name="Picture 20" descr="ZTE_ppt_design02-0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27875" y="414338"/>
            <a:ext cx="1711325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336142" y="1147422"/>
            <a:ext cx="6400800" cy="750347"/>
          </a:xfrm>
        </p:spPr>
        <p:txBody>
          <a:bodyPr>
            <a:normAutofit/>
          </a:bodyPr>
          <a:lstStyle>
            <a:lvl1pPr marL="0" indent="0" algn="l">
              <a:buNone/>
              <a:defRPr kumimoji="1" lang="zh-CN" altLang="en-US" sz="2000" b="0" i="0" kern="1200" dirty="0">
                <a:solidFill>
                  <a:srgbClr val="8CC63E"/>
                </a:solidFill>
                <a:latin typeface="+mn-lt"/>
                <a:ea typeface="微软雅黑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336554" y="2820985"/>
            <a:ext cx="4478338" cy="1342429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微软雅黑"/>
                <a:ea typeface="Heiti SC Light"/>
                <a:cs typeface="微软雅黑"/>
              </a:defRPr>
            </a:lvl1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336142" y="543308"/>
            <a:ext cx="6400800" cy="592317"/>
          </a:xfrm>
        </p:spPr>
        <p:txBody>
          <a:bodyPr>
            <a:noAutofit/>
          </a:bodyPr>
          <a:lstStyle>
            <a:lvl1pPr algn="l">
              <a:defRPr kumimoji="1" lang="zh-CN" altLang="en-US" sz="2400" b="1" i="0" kern="1200" dirty="0">
                <a:solidFill>
                  <a:schemeClr val="bg1"/>
                </a:solidFill>
                <a:latin typeface="+mn-lt"/>
                <a:ea typeface="微软雅黑"/>
                <a:cs typeface="+mn-cs"/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991491"/>
            <a:ext cx="6144216" cy="1487063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Microsoft YaHei"/>
                <a:cs typeface="Microsoft YaHei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13648" y="679442"/>
            <a:ext cx="6608016" cy="802415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13647" y="1605345"/>
            <a:ext cx="6608016" cy="3868813"/>
          </a:xfrm>
          <a:prstGeom prst="rect">
            <a:avLst/>
          </a:prstGeom>
          <a:extLst>
            <a:ext uri="{FAA26D3D-D897-4be2-8F04-BA451C77F1D7}"/>
          </a:extLst>
        </p:spPr>
        <p:txBody>
          <a:bodyPr rtlCol="0">
            <a:normAutofit/>
          </a:bodyPr>
          <a:lstStyle>
            <a:lvl1pPr>
              <a:lnSpc>
                <a:spcPct val="130000"/>
              </a:lnSpc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30000"/>
              </a:lnSpc>
              <a:defRPr kumimoji="1" lang="zh-CN" altLang="en-US" sz="18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2pPr>
            <a:lvl3pPr>
              <a:lnSpc>
                <a:spcPct val="130000"/>
              </a:lnSpc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3pPr>
            <a:lvl4pPr>
              <a:lnSpc>
                <a:spcPct val="130000"/>
              </a:lnSpc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4pPr>
            <a:lvl5pPr>
              <a:lnSpc>
                <a:spcPct val="130000"/>
              </a:lnSpc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3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1" name="矩形 14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2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0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791450" y="215900"/>
            <a:ext cx="1265238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 err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秘密</a:t>
            </a:r>
            <a:r>
              <a:rPr lang="en-US" sz="10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Confidential</a:t>
            </a:r>
            <a:r>
              <a:rPr lang="en-US" sz="1000" b="1" dirty="0">
                <a:solidFill>
                  <a:srgbClr val="404040"/>
                </a:solidFill>
                <a:latin typeface="微软雅黑" pitchFamily="34" charset="-122"/>
                <a:ea typeface="Heiti SC Light"/>
                <a:cs typeface="微软雅黑" pitchFamily="34" charset="-122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微软雅黑" pitchFamily="34" charset="-122"/>
              <a:ea typeface="Heiti SC Light"/>
              <a:cs typeface="微软雅黑" pitchFamily="34" charset="-122"/>
            </a:endParaRPr>
          </a:p>
        </p:txBody>
      </p:sp>
      <p:pic>
        <p:nvPicPr>
          <p:cNvPr id="17" name="Picture 16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0650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271963" y="6605588"/>
            <a:ext cx="2190750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125" y="6540500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A02FB1B5-AA34-4FE5-A0F9-7B5C39AAC176}" type="slidenum">
              <a:rPr lang="en-US" sz="8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336137" y="1514284"/>
            <a:ext cx="8513762" cy="48417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336137" y="420728"/>
            <a:ext cx="8513762" cy="964969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24-32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6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7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5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6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8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4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1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pic>
        <p:nvPicPr>
          <p:cNvPr id="17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0650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963" y="6605588"/>
            <a:ext cx="2190750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125" y="6540500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EE0FE24A-8607-4E27-8E23-8E6845412385}" type="slidenum">
              <a:rPr lang="en-US" sz="8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7791450" y="215900"/>
            <a:ext cx="1265238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 err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秘密</a:t>
            </a:r>
            <a:r>
              <a:rPr lang="en-US" sz="10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Confidential</a:t>
            </a:r>
            <a:r>
              <a:rPr lang="en-US" sz="1000" b="1" dirty="0">
                <a:solidFill>
                  <a:srgbClr val="404040"/>
                </a:solidFill>
                <a:latin typeface="微软雅黑" pitchFamily="34" charset="-122"/>
                <a:ea typeface="Heiti SC Light"/>
                <a:cs typeface="微软雅黑" pitchFamily="34" charset="-122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微软雅黑" pitchFamily="34" charset="-122"/>
              <a:ea typeface="Heiti SC Light"/>
              <a:cs typeface="微软雅黑" pitchFamily="34" charset="-122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336137" y="1514284"/>
            <a:ext cx="4102548" cy="48417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rgbClr val="404040"/>
                </a:solidFill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336137" y="420728"/>
            <a:ext cx="8513762" cy="964969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4747351" y="1514284"/>
            <a:ext cx="4102548" cy="48417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rgbClr val="404040"/>
                </a:solidFill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24-32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6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7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5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6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8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4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1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pic>
        <p:nvPicPr>
          <p:cNvPr id="17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0650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963" y="6605588"/>
            <a:ext cx="2190750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125" y="6540500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D3BF6E97-DDC3-4452-AAC6-6DE1DABCBE0C}" type="slidenum">
              <a:rPr lang="en-US" sz="8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7791450" y="215900"/>
            <a:ext cx="1265238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 err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秘密</a:t>
            </a:r>
            <a:r>
              <a:rPr lang="en-US" sz="10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Confidential</a:t>
            </a:r>
            <a:r>
              <a:rPr lang="en-US" sz="1000" b="1" dirty="0">
                <a:solidFill>
                  <a:srgbClr val="404040"/>
                </a:solidFill>
                <a:latin typeface="微软雅黑" pitchFamily="34" charset="-122"/>
                <a:ea typeface="Heiti SC Light"/>
                <a:cs typeface="微软雅黑" pitchFamily="34" charset="-122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微软雅黑" pitchFamily="34" charset="-122"/>
              <a:ea typeface="Heiti SC Light"/>
              <a:cs typeface="微软雅黑" pitchFamily="34" charset="-122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336137" y="1514284"/>
            <a:ext cx="5335067" cy="48417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rgbClr val="404040"/>
                </a:solidFill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336137" y="420728"/>
            <a:ext cx="8513762" cy="964969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idx="10"/>
          </p:nvPr>
        </p:nvSpPr>
        <p:spPr>
          <a:xfrm>
            <a:off x="5979870" y="1514284"/>
            <a:ext cx="2870027" cy="48417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rgbClr val="404040"/>
                </a:solidFill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991491"/>
            <a:ext cx="6144216" cy="1487063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Microsoft YaHei"/>
                <a:cs typeface="Microsoft YaHei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593883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55594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485140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354138"/>
            <a:ext cx="914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4503738"/>
            <a:ext cx="914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cs typeface="Arial" pitchFamily="34" charset="0"/>
            </a:endParaRPr>
          </a:p>
        </p:txBody>
      </p:sp>
      <p:pic>
        <p:nvPicPr>
          <p:cNvPr id="22" name="Picture 20" descr="ZTE_ppt_design02-0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27875" y="414338"/>
            <a:ext cx="1711325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336142" y="1147422"/>
            <a:ext cx="6400800" cy="750347"/>
          </a:xfrm>
        </p:spPr>
        <p:txBody>
          <a:bodyPr>
            <a:normAutofit/>
          </a:bodyPr>
          <a:lstStyle>
            <a:lvl1pPr marL="0" indent="0" algn="l">
              <a:buNone/>
              <a:defRPr kumimoji="1" lang="zh-CN" altLang="en-US" sz="2000" b="0" i="0" kern="1200" dirty="0">
                <a:solidFill>
                  <a:srgbClr val="8CC63E"/>
                </a:solidFill>
                <a:latin typeface="+mn-lt"/>
                <a:ea typeface="微软雅黑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336554" y="2820985"/>
            <a:ext cx="4478338" cy="1342429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微软雅黑"/>
                <a:ea typeface="Heiti SC Light"/>
                <a:cs typeface="微软雅黑"/>
              </a:defRPr>
            </a:lvl1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336142" y="543308"/>
            <a:ext cx="6400800" cy="592317"/>
          </a:xfrm>
        </p:spPr>
        <p:txBody>
          <a:bodyPr>
            <a:noAutofit/>
          </a:bodyPr>
          <a:lstStyle>
            <a:lvl1pPr algn="l">
              <a:defRPr kumimoji="1" lang="zh-CN" altLang="en-US" sz="2400" b="1" i="0" kern="1200" dirty="0">
                <a:solidFill>
                  <a:schemeClr val="bg1"/>
                </a:solidFill>
                <a:latin typeface="+mn-lt"/>
                <a:ea typeface="微软雅黑"/>
                <a:cs typeface="+mn-cs"/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13648" y="679442"/>
            <a:ext cx="6608016" cy="802415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13647" y="1605345"/>
            <a:ext cx="6608016" cy="3868813"/>
          </a:xfrm>
          <a:prstGeom prst="rect">
            <a:avLst/>
          </a:prstGeom>
          <a:extLst>
            <a:ext uri="{FAA26D3D-D897-4be2-8F04-BA451C77F1D7}"/>
          </a:extLst>
        </p:spPr>
        <p:txBody>
          <a:bodyPr rtlCol="0">
            <a:normAutofit/>
          </a:bodyPr>
          <a:lstStyle>
            <a:lvl1pPr>
              <a:lnSpc>
                <a:spcPct val="130000"/>
              </a:lnSpc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30000"/>
              </a:lnSpc>
              <a:defRPr kumimoji="1" lang="zh-CN" altLang="en-US" sz="18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2pPr>
            <a:lvl3pPr>
              <a:lnSpc>
                <a:spcPct val="130000"/>
              </a:lnSpc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3pPr>
            <a:lvl4pPr>
              <a:lnSpc>
                <a:spcPct val="130000"/>
              </a:lnSpc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4pPr>
            <a:lvl5pPr>
              <a:lnSpc>
                <a:spcPct val="130000"/>
              </a:lnSpc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3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1" name="矩形 14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2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0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791450" y="215900"/>
            <a:ext cx="1265238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 err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秘密</a:t>
            </a:r>
            <a:r>
              <a:rPr lang="en-US" sz="10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Confidential</a:t>
            </a:r>
            <a:r>
              <a:rPr lang="en-US" sz="1000" b="1" dirty="0">
                <a:solidFill>
                  <a:srgbClr val="404040"/>
                </a:solidFill>
                <a:latin typeface="微软雅黑" pitchFamily="34" charset="-122"/>
                <a:ea typeface="Heiti SC Light"/>
                <a:cs typeface="微软雅黑" pitchFamily="34" charset="-122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微软雅黑" pitchFamily="34" charset="-122"/>
              <a:ea typeface="Heiti SC Light"/>
              <a:cs typeface="微软雅黑" pitchFamily="34" charset="-122"/>
            </a:endParaRPr>
          </a:p>
        </p:txBody>
      </p:sp>
      <p:pic>
        <p:nvPicPr>
          <p:cNvPr id="17" name="Picture 16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0650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271963" y="6605588"/>
            <a:ext cx="2190750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125" y="6540500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A02FB1B5-AA34-4FE5-A0F9-7B5C39AAC176}" type="slidenum">
              <a:rPr lang="en-US" sz="8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336137" y="1514284"/>
            <a:ext cx="8513762" cy="48417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336137" y="420728"/>
            <a:ext cx="8513762" cy="964969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455613"/>
            <a:ext cx="851693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600200"/>
            <a:ext cx="8491538" cy="425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712" r:id="rId7"/>
    <p:sldLayoutId id="2147483713" r:id="rId8"/>
    <p:sldLayoutId id="2147483714" r:id="rId9"/>
    <p:sldLayoutId id="2147483716" r:id="rId10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336553" y="2820985"/>
            <a:ext cx="6552619" cy="1342429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Motivation for further enhancement of </a:t>
            </a:r>
            <a:r>
              <a:rPr lang="en-US" altLang="zh-CN" sz="3600" dirty="0" smtClean="0"/>
              <a:t>NB-</a:t>
            </a:r>
            <a:r>
              <a:rPr lang="en-US" altLang="zh-CN" sz="3600" dirty="0" err="1" smtClean="0"/>
              <a:t>IoT</a:t>
            </a:r>
            <a:r>
              <a:rPr lang="en-US" altLang="zh-CN" sz="3600" dirty="0" smtClean="0"/>
              <a:t> for LTE</a:t>
            </a:r>
            <a:endParaRPr lang="zh-CN" altLang="en-US" sz="3600" dirty="0"/>
          </a:p>
        </p:txBody>
      </p:sp>
      <p:sp>
        <p:nvSpPr>
          <p:cNvPr id="6" name="テキスト ボックス 4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336142" y="543308"/>
            <a:ext cx="4194033" cy="1440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#75</a:t>
            </a:r>
          </a:p>
          <a:p>
            <a:pPr>
              <a:buNone/>
            </a:pPr>
            <a:r>
              <a:rPr lang="en-GB" altLang="en-US" sz="1800" dirty="0"/>
              <a:t>Dubrovnik, Croatia, March 6 - 9, 2017</a:t>
            </a:r>
            <a:r>
              <a:rPr lang="de-DE" altLang="ja-JP" sz="1800" dirty="0" smtClean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de-DE" altLang="ja-JP" sz="1800" dirty="0" smtClean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ko-KR" sz="1800" b="0" dirty="0">
                <a:latin typeface="Calibri" pitchFamily="34" charset="0"/>
                <a:ea typeface="宋体" pitchFamily="2" charset="-122"/>
              </a:rPr>
              <a:t>Agenda item: 10.1.1</a:t>
            </a:r>
            <a:br>
              <a:rPr lang="en-US" altLang="ko-KR" sz="1800" b="0" dirty="0">
                <a:latin typeface="Calibri" pitchFamily="34" charset="0"/>
                <a:ea typeface="宋体" pitchFamily="2" charset="-122"/>
              </a:rPr>
            </a:br>
            <a:r>
              <a:rPr lang="en-US" altLang="ko-KR" sz="1800" b="0" dirty="0">
                <a:latin typeface="Calibri" pitchFamily="34" charset="0"/>
                <a:ea typeface="宋体" pitchFamily="2" charset="-122"/>
              </a:rPr>
              <a:t>Document for: Discussion</a:t>
            </a:r>
            <a:r>
              <a:rPr lang="ko-KR" altLang="en-US" sz="1800" dirty="0"/>
              <a:t/>
            </a:r>
            <a:br>
              <a:rPr lang="ko-KR" altLang="en-US" sz="1800" dirty="0"/>
            </a:br>
            <a:endParaRPr lang="de-DE" altLang="ja-JP" sz="1800" dirty="0" smtClean="0">
              <a:solidFill>
                <a:schemeClr val="bg1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16336" y="626104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kumimoji="1" lang="en-US" smtClean="0"/>
              <a:t>RP-170684</a:t>
            </a:r>
            <a:endParaRPr kumimoji="1"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/>
              <a:t>Spectrum efficiency and coverage  enhancement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lvl="1" hangingPunct="0"/>
            <a:r>
              <a:rPr lang="en-US" altLang="en-US" dirty="0"/>
              <a:t>Signaling support for multi-carrier operation enhancement [RAN2, RAN4]</a:t>
            </a:r>
          </a:p>
          <a:p>
            <a:pPr lvl="2" hangingPunct="0"/>
            <a:r>
              <a:rPr lang="en-US" altLang="en-US" dirty="0"/>
              <a:t>Support of NB-</a:t>
            </a:r>
            <a:r>
              <a:rPr lang="en-US" altLang="en-US" dirty="0" err="1"/>
              <a:t>IoT</a:t>
            </a:r>
            <a:r>
              <a:rPr lang="en-US" altLang="en-US" dirty="0"/>
              <a:t> multi-carrier operation for standalone mode with either guard-band and/or in-band mode of </a:t>
            </a:r>
            <a:r>
              <a:rPr lang="en-US" altLang="en-US" dirty="0" smtClean="0"/>
              <a:t>operation</a:t>
            </a:r>
          </a:p>
          <a:p>
            <a:pPr lvl="1" hangingPunct="0"/>
            <a:r>
              <a:rPr lang="en-US" altLang="en-US" dirty="0" smtClean="0"/>
              <a:t>Specify support of multiple HARQ process to further improve UE data throughput [RAN1,RAN2]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3465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sz="3600" dirty="0" smtClean="0"/>
              <a:t>Positioning support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>
            <a:normAutofit fontScale="92500"/>
          </a:bodyPr>
          <a:lstStyle/>
          <a:p>
            <a:pPr marL="174625" lvl="0" indent="-174625" hangingPunct="0">
              <a:buFont typeface="Wingdings" pitchFamily="2" charset="2"/>
              <a:buChar char="§"/>
            </a:pPr>
            <a:r>
              <a:rPr lang="en-US" dirty="0" smtClean="0"/>
              <a:t>UTDOA were studied in Rel-14.</a:t>
            </a:r>
            <a:endParaRPr lang="it-IT" dirty="0" smtClean="0"/>
          </a:p>
          <a:p>
            <a:pPr marL="174625" lvl="0" indent="-174625" hangingPunct="0">
              <a:buFont typeface="Wingdings" pitchFamily="2" charset="2"/>
              <a:buChar char="§"/>
            </a:pPr>
            <a:r>
              <a:rPr lang="en-US" dirty="0" smtClean="0"/>
              <a:t>Compare with OTDOA, UTDOA has the advantage of lowering UE complexity and UE power consumption in some deployment scenario</a:t>
            </a:r>
          </a:p>
          <a:p>
            <a:pPr marL="917575" lvl="1" indent="-174625" hangingPunct="0">
              <a:buFont typeface="Wingdings" pitchFamily="2" charset="2"/>
              <a:buChar char="§"/>
            </a:pPr>
            <a:r>
              <a:rPr lang="en-GB" altLang="en-US" dirty="0" smtClean="0"/>
              <a:t>In OTDOA, UE implementation of RSTD measurement increases UE complexity  </a:t>
            </a:r>
          </a:p>
          <a:p>
            <a:pPr marL="917575" lvl="1" indent="-174625" hangingPunct="0">
              <a:buFont typeface="Wingdings" pitchFamily="2" charset="2"/>
              <a:buChar char="§"/>
            </a:pPr>
            <a:r>
              <a:rPr lang="en-GB" altLang="en-US" dirty="0"/>
              <a:t>In OTDOA </a:t>
            </a:r>
            <a:r>
              <a:rPr lang="en-GB" altLang="en-US" dirty="0" smtClean="0"/>
              <a:t>, UE </a:t>
            </a:r>
            <a:r>
              <a:rPr lang="en-GB" altLang="en-US" dirty="0"/>
              <a:t>measurement </a:t>
            </a:r>
            <a:r>
              <a:rPr lang="en-GB" altLang="en-US" dirty="0" smtClean="0"/>
              <a:t>feedback increase UE power consumption , particularly for UE in extreme coverage scenario</a:t>
            </a:r>
            <a:endParaRPr lang="en-US" dirty="0" smtClean="0"/>
          </a:p>
          <a:p>
            <a:pPr marL="174625" lvl="0" indent="-174625" hangingPunct="0">
              <a:buFont typeface="Wingdings" pitchFamily="2" charset="2"/>
              <a:buChar char="§"/>
            </a:pPr>
            <a:r>
              <a:rPr lang="en-US" dirty="0" smtClean="0"/>
              <a:t>However, UTDOA was finished due to concerns of potential interference of NPRACH for some scenario</a:t>
            </a:r>
          </a:p>
          <a:p>
            <a:pPr lvl="1" indent="0" hangingPunct="0">
              <a:buNone/>
            </a:pPr>
            <a:endParaRPr lang="en-US" dirty="0" smtClean="0"/>
          </a:p>
          <a:p>
            <a:pPr marL="174625" lvl="0" indent="-174625" hangingPunct="0">
              <a:buFont typeface="Wingdings" pitchFamily="2" charset="2"/>
              <a:buChar char="§"/>
            </a:pPr>
            <a:endParaRPr lang="it-IT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07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Example </a:t>
            </a:r>
            <a:r>
              <a:rPr lang="en-US" altLang="zh-CN" dirty="0"/>
              <a:t>of UTDOA </a:t>
            </a:r>
            <a:r>
              <a:rPr lang="en-US" altLang="zh-CN" dirty="0" smtClean="0"/>
              <a:t>Configuration for feasible UTDOA deployment scenario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 flipV="1">
            <a:off x="2547441" y="1481857"/>
            <a:ext cx="834584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0683744"/>
              </p:ext>
            </p:extLst>
          </p:nvPr>
        </p:nvGraphicFramePr>
        <p:xfrm>
          <a:off x="1457740" y="1252390"/>
          <a:ext cx="3617843" cy="3902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Visio" r:id="rId3" imgW="12465404" imgH="9802983" progId="Visio.Drawing.11">
                  <p:embed/>
                </p:oleObj>
              </mc:Choice>
              <mc:Fallback>
                <p:oleObj name="Visio" r:id="rId3" imgW="12465404" imgH="9802983" progId="Visio.Drawing.11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740" y="1252390"/>
                        <a:ext cx="3617843" cy="39027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505325" y="2390775"/>
            <a:ext cx="830805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666962" y="2582311"/>
            <a:ext cx="732959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6416201"/>
              </p:ext>
            </p:extLst>
          </p:nvPr>
        </p:nvGraphicFramePr>
        <p:xfrm>
          <a:off x="4666962" y="2582311"/>
          <a:ext cx="3710608" cy="238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Visio" r:id="rId5" imgW="6419979" imgH="3305070" progId="Visio.Drawing.11">
                  <p:embed/>
                </p:oleObj>
              </mc:Choice>
              <mc:Fallback>
                <p:oleObj name="Visio" r:id="rId5" imgW="6419979" imgH="3305070" progId="Visio.Drawing.11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6962" y="2582311"/>
                        <a:ext cx="3710608" cy="2381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819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 smtClean="0"/>
              <a:t>UTDOA </a:t>
            </a:r>
            <a:r>
              <a:rPr lang="en-GB" altLang="zh-CN" dirty="0"/>
              <a:t>agreement in Rel-14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altLang="en-US" dirty="0"/>
              <a:t>Rel-13 NPRACH preamble is the best candidate and can be used as a signal for NB-IoT UTDOA in some scenarios.</a:t>
            </a:r>
          </a:p>
          <a:p>
            <a:pPr lvl="1"/>
            <a:r>
              <a:rPr lang="en-US" altLang="en-US" dirty="0"/>
              <a:t>Whether it is feasible in a given network deployment depends on issues including network coordination, interference handling, power control, in-band emissions, capacity impacts, etc.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dirty="0"/>
              <a:t>Companies are encouraged to identify in RAN1#87 scenarios where it is and is not feasible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96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UTDOA Objective </a:t>
            </a:r>
            <a:r>
              <a:rPr lang="en-US" smtClean="0"/>
              <a:t>in Rel-15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altLang="en-US" dirty="0"/>
              <a:t>Based on Rel-14 study phase result, identify feasible deployment scenario and specify support for UTDOA based positioning</a:t>
            </a:r>
            <a:endParaRPr lang="en-US" altLang="en-US" dirty="0"/>
          </a:p>
          <a:p>
            <a:pPr marL="342900" lvl="0" indent="-342900" hangingPunct="0">
              <a:buFont typeface="Arial" panose="020B0604020202020204" pitchFamily="34" charset="0"/>
              <a:buChar char="•"/>
            </a:pPr>
            <a:r>
              <a:rPr lang="en-GB" altLang="en-US" dirty="0"/>
              <a:t>Candidate reference signal is based on Rel-14 NPRACH </a:t>
            </a:r>
            <a:r>
              <a:rPr lang="en-GB" altLang="en-US"/>
              <a:t>with </a:t>
            </a:r>
            <a:r>
              <a:rPr lang="en-GB" altLang="en-US" smtClean="0"/>
              <a:t>necessary </a:t>
            </a:r>
            <a:r>
              <a:rPr lang="en-GB" altLang="en-US" dirty="0"/>
              <a:t>enhancement, considering multiple PRB deployment scenario</a:t>
            </a:r>
            <a:endParaRPr lang="en-US" altLang="en-US" dirty="0"/>
          </a:p>
          <a:p>
            <a:pPr marL="342900" lvl="0" indent="-342900" hangingPunct="0">
              <a:buFont typeface="Arial" panose="020B0604020202020204" pitchFamily="34" charset="0"/>
              <a:buChar char="•"/>
            </a:pPr>
            <a:r>
              <a:rPr lang="en-GB" altLang="en-US" dirty="0"/>
              <a:t>Evaluate the impact of interferences with  positioning reference signal and identify feasible deployment scenario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6518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2506663"/>
            <a:ext cx="6143625" cy="1485900"/>
          </a:xfrm>
        </p:spPr>
        <p:txBody>
          <a:bodyPr/>
          <a:lstStyle/>
          <a:p>
            <a:r>
              <a:rPr altLang="zh-CN" smtClean="0">
                <a:latin typeface="微软雅黑" pitchFamily="34" charset="-122"/>
                <a:ea typeface="微软雅黑" pitchFamily="34" charset="-122"/>
              </a:rPr>
              <a:t>Thank you</a:t>
            </a:r>
            <a:endParaRPr sz="280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Justification</a:t>
            </a:r>
            <a:endParaRPr 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>
          <a:xfrm>
            <a:off x="1613646" y="1470875"/>
            <a:ext cx="6938071" cy="4598028"/>
          </a:xfrm>
        </p:spPr>
        <p:txBody>
          <a:bodyPr>
            <a:normAutofit/>
          </a:bodyPr>
          <a:lstStyle/>
          <a:p>
            <a:pPr marL="174625" indent="-174625" hangingPunct="0">
              <a:buFont typeface="Wingdings" pitchFamily="2" charset="2"/>
              <a:buChar char="§"/>
            </a:pPr>
            <a:r>
              <a:rPr lang="en-GB" dirty="0" smtClean="0"/>
              <a:t>In Rel-14, two work items,  eMTC and NB-IoT, were approved to address the requirements of cellular internet of things. </a:t>
            </a:r>
            <a:endParaRPr lang="it-IT" dirty="0" smtClean="0"/>
          </a:p>
          <a:p>
            <a:pPr marL="174625" indent="-174625" hangingPunct="0">
              <a:buFont typeface="Wingdings" pitchFamily="2" charset="2"/>
              <a:buChar char="§"/>
            </a:pPr>
            <a:r>
              <a:rPr lang="en-GB" dirty="0" smtClean="0"/>
              <a:t>However , the scope of WID was reduced during the WID discussion as a result of  limited TU time available.</a:t>
            </a:r>
          </a:p>
          <a:p>
            <a:pPr marL="174625" indent="-174625" hangingPunct="0">
              <a:buFont typeface="Wingdings" pitchFamily="2" charset="2"/>
              <a:buChar char="§"/>
            </a:pPr>
            <a:r>
              <a:rPr lang="en-GB" dirty="0" smtClean="0"/>
              <a:t>Some features were further delayed in WG discussion</a:t>
            </a:r>
          </a:p>
          <a:p>
            <a:pPr marL="174625" indent="-174625" hangingPunct="0">
              <a:buFont typeface="Wingdings" pitchFamily="2" charset="2"/>
              <a:buChar char="§"/>
            </a:pPr>
            <a:r>
              <a:rPr lang="en-GB" dirty="0" smtClean="0"/>
              <a:t>As the actual network deployment started, it is important to ensure that  IoT devices and IoT traffic can be handled efficiently in the networks ,and service requirements can be satisfied</a:t>
            </a:r>
            <a:endParaRPr lang="en-GB" sz="1800" dirty="0" smtClean="0"/>
          </a:p>
          <a:p>
            <a:pPr marL="1085850" lvl="1" indent="-34290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1085850" lvl="1" indent="-34290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06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Objectives</a:t>
            </a:r>
            <a:endParaRPr 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sz="2800" dirty="0" smtClean="0"/>
              <a:t>Power consumption and latency reduction enhancement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sz="2800" dirty="0" smtClean="0"/>
              <a:t>Spectrum efficiency and coverage enhancement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sz="2800" dirty="0"/>
              <a:t>Positioning enhancement</a:t>
            </a:r>
          </a:p>
          <a:p>
            <a:pPr marL="342900" indent="-342900">
              <a:buFont typeface="Wingdings" pitchFamily="2" charset="2"/>
              <a:buChar char="§"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424846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CN" sz="3600" dirty="0"/>
              <a:t>Power consumption and latency reduction </a:t>
            </a:r>
            <a:r>
              <a:rPr lang="en-GB" altLang="zh-CN" sz="3600" dirty="0" smtClean="0"/>
              <a:t>enhancement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>
          <a:xfrm>
            <a:off x="1613647" y="2108927"/>
            <a:ext cx="6608016" cy="3868813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en-US" dirty="0" smtClean="0"/>
              <a:t>Device power consumption is of paramount importance for NB-</a:t>
            </a:r>
            <a:r>
              <a:rPr lang="en-GB" altLang="en-US" dirty="0" err="1" smtClean="0"/>
              <a:t>IoT</a:t>
            </a:r>
            <a:r>
              <a:rPr lang="en-GB" altLang="en-US" dirty="0" smtClean="0"/>
              <a:t> success. Currently, feedback from field deployment and actual comparison with competing technologies shows room for improvement and calls for immediate attention.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en-US" dirty="0" smtClean="0"/>
              <a:t>Latency reduction is beneficial for many </a:t>
            </a:r>
            <a:r>
              <a:rPr lang="en-GB" altLang="en-US" dirty="0" err="1" smtClean="0"/>
              <a:t>IoT</a:t>
            </a:r>
            <a:r>
              <a:rPr lang="en-GB" altLang="en-US" dirty="0" smtClean="0"/>
              <a:t> services.</a:t>
            </a:r>
          </a:p>
        </p:txBody>
      </p:sp>
    </p:spTree>
    <p:extLst>
      <p:ext uri="{BB962C8B-B14F-4D97-AF65-F5344CB8AC3E}">
        <p14:creationId xmlns:p14="http://schemas.microsoft.com/office/powerpoint/2010/main" val="152906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13648" y="358303"/>
            <a:ext cx="6608016" cy="802415"/>
          </a:xfrm>
        </p:spPr>
        <p:txBody>
          <a:bodyPr/>
          <a:lstStyle/>
          <a:p>
            <a:r>
              <a:rPr lang="en-GB" altLang="zh-CN" dirty="0"/>
              <a:t>Power consumption and latency reduction enhancement </a:t>
            </a:r>
            <a:r>
              <a:rPr lang="en-GB" altLang="zh-CN" dirty="0" smtClean="0"/>
              <a:t> (1)</a:t>
            </a:r>
            <a:endParaRPr 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1609391259"/>
              </p:ext>
            </p:extLst>
          </p:nvPr>
        </p:nvGraphicFramePr>
        <p:xfrm>
          <a:off x="2094146" y="2414911"/>
          <a:ext cx="6029436" cy="257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497"/>
                <a:gridCol w="1186221"/>
                <a:gridCol w="1507359"/>
                <a:gridCol w="150735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Status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Ave</a:t>
                      </a:r>
                      <a:r>
                        <a:rPr lang="en-US" baseline="0" dirty="0" smtClean="0"/>
                        <a:t> power consumption (mA)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Ave time 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Ave usage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Actual</a:t>
                      </a:r>
                      <a:r>
                        <a:rPr lang="en-US" baseline="0" dirty="0" smtClean="0"/>
                        <a:t> TX period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43%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Non TX RRC connected period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56%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IDLE period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709530" y="1921565"/>
            <a:ext cx="6056244" cy="4253948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endParaRPr kumimoji="1" lang="en-US" dirty="0" smtClean="0"/>
          </a:p>
        </p:txBody>
      </p:sp>
      <p:sp>
        <p:nvSpPr>
          <p:cNvPr id="6" name="文本框 5"/>
          <p:cNvSpPr txBox="1"/>
          <p:nvPr/>
        </p:nvSpPr>
        <p:spPr>
          <a:xfrm>
            <a:off x="2067339" y="2226364"/>
            <a:ext cx="5840344" cy="2464905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endParaRPr kumimoji="1" lang="en-US" dirty="0" smtClean="0"/>
          </a:p>
        </p:txBody>
      </p:sp>
      <p:sp>
        <p:nvSpPr>
          <p:cNvPr id="7" name="矩形 6"/>
          <p:cNvSpPr/>
          <p:nvPr/>
        </p:nvSpPr>
        <p:spPr>
          <a:xfrm>
            <a:off x="1701674" y="1160718"/>
            <a:ext cx="68143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 </a:t>
            </a:r>
            <a:r>
              <a:rPr lang="en-US" dirty="0" err="1"/>
              <a:t>IoT</a:t>
            </a:r>
            <a:r>
              <a:rPr lang="en-US" dirty="0"/>
              <a:t> applications, lots of the traffic is characterized by small packet data transmission. Improving access and transmission efficiency for small data transmission </a:t>
            </a:r>
            <a:r>
              <a:rPr lang="en-US" dirty="0" smtClean="0"/>
              <a:t>will lower UE power </a:t>
            </a:r>
            <a:r>
              <a:rPr lang="en-US" dirty="0" err="1" smtClean="0"/>
              <a:t>consumtpion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 bwMode="auto">
          <a:xfrm>
            <a:off x="1709530" y="5194852"/>
            <a:ext cx="6608016" cy="1285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FAA26D3D-D897-4be2-8F04-BA451C77F1D7}"/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eaLnBrk="1" fontAlgn="base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defRPr kumimoji="1" lang="zh-CN" altLang="en-US" sz="20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1pPr>
            <a:lvl2pPr marL="742950" indent="-285750" algn="l" defTabSz="457200" rtl="0" eaLnBrk="1" fontAlgn="base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kumimoji="1" lang="zh-CN" altLang="en-US" sz="18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2pPr>
            <a:lvl3pPr marL="1143000" indent="-228600" algn="l" defTabSz="457200" rtl="0" eaLnBrk="1" fontAlgn="base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Objective:</a:t>
            </a:r>
          </a:p>
          <a:p>
            <a:pPr marL="457200" lvl="1" indent="0" hangingPunct="0">
              <a:buNone/>
            </a:pPr>
            <a:r>
              <a:rPr lang="en-US" altLang="en-US" dirty="0" smtClean="0"/>
              <a:t>Specify </a:t>
            </a:r>
            <a:r>
              <a:rPr lang="en-US" altLang="en-US" dirty="0"/>
              <a:t>enhancement to  improve UE power consumption and efficiency of small packet transmission [RAN1, RAN2] </a:t>
            </a:r>
          </a:p>
        </p:txBody>
      </p:sp>
    </p:spTree>
    <p:extLst>
      <p:ext uri="{BB962C8B-B14F-4D97-AF65-F5344CB8AC3E}">
        <p14:creationId xmlns:p14="http://schemas.microsoft.com/office/powerpoint/2010/main" val="2437930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13647" y="360731"/>
            <a:ext cx="6608016" cy="802415"/>
          </a:xfrm>
        </p:spPr>
        <p:txBody>
          <a:bodyPr/>
          <a:lstStyle/>
          <a:p>
            <a:r>
              <a:rPr lang="en-GB" altLang="zh-CN" dirty="0"/>
              <a:t>Power consumption and latency reduction enhancement </a:t>
            </a:r>
            <a:r>
              <a:rPr lang="en-GB" altLang="zh-CN" dirty="0" smtClean="0"/>
              <a:t>(2)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>
          <a:xfrm>
            <a:off x="1613647" y="1194528"/>
            <a:ext cx="6608016" cy="5299037"/>
          </a:xfrm>
        </p:spPr>
        <p:txBody>
          <a:bodyPr>
            <a:normAutofit/>
          </a:bodyPr>
          <a:lstStyle/>
          <a:p>
            <a:pPr indent="-285750" hangingPunct="0"/>
            <a:r>
              <a:rPr lang="en-US" altLang="en-US" dirty="0"/>
              <a:t>SI latency enhancement [RAN1, RAN2]</a:t>
            </a:r>
          </a:p>
          <a:p>
            <a:pPr lvl="1" hangingPunct="0"/>
            <a:r>
              <a:rPr lang="en-US" altLang="en-US" dirty="0"/>
              <a:t>SI transmission </a:t>
            </a:r>
            <a:r>
              <a:rPr lang="en-US" altLang="en-US" dirty="0" smtClean="0"/>
              <a:t>enhancement via </a:t>
            </a:r>
            <a:r>
              <a:rPr lang="en-US" altLang="en-US" dirty="0" err="1" smtClean="0"/>
              <a:t>IoT</a:t>
            </a:r>
            <a:r>
              <a:rPr lang="en-US" altLang="en-US" dirty="0" smtClean="0"/>
              <a:t> specific SIB </a:t>
            </a:r>
            <a:r>
              <a:rPr lang="en-US" altLang="en-US" dirty="0"/>
              <a:t>to reduced UE monitoring requirement and network access </a:t>
            </a:r>
            <a:r>
              <a:rPr lang="en-US" altLang="en-US" dirty="0" smtClean="0"/>
              <a:t>latency</a:t>
            </a:r>
          </a:p>
          <a:p>
            <a:pPr lvl="1" hangingPunct="0"/>
            <a:endParaRPr lang="en-US" altLang="en-US" dirty="0"/>
          </a:p>
          <a:p>
            <a:pPr lvl="1" hangingPunct="0"/>
            <a:endParaRPr lang="en-US" altLang="en-US" dirty="0" smtClean="0"/>
          </a:p>
          <a:p>
            <a:pPr lvl="1" hangingPunct="0"/>
            <a:endParaRPr lang="en-US" altLang="en-US" dirty="0"/>
          </a:p>
          <a:p>
            <a:pPr lvl="1" hangingPunct="0"/>
            <a:endParaRPr lang="en-US" altLang="en-US" dirty="0" smtClean="0"/>
          </a:p>
          <a:p>
            <a:pPr lvl="1" hangingPunct="0"/>
            <a:endParaRPr lang="en-US" altLang="en-US" dirty="0"/>
          </a:p>
          <a:p>
            <a:pPr lvl="1" hangingPunct="0"/>
            <a:endParaRPr lang="en-US" altLang="en-US" dirty="0" smtClean="0"/>
          </a:p>
          <a:p>
            <a:pPr lvl="1" hangingPunct="0"/>
            <a:endParaRPr lang="en-US" altLang="en-US" dirty="0" smtClean="0"/>
          </a:p>
          <a:p>
            <a:pPr lvl="1" hangingPunct="0"/>
            <a:endParaRPr lang="en-US" altLang="en-US" dirty="0"/>
          </a:p>
          <a:p>
            <a:pPr lvl="1" hangingPunct="0"/>
            <a:endParaRPr lang="en-US" altLang="en-US" dirty="0"/>
          </a:p>
          <a:p>
            <a:endParaRPr lang="en-US" dirty="0"/>
          </a:p>
        </p:txBody>
      </p:sp>
      <p:graphicFrame>
        <p:nvGraphicFramePr>
          <p:cNvPr id="4" name="图表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4132690"/>
              </p:ext>
            </p:extLst>
          </p:nvPr>
        </p:nvGraphicFramePr>
        <p:xfrm>
          <a:off x="2406368" y="244171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34755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13647" y="278234"/>
            <a:ext cx="6608016" cy="802415"/>
          </a:xfrm>
        </p:spPr>
        <p:txBody>
          <a:bodyPr/>
          <a:lstStyle/>
          <a:p>
            <a:r>
              <a:rPr lang="en-GB" altLang="zh-CN" dirty="0"/>
              <a:t>Power consumption and latency reduction enhancement </a:t>
            </a:r>
            <a:r>
              <a:rPr lang="en-GB" altLang="zh-CN" dirty="0" smtClean="0"/>
              <a:t>(3)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>
          <a:xfrm>
            <a:off x="1507630" y="868614"/>
            <a:ext cx="6608016" cy="3868813"/>
          </a:xfrm>
        </p:spPr>
        <p:txBody>
          <a:bodyPr/>
          <a:lstStyle/>
          <a:p>
            <a:pPr marL="457200" lvl="1" indent="0" hangingPunct="0">
              <a:buNone/>
            </a:pPr>
            <a:r>
              <a:rPr lang="en-US" altLang="en-US" dirty="0"/>
              <a:t>Study and specify enhancement for PRACH performance and capacity [RAN1, RAN2][NB-</a:t>
            </a:r>
            <a:r>
              <a:rPr lang="en-US" altLang="en-US" dirty="0" err="1"/>
              <a:t>IoT</a:t>
            </a:r>
            <a:r>
              <a:rPr lang="en-US" altLang="en-US" dirty="0"/>
              <a:t> only]</a:t>
            </a:r>
          </a:p>
        </p:txBody>
      </p:sp>
      <p:pic>
        <p:nvPicPr>
          <p:cNvPr id="4" name="内容占位符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8860" y="4081670"/>
            <a:ext cx="5804714" cy="22076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3948" y="1996431"/>
            <a:ext cx="4572000" cy="236353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039" y="1996432"/>
            <a:ext cx="4093323" cy="232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827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13647" y="440903"/>
            <a:ext cx="6608016" cy="802415"/>
          </a:xfrm>
        </p:spPr>
        <p:txBody>
          <a:bodyPr>
            <a:normAutofit fontScale="90000"/>
          </a:bodyPr>
          <a:lstStyle/>
          <a:p>
            <a:r>
              <a:rPr lang="en-GB" altLang="zh-CN" sz="3600" dirty="0"/>
              <a:t>Spectrum efficiency and coverage </a:t>
            </a:r>
            <a:r>
              <a:rPr lang="en-GB" altLang="zh-CN" sz="3600" dirty="0" smtClean="0"/>
              <a:t> enhancement 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dirty="0" smtClean="0"/>
              <a:t>With deployment of multiple PRBs , it is desirable for terminals to efficiently utilize available bandwidth .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US" altLang="en-US" dirty="0" smtClean="0"/>
              <a:t>More bandwidth for increased data rate </a:t>
            </a:r>
            <a:r>
              <a:rPr lang="en-US" altLang="en-US" dirty="0"/>
              <a:t>,</a:t>
            </a:r>
            <a:r>
              <a:rPr lang="en-US" altLang="en-US" dirty="0" smtClean="0"/>
              <a:t> for example , utilizing two PRBs at the same time to increase data rates will benefit some high data rate </a:t>
            </a:r>
            <a:r>
              <a:rPr lang="en-US" altLang="en-US" dirty="0" err="1" smtClean="0"/>
              <a:t>IoT</a:t>
            </a:r>
            <a:r>
              <a:rPr lang="en-US" altLang="en-US" dirty="0" smtClean="0"/>
              <a:t> applications deployed in the network.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dirty="0" smtClean="0"/>
              <a:t>Multiple HARQ processes can be used to further increase the data rates.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2066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CN" sz="3600" dirty="0"/>
              <a:t>Spectrum efficiency and coverage  enhancement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pPr lvl="1" hangingPunct="0"/>
            <a:r>
              <a:rPr lang="en-US" altLang="en-US" dirty="0" smtClean="0"/>
              <a:t>Paging </a:t>
            </a:r>
            <a:r>
              <a:rPr lang="en-US" altLang="en-US" dirty="0"/>
              <a:t>enhancement [RAN1, RAN2]</a:t>
            </a:r>
          </a:p>
          <a:p>
            <a:pPr lvl="2" hangingPunct="0"/>
            <a:r>
              <a:rPr lang="en-US" altLang="en-US" dirty="0"/>
              <a:t>Paging transmission enhancement </a:t>
            </a:r>
            <a:r>
              <a:rPr lang="en-US" altLang="en-US" dirty="0" smtClean="0"/>
              <a:t>via common PO to </a:t>
            </a:r>
            <a:r>
              <a:rPr lang="en-US" altLang="en-US" dirty="0"/>
              <a:t>reduce resource </a:t>
            </a:r>
            <a:r>
              <a:rPr lang="en-US" altLang="en-US" dirty="0" smtClean="0"/>
              <a:t>utilization</a:t>
            </a:r>
          </a:p>
          <a:p>
            <a:pPr lvl="2" hangingPunct="0"/>
            <a:r>
              <a:rPr lang="en-US" altLang="en-US" dirty="0" smtClean="0"/>
              <a:t>Potential paging reduction </a:t>
            </a:r>
          </a:p>
          <a:p>
            <a:pPr lvl="2" hangingPunct="0"/>
            <a:endParaRPr lang="en-US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581245"/>
              </p:ext>
            </p:extLst>
          </p:nvPr>
        </p:nvGraphicFramePr>
        <p:xfrm>
          <a:off x="1869655" y="4564270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Pagingcycle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PO reduction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512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482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19779</TotalTime>
  <Words>702</Words>
  <Application>Microsoft Office PowerPoint</Application>
  <PresentationFormat>全屏显示(4:3)</PresentationFormat>
  <Paragraphs>99</Paragraphs>
  <Slides>15</Slides>
  <Notes>9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 Unicode MS</vt:lpstr>
      <vt:lpstr>Heiti SC Light</vt:lpstr>
      <vt:lpstr>맑은 고딕</vt:lpstr>
      <vt:lpstr>宋体</vt:lpstr>
      <vt:lpstr>Microsoft YaHei</vt:lpstr>
      <vt:lpstr>Microsoft YaHei</vt:lpstr>
      <vt:lpstr>Arial</vt:lpstr>
      <vt:lpstr>Calibri</vt:lpstr>
      <vt:lpstr>Times</vt:lpstr>
      <vt:lpstr>Wingdings</vt:lpstr>
      <vt:lpstr>blank</vt:lpstr>
      <vt:lpstr>Visio</vt:lpstr>
      <vt:lpstr>3GPP TSG RAN Meeting #75 Dubrovnik, Croatia, March 6 - 9, 2017 Agenda item: 10.1.1 Document for: Discussion </vt:lpstr>
      <vt:lpstr>Justification</vt:lpstr>
      <vt:lpstr>Objectives</vt:lpstr>
      <vt:lpstr>Power consumption and latency reduction enhancement </vt:lpstr>
      <vt:lpstr>Power consumption and latency reduction enhancement  (1)</vt:lpstr>
      <vt:lpstr>Power consumption and latency reduction enhancement (2)</vt:lpstr>
      <vt:lpstr>Power consumption and latency reduction enhancement (3)</vt:lpstr>
      <vt:lpstr>Spectrum efficiency and coverage  enhancement  </vt:lpstr>
      <vt:lpstr>Spectrum efficiency and coverage  enhancement </vt:lpstr>
      <vt:lpstr>Spectrum efficiency and coverage  enhancement </vt:lpstr>
      <vt:lpstr>Positioning support </vt:lpstr>
      <vt:lpstr>Example of UTDOA Configuration for feasible UTDOA deployment scenario </vt:lpstr>
      <vt:lpstr>UTDOA agreement in Rel-14</vt:lpstr>
      <vt:lpstr>UTDOA Objective in Rel-15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RAN1#80bis Meeting Report</dc:title>
  <dc:creator>z</dc:creator>
  <cp:lastModifiedBy>Shupeng Li</cp:lastModifiedBy>
  <cp:revision>527</cp:revision>
  <dcterms:created xsi:type="dcterms:W3CDTF">2015-04-27T15:22:57Z</dcterms:created>
  <dcterms:modified xsi:type="dcterms:W3CDTF">2017-03-06T08:04:28Z</dcterms:modified>
</cp:coreProperties>
</file>