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355" r:id="rId3"/>
    <p:sldId id="356" r:id="rId4"/>
    <p:sldId id="357" r:id="rId5"/>
    <p:sldId id="329" r:id="rId6"/>
    <p:sldId id="347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5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75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BE572-8CA2-4A14-A023-9D00B421BEC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hyperlink" Target="http://www.amazon.com/exec/obidos/ASIN/B00005QEY4/handheldcompute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Motivation of Sidelink Framework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8304" y="836712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RP-170408</a:t>
            </a:r>
            <a:endParaRPr lang="zh-CN" altLang="en-US" dirty="0"/>
          </a:p>
        </p:txBody>
      </p:sp>
      <p:sp>
        <p:nvSpPr>
          <p:cNvPr id="6" name="Rectangle 4"/>
          <p:cNvSpPr/>
          <p:nvPr/>
        </p:nvSpPr>
        <p:spPr>
          <a:xfrm>
            <a:off x="2448272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#75</a:t>
            </a: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Dubrovnik, Croatia, Mar 6 – 9, 2017</a:t>
            </a:r>
            <a:endParaRPr lang="en-US" altLang="zh-CN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Sidelink Use Cases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Sidelink is a direct link for communications between devices</a:t>
            </a:r>
          </a:p>
          <a:p>
            <a:pPr lvl="1"/>
            <a:r>
              <a:rPr lang="en-US" dirty="0" smtClean="0">
                <a:latin typeface="+mn-lt"/>
              </a:rPr>
              <a:t>Sidelink has been used for </a:t>
            </a:r>
            <a:r>
              <a:rPr lang="en-US" dirty="0" err="1" smtClean="0">
                <a:latin typeface="+mn-lt"/>
              </a:rPr>
              <a:t>everal</a:t>
            </a:r>
            <a:r>
              <a:rPr lang="en-US" dirty="0" smtClean="0">
                <a:latin typeface="+mn-lt"/>
              </a:rPr>
              <a:t> applications, such as Proximity service (D2D), V2V, V2P, </a:t>
            </a:r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>, wearable.</a:t>
            </a:r>
          </a:p>
          <a:p>
            <a:r>
              <a:rPr lang="en-US" dirty="0" smtClean="0">
                <a:latin typeface="+mn-lt"/>
              </a:rPr>
              <a:t>Sidelink provides different operations for end-to-end communication</a:t>
            </a:r>
          </a:p>
          <a:p>
            <a:pPr lvl="1"/>
            <a:r>
              <a:rPr lang="en-US" dirty="0" smtClean="0">
                <a:latin typeface="+mn-lt"/>
              </a:rPr>
              <a:t>Distributed control and managements among devices</a:t>
            </a:r>
          </a:p>
          <a:p>
            <a:pPr lvl="1"/>
            <a:r>
              <a:rPr lang="en-US" dirty="0" smtClean="0">
                <a:latin typeface="+mn-lt"/>
              </a:rPr>
              <a:t>Direct communication with and without network coverage</a:t>
            </a:r>
          </a:p>
          <a:p>
            <a:pPr lvl="1"/>
            <a:r>
              <a:rPr lang="en-US" dirty="0" smtClean="0">
                <a:latin typeface="+mn-lt"/>
              </a:rPr>
              <a:t>Extended range of communication through relay</a:t>
            </a:r>
          </a:p>
          <a:p>
            <a:r>
              <a:rPr lang="en-US" dirty="0" smtClean="0">
                <a:latin typeface="+mn-lt"/>
              </a:rPr>
              <a:t>Potential se cases for NR </a:t>
            </a:r>
            <a:r>
              <a:rPr lang="en-US" dirty="0" err="1" smtClean="0">
                <a:latin typeface="+mn-lt"/>
              </a:rPr>
              <a:t>sidelinks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SA1 V2X requirements</a:t>
            </a:r>
          </a:p>
          <a:p>
            <a:pPr lvl="2"/>
            <a:r>
              <a:rPr lang="en-US" dirty="0" smtClean="0">
                <a:latin typeface="+mn-lt"/>
              </a:rPr>
              <a:t>Including V2V and V2P</a:t>
            </a:r>
          </a:p>
          <a:p>
            <a:pPr lvl="1"/>
            <a:r>
              <a:rPr lang="en-US" dirty="0" smtClean="0">
                <a:latin typeface="+mn-lt"/>
              </a:rPr>
              <a:t>Public safety NR D2D for out of network and in-network </a:t>
            </a:r>
          </a:p>
          <a:p>
            <a:pPr lvl="1"/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>: including machine type communication and sensors</a:t>
            </a:r>
          </a:p>
          <a:p>
            <a:pPr lvl="1"/>
            <a:r>
              <a:rPr lang="en-US" dirty="0" smtClean="0">
                <a:latin typeface="+mn-lt"/>
              </a:rPr>
              <a:t>Wearable devices: communication between devices </a:t>
            </a:r>
          </a:p>
          <a:p>
            <a:pPr lvl="2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1043608" y="5013176"/>
            <a:ext cx="2743200" cy="1005840"/>
          </a:xfrm>
          <a:prstGeom prst="ellipse">
            <a:avLst/>
          </a:prstGeom>
          <a:solidFill>
            <a:srgbClr val="FFC000">
              <a:alpha val="56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30" name="Oval 90"/>
          <p:cNvSpPr>
            <a:spLocks noChangeArrowheads="1"/>
          </p:cNvSpPr>
          <p:nvPr/>
        </p:nvSpPr>
        <p:spPr bwMode="auto">
          <a:xfrm>
            <a:off x="3059832" y="5517232"/>
            <a:ext cx="2743200" cy="1005840"/>
          </a:xfrm>
          <a:prstGeom prst="ellipse">
            <a:avLst/>
          </a:prstGeom>
          <a:solidFill>
            <a:srgbClr val="FFFF00">
              <a:alpha val="58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Sidelink Framework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413"/>
            <a:ext cx="8219256" cy="3456731"/>
          </a:xfrm>
        </p:spPr>
        <p:txBody>
          <a:bodyPr/>
          <a:lstStyle/>
          <a:p>
            <a:r>
              <a:rPr lang="en-US" dirty="0" smtClean="0"/>
              <a:t>A generic sidelink framework for all use cases </a:t>
            </a:r>
          </a:p>
          <a:p>
            <a:pPr lvl="1"/>
            <a:r>
              <a:rPr lang="en-US" dirty="0" smtClean="0">
                <a:latin typeface="+mj-lt"/>
              </a:rPr>
              <a:t>A single mode operation for communication between different use cases – e.g. V2P </a:t>
            </a:r>
          </a:p>
          <a:p>
            <a:pPr lvl="1"/>
            <a:r>
              <a:rPr lang="en-US" dirty="0" smtClean="0">
                <a:latin typeface="+mj-lt"/>
              </a:rPr>
              <a:t>Co-existence and inter-working between different applications in the same spectrum – e.g. wearable devices, </a:t>
            </a:r>
            <a:r>
              <a:rPr lang="en-US" dirty="0" err="1" smtClean="0">
                <a:latin typeface="+mj-lt"/>
              </a:rPr>
              <a:t>IoT</a:t>
            </a:r>
            <a:r>
              <a:rPr lang="en-US" dirty="0" smtClean="0">
                <a:latin typeface="+mj-lt"/>
              </a:rPr>
              <a:t> devices, </a:t>
            </a:r>
            <a:r>
              <a:rPr lang="en-US" dirty="0" err="1" smtClean="0">
                <a:latin typeface="+mj-lt"/>
              </a:rPr>
              <a:t>ProSe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Flexible duplex – Dynamic resource allocation of  DL/UL/SL </a:t>
            </a:r>
          </a:p>
          <a:p>
            <a:pPr lvl="1"/>
            <a:r>
              <a:rPr lang="en-US" dirty="0" smtClean="0">
                <a:latin typeface="+mj-lt"/>
              </a:rPr>
              <a:t>Minimize mutual interference – joint interference management among DL/UL/SL with different sidelink applications </a:t>
            </a:r>
          </a:p>
          <a:p>
            <a:pPr lvl="1"/>
            <a:r>
              <a:rPr lang="en-US" dirty="0" smtClean="0">
                <a:latin typeface="+mj-lt"/>
              </a:rPr>
              <a:t>Extended coverage through relay by same or different sidelink applications.   </a:t>
            </a:r>
          </a:p>
          <a:p>
            <a:pPr lvl="2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1907704" y="5013176"/>
            <a:ext cx="900604" cy="647939"/>
            <a:chOff x="1001" y="3700"/>
            <a:chExt cx="228" cy="224"/>
          </a:xfrm>
        </p:grpSpPr>
        <p:pic>
          <p:nvPicPr>
            <p:cNvPr id="6" name="Picture 4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8" name="Picture 2" descr="C:\Users\fcc\AppData\Local\Microsoft\Windows\Temporary Internet Files\Content.IE5\8SY86K2K\car-34326_64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733256"/>
            <a:ext cx="1008112" cy="504056"/>
          </a:xfrm>
          <a:prstGeom prst="rect">
            <a:avLst/>
          </a:prstGeom>
          <a:noFill/>
        </p:spPr>
      </p:pic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4744616" y="5085184"/>
            <a:ext cx="2743200" cy="1005840"/>
          </a:xfrm>
          <a:prstGeom prst="ellipse">
            <a:avLst/>
          </a:prstGeom>
          <a:solidFill>
            <a:srgbClr val="00B0F0">
              <a:alpha val="24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11" name="Picture 5" descr="C:\Users\fcc\AppData\Local\Microsoft\Windows\Temporary Internet Files\Content.IE5\KUYFSPG4\car-30494_64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5517232"/>
            <a:ext cx="864096" cy="432048"/>
          </a:xfrm>
          <a:prstGeom prst="rect">
            <a:avLst/>
          </a:prstGeom>
          <a:noFill/>
        </p:spPr>
      </p:pic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5868144" y="5157192"/>
            <a:ext cx="648072" cy="575931"/>
            <a:chOff x="1001" y="3700"/>
            <a:chExt cx="228" cy="224"/>
          </a:xfrm>
        </p:grpSpPr>
        <p:pic>
          <p:nvPicPr>
            <p:cNvPr id="13" name="Picture 3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5436096" y="5589240"/>
            <a:ext cx="900604" cy="775761"/>
            <a:chOff x="248" y="441"/>
            <a:chExt cx="954" cy="949"/>
          </a:xfrm>
        </p:grpSpPr>
        <p:graphicFrame>
          <p:nvGraphicFramePr>
            <p:cNvPr id="16" name="Object 32"/>
            <p:cNvGraphicFramePr>
              <a:graphicFrameLocks noChangeAspect="1"/>
            </p:cNvGraphicFramePr>
            <p:nvPr/>
          </p:nvGraphicFramePr>
          <p:xfrm>
            <a:off x="569" y="441"/>
            <a:ext cx="236" cy="287"/>
          </p:xfrm>
          <a:graphic>
            <a:graphicData uri="http://schemas.openxmlformats.org/presentationml/2006/ole">
              <p:oleObj spid="_x0000_s58370" name="Bitmap Image" r:id="rId6" imgW="1333333" imgH="1743318" progId="PBrush">
                <p:embed/>
              </p:oleObj>
            </a:graphicData>
          </a:graphic>
        </p:graphicFrame>
        <p:pic>
          <p:nvPicPr>
            <p:cNvPr id="17" name="Picture 33" descr="Compaq iPaq 3765 Color Pocket PC PDA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 t="6201"/>
            <a:stretch>
              <a:fillRect/>
            </a:stretch>
          </p:blipFill>
          <p:spPr bwMode="auto">
            <a:xfrm>
              <a:off x="501" y="591"/>
              <a:ext cx="402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34"/>
            <p:cNvSpPr txBox="1">
              <a:spLocks noChangeArrowheads="1"/>
            </p:cNvSpPr>
            <p:nvPr/>
          </p:nvSpPr>
          <p:spPr bwMode="gray">
            <a:xfrm>
              <a:off x="248" y="1059"/>
              <a:ext cx="954" cy="33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228600" tIns="42541" rIns="228600" bIns="42541" anchorCtr="1">
              <a:spAutoFit/>
            </a:bodyPr>
            <a:lstStyle/>
            <a:p>
              <a:pPr eaLnBrk="0" hangingPunct="0"/>
              <a:endParaRPr lang="en-GB" sz="1200" b="1">
                <a:solidFill>
                  <a:srgbClr val="009900"/>
                </a:solidFill>
                <a:latin typeface="Verdana" pitchFamily="34" charset="0"/>
              </a:endParaRPr>
            </a:p>
          </p:txBody>
        </p:sp>
      </p:grpSp>
      <p:pic>
        <p:nvPicPr>
          <p:cNvPr id="19" name="Picture 23" descr="NOTEBOO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5445224"/>
            <a:ext cx="504056" cy="33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3" descr="NOTEBOO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5301208"/>
            <a:ext cx="525409" cy="34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71"/>
          <p:cNvSpPr>
            <a:spLocks/>
          </p:cNvSpPr>
          <p:nvPr/>
        </p:nvSpPr>
        <p:spPr bwMode="auto">
          <a:xfrm flipH="1" flipV="1">
            <a:off x="5940152" y="5540752"/>
            <a:ext cx="720080" cy="276999"/>
          </a:xfrm>
          <a:custGeom>
            <a:avLst/>
            <a:gdLst>
              <a:gd name="T0" fmla="*/ 2147483647 w 152"/>
              <a:gd name="T1" fmla="*/ 0 h 458"/>
              <a:gd name="T2" fmla="*/ 2147483647 w 152"/>
              <a:gd name="T3" fmla="*/ 66401554 h 458"/>
              <a:gd name="T4" fmla="*/ 1789240022 w 152"/>
              <a:gd name="T5" fmla="*/ 89147052 h 458"/>
              <a:gd name="T6" fmla="*/ 1610316693 w 152"/>
              <a:gd name="T7" fmla="*/ 95383285 h 458"/>
              <a:gd name="T8" fmla="*/ 2147483647 w 152"/>
              <a:gd name="T9" fmla="*/ 91348325 h 458"/>
              <a:gd name="T10" fmla="*/ 2147483647 w 152"/>
              <a:gd name="T11" fmla="*/ 86945778 h 458"/>
              <a:gd name="T12" fmla="*/ 787267809 w 152"/>
              <a:gd name="T13" fmla="*/ 147110474 h 458"/>
              <a:gd name="T14" fmla="*/ 393633905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22" name="Picture 7" descr="C:\Users\fcc\AppData\Local\Microsoft\Windows\Temporary Internet Files\Content.IE5\2F33NAMK\apple-157031_64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5373216"/>
            <a:ext cx="360039" cy="271717"/>
          </a:xfrm>
          <a:prstGeom prst="rect">
            <a:avLst/>
          </a:prstGeom>
          <a:noFill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4355976" y="5589240"/>
            <a:ext cx="510248" cy="288032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4" name="Freeform 71"/>
          <p:cNvSpPr>
            <a:spLocks/>
          </p:cNvSpPr>
          <p:nvPr/>
        </p:nvSpPr>
        <p:spPr bwMode="auto">
          <a:xfrm flipV="1">
            <a:off x="6228184" y="5229200"/>
            <a:ext cx="582256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5" name="Freeform 71"/>
          <p:cNvSpPr>
            <a:spLocks/>
          </p:cNvSpPr>
          <p:nvPr/>
        </p:nvSpPr>
        <p:spPr bwMode="auto">
          <a:xfrm flipV="1">
            <a:off x="2483768" y="5198713"/>
            <a:ext cx="792088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6" name="Freeform 71"/>
          <p:cNvSpPr>
            <a:spLocks/>
          </p:cNvSpPr>
          <p:nvPr/>
        </p:nvSpPr>
        <p:spPr bwMode="auto">
          <a:xfrm flipV="1">
            <a:off x="2627784" y="5345331"/>
            <a:ext cx="432048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7" name="Freeform 71"/>
          <p:cNvSpPr>
            <a:spLocks/>
          </p:cNvSpPr>
          <p:nvPr/>
        </p:nvSpPr>
        <p:spPr bwMode="auto">
          <a:xfrm>
            <a:off x="5220072" y="5229200"/>
            <a:ext cx="100811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8" name="Freeform 71"/>
          <p:cNvSpPr>
            <a:spLocks/>
          </p:cNvSpPr>
          <p:nvPr/>
        </p:nvSpPr>
        <p:spPr bwMode="auto">
          <a:xfrm>
            <a:off x="4788024" y="5733256"/>
            <a:ext cx="100811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9" name="Freeform 71"/>
          <p:cNvSpPr>
            <a:spLocks/>
          </p:cNvSpPr>
          <p:nvPr/>
        </p:nvSpPr>
        <p:spPr bwMode="auto">
          <a:xfrm flipV="1">
            <a:off x="3059832" y="5733256"/>
            <a:ext cx="936104" cy="288032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grpSp>
        <p:nvGrpSpPr>
          <p:cNvPr id="31" name="Group 45"/>
          <p:cNvGrpSpPr>
            <a:grpSpLocks/>
          </p:cNvGrpSpPr>
          <p:nvPr/>
        </p:nvGrpSpPr>
        <p:grpSpPr bwMode="auto">
          <a:xfrm>
            <a:off x="3779912" y="5301208"/>
            <a:ext cx="900604" cy="647939"/>
            <a:chOff x="1001" y="3700"/>
            <a:chExt cx="228" cy="224"/>
          </a:xfrm>
        </p:grpSpPr>
        <p:pic>
          <p:nvPicPr>
            <p:cNvPr id="32" name="Picture 4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Sidelink Framework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buNone/>
            </a:pPr>
            <a:r>
              <a:rPr lang="en-US" dirty="0" smtClean="0"/>
              <a:t>Main objective – sidelink system design to support eV2X with forward compatibility to support </a:t>
            </a:r>
            <a:r>
              <a:rPr lang="en-US" dirty="0" err="1" smtClean="0"/>
              <a:t>ProSe</a:t>
            </a:r>
            <a:r>
              <a:rPr lang="en-US" dirty="0" smtClean="0"/>
              <a:t>, </a:t>
            </a:r>
            <a:r>
              <a:rPr lang="en-US" dirty="0" err="1" smtClean="0"/>
              <a:t>IoT</a:t>
            </a:r>
            <a:r>
              <a:rPr lang="en-US" dirty="0" smtClean="0"/>
              <a:t>, and wearable devices.</a:t>
            </a:r>
          </a:p>
          <a:p>
            <a:r>
              <a:rPr lang="en-US" dirty="0" smtClean="0"/>
              <a:t>Sidelink system design to support broadcast, multi-cast, and unicast</a:t>
            </a:r>
          </a:p>
          <a:p>
            <a:r>
              <a:rPr lang="en-US" dirty="0" smtClean="0"/>
              <a:t>Sidelink architecture, interface, protocol</a:t>
            </a:r>
          </a:p>
          <a:p>
            <a:pPr lvl="1"/>
            <a:r>
              <a:rPr lang="en-US" dirty="0" smtClean="0"/>
              <a:t>Physical Layer  structure and procedure for sidelink</a:t>
            </a:r>
          </a:p>
          <a:p>
            <a:pPr lvl="1"/>
            <a:r>
              <a:rPr lang="en-US" dirty="0" smtClean="0"/>
              <a:t>U-plane and C-plane sidelink functions</a:t>
            </a:r>
          </a:p>
          <a:p>
            <a:pPr lvl="1"/>
            <a:r>
              <a:rPr lang="en-US" dirty="0" smtClean="0"/>
              <a:t>Distributed control - </a:t>
            </a:r>
            <a:r>
              <a:rPr lang="en-US" dirty="0" err="1" smtClean="0"/>
              <a:t>QoS</a:t>
            </a:r>
            <a:r>
              <a:rPr lang="en-US" dirty="0" smtClean="0"/>
              <a:t>  architecture, access control, priority control, mobility management</a:t>
            </a:r>
          </a:p>
          <a:p>
            <a:r>
              <a:rPr lang="en-US" dirty="0" smtClean="0"/>
              <a:t>UE to UE relay - low latency, extended coverage, better reliability, UE power saving</a:t>
            </a:r>
          </a:p>
          <a:p>
            <a:r>
              <a:rPr lang="en-US" dirty="0" smtClean="0"/>
              <a:t>UE positioning and tracking</a:t>
            </a:r>
          </a:p>
          <a:p>
            <a:r>
              <a:rPr lang="en-US" dirty="0" smtClean="0"/>
              <a:t>Co-existence and Inter-working with applications provided by LTE sidelink and IEEE 802.11p-based V2X</a:t>
            </a:r>
          </a:p>
          <a:p>
            <a:r>
              <a:rPr lang="en-US" dirty="0" smtClean="0"/>
              <a:t>Operation environment s –  within NR network, within LTE network, OOC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  <a:ea typeface="黑体" pitchFamily="49" charset="-122"/>
              </a:rPr>
              <a:t>eV2X SA1 requirements summary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42843" y="1142985"/>
          <a:ext cx="8858311" cy="4833000"/>
        </p:xfrm>
        <a:graphic>
          <a:graphicData uri="http://schemas.openxmlformats.org/drawingml/2006/table">
            <a:tbl>
              <a:tblPr/>
              <a:tblGrid>
                <a:gridCol w="900765"/>
                <a:gridCol w="2376264"/>
                <a:gridCol w="5581282"/>
              </a:tblGrid>
              <a:tr h="408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Use case group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Descriptions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KPI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Platooning</a:t>
                      </a: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operation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the vehicles to dynamically form a platoon travelling together. 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Broadcast,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groupcast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and 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Announcing/joining/leaving operation;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50-1200 bytes, 40Hz, 25ms, 90%, less than 100m;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50-1200 bytes, 100Hz, 10ms, [99.99%], less than 100m;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[6500]bytes, [50]Hz, [20]ms, high reliability, [10] sec * max relative speed 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[65]Mbps, [50]Hz, [20]ms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[5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 ;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Advanced driving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Limited/Full automated driving, vehicles share their own perception data with other vehicles in proximity,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 </a:t>
                      </a: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synchronize and coordinate their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driving trajectories.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Broadcast;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[6500]bytes, [10]Hz, [100]ms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[10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[53]Mbps, [10]Hz, [100]ms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[5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[10]Mbps and message size range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up to [2]M bytes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[100]Hz, [10]ms,[99.99%];</a:t>
                      </a:r>
                      <a:endParaRPr lang="en-US" altLang="zh-CN" sz="1200" kern="1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[30]Mbps, [3]ms, [99.999%], [500]m;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DL broadcast: [0.5]Mbps, UL 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:[50]Mbps, [50]Hz, [20]ms 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Extended sensor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exchange of raw or processed sensor data to build collective situational awareness.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Broadcast;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[1600]bytes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[10]Hz, [100]ms, [99%], [1000]m; 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[10]Mbps,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[20]Hz, [50]ms,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[90%], [100]m;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[25]Mbps, [100]Hz, [10]ms, [90%],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[x]m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[700]Mbps, [100]Hz, [10]ms,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[99.99%], [500]m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[x]-[1]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Gbps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[3]-[50]ms, [99%-99.999%], [50]-[1000]m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01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Remote driving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a remote driver or a V2X application to operate a remote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vehicle.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DL :1Mbps, UL: 20Mbps, 5ms,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99.999%;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DL :[1]Mbps, UL: [25]Mbps, [20]ms,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[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99.999%];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Proposed work plan for Rel-15 and future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54888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Timeline</a:t>
            </a:r>
          </a:p>
          <a:p>
            <a:pPr lvl="1"/>
            <a:r>
              <a:rPr lang="en-US" altLang="zh-CN" dirty="0" smtClean="0"/>
              <a:t>NR sidelink framework SI starts in release 15 to support eV2X and forward compatibility, such as NR D2D,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, and wearable.  </a:t>
            </a:r>
          </a:p>
          <a:p>
            <a:pPr lvl="2"/>
            <a:r>
              <a:rPr lang="en-US" altLang="zh-CN" sz="2000" dirty="0" smtClean="0"/>
              <a:t>NR V2X SI/WI starts after a completion of sidelink framework  </a:t>
            </a:r>
          </a:p>
          <a:p>
            <a:pPr lvl="1"/>
            <a:r>
              <a:rPr lang="en-US" altLang="zh-CN" dirty="0" smtClean="0"/>
              <a:t>eV2X based on LTE could be progressed in parallel of NR sidelink framework.  </a:t>
            </a:r>
          </a:p>
          <a:p>
            <a:pPr lvl="1"/>
            <a:endParaRPr lang="zh-CN" altLang="en-US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1" y="3573016"/>
            <a:ext cx="7200800" cy="266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7136</TotalTime>
  <Words>758</Words>
  <Application>Microsoft Office PowerPoint</Application>
  <PresentationFormat>全屏显示(4:3)</PresentationFormat>
  <Paragraphs>82</Paragraphs>
  <Slides>7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Bitmap Image</vt:lpstr>
      <vt:lpstr>Motivation of Sidelink Framework</vt:lpstr>
      <vt:lpstr>NR Sidelink Use Cases</vt:lpstr>
      <vt:lpstr>Sidelink Framework </vt:lpstr>
      <vt:lpstr>Objectives of Sidelink Framework</vt:lpstr>
      <vt:lpstr>eV2X SA1 requirements summary</vt:lpstr>
      <vt:lpstr>Proposed work plan for Rel-15 and future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Xueming Pan</cp:lastModifiedBy>
  <cp:revision>795</cp:revision>
  <dcterms:created xsi:type="dcterms:W3CDTF">2014-01-09T07:41:21Z</dcterms:created>
  <dcterms:modified xsi:type="dcterms:W3CDTF">2017-02-28T09:11:19Z</dcterms:modified>
</cp:coreProperties>
</file>