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60" r:id="rId1"/>
    <p:sldMasterId id="2147483673" r:id="rId2"/>
  </p:sldMasterIdLst>
  <p:notesMasterIdLst>
    <p:notesMasterId r:id="rId15"/>
  </p:notesMasterIdLst>
  <p:handoutMasterIdLst>
    <p:handoutMasterId r:id="rId16"/>
  </p:handoutMasterIdLst>
  <p:sldIdLst>
    <p:sldId id="272" r:id="rId3"/>
    <p:sldId id="304" r:id="rId4"/>
    <p:sldId id="305" r:id="rId5"/>
    <p:sldId id="306" r:id="rId6"/>
    <p:sldId id="307" r:id="rId7"/>
    <p:sldId id="314" r:id="rId8"/>
    <p:sldId id="308" r:id="rId9"/>
    <p:sldId id="309" r:id="rId10"/>
    <p:sldId id="310" r:id="rId11"/>
    <p:sldId id="311" r:id="rId12"/>
    <p:sldId id="313" r:id="rId13"/>
    <p:sldId id="274" r:id="rId14"/>
  </p:sldIdLst>
  <p:sldSz cx="9144000" cy="6858000" type="screen4x3"/>
  <p:notesSz cx="7010400" cy="9296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1236"/>
    <a:srgbClr val="240967"/>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71" autoAdjust="0"/>
    <p:restoredTop sz="92153" autoAdjust="0"/>
  </p:normalViewPr>
  <p:slideViewPr>
    <p:cSldViewPr>
      <p:cViewPr>
        <p:scale>
          <a:sx n="75" d="100"/>
          <a:sy n="75" d="100"/>
        </p:scale>
        <p:origin x="-1404" y="-72"/>
      </p:cViewPr>
      <p:guideLst>
        <p:guide orient="horz" pos="2160"/>
        <p:guide pos="2880"/>
      </p:guideLst>
    </p:cSldViewPr>
  </p:slideViewPr>
  <p:outlineViewPr>
    <p:cViewPr>
      <p:scale>
        <a:sx n="33" d="100"/>
        <a:sy n="33" d="100"/>
      </p:scale>
      <p:origin x="0" y="310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1E4B23A-6E3F-4B3E-93D6-273D9CCCF18C}" type="datetimeFigureOut">
              <a:rPr lang="en-US" smtClean="0"/>
              <a:pPr/>
              <a:t>2/27/2017</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75F2AFD-A31E-4510-8BD1-6A174632FA3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zh-CN" altLang="en-US"/>
          </a:p>
        </p:txBody>
      </p:sp>
      <p:sp>
        <p:nvSpPr>
          <p:cNvPr id="3" name="日期占位符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60967FE-9547-433B-9A32-E653B7554F8B}" type="datetimeFigureOut">
              <a:rPr lang="zh-CN" altLang="en-US" smtClean="0"/>
              <a:pPr/>
              <a:t>2017/2/27</a:t>
            </a:fld>
            <a:endParaRPr lang="zh-CN" altLang="en-US"/>
          </a:p>
        </p:txBody>
      </p:sp>
      <p:sp>
        <p:nvSpPr>
          <p:cNvPr id="4" name="幻灯片图像占位符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zh-CN" altLang="en-US"/>
          </a:p>
        </p:txBody>
      </p:sp>
      <p:sp>
        <p:nvSpPr>
          <p:cNvPr id="5" name="备注占位符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2F296132-7430-4C93-B37D-4FE1F71F2BD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p:spPr>
      </p:sp>
      <p:sp>
        <p:nvSpPr>
          <p:cNvPr id="2662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6324"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2DE638B-4EF2-4FBC-A9EE-4308B02633BA}" type="slidenum">
              <a:rPr lang="zh-CN" altLang="en-US" smtClean="0">
                <a:solidFill>
                  <a:prstClr val="black"/>
                </a:solidFill>
              </a:rPr>
              <a:pPr>
                <a:defRPr/>
              </a:pPr>
              <a:t>1</a:t>
            </a:fld>
            <a:endParaRPr lang="zh-CN" altLang="en-US"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4452"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A95ECD53-54EB-4903-BFBC-E9593EFAFA7C}" type="slidenum">
              <a:rPr lang="zh-CN" altLang="en-US" smtClean="0">
                <a:solidFill>
                  <a:prstClr val="black"/>
                </a:solidFill>
              </a:rPr>
              <a:pPr>
                <a:defRPr/>
              </a:pPr>
              <a:t>12</a:t>
            </a:fld>
            <a:endParaRPr lang="zh-CN" altLang="en-US"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1968" y="3645024"/>
            <a:ext cx="7772400" cy="1109985"/>
          </a:xfrm>
        </p:spPr>
        <p:txBody>
          <a:bodyPr>
            <a:normAutofit/>
          </a:bodyPr>
          <a:lstStyle>
            <a:lvl1pPr algn="l">
              <a:defRPr sz="4000" b="1">
                <a:solidFill>
                  <a:schemeClr val="bg1"/>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07504" y="4941168"/>
            <a:ext cx="8928992" cy="864096"/>
          </a:xfrm>
        </p:spPr>
        <p:txBody>
          <a:bodyPr>
            <a:normAutofit/>
          </a:bodyPr>
          <a:lstStyle>
            <a:lvl1pPr marL="0" indent="0" algn="l">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normAutofit/>
          </a:bodyPr>
          <a:lstStyle>
            <a:lvl1pPr>
              <a:defRPr sz="4000" b="1">
                <a:solidFill>
                  <a:srgbClr val="FA0E12"/>
                </a:solidFill>
                <a:effectLst>
                  <a:outerShdw blurRad="38100" dist="38100" dir="2700000" algn="tl">
                    <a:srgbClr val="000000">
                      <a:alpha val="43137"/>
                    </a:srgbClr>
                  </a:outerShdw>
                </a:effectLst>
                <a:latin typeface="黑体" pitchFamily="2" charset="-122"/>
                <a:ea typeface="黑体" pitchFamily="2"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692624"/>
            <a:ext cx="6400800" cy="1752600"/>
          </a:xfrm>
        </p:spPr>
        <p:txBody>
          <a:bodyPr>
            <a:normAutofit/>
          </a:bodyPr>
          <a:lstStyle>
            <a:lvl1pPr marL="0" indent="0" algn="ctr">
              <a:buNone/>
              <a:defRPr sz="2500">
                <a:solidFill>
                  <a:srgbClr val="222222"/>
                </a:solidFill>
                <a:latin typeface="黑体" pitchFamily="2" charset="-122"/>
                <a:ea typeface="黑体"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灯片编号占位符 5"/>
          <p:cNvSpPr>
            <a:spLocks noGrp="1"/>
          </p:cNvSpPr>
          <p:nvPr>
            <p:ph type="sldNum" sz="quarter" idx="10"/>
          </p:nvPr>
        </p:nvSpPr>
        <p:spPr/>
        <p:txBody>
          <a:bodyPr/>
          <a:lstStyle>
            <a:lvl1pPr>
              <a:defRPr sz="1400">
                <a:latin typeface="Arial" pitchFamily="34" charset="0"/>
                <a:cs typeface="Arial" pitchFamily="34" charset="0"/>
              </a:defRPr>
            </a:lvl1pPr>
          </a:lstStyle>
          <a:p>
            <a:pPr>
              <a:defRPr/>
            </a:pPr>
            <a:fld id="{C2A2429A-3693-4BBD-9ED6-295096074116}" type="slidenum">
              <a:rPr lang="zh-CN" altLang="en-US"/>
              <a:pPr>
                <a:defRPr/>
              </a:pPr>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灯片编号占位符 5"/>
          <p:cNvSpPr>
            <a:spLocks noGrp="1"/>
          </p:cNvSpPr>
          <p:nvPr>
            <p:ph type="sldNum" sz="quarter" idx="10"/>
          </p:nvPr>
        </p:nvSpPr>
        <p:spPr/>
        <p:txBody>
          <a:bodyPr/>
          <a:lstStyle>
            <a:lvl1pPr>
              <a:defRPr/>
            </a:lvl1pPr>
          </a:lstStyle>
          <a:p>
            <a:pPr>
              <a:defRPr/>
            </a:pPr>
            <a:fld id="{E78B94FB-598B-4D3B-84E2-42BFE33D4880}" type="slidenum">
              <a:rPr lang="zh-CN" altLang="en-US"/>
              <a:pPr>
                <a:defRPr/>
              </a:pPr>
              <a:t>‹#›</a:t>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灯片编号占位符 5"/>
          <p:cNvSpPr>
            <a:spLocks noGrp="1"/>
          </p:cNvSpPr>
          <p:nvPr>
            <p:ph type="sldNum" sz="quarter" idx="10"/>
          </p:nvPr>
        </p:nvSpPr>
        <p:spPr/>
        <p:txBody>
          <a:bodyPr/>
          <a:lstStyle>
            <a:lvl1pPr>
              <a:defRPr/>
            </a:lvl1pPr>
          </a:lstStyle>
          <a:p>
            <a:pPr>
              <a:defRPr/>
            </a:pPr>
            <a:fld id="{A1F8003D-697D-45F4-9941-3002C7BA6E77}" type="slidenum">
              <a:rPr lang="zh-CN" altLang="en-US"/>
              <a:pPr>
                <a:defRPr/>
              </a:pPr>
              <a:t>‹#›</a:t>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5"/>
          <p:cNvSpPr>
            <a:spLocks noGrp="1"/>
          </p:cNvSpPr>
          <p:nvPr>
            <p:ph type="sldNum" sz="quarter" idx="10"/>
          </p:nvPr>
        </p:nvSpPr>
        <p:spPr/>
        <p:txBody>
          <a:bodyPr/>
          <a:lstStyle>
            <a:lvl1pPr>
              <a:defRPr/>
            </a:lvl1pPr>
          </a:lstStyle>
          <a:p>
            <a:pPr>
              <a:defRPr/>
            </a:pPr>
            <a:fld id="{1ADC4D51-F3FA-439A-A3B9-DEABFD64A1CC}" type="slidenum">
              <a:rPr lang="zh-CN" altLang="en-US"/>
              <a:pPr>
                <a:defRPr/>
              </a:pPr>
              <a:t>‹#›</a:t>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5"/>
          <p:cNvSpPr>
            <a:spLocks noGrp="1"/>
          </p:cNvSpPr>
          <p:nvPr>
            <p:ph type="sldNum" sz="quarter" idx="10"/>
          </p:nvPr>
        </p:nvSpPr>
        <p:spPr/>
        <p:txBody>
          <a:bodyPr/>
          <a:lstStyle>
            <a:lvl1pPr>
              <a:defRPr/>
            </a:lvl1pPr>
          </a:lstStyle>
          <a:p>
            <a:pPr>
              <a:defRPr/>
            </a:pPr>
            <a:fld id="{13E27910-B3DD-4784-A3A9-C660A683814B}" type="slidenum">
              <a:rPr lang="zh-CN" altLang="en-US"/>
              <a:pPr>
                <a:defRPr/>
              </a:pPr>
              <a:t>‹#›</a:t>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5" name="灯片编号占位符 5"/>
          <p:cNvSpPr>
            <a:spLocks noGrp="1"/>
          </p:cNvSpPr>
          <p:nvPr>
            <p:ph type="sldNum" sz="quarter" idx="10"/>
          </p:nvPr>
        </p:nvSpPr>
        <p:spPr/>
        <p:txBody>
          <a:bodyPr/>
          <a:lstStyle>
            <a:lvl1pPr>
              <a:defRPr/>
            </a:lvl1pPr>
          </a:lstStyle>
          <a:p>
            <a:pPr>
              <a:defRPr/>
            </a:pPr>
            <a:fld id="{5C376C14-C837-40F3-98B2-5E920C2FA4E8}" type="slidenum">
              <a:rPr lang="zh-CN" altLang="en-US"/>
              <a:pPr>
                <a:defRPr/>
              </a:pPr>
              <a:t>‹#›</a:t>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5"/>
          <p:cNvSpPr>
            <a:spLocks noGrp="1"/>
          </p:cNvSpPr>
          <p:nvPr>
            <p:ph type="sldNum" sz="quarter" idx="10"/>
          </p:nvPr>
        </p:nvSpPr>
        <p:spPr/>
        <p:txBody>
          <a:bodyPr/>
          <a:lstStyle>
            <a:lvl1pPr>
              <a:defRPr/>
            </a:lvl1pPr>
          </a:lstStyle>
          <a:p>
            <a:pPr>
              <a:defRPr/>
            </a:pPr>
            <a:fld id="{235E45B7-6143-4B70-BC26-5EDD871EFFCE}" type="slidenum">
              <a:rPr lang="zh-CN" altLang="en-US"/>
              <a:pPr>
                <a:defRPr/>
              </a:pPr>
              <a:t>‹#›</a:t>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5"/>
          <p:cNvSpPr>
            <a:spLocks noGrp="1"/>
          </p:cNvSpPr>
          <p:nvPr>
            <p:ph type="sldNum" sz="quarter" idx="10"/>
          </p:nvPr>
        </p:nvSpPr>
        <p:spPr/>
        <p:txBody>
          <a:bodyPr/>
          <a:lstStyle>
            <a:lvl1pPr>
              <a:defRPr/>
            </a:lvl1pPr>
          </a:lstStyle>
          <a:p>
            <a:pPr>
              <a:defRPr/>
            </a:pPr>
            <a:fld id="{C246621E-0D2C-4896-A960-DD6AF4BD2C05}" type="slidenum">
              <a:rPr lang="zh-CN" altLang="en-US"/>
              <a:pPr>
                <a:defRPr/>
              </a:pPr>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a:solidFill>
                  <a:srgbClr val="001236"/>
                </a:solidFill>
              </a:defRPr>
            </a:lvl1pPr>
            <a:lvl2pPr>
              <a:defRPr sz="1800">
                <a:solidFill>
                  <a:srgbClr val="240967"/>
                </a:solidFill>
              </a:defRPr>
            </a:lvl2pPr>
            <a:lvl3pPr>
              <a:defRPr sz="1400">
                <a:solidFill>
                  <a:srgbClr val="7030A0"/>
                </a:solidFill>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12"/>
          </p:nvPr>
        </p:nvSpPr>
        <p:spPr/>
        <p:txBody>
          <a:bodyPr/>
          <a:lstStyle>
            <a:lvl1pPr>
              <a:defRPr sz="1400">
                <a:solidFill>
                  <a:srgbClr val="10386B"/>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96752"/>
            <a:ext cx="2057400" cy="492941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96752"/>
            <a:ext cx="6019800" cy="492941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5"/>
          <p:cNvSpPr>
            <a:spLocks noGrp="1"/>
          </p:cNvSpPr>
          <p:nvPr>
            <p:ph type="sldNum" sz="quarter" idx="10"/>
          </p:nvPr>
        </p:nvSpPr>
        <p:spPr/>
        <p:txBody>
          <a:bodyPr/>
          <a:lstStyle>
            <a:lvl1pPr>
              <a:defRPr/>
            </a:lvl1pPr>
          </a:lstStyle>
          <a:p>
            <a:pPr>
              <a:defRPr/>
            </a:pPr>
            <a:fld id="{620433F6-CA22-46AB-BA7D-09D7FCFB5245}" type="slidenum">
              <a:rPr lang="zh-CN" altLang="en-US"/>
              <a:pPr>
                <a:defRPr/>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p:nvPr>
        </p:nvSpPr>
        <p:spPr>
          <a:xfrm>
            <a:off x="4648200" y="1268760"/>
            <a:ext cx="4038600" cy="4857403"/>
          </a:xfrm>
        </p:spPr>
        <p:txBody>
          <a:bodyPr>
            <a:normAutofit/>
          </a:bodyPr>
          <a:lstStyle>
            <a:lvl1pPr>
              <a:defRPr sz="2000"/>
            </a:lvl1pPr>
            <a:lvl2pPr>
              <a:defRPr sz="2000"/>
            </a:lvl2pPr>
            <a:lvl3pPr>
              <a:defRPr sz="2000"/>
            </a:lvl3pPr>
            <a:lvl4pPr>
              <a:defRPr sz="2000"/>
            </a:lvl4pPr>
            <a:lvl5pPr>
              <a:defRPr sz="2000"/>
            </a:lvl5pPr>
            <a:lvl6pPr>
              <a:defRPr sz="1800"/>
            </a:lvl6pPr>
            <a:lvl7pPr>
              <a:defRPr sz="1800"/>
            </a:lvl7pPr>
            <a:lvl8pPr>
              <a:defRPr sz="1800"/>
            </a:lvl8pPr>
            <a:lvl9pPr>
              <a:defRPr sz="18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96752"/>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988840"/>
            <a:ext cx="4040188"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96752"/>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988840"/>
            <a:ext cx="4041775" cy="413732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9" name="灯片编号占位符 8"/>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灯片编号占位符 4"/>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67544" y="1268760"/>
            <a:ext cx="3008313" cy="730002"/>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1268760"/>
            <a:ext cx="5111750" cy="4857403"/>
          </a:xfrm>
        </p:spPr>
        <p:txBody>
          <a:bodyPr>
            <a:normAutofit/>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文本占位符 3"/>
          <p:cNvSpPr>
            <a:spLocks noGrp="1"/>
          </p:cNvSpPr>
          <p:nvPr>
            <p:ph type="body" sz="half" idx="2"/>
          </p:nvPr>
        </p:nvSpPr>
        <p:spPr>
          <a:xfrm>
            <a:off x="457200" y="2060848"/>
            <a:ext cx="3008313" cy="40653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1268759"/>
            <a:ext cx="5486400" cy="34588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灯片编号占位符 6"/>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灯片编号占位符 5"/>
          <p:cNvSpPr>
            <a:spLocks noGrp="1"/>
          </p:cNvSpPr>
          <p:nvPr>
            <p:ph type="sldNum" sz="quarter" idx="12"/>
          </p:nvPr>
        </p:nvSpPr>
        <p:spPr/>
        <p:txBody>
          <a:bodyPr/>
          <a:lstStyle/>
          <a:p>
            <a:fld id="{7C091945-BED8-40C6-A17E-143F3A6898E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3.jpe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188640"/>
            <a:ext cx="8229600" cy="778098"/>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68760"/>
            <a:ext cx="8229600" cy="485740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5"/>
          <p:cNvSpPr>
            <a:spLocks noGrp="1"/>
          </p:cNvSpPr>
          <p:nvPr>
            <p:ph type="sldNum" sz="quarter" idx="4"/>
          </p:nvPr>
        </p:nvSpPr>
        <p:spPr>
          <a:xfrm>
            <a:off x="8532440" y="6356350"/>
            <a:ext cx="370384" cy="365125"/>
          </a:xfrm>
          <a:prstGeom prst="rect">
            <a:avLst/>
          </a:prstGeom>
        </p:spPr>
        <p:txBody>
          <a:bodyPr vert="horz" lIns="91440" tIns="45720" rIns="91440" bIns="45720" rtlCol="0" anchor="ctr"/>
          <a:lstStyle>
            <a:lvl1pPr algn="r">
              <a:defRPr sz="1200">
                <a:solidFill>
                  <a:srgbClr val="1063A2"/>
                </a:solidFill>
                <a:latin typeface="Arial" pitchFamily="34" charset="0"/>
                <a:cs typeface="Arial" pitchFamily="34" charset="0"/>
              </a:defRPr>
            </a:lvl1pPr>
          </a:lstStyle>
          <a:p>
            <a:fld id="{7C091945-BED8-40C6-A17E-143F3A6898E6}"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hdr="0" ftr="0" dt="0"/>
  <p:txStyles>
    <p:titleStyle>
      <a:lvl1pPr algn="ctr" defTabSz="914400" rtl="0" eaLnBrk="1" latinLnBrk="0" hangingPunct="1">
        <a:spcBef>
          <a:spcPct val="0"/>
        </a:spcBef>
        <a:buNone/>
        <a:defRPr sz="2800" kern="1200">
          <a:solidFill>
            <a:schemeClr val="tx1"/>
          </a:solidFill>
          <a:latin typeface="黑体" pitchFamily="2" charset="-122"/>
          <a:ea typeface="黑体" pitchFamily="2" charset="-122"/>
          <a:cs typeface="+mj-cs"/>
        </a:defRPr>
      </a:lvl1pPr>
    </p:titleStyle>
    <p:bodyStyle>
      <a:lvl1pPr marL="342900" indent="-3429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10242" name="标题占位符 1"/>
          <p:cNvSpPr>
            <a:spLocks noGrp="1"/>
          </p:cNvSpPr>
          <p:nvPr>
            <p:ph type="title"/>
          </p:nvPr>
        </p:nvSpPr>
        <p:spPr bwMode="auto">
          <a:xfrm>
            <a:off x="457200" y="188913"/>
            <a:ext cx="8229600" cy="7778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43" name="文本占位符 2"/>
          <p:cNvSpPr>
            <a:spLocks noGrp="1"/>
          </p:cNvSpPr>
          <p:nvPr>
            <p:ph type="body" idx="1"/>
          </p:nvPr>
        </p:nvSpPr>
        <p:spPr bwMode="auto">
          <a:xfrm>
            <a:off x="457200" y="1268413"/>
            <a:ext cx="8229600" cy="4857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灯片编号占位符 5"/>
          <p:cNvSpPr>
            <a:spLocks noGrp="1"/>
          </p:cNvSpPr>
          <p:nvPr>
            <p:ph type="sldNum" sz="quarter" idx="4"/>
          </p:nvPr>
        </p:nvSpPr>
        <p:spPr>
          <a:xfrm>
            <a:off x="8532813" y="6356350"/>
            <a:ext cx="369887" cy="365125"/>
          </a:xfrm>
          <a:prstGeom prst="rect">
            <a:avLst/>
          </a:prstGeom>
        </p:spPr>
        <p:txBody>
          <a:bodyPr vert="horz" lIns="91440" tIns="45720" rIns="91440" bIns="45720" rtlCol="0" anchor="ctr"/>
          <a:lstStyle>
            <a:lvl1pPr algn="r" fontAlgn="auto">
              <a:spcBef>
                <a:spcPts val="0"/>
              </a:spcBef>
              <a:spcAft>
                <a:spcPts val="0"/>
              </a:spcAft>
              <a:defRPr sz="1200">
                <a:solidFill>
                  <a:srgbClr val="10386B"/>
                </a:solidFill>
                <a:latin typeface="Arial" pitchFamily="34" charset="0"/>
                <a:ea typeface="+mn-ea"/>
                <a:cs typeface="Arial" pitchFamily="34" charset="0"/>
              </a:defRPr>
            </a:lvl1pPr>
          </a:lstStyle>
          <a:p>
            <a:pPr>
              <a:defRPr/>
            </a:pPr>
            <a:fld id="{7788AD53-2D0F-4970-A016-3BF0DDFE702E}" type="slidenum">
              <a:rPr lang="zh-CN" altLang="en-US"/>
              <a:pPr>
                <a:defRPr/>
              </a:pPr>
              <a:t>‹#›</a:t>
            </a:fld>
            <a:endParaRPr lang="zh-CN" altLang="en-US" dirty="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Lst>
  <p:hf hdr="0" ftr="0" dt="0"/>
  <p:txStyles>
    <p:titleStyle>
      <a:lvl1pPr algn="ctr" rtl="0" eaLnBrk="0" fontAlgn="base" hangingPunct="0">
        <a:spcBef>
          <a:spcPct val="0"/>
        </a:spcBef>
        <a:spcAft>
          <a:spcPct val="0"/>
        </a:spcAft>
        <a:defRPr sz="2800" kern="1200">
          <a:solidFill>
            <a:schemeClr val="tx1"/>
          </a:solidFill>
          <a:latin typeface="黑体" pitchFamily="2" charset="-122"/>
          <a:ea typeface="黑体" pitchFamily="2" charset="-122"/>
          <a:cs typeface="+mj-cs"/>
        </a:defRPr>
      </a:lvl1pPr>
      <a:lvl2pPr algn="ctr" rtl="0" eaLnBrk="0" fontAlgn="base" hangingPunct="0">
        <a:spcBef>
          <a:spcPct val="0"/>
        </a:spcBef>
        <a:spcAft>
          <a:spcPct val="0"/>
        </a:spcAft>
        <a:defRPr sz="2800">
          <a:solidFill>
            <a:schemeClr val="tx1"/>
          </a:solidFill>
          <a:latin typeface="黑体" pitchFamily="2" charset="-122"/>
          <a:ea typeface="黑体" pitchFamily="2" charset="-122"/>
        </a:defRPr>
      </a:lvl2pPr>
      <a:lvl3pPr algn="ctr" rtl="0" eaLnBrk="0" fontAlgn="base" hangingPunct="0">
        <a:spcBef>
          <a:spcPct val="0"/>
        </a:spcBef>
        <a:spcAft>
          <a:spcPct val="0"/>
        </a:spcAft>
        <a:defRPr sz="2800">
          <a:solidFill>
            <a:schemeClr val="tx1"/>
          </a:solidFill>
          <a:latin typeface="黑体" pitchFamily="2" charset="-122"/>
          <a:ea typeface="黑体" pitchFamily="2" charset="-122"/>
        </a:defRPr>
      </a:lvl3pPr>
      <a:lvl4pPr algn="ctr" rtl="0" eaLnBrk="0" fontAlgn="base" hangingPunct="0">
        <a:spcBef>
          <a:spcPct val="0"/>
        </a:spcBef>
        <a:spcAft>
          <a:spcPct val="0"/>
        </a:spcAft>
        <a:defRPr sz="2800">
          <a:solidFill>
            <a:schemeClr val="tx1"/>
          </a:solidFill>
          <a:latin typeface="黑体" pitchFamily="2" charset="-122"/>
          <a:ea typeface="黑体" pitchFamily="2" charset="-122"/>
        </a:defRPr>
      </a:lvl4pPr>
      <a:lvl5pPr algn="ctr" rtl="0" eaLnBrk="0" fontAlgn="base" hangingPunct="0">
        <a:spcBef>
          <a:spcPct val="0"/>
        </a:spcBef>
        <a:spcAft>
          <a:spcPct val="0"/>
        </a:spcAft>
        <a:defRPr sz="2800">
          <a:solidFill>
            <a:schemeClr val="tx1"/>
          </a:solidFill>
          <a:latin typeface="黑体" pitchFamily="2" charset="-122"/>
          <a:ea typeface="黑体" pitchFamily="2" charset="-122"/>
        </a:defRPr>
      </a:lvl5pPr>
      <a:lvl6pPr marL="457200" algn="ctr" rtl="0" fontAlgn="base">
        <a:spcBef>
          <a:spcPct val="0"/>
        </a:spcBef>
        <a:spcAft>
          <a:spcPct val="0"/>
        </a:spcAft>
        <a:defRPr sz="2800">
          <a:solidFill>
            <a:schemeClr val="tx1"/>
          </a:solidFill>
          <a:latin typeface="黑体" pitchFamily="2" charset="-122"/>
          <a:ea typeface="黑体" pitchFamily="2" charset="-122"/>
        </a:defRPr>
      </a:lvl6pPr>
      <a:lvl7pPr marL="914400" algn="ctr" rtl="0" fontAlgn="base">
        <a:spcBef>
          <a:spcPct val="0"/>
        </a:spcBef>
        <a:spcAft>
          <a:spcPct val="0"/>
        </a:spcAft>
        <a:defRPr sz="2800">
          <a:solidFill>
            <a:schemeClr val="tx1"/>
          </a:solidFill>
          <a:latin typeface="黑体" pitchFamily="2" charset="-122"/>
          <a:ea typeface="黑体" pitchFamily="2" charset="-122"/>
        </a:defRPr>
      </a:lvl7pPr>
      <a:lvl8pPr marL="1371600" algn="ctr" rtl="0" fontAlgn="base">
        <a:spcBef>
          <a:spcPct val="0"/>
        </a:spcBef>
        <a:spcAft>
          <a:spcPct val="0"/>
        </a:spcAft>
        <a:defRPr sz="2800">
          <a:solidFill>
            <a:schemeClr val="tx1"/>
          </a:solidFill>
          <a:latin typeface="黑体" pitchFamily="2" charset="-122"/>
          <a:ea typeface="黑体" pitchFamily="2" charset="-122"/>
        </a:defRPr>
      </a:lvl8pPr>
      <a:lvl9pPr marL="1828800" algn="ctr" rtl="0" fontAlgn="base">
        <a:spcBef>
          <a:spcPct val="0"/>
        </a:spcBef>
        <a:spcAft>
          <a:spcPct val="0"/>
        </a:spcAft>
        <a:defRPr sz="2800">
          <a:solidFill>
            <a:schemeClr val="tx1"/>
          </a:solidFill>
          <a:latin typeface="黑体" pitchFamily="2" charset="-122"/>
          <a:ea typeface="黑体" pitchFamily="2" charset="-122"/>
        </a:defRPr>
      </a:lvl9pPr>
    </p:titleStyle>
    <p:bodyStyle>
      <a:lvl1pPr marL="342900" indent="-3429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0" y="2130425"/>
            <a:ext cx="9144000" cy="1470025"/>
          </a:xfrm>
        </p:spPr>
        <p:txBody>
          <a:bodyPr rtlCol="0">
            <a:normAutofit/>
          </a:bodyPr>
          <a:lstStyle/>
          <a:p>
            <a:pPr eaLnBrk="1" fontAlgn="auto" hangingPunct="1">
              <a:spcAft>
                <a:spcPts val="0"/>
              </a:spcAft>
              <a:defRPr/>
            </a:pPr>
            <a:r>
              <a:rPr lang="en-US" altLang="zh-CN" b="0" dirty="0" smtClean="0">
                <a:solidFill>
                  <a:srgbClr val="FF0000"/>
                </a:solidFill>
                <a:effectLst/>
                <a:latin typeface="Times New Roman" pitchFamily="18" charset="0"/>
                <a:cs typeface="Times New Roman" pitchFamily="18" charset="0"/>
              </a:rPr>
              <a:t>Motivation for new Study Item on </a:t>
            </a:r>
            <a:br>
              <a:rPr lang="en-US" altLang="zh-CN" b="0" dirty="0" smtClean="0">
                <a:solidFill>
                  <a:srgbClr val="FF0000"/>
                </a:solidFill>
                <a:effectLst/>
                <a:latin typeface="Times New Roman" pitchFamily="18" charset="0"/>
                <a:cs typeface="Times New Roman" pitchFamily="18" charset="0"/>
              </a:rPr>
            </a:br>
            <a:r>
              <a:rPr lang="en-US" altLang="zh-CN" b="0" dirty="0" smtClean="0">
                <a:solidFill>
                  <a:srgbClr val="FF0000"/>
                </a:solidFill>
                <a:effectLst/>
                <a:latin typeface="Times New Roman" pitchFamily="18" charset="0"/>
                <a:cs typeface="Times New Roman" pitchFamily="18" charset="0"/>
              </a:rPr>
              <a:t>NR Positioning</a:t>
            </a:r>
            <a:endParaRPr lang="zh-CN" altLang="en-US" b="0" dirty="0">
              <a:solidFill>
                <a:srgbClr val="FF0000"/>
              </a:solidFill>
              <a:effectLst/>
              <a:latin typeface="Times New Roman" pitchFamily="18" charset="0"/>
              <a:cs typeface="Times New Roman" pitchFamily="18" charset="0"/>
            </a:endParaRPr>
          </a:p>
        </p:txBody>
      </p:sp>
      <p:sp>
        <p:nvSpPr>
          <p:cNvPr id="6" name="副标题 4"/>
          <p:cNvSpPr>
            <a:spLocks noGrp="1"/>
          </p:cNvSpPr>
          <p:nvPr>
            <p:ph type="subTitle" idx="1"/>
          </p:nvPr>
        </p:nvSpPr>
        <p:spPr>
          <a:xfrm>
            <a:off x="395536" y="4149080"/>
            <a:ext cx="8532812" cy="1176338"/>
          </a:xfrm>
        </p:spPr>
        <p:txBody>
          <a:bodyPr>
            <a:normAutofit/>
          </a:bodyPr>
          <a:lstStyle/>
          <a:p>
            <a:pPr eaLnBrk="1" hangingPunct="1"/>
            <a:r>
              <a:rPr lang="en-US" altLang="zh-CN" sz="3200" dirty="0" smtClean="0">
                <a:solidFill>
                  <a:schemeClr val="tx1"/>
                </a:solidFill>
                <a:latin typeface="Times New Roman" pitchFamily="18" charset="0"/>
                <a:cs typeface="Times New Roman" pitchFamily="18" charset="0"/>
              </a:rPr>
              <a:t>CATT</a:t>
            </a:r>
            <a:endParaRPr lang="zh-CN" altLang="en-US" sz="3200" dirty="0" smtClean="0">
              <a:solidFill>
                <a:schemeClr val="tx1"/>
              </a:solidFill>
              <a:latin typeface="Times New Roman" pitchFamily="18" charset="0"/>
              <a:cs typeface="Times New Roman" pitchFamily="18" charset="0"/>
            </a:endParaRPr>
          </a:p>
        </p:txBody>
      </p:sp>
      <p:sp>
        <p:nvSpPr>
          <p:cNvPr id="5" name="Rectangle 4"/>
          <p:cNvSpPr/>
          <p:nvPr/>
        </p:nvSpPr>
        <p:spPr>
          <a:xfrm>
            <a:off x="2448272" y="5229200"/>
            <a:ext cx="4572000" cy="646331"/>
          </a:xfrm>
          <a:prstGeom prst="rect">
            <a:avLst/>
          </a:prstGeom>
        </p:spPr>
        <p:txBody>
          <a:bodyPr>
            <a:spAutoFit/>
          </a:bodyPr>
          <a:lstStyle/>
          <a:p>
            <a:pPr algn="ctr">
              <a:buNone/>
            </a:pPr>
            <a:r>
              <a:rPr lang="en-US" altLang="zh-CN" dirty="0" smtClean="0">
                <a:ea typeface="微软雅黑" pitchFamily="34" charset="-122"/>
              </a:rPr>
              <a:t>3GPP TSG RAN #75</a:t>
            </a:r>
          </a:p>
          <a:p>
            <a:pPr algn="ctr">
              <a:buNone/>
            </a:pPr>
            <a:r>
              <a:rPr lang="pt-BR" altLang="zh-CN" dirty="0" smtClean="0">
                <a:ea typeface="微软雅黑" pitchFamily="34" charset="-122"/>
              </a:rPr>
              <a:t>Dubrovnik, Croatia, 6 - 9 Mar 2017</a:t>
            </a:r>
            <a:endParaRPr lang="en-US" altLang="zh-CN" dirty="0" smtClean="0">
              <a:ea typeface="微软雅黑" pitchFamily="34" charset="-122"/>
            </a:endParaRPr>
          </a:p>
        </p:txBody>
      </p:sp>
      <p:sp>
        <p:nvSpPr>
          <p:cNvPr id="7" name="Text Placeholder 2"/>
          <p:cNvSpPr txBox="1">
            <a:spLocks/>
          </p:cNvSpPr>
          <p:nvPr/>
        </p:nvSpPr>
        <p:spPr bwMode="auto">
          <a:xfrm>
            <a:off x="7596336" y="692696"/>
            <a:ext cx="1214478" cy="422276"/>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defTabSz="457200" fontAlgn="base">
              <a:lnSpc>
                <a:spcPct val="120000"/>
              </a:lnSpc>
              <a:spcBef>
                <a:spcPct val="0"/>
              </a:spcBef>
              <a:spcAft>
                <a:spcPct val="0"/>
              </a:spcAft>
              <a:defRPr/>
            </a:pPr>
            <a:r>
              <a:rPr lang="en-US" altLang="zh-CN" sz="1600" b="1" dirty="0" smtClean="0">
                <a:solidFill>
                  <a:srgbClr val="7030A0"/>
                </a:solidFill>
                <a:latin typeface="Arial" pitchFamily="34" charset="0"/>
                <a:ea typeface="微软雅黑" pitchFamily="34" charset="-122"/>
                <a:cs typeface="Arial" pitchFamily="34" charset="0"/>
              </a:rPr>
              <a:t>RP-170405</a:t>
            </a:r>
            <a:endParaRPr kumimoji="0" lang="en-US" altLang="zh-CN" sz="1600" b="1" i="0" u="none" strike="noStrike" kern="1200" cap="none" spc="0" normalizeH="0" baseline="0" noProof="0" dirty="0" smtClean="0">
              <a:ln>
                <a:noFill/>
              </a:ln>
              <a:solidFill>
                <a:srgbClr val="7030A0"/>
              </a:solidFill>
              <a:effectLst/>
              <a:uLnTx/>
              <a:uFillTx/>
              <a:latin typeface="Arial" pitchFamily="34" charset="0"/>
              <a:ea typeface="微软雅黑" pitchFamily="34" charset="-122"/>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Positioning Methods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55000" lnSpcReduction="20000"/>
          </a:bodyPr>
          <a:lstStyle/>
          <a:p>
            <a:pPr>
              <a:lnSpc>
                <a:spcPct val="120000"/>
              </a:lnSpc>
              <a:buFont typeface="Wingdings" pitchFamily="2" charset="2"/>
              <a:buChar char="ü"/>
            </a:pPr>
            <a:r>
              <a:rPr lang="en-US" altLang="zh-CN" sz="2900" dirty="0" smtClean="0">
                <a:latin typeface="Times New Roman" pitchFamily="18" charset="0"/>
                <a:cs typeface="Times New Roman" pitchFamily="18" charset="0"/>
              </a:rPr>
              <a:t>UE positioning can be standalone (e.g., GNSS) or network-assisted (e.g., network-assisted GNSS, OTDOA, UTDOA, etc.) </a:t>
            </a:r>
          </a:p>
          <a:p>
            <a:pPr>
              <a:lnSpc>
                <a:spcPct val="120000"/>
              </a:lnSpc>
              <a:buFont typeface="Wingdings" pitchFamily="2" charset="2"/>
              <a:buChar char="ü"/>
            </a:pPr>
            <a:r>
              <a:rPr lang="en-US" altLang="zh-CN" sz="2900" dirty="0" smtClean="0">
                <a:latin typeface="Times New Roman" pitchFamily="18" charset="0"/>
                <a:cs typeface="Times New Roman" pitchFamily="18" charset="0"/>
              </a:rPr>
              <a:t>3GPP has been focusing on the network-assisted positioning methods, although standalone methods are also supported.</a:t>
            </a:r>
          </a:p>
          <a:p>
            <a:pPr>
              <a:lnSpc>
                <a:spcPct val="120000"/>
              </a:lnSpc>
              <a:buFont typeface="Wingdings" pitchFamily="2" charset="2"/>
              <a:buChar char="ü"/>
            </a:pPr>
            <a:r>
              <a:rPr lang="en-US" altLang="zh-CN" sz="2900" dirty="0" smtClean="0">
                <a:latin typeface="Times New Roman" pitchFamily="18" charset="0"/>
                <a:cs typeface="Times New Roman" pitchFamily="18" charset="0"/>
              </a:rPr>
              <a:t>Network-assisted positioning has two operating modes</a:t>
            </a:r>
            <a:r>
              <a:rPr lang="en-US" altLang="zh-CN" sz="2600" dirty="0" smtClean="0">
                <a:latin typeface="Times New Roman" pitchFamily="18" charset="0"/>
                <a:cs typeface="Times New Roman" pitchFamily="18" charset="0"/>
              </a:rPr>
              <a:t>: </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UE-assisted</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UE-based </a:t>
            </a:r>
          </a:p>
          <a:p>
            <a:pPr>
              <a:lnSpc>
                <a:spcPct val="120000"/>
              </a:lnSpc>
              <a:buFont typeface="Wingdings" pitchFamily="2" charset="2"/>
              <a:buChar char="ü"/>
            </a:pPr>
            <a:r>
              <a:rPr lang="en-US" altLang="zh-CN" sz="2900" dirty="0" smtClean="0">
                <a:latin typeface="Times New Roman" pitchFamily="18" charset="0"/>
                <a:cs typeface="Times New Roman" pitchFamily="18" charset="0"/>
              </a:rPr>
              <a:t>Positioning technologies based on 3GPP signals can be:</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Downlink positioning methods, where UE position is estimated based on measurements of downlink reference signals, e.g., OTDOA, PRS-based TBS, </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Uplink positioning methods, where UE position is estimated based on measurements of uplink reference signals, e.g., UTDOA, E-CID.</a:t>
            </a:r>
          </a:p>
          <a:p>
            <a:pPr>
              <a:lnSpc>
                <a:spcPct val="120000"/>
              </a:lnSpc>
              <a:buFont typeface="Wingdings" pitchFamily="2" charset="2"/>
              <a:buChar char="ü"/>
            </a:pPr>
            <a:r>
              <a:rPr lang="en-US" altLang="zh-CN" sz="2900" dirty="0" smtClean="0">
                <a:latin typeface="Times New Roman" pitchFamily="18" charset="0"/>
                <a:cs typeface="Times New Roman" pitchFamily="18" charset="0"/>
              </a:rPr>
              <a:t>Other positioning technologies, which are not based on 3GPP signals, may also be supported</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Barometric pressure sensor positioning methods</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WLAN positioning methods</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Bluetooth positioning methods</a:t>
            </a:r>
          </a:p>
          <a:p>
            <a:pPr lvl="1">
              <a:lnSpc>
                <a:spcPct val="120000"/>
              </a:lnSpc>
              <a:buFont typeface="Arial" pitchFamily="34" charset="0"/>
              <a:buChar char="•"/>
            </a:pPr>
            <a:r>
              <a:rPr lang="en-US" altLang="zh-CN" sz="2600" dirty="0" smtClean="0">
                <a:latin typeface="Times New Roman" pitchFamily="18" charset="0"/>
                <a:cs typeface="Times New Roman" pitchFamily="18" charset="0"/>
              </a:rPr>
              <a:t>TBS positioning methods</a:t>
            </a:r>
            <a:endParaRPr lang="zh-CN" altLang="en-US"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10</a:t>
            </a:fld>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Proposals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a:bodyPr>
          <a:lstStyle/>
          <a:p>
            <a:pPr>
              <a:lnSpc>
                <a:spcPct val="120000"/>
              </a:lnSpc>
              <a:buFont typeface="Wingdings" pitchFamily="2" charset="2"/>
              <a:buChar char="ü"/>
            </a:pPr>
            <a:r>
              <a:rPr lang="en-US" altLang="zh-CN" sz="2200" dirty="0" smtClean="0">
                <a:latin typeface="Times New Roman" pitchFamily="18" charset="0"/>
                <a:cs typeface="Times New Roman" pitchFamily="18" charset="0"/>
              </a:rPr>
              <a:t>Start a new NR positioning Study Item with the objectives of</a:t>
            </a:r>
          </a:p>
          <a:p>
            <a:pPr lvl="1" fontAlgn="base" hangingPunct="0"/>
            <a:r>
              <a:rPr lang="en-US" dirty="0" smtClean="0"/>
              <a:t>Investigate </a:t>
            </a:r>
            <a:r>
              <a:rPr lang="en-US" dirty="0" smtClean="0"/>
              <a:t>simple and efficient NR positioning architecture for </a:t>
            </a:r>
            <a:r>
              <a:rPr lang="en-US" dirty="0" smtClean="0"/>
              <a:t>location services, functional interfaces, protocol and procedures for supporting both RAT dependent and RAT independent positioning technologies [RAN2, RAN3, RAN1]</a:t>
            </a:r>
          </a:p>
          <a:p>
            <a:pPr lvl="2" fontAlgn="base" hangingPunct="0"/>
            <a:r>
              <a:rPr lang="en-US" dirty="0" smtClean="0"/>
              <a:t>Study  the functional architectures and interface to integrate RAT independent positioning technologies</a:t>
            </a:r>
          </a:p>
          <a:p>
            <a:pPr lvl="1" fontAlgn="base" hangingPunct="0"/>
            <a:r>
              <a:rPr lang="en-US" dirty="0" smtClean="0"/>
              <a:t>Study  NR dependent positioning technologies, such as OTDOA, UTDOA, ECID, that is coherent with NR mobile data communication  framework.  [RAN1, RAN2, RAN4]</a:t>
            </a:r>
          </a:p>
          <a:p>
            <a:pPr lvl="2" fontAlgn="base" hangingPunct="0"/>
            <a:r>
              <a:rPr lang="en-US" dirty="0" smtClean="0"/>
              <a:t>Define evaluation methodologies for the NR positioning technologies</a:t>
            </a:r>
          </a:p>
          <a:p>
            <a:pPr lvl="1" fontAlgn="base" hangingPunct="0"/>
            <a:r>
              <a:rPr lang="en-US" dirty="0" smtClean="0"/>
              <a:t>Identify 2D and 3D performance requirements of the NR positioning technologies for supporting location based applications and location assisted functionalities [RAN1, RAN4]</a:t>
            </a:r>
          </a:p>
          <a:p>
            <a:pPr lvl="1" fontAlgn="base" hangingPunct="0"/>
            <a:endParaRPr 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11</a:t>
            </a:fld>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cs typeface="Times New Roman" pitchFamily="18" charset="0"/>
              </a:rPr>
              <a:t>Introduction</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85000" lnSpcReduction="10000"/>
          </a:bodyPr>
          <a:lstStyle/>
          <a:p>
            <a:pPr>
              <a:lnSpc>
                <a:spcPct val="120000"/>
              </a:lnSpc>
              <a:buFont typeface="Wingdings" pitchFamily="2" charset="2"/>
              <a:buChar char="ü"/>
            </a:pPr>
            <a:r>
              <a:rPr lang="en-US" altLang="zh-CN" sz="2400" dirty="0" smtClean="0">
                <a:latin typeface="Times New Roman" pitchFamily="18" charset="0"/>
                <a:cs typeface="Times New Roman" pitchFamily="18" charset="0"/>
              </a:rPr>
              <a:t>UE positioning has been a key feature in 3GPP due to the commercial applications and the US FCC E-911 requirements. </a:t>
            </a:r>
          </a:p>
          <a:p>
            <a:pPr>
              <a:lnSpc>
                <a:spcPct val="120000"/>
              </a:lnSpc>
              <a:buFont typeface="Wingdings" pitchFamily="2" charset="2"/>
              <a:buChar char="ü"/>
            </a:pPr>
            <a:r>
              <a:rPr lang="en-US" altLang="zh-CN" sz="2400" dirty="0" smtClean="0">
                <a:latin typeface="Times New Roman" pitchFamily="18" charset="0"/>
                <a:cs typeface="Times New Roman" pitchFamily="18" charset="0"/>
              </a:rPr>
              <a:t>3GPP has developed the architecture, the interfaces, the protocols and the procedures, as well as various methods  for supporting positioning operations for 3G/4G systems.</a:t>
            </a:r>
          </a:p>
          <a:p>
            <a:pPr>
              <a:lnSpc>
                <a:spcPct val="120000"/>
              </a:lnSpc>
              <a:buFont typeface="Wingdings" pitchFamily="2" charset="2"/>
              <a:buChar char="ü"/>
            </a:pPr>
            <a:r>
              <a:rPr lang="en-US" altLang="zh-CN" sz="2400" dirty="0" smtClean="0">
                <a:latin typeface="Times New Roman" pitchFamily="18" charset="0"/>
                <a:cs typeface="Times New Roman" pitchFamily="18" charset="0"/>
              </a:rPr>
              <a:t>3GPP is now working on the new 5G network with New Radio(NR) Access Technology (RAT) with a new set of designs with advanced features </a:t>
            </a:r>
          </a:p>
          <a:p>
            <a:pPr>
              <a:lnSpc>
                <a:spcPct val="120000"/>
              </a:lnSpc>
              <a:buFont typeface="Wingdings" pitchFamily="2" charset="2"/>
              <a:buChar char="ü"/>
            </a:pPr>
            <a:r>
              <a:rPr lang="en-US" altLang="zh-CN" sz="2400" dirty="0" smtClean="0">
                <a:latin typeface="Times New Roman" pitchFamily="18" charset="0"/>
                <a:cs typeface="Times New Roman" pitchFamily="18" charset="0"/>
              </a:rPr>
              <a:t>5G will post more stringent requirements on NR positioning than 3G/4G.</a:t>
            </a:r>
          </a:p>
          <a:p>
            <a:pPr>
              <a:lnSpc>
                <a:spcPct val="120000"/>
              </a:lnSpc>
              <a:buFont typeface="Wingdings" pitchFamily="2" charset="2"/>
              <a:buChar char="ü"/>
            </a:pPr>
            <a:r>
              <a:rPr lang="en-US" altLang="zh-CN" sz="2400" dirty="0" err="1" smtClean="0">
                <a:latin typeface="Times New Roman" pitchFamily="18" charset="0"/>
                <a:cs typeface="Times New Roman" pitchFamily="18" charset="0"/>
              </a:rPr>
              <a:t>IoT</a:t>
            </a:r>
            <a:r>
              <a:rPr lang="en-US" altLang="zh-CN" sz="2400" dirty="0" smtClean="0">
                <a:latin typeface="Times New Roman" pitchFamily="18" charset="0"/>
                <a:cs typeface="Times New Roman" pitchFamily="18" charset="0"/>
              </a:rPr>
              <a:t> and location  based services are expected to be dominant services in 5G</a:t>
            </a:r>
          </a:p>
          <a:p>
            <a:pPr>
              <a:lnSpc>
                <a:spcPct val="120000"/>
              </a:lnSpc>
              <a:buFont typeface="Wingdings" pitchFamily="2" charset="2"/>
              <a:buChar char="ü"/>
            </a:pPr>
            <a:r>
              <a:rPr lang="en-US" altLang="zh-CN" sz="2400" dirty="0" smtClean="0">
                <a:latin typeface="Times New Roman" pitchFamily="18" charset="0"/>
                <a:cs typeface="Times New Roman" pitchFamily="18" charset="0"/>
              </a:rPr>
              <a:t>It is critical to start exploring the challenges, requirements and solutions as early as possible in order to support the positioning applications for the first release of NR network.</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2</a:t>
            </a:fld>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Key requirements of NR positioning</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92500" lnSpcReduction="20000"/>
          </a:bodyPr>
          <a:lstStyle/>
          <a:p>
            <a:pPr>
              <a:lnSpc>
                <a:spcPct val="120000"/>
              </a:lnSpc>
              <a:buFont typeface="Wingdings" pitchFamily="2" charset="2"/>
              <a:buChar char="ü"/>
            </a:pPr>
            <a:r>
              <a:rPr lang="en-US" altLang="zh-CN" sz="2600" dirty="0" smtClean="0">
                <a:latin typeface="Times New Roman" pitchFamily="18" charset="0"/>
                <a:cs typeface="Times New Roman" pitchFamily="18" charset="0"/>
              </a:rPr>
              <a:t>NR positioning technologies face much more stringent requirements than 3G/4G positioning </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Accuracy</a:t>
            </a:r>
            <a:r>
              <a:rPr lang="en-US" altLang="zh-CN" sz="1900" dirty="0" smtClean="0">
                <a:latin typeface="Times New Roman" pitchFamily="18" charset="0"/>
                <a:cs typeface="Times New Roman" pitchFamily="18" charset="0"/>
              </a:rPr>
              <a:t>. In the order of a few meters or even sub-meters for high performance real-time applications.</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Reliability</a:t>
            </a:r>
            <a:r>
              <a:rPr lang="en-US" altLang="zh-CN" sz="1900" dirty="0" smtClean="0">
                <a:latin typeface="Times New Roman" pitchFamily="18" charset="0"/>
                <a:cs typeface="Times New Roman" pitchFamily="18" charset="0"/>
              </a:rPr>
              <a:t>. High reliability for mission critical applications.</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Time latency</a:t>
            </a:r>
            <a:r>
              <a:rPr lang="en-US" altLang="zh-CN" sz="1900" dirty="0" smtClean="0">
                <a:latin typeface="Times New Roman" pitchFamily="18" charset="0"/>
                <a:cs typeface="Times New Roman" pitchFamily="18" charset="0"/>
              </a:rPr>
              <a:t>. Short time to first fix (TTFF) for time critical applications, e.g., URLLC services. </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Coverage</a:t>
            </a:r>
            <a:r>
              <a:rPr lang="en-US" altLang="zh-CN" sz="1900" dirty="0" smtClean="0">
                <a:latin typeface="Times New Roman" pitchFamily="18" charset="0"/>
                <a:cs typeface="Times New Roman" pitchFamily="18" charset="0"/>
              </a:rPr>
              <a:t>. Indoor and Outdoor in various deployment scenarios.</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Horizontal and vertical positioning</a:t>
            </a:r>
            <a:r>
              <a:rPr lang="en-US" altLang="zh-CN" sz="1900" dirty="0" smtClean="0">
                <a:latin typeface="Times New Roman" pitchFamily="18" charset="0"/>
                <a:cs typeface="Times New Roman" pitchFamily="18" charset="0"/>
              </a:rPr>
              <a:t>. Both 2D and 3D locations.</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Scalability</a:t>
            </a:r>
            <a:r>
              <a:rPr lang="en-US" altLang="zh-CN" sz="1900" dirty="0" smtClean="0">
                <a:latin typeface="Times New Roman" pitchFamily="18" charset="0"/>
                <a:cs typeface="Times New Roman" pitchFamily="18" charset="0"/>
              </a:rPr>
              <a:t>. Number of UEs in orders-of-magnitude increase from current 3G/4G network.</a:t>
            </a:r>
          </a:p>
          <a:p>
            <a:pPr lvl="1">
              <a:lnSpc>
                <a:spcPct val="120000"/>
              </a:lnSpc>
              <a:buFont typeface="Arial" pitchFamily="34" charset="0"/>
              <a:buChar char="•"/>
            </a:pPr>
            <a:r>
              <a:rPr lang="en-US" altLang="zh-CN" sz="1900" b="1" dirty="0" smtClean="0">
                <a:latin typeface="Times New Roman" pitchFamily="18" charset="0"/>
                <a:cs typeface="Times New Roman" pitchFamily="18" charset="0"/>
              </a:rPr>
              <a:t>Power Consumption</a:t>
            </a:r>
            <a:r>
              <a:rPr lang="en-US" altLang="zh-CN" sz="1900" dirty="0" smtClean="0">
                <a:latin typeface="Times New Roman" pitchFamily="18" charset="0"/>
                <a:cs typeface="Times New Roman" pitchFamily="18" charset="0"/>
              </a:rPr>
              <a:t>. Extremely low power consumption for some applications, e.g., </a:t>
            </a:r>
            <a:r>
              <a:rPr lang="en-US" altLang="zh-CN" sz="1900" dirty="0" err="1" smtClean="0">
                <a:latin typeface="Times New Roman" pitchFamily="18" charset="0"/>
                <a:cs typeface="Times New Roman" pitchFamily="18" charset="0"/>
              </a:rPr>
              <a:t>mMTC</a:t>
            </a:r>
            <a:r>
              <a:rPr lang="en-US" altLang="zh-CN" sz="1900" dirty="0" smtClean="0">
                <a:latin typeface="Times New Roman" pitchFamily="18" charset="0"/>
                <a:cs typeface="Times New Roman" pitchFamily="18" charset="0"/>
              </a:rPr>
              <a:t> services.</a:t>
            </a:r>
          </a:p>
          <a:p>
            <a:pPr>
              <a:lnSpc>
                <a:spcPct val="120000"/>
              </a:lnSpc>
              <a:buFont typeface="Wingdings" pitchFamily="2" charset="2"/>
              <a:buChar char="ü"/>
            </a:pPr>
            <a:r>
              <a:rPr lang="en-US" altLang="zh-CN" sz="2600" dirty="0" smtClean="0">
                <a:solidFill>
                  <a:schemeClr val="tx1"/>
                </a:solidFill>
                <a:latin typeface="Times New Roman" pitchFamily="18" charset="0"/>
                <a:cs typeface="Times New Roman" pitchFamily="18" charset="0"/>
              </a:rPr>
              <a:t>It is essential to have simple and efficient NR positioning architecture for supporting above requirements. </a:t>
            </a:r>
            <a:endParaRPr lang="zh-CN" altLang="en-US" sz="2600" dirty="0" smtClean="0">
              <a:solidFill>
                <a:schemeClr val="tx1"/>
              </a:solidFill>
            </a:endParaRPr>
          </a:p>
          <a:p>
            <a:pPr lvl="1">
              <a:lnSpc>
                <a:spcPct val="120000"/>
              </a:lnSpc>
              <a:buFont typeface="Arial" pitchFamily="34" charset="0"/>
              <a:buChar char="•"/>
            </a:pPr>
            <a:endParaRPr lang="en-US" altLang="zh-CN" sz="1900" dirty="0" smtClean="0">
              <a:latin typeface="Times New Roman" pitchFamily="18" charset="0"/>
              <a:cs typeface="Times New Roman" pitchFamily="18" charset="0"/>
            </a:endParaRPr>
          </a:p>
          <a:p>
            <a:pPr lvl="1">
              <a:lnSpc>
                <a:spcPct val="120000"/>
              </a:lnSpc>
              <a:buFont typeface="Arial" pitchFamily="34" charset="0"/>
              <a:buChar char="•"/>
            </a:pPr>
            <a:endParaRPr lang="en-US" altLang="zh-CN" sz="1900" dirty="0" smtClean="0">
              <a:latin typeface="Times New Roman" pitchFamily="18" charset="0"/>
              <a:cs typeface="Times New Roman" pitchFamily="18" charset="0"/>
            </a:endParaRPr>
          </a:p>
          <a:p>
            <a:pPr lvl="1">
              <a:lnSpc>
                <a:spcPct val="120000"/>
              </a:lnSpc>
              <a:buFont typeface="Arial" pitchFamily="34" charset="0"/>
              <a:buChar char="•"/>
            </a:pPr>
            <a:endParaRPr lang="en-US" altLang="zh-CN" sz="2300" dirty="0" smtClean="0">
              <a:latin typeface="Times New Roman" pitchFamily="18" charset="0"/>
              <a:cs typeface="Times New Roman" pitchFamily="18" charset="0"/>
            </a:endParaRPr>
          </a:p>
          <a:p>
            <a:endParaRPr lang="zh-CN" altLang="en-US"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3</a:t>
            </a:fld>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E-UTRAN UE Positioning Architecture</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4330824" cy="4044184"/>
          </a:xfrm>
          <a:ln w="12700">
            <a:solidFill>
              <a:srgbClr val="00B050"/>
            </a:solidFill>
          </a:ln>
        </p:spPr>
        <p:txBody>
          <a:bodyPr wrap="square">
            <a:spAutoFit/>
          </a:bodyPr>
          <a:lstStyle/>
          <a:p>
            <a:pPr>
              <a:lnSpc>
                <a:spcPct val="120000"/>
              </a:lnSpc>
              <a:buFont typeface="Wingdings" pitchFamily="2" charset="2"/>
              <a:buChar char="ü"/>
            </a:pPr>
            <a:r>
              <a:rPr lang="en-US" altLang="zh-CN" sz="1800" b="1" dirty="0" smtClean="0">
                <a:latin typeface="Times New Roman" pitchFamily="18" charset="0"/>
                <a:cs typeface="Times New Roman" pitchFamily="18" charset="0"/>
              </a:rPr>
              <a:t>E-UTRAN UE positioning architecture</a:t>
            </a:r>
            <a:r>
              <a:rPr lang="en-US" altLang="zh-CN" sz="1800" dirty="0" smtClean="0">
                <a:latin typeface="Times New Roman" pitchFamily="18" charset="0"/>
                <a:cs typeface="Times New Roman" pitchFamily="18" charset="0"/>
              </a:rPr>
              <a:t>:</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MME: handle location services requests and forward to E-SMLC</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E-SMLC:  provide assistance data to UE to assist with UE-based and/or UE-assisted positioning , and/or provide position solution. </a:t>
            </a:r>
          </a:p>
          <a:p>
            <a:pPr lvl="1">
              <a:lnSpc>
                <a:spcPct val="120000"/>
              </a:lnSpc>
              <a:buFont typeface="Arial" pitchFamily="34" charset="0"/>
              <a:buChar char="•"/>
            </a:pPr>
            <a:r>
              <a:rPr lang="en-US" altLang="zh-CN" sz="1400" dirty="0" err="1" smtClean="0">
                <a:latin typeface="Times New Roman" pitchFamily="18" charset="0"/>
                <a:cs typeface="Times New Roman" pitchFamily="18" charset="0"/>
              </a:rPr>
              <a:t>eNodeB</a:t>
            </a:r>
            <a:r>
              <a:rPr lang="en-US" altLang="zh-CN" sz="1400" dirty="0" smtClean="0">
                <a:latin typeface="Times New Roman" pitchFamily="18" charset="0"/>
                <a:cs typeface="Times New Roman" pitchFamily="18" charset="0"/>
              </a:rPr>
              <a:t>: control the cells for supporting of PRS-based TBS or other positioning approaches.</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UE: provide UE measurements for UE-based and/or UE-assisted positioning .</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SLP: responsible for positioning over the user plane.</a:t>
            </a:r>
          </a:p>
          <a:p>
            <a:pPr lvl="1">
              <a:lnSpc>
                <a:spcPct val="120000"/>
              </a:lnSpc>
              <a:buFont typeface="Arial" pitchFamily="34" charset="0"/>
              <a:buChar char="•"/>
            </a:pPr>
            <a:r>
              <a:rPr lang="en-US" altLang="zh-CN" sz="1400" dirty="0" smtClean="0">
                <a:latin typeface="Times New Roman" pitchFamily="18" charset="0"/>
                <a:cs typeface="Times New Roman" pitchFamily="18" charset="0"/>
              </a:rPr>
              <a:t>LMU: support uplink based position solutions</a:t>
            </a:r>
            <a:endParaRPr lang="zh-CN" altLang="en-US" sz="1800"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4</a:t>
            </a:fld>
            <a:endParaRPr lang="zh-CN" altLang="en-US" dirty="0"/>
          </a:p>
        </p:txBody>
      </p:sp>
      <p:graphicFrame>
        <p:nvGraphicFramePr>
          <p:cNvPr id="5" name="Object 1"/>
          <p:cNvGraphicFramePr>
            <a:graphicFrameLocks noChangeAspect="1"/>
          </p:cNvGraphicFramePr>
          <p:nvPr/>
        </p:nvGraphicFramePr>
        <p:xfrm>
          <a:off x="4716016" y="1268760"/>
          <a:ext cx="4176713" cy="4321175"/>
        </p:xfrm>
        <a:graphic>
          <a:graphicData uri="http://schemas.openxmlformats.org/presentationml/2006/ole">
            <p:oleObj spid="_x0000_s149506" name="Visio" r:id="rId3" imgW="7353030" imgH="3792927" progId="Visio.Drawing.11">
              <p:embed/>
            </p:oleObj>
          </a:graphicData>
        </a:graphic>
      </p:graphicFrame>
      <p:sp>
        <p:nvSpPr>
          <p:cNvPr id="6" name="Rectangle 5"/>
          <p:cNvSpPr/>
          <p:nvPr/>
        </p:nvSpPr>
        <p:spPr>
          <a:xfrm>
            <a:off x="4716016" y="5445224"/>
            <a:ext cx="4572000" cy="461665"/>
          </a:xfrm>
          <a:prstGeom prst="rect">
            <a:avLst/>
          </a:prstGeom>
        </p:spPr>
        <p:txBody>
          <a:bodyPr>
            <a:spAutoFit/>
          </a:bodyPr>
          <a:lstStyle/>
          <a:p>
            <a:pPr algn="ctr"/>
            <a:r>
              <a:rPr lang="en-GB" sz="1200" b="1" dirty="0" smtClean="0">
                <a:latin typeface="Times New Roman" pitchFamily="18" charset="0"/>
                <a:cs typeface="Times New Roman" pitchFamily="18" charset="0"/>
              </a:rPr>
              <a:t>UE Positioning Architecture applicable to E-UTRAN</a:t>
            </a:r>
          </a:p>
          <a:p>
            <a:pPr algn="ctr"/>
            <a:r>
              <a:rPr lang="en-GB" sz="1200" b="1" dirty="0" smtClean="0">
                <a:latin typeface="Times New Roman" pitchFamily="18" charset="0"/>
                <a:cs typeface="Times New Roman" pitchFamily="18" charset="0"/>
              </a:rPr>
              <a:t> (TS 36.305)</a:t>
            </a:r>
            <a:endParaRPr lang="en-US" sz="1200" b="1"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NR UE Positioning Architecture</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92500" lnSpcReduction="20000"/>
          </a:bodyPr>
          <a:lstStyle/>
          <a:p>
            <a:pPr>
              <a:lnSpc>
                <a:spcPct val="120000"/>
              </a:lnSpc>
              <a:buFont typeface="Wingdings" pitchFamily="2" charset="2"/>
              <a:buChar char="ü"/>
            </a:pPr>
            <a:r>
              <a:rPr lang="en-US" altLang="zh-CN" sz="2600" dirty="0" smtClean="0">
                <a:latin typeface="Times New Roman" pitchFamily="18" charset="0"/>
                <a:cs typeface="Times New Roman" pitchFamily="18" charset="0"/>
              </a:rPr>
              <a:t>It is essential to start the investigation on </a:t>
            </a:r>
            <a:r>
              <a:rPr lang="en-US" altLang="zh-CN" sz="2600" smtClean="0">
                <a:latin typeface="Times New Roman" pitchFamily="18" charset="0"/>
                <a:cs typeface="Times New Roman" pitchFamily="18" charset="0"/>
              </a:rPr>
              <a:t>the </a:t>
            </a:r>
            <a:r>
              <a:rPr lang="en-US" altLang="zh-CN" sz="2600" smtClean="0">
                <a:solidFill>
                  <a:schemeClr val="tx1"/>
                </a:solidFill>
                <a:latin typeface="Times New Roman" pitchFamily="18" charset="0"/>
                <a:cs typeface="Times New Roman" pitchFamily="18" charset="0"/>
              </a:rPr>
              <a:t>NR </a:t>
            </a:r>
            <a:r>
              <a:rPr lang="en-US" altLang="zh-CN" sz="2600" dirty="0" smtClean="0">
                <a:solidFill>
                  <a:schemeClr val="tx1"/>
                </a:solidFill>
                <a:latin typeface="Times New Roman" pitchFamily="18" charset="0"/>
                <a:cs typeface="Times New Roman" pitchFamily="18" charset="0"/>
              </a:rPr>
              <a:t>positioning architecture t</a:t>
            </a:r>
            <a:r>
              <a:rPr lang="en-US" altLang="zh-CN" sz="2600" dirty="0" smtClean="0">
                <a:latin typeface="Times New Roman" pitchFamily="18" charset="0"/>
                <a:cs typeface="Times New Roman" pitchFamily="18" charset="0"/>
              </a:rPr>
              <a:t>o support the challenging 5G positioning requirements due to:</a:t>
            </a:r>
          </a:p>
          <a:p>
            <a:pPr lvl="1">
              <a:lnSpc>
                <a:spcPct val="120000"/>
              </a:lnSpc>
              <a:buFont typeface="Arial" pitchFamily="34" charset="0"/>
              <a:buChar char="•"/>
            </a:pPr>
            <a:r>
              <a:rPr lang="en-US" altLang="zh-CN" sz="2300" dirty="0" smtClean="0">
                <a:latin typeface="Times New Roman" pitchFamily="18" charset="0"/>
                <a:cs typeface="Times New Roman" pitchFamily="18" charset="0"/>
              </a:rPr>
              <a:t>unprecedented number of UEs to be supported.</a:t>
            </a:r>
          </a:p>
          <a:p>
            <a:pPr lvl="1">
              <a:lnSpc>
                <a:spcPct val="120000"/>
              </a:lnSpc>
              <a:buFont typeface="Arial" pitchFamily="34" charset="0"/>
              <a:buChar char="•"/>
            </a:pPr>
            <a:r>
              <a:rPr lang="en-US" altLang="zh-CN" sz="2300" dirty="0" smtClean="0">
                <a:latin typeface="Times New Roman" pitchFamily="18" charset="0"/>
                <a:cs typeface="Times New Roman" pitchFamily="18" charset="0"/>
              </a:rPr>
              <a:t>a wider variety of use cases, e.g.,  </a:t>
            </a:r>
          </a:p>
          <a:p>
            <a:pPr lvl="2">
              <a:lnSpc>
                <a:spcPct val="120000"/>
              </a:lnSpc>
            </a:pPr>
            <a:r>
              <a:rPr lang="en-US" altLang="zh-CN" sz="1900" dirty="0" smtClean="0">
                <a:latin typeface="Times New Roman" pitchFamily="18" charset="0"/>
                <a:cs typeface="Times New Roman" pitchFamily="18" charset="0"/>
              </a:rPr>
              <a:t>highly accurate and reliable UE position information with very short latency, e.g., URLLC applications</a:t>
            </a:r>
          </a:p>
          <a:p>
            <a:pPr lvl="2">
              <a:lnSpc>
                <a:spcPct val="120000"/>
              </a:lnSpc>
            </a:pPr>
            <a:r>
              <a:rPr lang="en-US" altLang="zh-CN" sz="1900" dirty="0" smtClean="0">
                <a:latin typeface="Times New Roman" pitchFamily="18" charset="0"/>
                <a:cs typeface="Times New Roman" pitchFamily="18" charset="0"/>
              </a:rPr>
              <a:t>extremely low power consumptions , e.g., </a:t>
            </a:r>
            <a:r>
              <a:rPr lang="en-US" altLang="zh-CN" sz="1900" dirty="0" err="1" smtClean="0">
                <a:latin typeface="Times New Roman" pitchFamily="18" charset="0"/>
                <a:cs typeface="Times New Roman" pitchFamily="18" charset="0"/>
              </a:rPr>
              <a:t>mMTC</a:t>
            </a:r>
            <a:r>
              <a:rPr lang="en-US" altLang="zh-CN" sz="1900" dirty="0" smtClean="0">
                <a:latin typeface="Times New Roman" pitchFamily="18" charset="0"/>
                <a:cs typeface="Times New Roman" pitchFamily="18" charset="0"/>
              </a:rPr>
              <a:t> applications</a:t>
            </a:r>
          </a:p>
          <a:p>
            <a:pPr lvl="1">
              <a:lnSpc>
                <a:spcPct val="120000"/>
              </a:lnSpc>
              <a:buFont typeface="Arial" pitchFamily="34" charset="0"/>
              <a:buChar char="•"/>
            </a:pPr>
            <a:r>
              <a:rPr lang="en-US" altLang="zh-CN" sz="2300" dirty="0" smtClean="0">
                <a:latin typeface="Times New Roman" pitchFamily="18" charset="0"/>
                <a:cs typeface="Times New Roman" pitchFamily="18" charset="0"/>
              </a:rPr>
              <a:t>diverse deployment scenarios</a:t>
            </a:r>
          </a:p>
          <a:p>
            <a:pPr lvl="2">
              <a:lnSpc>
                <a:spcPct val="120000"/>
              </a:lnSpc>
            </a:pPr>
            <a:r>
              <a:rPr lang="en-US" altLang="zh-CN" sz="1900" dirty="0" smtClean="0">
                <a:latin typeface="Times New Roman" pitchFamily="18" charset="0"/>
                <a:cs typeface="Times New Roman" pitchFamily="18" charset="0"/>
              </a:rPr>
              <a:t>standalone and non-standalone</a:t>
            </a:r>
          </a:p>
          <a:p>
            <a:pPr lvl="2">
              <a:lnSpc>
                <a:spcPct val="120000"/>
              </a:lnSpc>
            </a:pPr>
            <a:r>
              <a:rPr lang="en-US" altLang="zh-CN" sz="1900" dirty="0" smtClean="0">
                <a:latin typeface="Times New Roman" pitchFamily="18" charset="0"/>
                <a:cs typeface="Times New Roman" pitchFamily="18" charset="0"/>
              </a:rPr>
              <a:t>licensed and unlicensed bands, </a:t>
            </a:r>
          </a:p>
          <a:p>
            <a:pPr lvl="2">
              <a:lnSpc>
                <a:spcPct val="120000"/>
              </a:lnSpc>
            </a:pPr>
            <a:r>
              <a:rPr lang="en-US" altLang="zh-CN" sz="1900" dirty="0" smtClean="0">
                <a:latin typeface="Times New Roman" pitchFamily="18" charset="0"/>
                <a:cs typeface="Times New Roman" pitchFamily="18" charset="0"/>
              </a:rPr>
              <a:t>dense-urban, urban, suburban, and rural areas.</a:t>
            </a:r>
          </a:p>
          <a:p>
            <a:pPr lvl="1">
              <a:lnSpc>
                <a:spcPct val="120000"/>
              </a:lnSpc>
              <a:buFont typeface="Arial" pitchFamily="34" charset="0"/>
              <a:buChar char="•"/>
            </a:pPr>
            <a:r>
              <a:rPr lang="en-US" altLang="zh-CN" sz="2300" dirty="0" smtClean="0">
                <a:latin typeface="Times New Roman" pitchFamily="18" charset="0"/>
                <a:cs typeface="Times New Roman" pitchFamily="18" charset="0"/>
              </a:rPr>
              <a:t>smooth integration with existing 3G/4G and other RAT positioning systems</a:t>
            </a:r>
            <a:endParaRPr lang="zh-CN" altLang="en-US" sz="2300"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5</a:t>
            </a:fld>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5G System Architecture</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4114800" cy="4727448"/>
          </a:xfrm>
          <a:ln w="12700">
            <a:solidFill>
              <a:srgbClr val="00B050"/>
            </a:solidFill>
          </a:ln>
        </p:spPr>
        <p:txBody>
          <a:bodyPr>
            <a:spAutoFit/>
          </a:bodyPr>
          <a:lstStyle/>
          <a:p>
            <a:pPr>
              <a:lnSpc>
                <a:spcPct val="120000"/>
              </a:lnSpc>
              <a:buFont typeface="Wingdings" pitchFamily="2" charset="2"/>
              <a:buChar char="ü"/>
            </a:pPr>
            <a:r>
              <a:rPr lang="en-US" altLang="zh-CN" dirty="0" smtClean="0">
                <a:latin typeface="Times New Roman" pitchFamily="18" charset="0"/>
                <a:cs typeface="Times New Roman" pitchFamily="18" charset="0"/>
              </a:rPr>
              <a:t>5G system architecture is still in early  study phase:</a:t>
            </a:r>
          </a:p>
          <a:p>
            <a:pPr lvl="1">
              <a:lnSpc>
                <a:spcPct val="120000"/>
              </a:lnSpc>
              <a:buFont typeface="Arial" pitchFamily="34" charset="0"/>
              <a:buChar char="•"/>
            </a:pPr>
            <a:r>
              <a:rPr lang="en-US" altLang="zh-CN" sz="1600" dirty="0" smtClean="0">
                <a:latin typeface="Times New Roman" pitchFamily="18" charset="0"/>
                <a:cs typeface="Times New Roman" pitchFamily="18" charset="0"/>
              </a:rPr>
              <a:t>NG RAN: Next Generation Radio Access Network</a:t>
            </a:r>
          </a:p>
          <a:p>
            <a:pPr lvl="1">
              <a:lnSpc>
                <a:spcPct val="120000"/>
              </a:lnSpc>
              <a:buFont typeface="Arial" pitchFamily="34" charset="0"/>
              <a:buChar char="•"/>
            </a:pPr>
            <a:r>
              <a:rPr lang="en-GB" sz="1600" dirty="0" smtClean="0"/>
              <a:t>LMF </a:t>
            </a:r>
            <a:r>
              <a:rPr lang="en-US" altLang="zh-CN" sz="1600" dirty="0" smtClean="0">
                <a:latin typeface="Times New Roman" pitchFamily="18" charset="0"/>
                <a:cs typeface="Times New Roman" pitchFamily="18" charset="0"/>
              </a:rPr>
              <a:t>: </a:t>
            </a:r>
            <a:r>
              <a:rPr lang="en-GB" sz="1600" dirty="0" smtClean="0"/>
              <a:t>Location Management Function</a:t>
            </a:r>
            <a:endParaRPr lang="en-US" altLang="zh-CN" sz="1600" dirty="0" smtClean="0">
              <a:latin typeface="Times New Roman" pitchFamily="18" charset="0"/>
              <a:cs typeface="Times New Roman" pitchFamily="18" charset="0"/>
            </a:endParaRPr>
          </a:p>
          <a:p>
            <a:pPr lvl="1">
              <a:lnSpc>
                <a:spcPct val="120000"/>
              </a:lnSpc>
              <a:buFont typeface="Arial" pitchFamily="34" charset="0"/>
              <a:buChar char="•"/>
            </a:pPr>
            <a:r>
              <a:rPr lang="en-US" altLang="zh-CN" sz="1600" dirty="0" smtClean="0">
                <a:latin typeface="Times New Roman" pitchFamily="18" charset="0"/>
                <a:cs typeface="Times New Roman" pitchFamily="18" charset="0"/>
              </a:rPr>
              <a:t>AMF: </a:t>
            </a:r>
            <a:r>
              <a:rPr lang="en-GB" sz="1600" dirty="0" smtClean="0"/>
              <a:t>Access and Mobility Management Function</a:t>
            </a:r>
            <a:endParaRPr lang="en-US" altLang="zh-CN" sz="1600" dirty="0" smtClean="0">
              <a:latin typeface="Times New Roman" pitchFamily="18" charset="0"/>
              <a:cs typeface="Times New Roman" pitchFamily="18" charset="0"/>
            </a:endParaRPr>
          </a:p>
          <a:p>
            <a:pPr lvl="1">
              <a:lnSpc>
                <a:spcPct val="120000"/>
              </a:lnSpc>
              <a:buFont typeface="Arial" pitchFamily="34" charset="0"/>
              <a:buChar char="•"/>
            </a:pPr>
            <a:r>
              <a:rPr lang="en-US" altLang="zh-CN" sz="1600" dirty="0" smtClean="0">
                <a:latin typeface="Times New Roman" pitchFamily="18" charset="0"/>
                <a:cs typeface="Times New Roman" pitchFamily="18" charset="0"/>
              </a:rPr>
              <a:t>GMLC: Gateway Mobile Location Centre</a:t>
            </a:r>
          </a:p>
          <a:p>
            <a:pPr lvl="1">
              <a:lnSpc>
                <a:spcPct val="120000"/>
              </a:lnSpc>
              <a:buFont typeface="Arial" pitchFamily="34" charset="0"/>
              <a:buChar char="•"/>
            </a:pPr>
            <a:r>
              <a:rPr lang="en-US" altLang="zh-CN" sz="1600" dirty="0" smtClean="0">
                <a:latin typeface="Times New Roman" pitchFamily="18" charset="0"/>
                <a:cs typeface="Times New Roman" pitchFamily="18" charset="0"/>
              </a:rPr>
              <a:t>LRF: </a:t>
            </a:r>
            <a:r>
              <a:rPr lang="en-GB" sz="1600" dirty="0" smtClean="0"/>
              <a:t>Location Retrieval Function</a:t>
            </a:r>
            <a:r>
              <a:rPr lang="en-US" altLang="zh-CN" sz="1600" dirty="0" smtClean="0">
                <a:latin typeface="Times New Roman" pitchFamily="18" charset="0"/>
                <a:cs typeface="Times New Roman" pitchFamily="18" charset="0"/>
              </a:rPr>
              <a:t>.</a:t>
            </a:r>
          </a:p>
          <a:p>
            <a:pPr lvl="1">
              <a:lnSpc>
                <a:spcPct val="120000"/>
              </a:lnSpc>
              <a:buFont typeface="Arial" pitchFamily="34" charset="0"/>
              <a:buChar char="•"/>
            </a:pPr>
            <a:r>
              <a:rPr lang="en-US" altLang="zh-CN" sz="1600" dirty="0" smtClean="0">
                <a:latin typeface="Times New Roman" pitchFamily="18" charset="0"/>
                <a:cs typeface="Times New Roman" pitchFamily="18" charset="0"/>
              </a:rPr>
              <a:t>LMU: support uplink based position solutions</a:t>
            </a:r>
          </a:p>
          <a:p>
            <a:pPr lvl="1">
              <a:lnSpc>
                <a:spcPct val="120000"/>
              </a:lnSpc>
              <a:buFont typeface="Arial" pitchFamily="34" charset="0"/>
              <a:buChar char="•"/>
            </a:pPr>
            <a:r>
              <a:rPr lang="en-US" altLang="zh-CN" sz="1600" dirty="0" smtClean="0">
                <a:latin typeface="Times New Roman" pitchFamily="18" charset="0"/>
                <a:cs typeface="Times New Roman" pitchFamily="18" charset="0"/>
              </a:rPr>
              <a:t>UDM: </a:t>
            </a:r>
            <a:r>
              <a:rPr lang="en-GB" sz="1600" dirty="0" smtClean="0"/>
              <a:t>Unified Data Management </a:t>
            </a:r>
            <a:endParaRPr lang="en-US" altLang="zh-CN" sz="1600" dirty="0" smtClean="0">
              <a:latin typeface="Times New Roman" pitchFamily="18" charset="0"/>
              <a:cs typeface="Times New Roman" pitchFamily="18" charset="0"/>
            </a:endParaRPr>
          </a:p>
          <a:p>
            <a:pPr lvl="1">
              <a:lnSpc>
                <a:spcPct val="120000"/>
              </a:lnSpc>
              <a:buFont typeface="Arial" pitchFamily="34" charset="0"/>
              <a:buChar char="•"/>
            </a:pPr>
            <a:endParaRPr lang="en-US" altLang="zh-CN" sz="1400" dirty="0" smtClean="0">
              <a:latin typeface="Times New Roman" pitchFamily="18" charset="0"/>
              <a:cs typeface="Times New Roman" pitchFamily="18" charset="0"/>
            </a:endParaRP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6</a:t>
            </a:fld>
            <a:endParaRPr lang="zh-CN" altLang="en-US" dirty="0"/>
          </a:p>
        </p:txBody>
      </p:sp>
      <p:sp>
        <p:nvSpPr>
          <p:cNvPr id="6" name="Rectangle 5"/>
          <p:cNvSpPr/>
          <p:nvPr/>
        </p:nvSpPr>
        <p:spPr>
          <a:xfrm>
            <a:off x="4716016" y="5445224"/>
            <a:ext cx="4572000" cy="461665"/>
          </a:xfrm>
          <a:prstGeom prst="rect">
            <a:avLst/>
          </a:prstGeom>
        </p:spPr>
        <p:txBody>
          <a:bodyPr>
            <a:spAutoFit/>
          </a:bodyPr>
          <a:lstStyle/>
          <a:p>
            <a:pPr algn="ctr"/>
            <a:r>
              <a:rPr lang="en-GB" sz="1200" dirty="0" smtClean="0"/>
              <a:t>Non-roaming reference architecture for Location Services</a:t>
            </a:r>
          </a:p>
          <a:p>
            <a:pPr algn="ctr"/>
            <a:r>
              <a:rPr lang="en-GB" sz="1200" dirty="0" smtClean="0">
                <a:latin typeface="Times New Roman" pitchFamily="18" charset="0"/>
                <a:cs typeface="Times New Roman" pitchFamily="18" charset="0"/>
              </a:rPr>
              <a:t>(TS 23.501 v0.2.0)</a:t>
            </a:r>
            <a:endParaRPr lang="en-US" sz="1200" dirty="0">
              <a:latin typeface="Times New Roman" pitchFamily="18" charset="0"/>
              <a:cs typeface="Times New Roman" pitchFamily="18" charset="0"/>
            </a:endParaRPr>
          </a:p>
        </p:txBody>
      </p:sp>
      <p:sp>
        <p:nvSpPr>
          <p:cNvPr id="17818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8179" name="Object 3"/>
          <p:cNvGraphicFramePr>
            <a:graphicFrameLocks noChangeAspect="1"/>
          </p:cNvGraphicFramePr>
          <p:nvPr/>
        </p:nvGraphicFramePr>
        <p:xfrm>
          <a:off x="4788024" y="2276872"/>
          <a:ext cx="4114800" cy="2880320"/>
        </p:xfrm>
        <a:graphic>
          <a:graphicData uri="http://schemas.openxmlformats.org/presentationml/2006/ole">
            <p:oleObj spid="_x0000_s178179" name="Visio" r:id="rId3" imgW="6231315" imgH="2962251" progId="Visio.Drawing.11">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Network interfaces for positioning operations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92500"/>
          </a:bodyPr>
          <a:lstStyle/>
          <a:p>
            <a:pPr>
              <a:lnSpc>
                <a:spcPct val="120000"/>
              </a:lnSpc>
              <a:buFont typeface="Wingdings" pitchFamily="2" charset="2"/>
              <a:buChar char="ü"/>
            </a:pPr>
            <a:r>
              <a:rPr lang="en-US" altLang="zh-CN" sz="2600" dirty="0" smtClean="0">
                <a:latin typeface="Times New Roman" pitchFamily="18" charset="0"/>
                <a:cs typeface="Times New Roman" pitchFamily="18" charset="0"/>
              </a:rPr>
              <a:t>E-UTRAN network interfaces for supporting positioning operations</a:t>
            </a:r>
            <a:endParaRPr lang="en-US" altLang="zh-CN" sz="2600" strike="sngStrike" dirty="0" smtClean="0">
              <a:solidFill>
                <a:srgbClr val="FFC000"/>
              </a:solidFill>
              <a:latin typeface="Times New Roman" pitchFamily="18" charset="0"/>
              <a:cs typeface="Times New Roman" pitchFamily="18" charset="0"/>
            </a:endParaRPr>
          </a:p>
          <a:p>
            <a:pPr lvl="1">
              <a:lnSpc>
                <a:spcPct val="120000"/>
              </a:lnSpc>
              <a:buFont typeface="Arial" pitchFamily="34" charset="0"/>
              <a:buChar char="•"/>
            </a:pPr>
            <a:r>
              <a:rPr lang="en-US" altLang="zh-CN" sz="1900" dirty="0" smtClean="0">
                <a:latin typeface="Times New Roman" pitchFamily="18" charset="0"/>
                <a:cs typeface="Times New Roman" pitchFamily="18" charset="0"/>
              </a:rPr>
              <a:t>LTE-</a:t>
            </a:r>
            <a:r>
              <a:rPr lang="en-US" altLang="zh-CN" sz="1900" dirty="0" err="1" smtClean="0">
                <a:latin typeface="Times New Roman" pitchFamily="18" charset="0"/>
                <a:cs typeface="Times New Roman" pitchFamily="18" charset="0"/>
              </a:rPr>
              <a:t>Uu</a:t>
            </a:r>
            <a:r>
              <a:rPr lang="en-US" altLang="zh-CN" sz="1900" dirty="0" smtClean="0">
                <a:latin typeface="Times New Roman" pitchFamily="18" charset="0"/>
                <a:cs typeface="Times New Roman" pitchFamily="18" charset="0"/>
              </a:rPr>
              <a:t> interface: connecting the UE to the </a:t>
            </a:r>
            <a:r>
              <a:rPr lang="en-US" altLang="zh-CN" sz="1900" dirty="0" err="1" smtClean="0">
                <a:latin typeface="Times New Roman" pitchFamily="18" charset="0"/>
                <a:cs typeface="Times New Roman" pitchFamily="18" charset="0"/>
              </a:rPr>
              <a:t>eNode</a:t>
            </a:r>
            <a:r>
              <a:rPr lang="en-US" altLang="zh-CN" sz="1900" dirty="0" smtClean="0">
                <a:latin typeface="Times New Roman" pitchFamily="18" charset="0"/>
                <a:cs typeface="Times New Roman" pitchFamily="18" charset="0"/>
              </a:rPr>
              <a:t> B over the air.</a:t>
            </a:r>
            <a:endParaRPr lang="en-US" altLang="zh-CN" sz="1900" strike="sngStrike" dirty="0" smtClean="0">
              <a:solidFill>
                <a:srgbClr val="FFC000"/>
              </a:solidFill>
              <a:latin typeface="Times New Roman" pitchFamily="18" charset="0"/>
              <a:cs typeface="Times New Roman" pitchFamily="18" charset="0"/>
            </a:endParaRPr>
          </a:p>
          <a:p>
            <a:pPr lvl="1">
              <a:lnSpc>
                <a:spcPct val="120000"/>
              </a:lnSpc>
              <a:buFont typeface="Arial" pitchFamily="34" charset="0"/>
              <a:buChar char="•"/>
            </a:pPr>
            <a:r>
              <a:rPr lang="en-US" altLang="zh-CN" sz="1900" dirty="0" smtClean="0">
                <a:latin typeface="Times New Roman" pitchFamily="18" charset="0"/>
                <a:cs typeface="Times New Roman" pitchFamily="18" charset="0"/>
              </a:rPr>
              <a:t>S1-MME interface: between the </a:t>
            </a:r>
            <a:r>
              <a:rPr lang="en-US" altLang="zh-CN" sz="1900" dirty="0" err="1" smtClean="0">
                <a:latin typeface="Times New Roman" pitchFamily="18" charset="0"/>
                <a:cs typeface="Times New Roman" pitchFamily="18" charset="0"/>
              </a:rPr>
              <a:t>eNode</a:t>
            </a:r>
            <a:r>
              <a:rPr lang="en-US" altLang="zh-CN" sz="1900" dirty="0" smtClean="0">
                <a:latin typeface="Times New Roman" pitchFamily="18" charset="0"/>
                <a:cs typeface="Times New Roman" pitchFamily="18" charset="0"/>
              </a:rPr>
              <a:t> B and the MME.</a:t>
            </a:r>
            <a:endParaRPr lang="en-US" altLang="zh-CN" sz="1900" strike="sngStrike" dirty="0" smtClean="0">
              <a:solidFill>
                <a:srgbClr val="FFC000"/>
              </a:solidFill>
              <a:latin typeface="Times New Roman" pitchFamily="18" charset="0"/>
              <a:cs typeface="Times New Roman" pitchFamily="18" charset="0"/>
            </a:endParaRPr>
          </a:p>
          <a:p>
            <a:pPr lvl="1">
              <a:lnSpc>
                <a:spcPct val="120000"/>
              </a:lnSpc>
              <a:buFont typeface="Arial" pitchFamily="34" charset="0"/>
              <a:buChar char="•"/>
            </a:pPr>
            <a:r>
              <a:rPr lang="en-US" altLang="zh-CN" sz="1900" dirty="0" smtClean="0">
                <a:latin typeface="Times New Roman" pitchFamily="18" charset="0"/>
                <a:cs typeface="Times New Roman" pitchFamily="18" charset="0"/>
              </a:rPr>
              <a:t>SLs interface: between the E-SMLC and the MME</a:t>
            </a:r>
            <a:endParaRPr lang="en-US" altLang="zh-CN" sz="1900" strike="sngStrike" dirty="0" smtClean="0">
              <a:solidFill>
                <a:srgbClr val="FFC000"/>
              </a:solidFill>
              <a:latin typeface="Times New Roman" pitchFamily="18" charset="0"/>
              <a:cs typeface="Times New Roman" pitchFamily="18" charset="0"/>
            </a:endParaRPr>
          </a:p>
          <a:p>
            <a:pPr lvl="1">
              <a:lnSpc>
                <a:spcPct val="120000"/>
              </a:lnSpc>
              <a:buFont typeface="Arial" pitchFamily="34" charset="0"/>
              <a:buChar char="•"/>
            </a:pPr>
            <a:r>
              <a:rPr lang="en-US" altLang="zh-CN" sz="1900" dirty="0" err="1" smtClean="0">
                <a:latin typeface="Times New Roman" pitchFamily="18" charset="0"/>
                <a:cs typeface="Times New Roman" pitchFamily="18" charset="0"/>
              </a:rPr>
              <a:t>SLm</a:t>
            </a:r>
            <a:r>
              <a:rPr lang="en-US" altLang="zh-CN" sz="1900" dirty="0" smtClean="0">
                <a:latin typeface="Times New Roman" pitchFamily="18" charset="0"/>
                <a:cs typeface="Times New Roman" pitchFamily="18" charset="0"/>
              </a:rPr>
              <a:t> interface: between the E-SMLC and an LMU for uplink positioning</a:t>
            </a:r>
            <a:endParaRPr lang="en-US" altLang="zh-CN" sz="1900" strike="sngStrike" dirty="0" smtClean="0">
              <a:solidFill>
                <a:srgbClr val="FFC000"/>
              </a:solidFill>
              <a:latin typeface="Times New Roman" pitchFamily="18" charset="0"/>
              <a:cs typeface="Times New Roman" pitchFamily="18" charset="0"/>
            </a:endParaRPr>
          </a:p>
          <a:p>
            <a:pPr>
              <a:lnSpc>
                <a:spcPct val="120000"/>
              </a:lnSpc>
              <a:buFont typeface="Wingdings" pitchFamily="2" charset="2"/>
              <a:buChar char="ü"/>
            </a:pPr>
            <a:r>
              <a:rPr lang="en-US" altLang="zh-CN" sz="2600" dirty="0" smtClean="0">
                <a:latin typeface="Times New Roman" pitchFamily="18" charset="0"/>
                <a:cs typeface="Times New Roman" pitchFamily="18" charset="0"/>
              </a:rPr>
              <a:t>5G network will re-define and develop new network entities and network interfaces for supporting 5G applications. </a:t>
            </a:r>
          </a:p>
          <a:p>
            <a:pPr>
              <a:lnSpc>
                <a:spcPct val="120000"/>
              </a:lnSpc>
              <a:buFont typeface="Wingdings" pitchFamily="2" charset="2"/>
              <a:buChar char="ü"/>
            </a:pPr>
            <a:r>
              <a:rPr lang="en-US" altLang="zh-CN" sz="2600" dirty="0" smtClean="0">
                <a:latin typeface="Times New Roman" pitchFamily="18" charset="0"/>
                <a:cs typeface="Times New Roman" pitchFamily="18" charset="0"/>
              </a:rPr>
              <a:t>It needs further investigation on how to support the positioning operations with the new network entities and interfaces.</a:t>
            </a:r>
            <a:endParaRPr lang="zh-CN" altLang="en-US"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7</a:t>
            </a:fld>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Positioning Protocols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fontScale="47500" lnSpcReduction="20000"/>
          </a:bodyPr>
          <a:lstStyle/>
          <a:p>
            <a:pPr>
              <a:lnSpc>
                <a:spcPct val="120000"/>
              </a:lnSpc>
              <a:buFont typeface="Wingdings" pitchFamily="2" charset="2"/>
              <a:buChar char="ü"/>
            </a:pPr>
            <a:r>
              <a:rPr lang="en-US" altLang="zh-CN" sz="4200" dirty="0" smtClean="0">
                <a:latin typeface="Times New Roman" pitchFamily="18" charset="0"/>
                <a:cs typeface="Times New Roman" pitchFamily="18" charset="0"/>
              </a:rPr>
              <a:t>E-UTRAN positioning is supported by following C-plane protocols</a:t>
            </a:r>
          </a:p>
          <a:p>
            <a:pPr lvl="1">
              <a:lnSpc>
                <a:spcPct val="120000"/>
              </a:lnSpc>
              <a:buFont typeface="Arial" pitchFamily="34" charset="0"/>
              <a:buChar char="•"/>
            </a:pPr>
            <a:r>
              <a:rPr lang="en-US" altLang="zh-CN" sz="3400" dirty="0" smtClean="0">
                <a:latin typeface="Times New Roman" pitchFamily="18" charset="0"/>
                <a:cs typeface="Times New Roman" pitchFamily="18" charset="0"/>
              </a:rPr>
              <a:t>LTE Positioning Protocol (LPP): carry information between the UE and the E-SMLC</a:t>
            </a:r>
          </a:p>
          <a:p>
            <a:pPr lvl="1">
              <a:lnSpc>
                <a:spcPct val="120000"/>
              </a:lnSpc>
              <a:buFont typeface="Arial" pitchFamily="34" charset="0"/>
              <a:buChar char="•"/>
            </a:pPr>
            <a:r>
              <a:rPr lang="en-US" altLang="zh-CN" sz="3400" dirty="0" smtClean="0">
                <a:latin typeface="Times New Roman" pitchFamily="18" charset="0"/>
                <a:cs typeface="Times New Roman" pitchFamily="18" charset="0"/>
              </a:rPr>
              <a:t>LTE Positioning Protocol Annex (</a:t>
            </a:r>
            <a:r>
              <a:rPr lang="en-US" altLang="zh-CN" sz="3400" dirty="0" err="1" smtClean="0">
                <a:latin typeface="Times New Roman" pitchFamily="18" charset="0"/>
                <a:cs typeface="Times New Roman" pitchFamily="18" charset="0"/>
              </a:rPr>
              <a:t>LPPa</a:t>
            </a:r>
            <a:r>
              <a:rPr lang="en-US" altLang="zh-CN" sz="3400" dirty="0" smtClean="0">
                <a:latin typeface="Times New Roman" pitchFamily="18" charset="0"/>
                <a:cs typeface="Times New Roman" pitchFamily="18" charset="0"/>
              </a:rPr>
              <a:t>): carry information between the </a:t>
            </a:r>
            <a:r>
              <a:rPr lang="en-US" altLang="zh-CN" sz="3400" dirty="0" err="1" smtClean="0">
                <a:latin typeface="Times New Roman" pitchFamily="18" charset="0"/>
                <a:cs typeface="Times New Roman" pitchFamily="18" charset="0"/>
              </a:rPr>
              <a:t>eNode</a:t>
            </a:r>
            <a:r>
              <a:rPr lang="en-US" altLang="zh-CN" sz="3400" dirty="0" smtClean="0">
                <a:latin typeface="Times New Roman" pitchFamily="18" charset="0"/>
                <a:cs typeface="Times New Roman" pitchFamily="18" charset="0"/>
              </a:rPr>
              <a:t> B and the E-SMLC. </a:t>
            </a:r>
          </a:p>
          <a:p>
            <a:pPr lvl="1">
              <a:lnSpc>
                <a:spcPct val="120000"/>
              </a:lnSpc>
              <a:buFont typeface="Arial" pitchFamily="34" charset="0"/>
              <a:buChar char="•"/>
            </a:pPr>
            <a:r>
              <a:rPr lang="en-US" altLang="zh-CN" sz="3400" dirty="0" smtClean="0">
                <a:latin typeface="Times New Roman" pitchFamily="18" charset="0"/>
                <a:cs typeface="Times New Roman" pitchFamily="18" charset="0"/>
              </a:rPr>
              <a:t>Radio Resource Control (RRC): carry LPP messages and positioning measurements over the </a:t>
            </a:r>
            <a:r>
              <a:rPr lang="en-US" altLang="zh-CN" sz="3400" dirty="0" err="1" smtClean="0">
                <a:latin typeface="Times New Roman" pitchFamily="18" charset="0"/>
                <a:cs typeface="Times New Roman" pitchFamily="18" charset="0"/>
              </a:rPr>
              <a:t>Uu</a:t>
            </a:r>
            <a:r>
              <a:rPr lang="en-US" altLang="zh-CN" sz="3400" dirty="0" smtClean="0">
                <a:latin typeface="Times New Roman" pitchFamily="18" charset="0"/>
                <a:cs typeface="Times New Roman" pitchFamily="18" charset="0"/>
              </a:rPr>
              <a:t> interface.</a:t>
            </a:r>
          </a:p>
          <a:p>
            <a:pPr lvl="1">
              <a:lnSpc>
                <a:spcPct val="120000"/>
              </a:lnSpc>
              <a:buFont typeface="Arial" pitchFamily="34" charset="0"/>
              <a:buChar char="•"/>
            </a:pPr>
            <a:r>
              <a:rPr lang="en-US" altLang="zh-CN" sz="3400" dirty="0" smtClean="0">
                <a:latin typeface="Times New Roman" pitchFamily="18" charset="0"/>
                <a:cs typeface="Times New Roman" pitchFamily="18" charset="0"/>
              </a:rPr>
              <a:t>S1 Application Protocol: carry LPP/</a:t>
            </a:r>
            <a:r>
              <a:rPr lang="en-US" altLang="zh-CN" sz="3400" dirty="0" err="1" smtClean="0">
                <a:latin typeface="Times New Roman" pitchFamily="18" charset="0"/>
                <a:cs typeface="Times New Roman" pitchFamily="18" charset="0"/>
              </a:rPr>
              <a:t>LPPa</a:t>
            </a:r>
            <a:r>
              <a:rPr lang="en-US" altLang="zh-CN" sz="3400" dirty="0" smtClean="0">
                <a:latin typeface="Times New Roman" pitchFamily="18" charset="0"/>
                <a:cs typeface="Times New Roman" pitchFamily="18" charset="0"/>
              </a:rPr>
              <a:t> messages over the S1-MME interface.</a:t>
            </a:r>
          </a:p>
          <a:p>
            <a:pPr lvl="1">
              <a:lnSpc>
                <a:spcPct val="120000"/>
              </a:lnSpc>
              <a:buFont typeface="Arial" pitchFamily="34" charset="0"/>
              <a:buChar char="•"/>
            </a:pPr>
            <a:r>
              <a:rPr lang="en-US" altLang="zh-CN" sz="3400" dirty="0" err="1" smtClean="0">
                <a:latin typeface="Times New Roman" pitchFamily="18" charset="0"/>
                <a:cs typeface="Times New Roman" pitchFamily="18" charset="0"/>
              </a:rPr>
              <a:t>SLm</a:t>
            </a:r>
            <a:r>
              <a:rPr lang="en-US" altLang="zh-CN" sz="3400" dirty="0" smtClean="0">
                <a:latin typeface="Times New Roman" pitchFamily="18" charset="0"/>
                <a:cs typeface="Times New Roman" pitchFamily="18" charset="0"/>
              </a:rPr>
              <a:t> Application Protocol: carry positioning messages between the E-SMLC and the LMU.</a:t>
            </a:r>
          </a:p>
          <a:p>
            <a:pPr>
              <a:lnSpc>
                <a:spcPct val="120000"/>
              </a:lnSpc>
              <a:buFont typeface="Wingdings" pitchFamily="2" charset="2"/>
              <a:buChar char="ü"/>
            </a:pPr>
            <a:r>
              <a:rPr lang="en-US" altLang="zh-CN" sz="4200" dirty="0" smtClean="0">
                <a:latin typeface="Times New Roman" pitchFamily="18" charset="0"/>
                <a:cs typeface="Times New Roman" pitchFamily="18" charset="0"/>
              </a:rPr>
              <a:t>Protocols supporting NR positioning </a:t>
            </a:r>
          </a:p>
          <a:p>
            <a:pPr lvl="1">
              <a:lnSpc>
                <a:spcPct val="120000"/>
              </a:lnSpc>
              <a:buFont typeface="Arial" pitchFamily="34" charset="0"/>
              <a:buChar char="•"/>
            </a:pPr>
            <a:r>
              <a:rPr lang="en-US" altLang="zh-CN" sz="2900" dirty="0" smtClean="0">
                <a:latin typeface="Times New Roman" pitchFamily="18" charset="0"/>
                <a:cs typeface="Times New Roman" pitchFamily="18" charset="0"/>
              </a:rPr>
              <a:t>NR Positioning Protocols should be developed with consideration of LPP/</a:t>
            </a:r>
            <a:r>
              <a:rPr lang="en-US" altLang="zh-CN" sz="2900" dirty="0" err="1" smtClean="0">
                <a:latin typeface="Times New Roman" pitchFamily="18" charset="0"/>
                <a:cs typeface="Times New Roman" pitchFamily="18" charset="0"/>
              </a:rPr>
              <a:t>LPPa</a:t>
            </a:r>
            <a:r>
              <a:rPr lang="en-US" altLang="zh-CN" sz="2900" dirty="0" smtClean="0">
                <a:latin typeface="Times New Roman" pitchFamily="18" charset="0"/>
                <a:cs typeface="Times New Roman" pitchFamily="18" charset="0"/>
              </a:rPr>
              <a:t> protocols </a:t>
            </a:r>
          </a:p>
          <a:p>
            <a:pPr lvl="2">
              <a:lnSpc>
                <a:spcPct val="120000"/>
              </a:lnSpc>
            </a:pPr>
            <a:r>
              <a:rPr lang="en-US" altLang="zh-CN" sz="2900" dirty="0" smtClean="0">
                <a:latin typeface="Times New Roman" pitchFamily="18" charset="0"/>
                <a:cs typeface="Times New Roman" pitchFamily="18" charset="0"/>
              </a:rPr>
              <a:t>LPP/</a:t>
            </a:r>
            <a:r>
              <a:rPr lang="en-US" altLang="zh-CN" sz="2900" dirty="0" err="1" smtClean="0">
                <a:latin typeface="Times New Roman" pitchFamily="18" charset="0"/>
                <a:cs typeface="Times New Roman" pitchFamily="18" charset="0"/>
              </a:rPr>
              <a:t>LPPa</a:t>
            </a:r>
            <a:r>
              <a:rPr lang="en-US" altLang="zh-CN" sz="2900" dirty="0" smtClean="0">
                <a:latin typeface="Times New Roman" pitchFamily="18" charset="0"/>
                <a:cs typeface="Times New Roman" pitchFamily="18" charset="0"/>
              </a:rPr>
              <a:t> protocols were developed with the consideration of  forward-compatibility with other RATs to avoid creating new positioning protocols</a:t>
            </a:r>
          </a:p>
          <a:p>
            <a:pPr lvl="1">
              <a:lnSpc>
                <a:spcPct val="120000"/>
              </a:lnSpc>
              <a:buFont typeface="Arial" pitchFamily="34" charset="0"/>
              <a:buChar char="•"/>
            </a:pPr>
            <a:r>
              <a:rPr lang="en-US" altLang="zh-CN" sz="2900" dirty="0" smtClean="0">
                <a:latin typeface="Times New Roman" pitchFamily="18" charset="0"/>
                <a:cs typeface="Times New Roman" pitchFamily="18" charset="0"/>
              </a:rPr>
              <a:t>NR will define the new RRC protocol with the objective of network functions virtualization (NFV) and network slicing. The transport for NR positioning messages and measurements should be supported with the new RRC protocol.</a:t>
            </a:r>
          </a:p>
          <a:p>
            <a:pPr lvl="1">
              <a:lnSpc>
                <a:spcPct val="120000"/>
              </a:lnSpc>
              <a:buFont typeface="Arial" pitchFamily="34" charset="0"/>
              <a:buChar char="•"/>
            </a:pPr>
            <a:r>
              <a:rPr lang="en-US" altLang="zh-CN" sz="2900" dirty="0" smtClean="0">
                <a:latin typeface="Times New Roman" pitchFamily="18" charset="0"/>
                <a:cs typeface="Times New Roman" pitchFamily="18" charset="0"/>
              </a:rPr>
              <a:t>Other application protocols responsible for message transportation between new network entries also need to be investigated.</a:t>
            </a:r>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8</a:t>
            </a:fld>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200" dirty="0" smtClean="0">
                <a:latin typeface="Times New Roman" pitchFamily="18" charset="0"/>
                <a:ea typeface="黑体" pitchFamily="49" charset="-122"/>
                <a:cs typeface="Times New Roman" pitchFamily="18" charset="0"/>
              </a:rPr>
              <a:t>UE Positioning Procedures</a:t>
            </a:r>
            <a:endParaRPr lang="zh-CN" altLang="en-US" sz="3200" dirty="0">
              <a:latin typeface="Times New Roman" pitchFamily="18" charset="0"/>
              <a:cs typeface="Times New Roman" pitchFamily="18" charset="0"/>
            </a:endParaRPr>
          </a:p>
        </p:txBody>
      </p:sp>
      <p:sp>
        <p:nvSpPr>
          <p:cNvPr id="3" name="内容占位符 2"/>
          <p:cNvSpPr>
            <a:spLocks noGrp="1"/>
          </p:cNvSpPr>
          <p:nvPr>
            <p:ph idx="1"/>
          </p:nvPr>
        </p:nvSpPr>
        <p:spPr>
          <a:xfrm>
            <a:off x="457200" y="1268760"/>
            <a:ext cx="8229600" cy="5040560"/>
          </a:xfrm>
        </p:spPr>
        <p:txBody>
          <a:bodyPr>
            <a:normAutofit/>
          </a:bodyPr>
          <a:lstStyle/>
          <a:p>
            <a:pPr>
              <a:lnSpc>
                <a:spcPct val="120000"/>
              </a:lnSpc>
              <a:buFont typeface="Wingdings" pitchFamily="2" charset="2"/>
              <a:buChar char="ü"/>
            </a:pPr>
            <a:r>
              <a:rPr lang="en-US" altLang="zh-CN" sz="2600" dirty="0" smtClean="0">
                <a:latin typeface="Times New Roman" pitchFamily="18" charset="0"/>
                <a:cs typeface="Times New Roman" pitchFamily="18" charset="0"/>
              </a:rPr>
              <a:t>Positioning procedures are defined as transactions of the protocols.</a:t>
            </a:r>
          </a:p>
          <a:p>
            <a:pPr>
              <a:lnSpc>
                <a:spcPct val="120000"/>
              </a:lnSpc>
              <a:buFont typeface="Wingdings" pitchFamily="2" charset="2"/>
              <a:buChar char="ü"/>
            </a:pPr>
            <a:r>
              <a:rPr lang="en-US" altLang="zh-CN" sz="2600" dirty="0" smtClean="0">
                <a:latin typeface="Times New Roman" pitchFamily="18" charset="0"/>
                <a:cs typeface="Times New Roman" pitchFamily="18" charset="0"/>
              </a:rPr>
              <a:t>For E-UTRAN, 3GPP has defined the necessary positioning procedures (e.g., LPP/</a:t>
            </a:r>
            <a:r>
              <a:rPr lang="en-US" altLang="zh-CN" sz="2600" dirty="0" err="1" smtClean="0">
                <a:latin typeface="Times New Roman" pitchFamily="18" charset="0"/>
                <a:cs typeface="Times New Roman" pitchFamily="18" charset="0"/>
              </a:rPr>
              <a:t>LPPa</a:t>
            </a:r>
            <a:r>
              <a:rPr lang="en-US" altLang="zh-CN" sz="2600" dirty="0" smtClean="0">
                <a:latin typeface="Times New Roman" pitchFamily="18" charset="0"/>
                <a:cs typeface="Times New Roman" pitchFamily="18" charset="0"/>
              </a:rPr>
              <a:t>/</a:t>
            </a:r>
            <a:r>
              <a:rPr lang="en-US" altLang="zh-CN" sz="2600" dirty="0" err="1" smtClean="0">
                <a:latin typeface="Times New Roman" pitchFamily="18" charset="0"/>
                <a:cs typeface="Times New Roman" pitchFamily="18" charset="0"/>
              </a:rPr>
              <a:t>SLmAP</a:t>
            </a:r>
            <a:r>
              <a:rPr lang="en-US" altLang="zh-CN" sz="2600" dirty="0" smtClean="0">
                <a:latin typeface="Times New Roman" pitchFamily="18" charset="0"/>
                <a:cs typeface="Times New Roman" pitchFamily="18" charset="0"/>
              </a:rPr>
              <a:t> procedures) for supporting positioning applications.</a:t>
            </a:r>
          </a:p>
          <a:p>
            <a:pPr>
              <a:lnSpc>
                <a:spcPct val="120000"/>
              </a:lnSpc>
              <a:buFont typeface="Wingdings" pitchFamily="2" charset="2"/>
              <a:buChar char="ü"/>
            </a:pPr>
            <a:r>
              <a:rPr lang="en-US" altLang="zh-CN" sz="2600" dirty="0" smtClean="0">
                <a:latin typeface="Times New Roman" pitchFamily="18" charset="0"/>
                <a:cs typeface="Times New Roman" pitchFamily="18" charset="0"/>
              </a:rPr>
              <a:t>New positioning procedures will need to be developed for supporting NR location applications based on the new 5G network architecture, interfaces, and protocols.</a:t>
            </a:r>
            <a:endParaRPr lang="zh-CN" altLang="en-US" dirty="0" smtClean="0">
              <a:latin typeface="Times New Roman" pitchFamily="18" charset="0"/>
              <a:cs typeface="Times New Roman" pitchFamily="18" charset="0"/>
            </a:endParaRPr>
          </a:p>
          <a:p>
            <a:endParaRPr lang="zh-CN" altLang="en-US" dirty="0"/>
          </a:p>
        </p:txBody>
      </p:sp>
      <p:sp>
        <p:nvSpPr>
          <p:cNvPr id="4" name="灯片编号占位符 3"/>
          <p:cNvSpPr>
            <a:spLocks noGrp="1"/>
          </p:cNvSpPr>
          <p:nvPr>
            <p:ph type="sldNum" sz="quarter" idx="12"/>
          </p:nvPr>
        </p:nvSpPr>
        <p:spPr/>
        <p:txBody>
          <a:bodyPr/>
          <a:lstStyle/>
          <a:p>
            <a:fld id="{7C091945-BED8-40C6-A17E-143F3A6898E6}" type="slidenum">
              <a:rPr lang="zh-CN" altLang="en-US" smtClean="0"/>
              <a:pPr/>
              <a:t>9</a:t>
            </a:fld>
            <a:endParaRPr lang="zh-CN" altLang="en-US" dirty="0"/>
          </a:p>
        </p:txBody>
      </p:sp>
    </p:spTree>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effectLst>
          <a:glow rad="63500">
            <a:schemeClr val="accent1">
              <a:satMod val="175000"/>
              <a:alpha val="40000"/>
            </a:schemeClr>
          </a:glow>
          <a:outerShdw blurRad="40000" dist="20000" dir="5400000" rotWithShape="0">
            <a:srgbClr val="000000">
              <a:alpha val="38000"/>
            </a:srgbClr>
          </a:outerShdw>
        </a:effectLst>
      </a:spPr>
      <a:bodyPr wrap="square" rtlCol="0">
        <a:spAutoFit/>
      </a:bodyPr>
      <a:lstStyle>
        <a:defPPr>
          <a:buFont typeface="Arial" pitchFamily="34" charset="0"/>
          <a:buChar char="•"/>
          <a:defRPr sz="1600" dirty="0" smtClean="0"/>
        </a:defPPr>
      </a:lstStyle>
      <a:style>
        <a:lnRef idx="1">
          <a:schemeClr val="accent1"/>
        </a:lnRef>
        <a:fillRef idx="2">
          <a:schemeClr val="accent1"/>
        </a:fillRef>
        <a:effectRef idx="1">
          <a:schemeClr val="accent1"/>
        </a:effectRef>
        <a:fontRef idx="minor">
          <a:schemeClr val="dk1"/>
        </a:fontRef>
      </a: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5075</TotalTime>
  <Words>1143</Words>
  <Application>Microsoft Office PowerPoint</Application>
  <PresentationFormat>On-screen Show (4:3)</PresentationFormat>
  <Paragraphs>114</Paragraphs>
  <Slides>12</Slides>
  <Notes>2</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12</vt:i4>
      </vt:variant>
    </vt:vector>
  </HeadingPairs>
  <TitlesOfParts>
    <vt:vector size="15" baseType="lpstr">
      <vt:lpstr>1_Office 主题</vt:lpstr>
      <vt:lpstr>Office 主题</vt:lpstr>
      <vt:lpstr>Visio</vt:lpstr>
      <vt:lpstr>Motivation for new Study Item on  NR Positioning</vt:lpstr>
      <vt:lpstr>Introduction</vt:lpstr>
      <vt:lpstr>Key requirements of NR positioning</vt:lpstr>
      <vt:lpstr>E-UTRAN UE Positioning Architecture</vt:lpstr>
      <vt:lpstr>NR UE Positioning Architecture</vt:lpstr>
      <vt:lpstr>5G System Architecture</vt:lpstr>
      <vt:lpstr>Network interfaces for positioning operations</vt:lpstr>
      <vt:lpstr>Positioning Protocols</vt:lpstr>
      <vt:lpstr>UE Positioning Procedures</vt:lpstr>
      <vt:lpstr>Positioning Methods</vt:lpstr>
      <vt:lpstr>Proposals</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renbin</dc:creator>
  <cp:lastModifiedBy>Ren Da</cp:lastModifiedBy>
  <cp:revision>320</cp:revision>
  <dcterms:created xsi:type="dcterms:W3CDTF">2016-07-17T04:57:15Z</dcterms:created>
  <dcterms:modified xsi:type="dcterms:W3CDTF">2017-02-28T04:24:55Z</dcterms:modified>
</cp:coreProperties>
</file>