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2" r:id="rId1"/>
  </p:sldMasterIdLst>
  <p:notesMasterIdLst>
    <p:notesMasterId r:id="rId6"/>
  </p:notesMasterIdLst>
  <p:handoutMasterIdLst>
    <p:handoutMasterId r:id="rId7"/>
  </p:handoutMasterIdLst>
  <p:sldIdLst>
    <p:sldId id="259" r:id="rId2"/>
    <p:sldId id="285" r:id="rId3"/>
    <p:sldId id="301" r:id="rId4"/>
    <p:sldId id="261" r:id="rId5"/>
  </p:sldIdLst>
  <p:sldSz cx="12192000" cy="6858000"/>
  <p:notesSz cx="6884988" cy="10018713"/>
  <p:embeddedFontLst>
    <p:embeddedFont>
      <p:font typeface="Ericsson Capital TT" panose="02000503000000020004" pitchFamily="2" charset="0"/>
      <p:regular r:id="rId8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85"/>
            <p14:sldId id="301"/>
            <p14:sldId id="261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fano Sorrentino" initials="SS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9D4"/>
    <a:srgbClr val="9FB7D3"/>
    <a:srgbClr val="8BC5FF"/>
    <a:srgbClr val="99CCFF"/>
    <a:srgbClr val="6A8FBF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87" autoAdjust="0"/>
    <p:restoredTop sz="95319" autoAdjust="0"/>
  </p:normalViewPr>
  <p:slideViewPr>
    <p:cSldViewPr snapToGrid="0" snapToObjects="1">
      <p:cViewPr varScale="1">
        <p:scale>
          <a:sx n="67" d="100"/>
          <a:sy n="67" d="100"/>
        </p:scale>
        <p:origin x="-138" y="-91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2014-12-02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© Ericsson AB 2014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2014-12-02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2014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2014-12-02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6F761-C646-4053-8F43-20A832786B84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2014-12-02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1D356F-4EAC-4CF1-A547-35D69F78C4D5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931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2014-12-02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838947-ADF9-47C3-A1C8-84A3E607F4B2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941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2014-12-02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110BCD-FB07-460F-AFB0-B88FD8245FAD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824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587015" y="158449"/>
            <a:ext cx="10645428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292" y="6509933"/>
            <a:ext cx="70908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6318" y="1284288"/>
            <a:ext cx="10646833" cy="51260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53992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 smtClean="0">
                <a:solidFill>
                  <a:srgbClr val="87888A"/>
                </a:solidFill>
              </a:rPr>
              <a:t>Public  |  © Ericsson AB 2015  |  2015-02-27 |  Page </a:t>
            </a:r>
            <a:fld id="{B0846341-439B-4B0D-9916-C25102134BC3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1" r:id="rId18"/>
    <p:sldLayoutId id="2147483700" r:id="rId19"/>
    <p:sldLayoutId id="2147483680" r:id="rId20"/>
    <p:sldLayoutId id="2147483699" r:id="rId21"/>
    <p:sldLayoutId id="2147483696" r:id="rId22"/>
    <p:sldLayoutId id="2147483698" r:id="rId23"/>
    <p:sldLayoutId id="2147483697" r:id="rId2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								     RP-150306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Motivation for improvements to CS/PS coordination in UTRAN Shared Networks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dirty="0" smtClean="0"/>
              <a:t>The SA2 </a:t>
            </a:r>
            <a:r>
              <a:rPr lang="en-US" dirty="0"/>
              <a:t>WI on Improvements to CS/PS coordination in UTRAN/GERAN Shared </a:t>
            </a:r>
            <a:r>
              <a:rPr lang="en-US" dirty="0" smtClean="0"/>
              <a:t>Networks investigated </a:t>
            </a:r>
            <a:r>
              <a:rPr lang="en-US" dirty="0"/>
              <a:t>all mobility scenarios </a:t>
            </a:r>
            <a:r>
              <a:rPr lang="en-US" dirty="0" smtClean="0"/>
              <a:t>in order to identify </a:t>
            </a:r>
            <a:r>
              <a:rPr lang="en-US" dirty="0"/>
              <a:t>issues with CS/PS coordination in the case of network-controlled mobility into UTRAN shared </a:t>
            </a:r>
            <a:r>
              <a:rPr lang="en-US" dirty="0" smtClean="0"/>
              <a:t>networks.</a:t>
            </a:r>
          </a:p>
          <a:p>
            <a:pPr lvl="1" hangingPunct="0"/>
            <a:r>
              <a:rPr lang="en-US" dirty="0" smtClean="0"/>
              <a:t>i.e</a:t>
            </a:r>
            <a:r>
              <a:rPr lang="en-US" dirty="0"/>
              <a:t>. </a:t>
            </a:r>
            <a:r>
              <a:rPr lang="en-US" dirty="0" smtClean="0"/>
              <a:t>issues where CS/PS </a:t>
            </a:r>
            <a:r>
              <a:rPr lang="en-US" dirty="0"/>
              <a:t>coordination may fail resulting in the UE ending up registered to different operators in the CS and PS domains</a:t>
            </a:r>
            <a:r>
              <a:rPr lang="en-US" dirty="0" smtClean="0"/>
              <a:t>.</a:t>
            </a:r>
          </a:p>
          <a:p>
            <a:pPr hangingPunct="0"/>
            <a:r>
              <a:rPr lang="en-US" dirty="0" smtClean="0"/>
              <a:t>The investigation part of the SA2 work is documented in TR 23.704, together with a conclusion.</a:t>
            </a:r>
            <a:endParaRPr lang="en-US" dirty="0"/>
          </a:p>
          <a:p>
            <a:pPr hangingPunct="0"/>
            <a:r>
              <a:rPr lang="en-US" dirty="0"/>
              <a:t>TS 23.251 (Network </a:t>
            </a:r>
            <a:r>
              <a:rPr lang="en-US" dirty="0" smtClean="0"/>
              <a:t>Sharing; Architecture </a:t>
            </a:r>
            <a:r>
              <a:rPr lang="en-US" dirty="0"/>
              <a:t>and functional </a:t>
            </a:r>
            <a:r>
              <a:rPr lang="en-US" dirty="0" smtClean="0"/>
              <a:t>description) has already been enhanced </a:t>
            </a:r>
            <a:r>
              <a:rPr lang="en-US" dirty="0" smtClean="0"/>
              <a:t>with the result of the SA2 work, </a:t>
            </a:r>
            <a:r>
              <a:rPr lang="en-US" dirty="0" smtClean="0"/>
              <a:t>but no stage 3 work has been done so far.</a:t>
            </a:r>
            <a:endParaRPr lang="en-US" dirty="0"/>
          </a:p>
          <a:p>
            <a:pPr lvl="2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4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 aspects for improvements to CS/PS coordination in UTRAN Shared Network </a:t>
            </a:r>
          </a:p>
          <a:p>
            <a:pPr lvl="1"/>
            <a:r>
              <a:rPr lang="en-US" dirty="0"/>
              <a:t>enhance UTRAN specifications according to the CS/PS coordination solutions </a:t>
            </a:r>
            <a:r>
              <a:rPr lang="en-US" dirty="0" smtClean="0"/>
              <a:t>specified </a:t>
            </a:r>
            <a:r>
              <a:rPr lang="en-US" dirty="0"/>
              <a:t>in TS 23.251 to ensure that CS/PS coordination can be achieved for all mobility scenarios into UTRAN shared </a:t>
            </a:r>
            <a:r>
              <a:rPr lang="en-US" dirty="0" smtClean="0"/>
              <a:t>networks</a:t>
            </a:r>
            <a:endParaRPr lang="en-US" sz="2000" dirty="0"/>
          </a:p>
          <a:p>
            <a:r>
              <a:rPr lang="en-US" dirty="0"/>
              <a:t>Scope of proposed RAN </a:t>
            </a:r>
            <a:r>
              <a:rPr lang="en-US" dirty="0" smtClean="0"/>
              <a:t>work item</a:t>
            </a:r>
          </a:p>
          <a:p>
            <a:pPr lvl="1"/>
            <a:r>
              <a:rPr lang="en-US" dirty="0" smtClean="0"/>
              <a:t>Enhance the </a:t>
            </a:r>
            <a:r>
              <a:rPr lang="en-US" dirty="0" err="1" smtClean="0"/>
              <a:t>Iu</a:t>
            </a:r>
            <a:r>
              <a:rPr lang="en-US" dirty="0" smtClean="0"/>
              <a:t> interface with:</a:t>
            </a:r>
          </a:p>
          <a:p>
            <a:pPr lvl="2"/>
            <a:r>
              <a:rPr lang="en-US" dirty="0" smtClean="0"/>
              <a:t>Possibility </a:t>
            </a:r>
            <a:r>
              <a:rPr lang="en-US" dirty="0"/>
              <a:t>for the SRNC </a:t>
            </a:r>
            <a:r>
              <a:rPr lang="en-US" dirty="0" smtClean="0"/>
              <a:t>to </a:t>
            </a:r>
            <a:r>
              <a:rPr lang="en-US" dirty="0"/>
              <a:t>query the MSC(s</a:t>
            </a:r>
            <a:r>
              <a:rPr lang="en-US" dirty="0" smtClean="0"/>
              <a:t>)/</a:t>
            </a:r>
            <a:r>
              <a:rPr lang="en-US" dirty="0"/>
              <a:t> SGSN(s)</a:t>
            </a:r>
            <a:r>
              <a:rPr lang="en-US" dirty="0" smtClean="0"/>
              <a:t> </a:t>
            </a:r>
            <a:r>
              <a:rPr lang="en-US" dirty="0"/>
              <a:t>whether the UE is served by any of the sharing </a:t>
            </a:r>
            <a:r>
              <a:rPr lang="en-US" dirty="0" smtClean="0"/>
              <a:t>operators.</a:t>
            </a:r>
            <a:endParaRPr lang="en-US" dirty="0"/>
          </a:p>
          <a:p>
            <a:pPr lvl="2"/>
            <a:r>
              <a:rPr lang="en-US" dirty="0" smtClean="0"/>
              <a:t>Possibility </a:t>
            </a:r>
            <a:r>
              <a:rPr lang="en-US" dirty="0"/>
              <a:t>to transfer Old LAI/RAI, CS/PS-NRI and indication if UE is attaching in the Redirection Indication IE</a:t>
            </a:r>
          </a:p>
          <a:p>
            <a:pPr lvl="2"/>
            <a:endParaRPr lang="en-US" dirty="0"/>
          </a:p>
          <a:p>
            <a:pPr marL="622300" lvl="1" indent="0">
              <a:buNone/>
            </a:pP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 RAN Work Item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28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3747</TotalTime>
  <Words>249</Words>
  <Application>Microsoft Office PowerPoint</Application>
  <PresentationFormat>Custom</PresentationFormat>
  <Paragraphs>30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Ericsson Capital TT</vt:lpstr>
      <vt:lpstr>PresentationTemplate2011</vt:lpstr>
      <vt:lpstr>Motivation for improvements to CS/PS coordination in UTRAN Shared Networks</vt:lpstr>
      <vt:lpstr>Background</vt:lpstr>
      <vt:lpstr>Proposed RAN Work Item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WI:   Enhanced LTE D2D Proximity Services</dc:title>
  <dc:creator>Stefano Sorrentino</dc:creator>
  <dc:description>Rev PA1</dc:description>
  <cp:lastModifiedBy>Ericsson User</cp:lastModifiedBy>
  <cp:revision>201</cp:revision>
  <dcterms:created xsi:type="dcterms:W3CDTF">2011-05-24T09:22:48Z</dcterms:created>
  <dcterms:modified xsi:type="dcterms:W3CDTF">2015-03-03T15:52:32Z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Public</vt:lpwstr>
  </property>
  <property fmtid="{D5CDD505-2E9C-101B-9397-08002B2CF9AE}" pid="13" name="txtConfLabel">
    <vt:lpwstr>Public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false</vt:bool>
  </property>
  <property fmtid="{D5CDD505-2E9C-101B-9397-08002B2CF9AE}" pid="17" name="optFooterCVLCopyright">
    <vt:bool>true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false</vt:bool>
  </property>
  <property fmtid="{D5CDD505-2E9C-101B-9397-08002B2CF9AE}" pid="25" name="optEnterText4">
    <vt:bool>true</vt:bool>
  </property>
  <property fmtid="{D5CDD505-2E9C-101B-9397-08002B2CF9AE}" pid="26" name="LeftFooterField">
    <vt:lpwstr>© Ericsson AB 2014</vt:lpwstr>
  </property>
  <property fmtid="{D5CDD505-2E9C-101B-9397-08002B2CF9AE}" pid="27" name="MiddleFooterField">
    <vt:lpwstr>Public</vt:lpwstr>
  </property>
  <property fmtid="{D5CDD505-2E9C-101B-9397-08002B2CF9AE}" pid="28" name="RightFooterField">
    <vt:lpwstr/>
  </property>
  <property fmtid="{D5CDD505-2E9C-101B-9397-08002B2CF9AE}" pid="29" name="RightFooterField2">
    <vt:lpwstr>2014-12-02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R3A</vt:lpwstr>
  </property>
  <property fmtid="{D5CDD505-2E9C-101B-9397-08002B2CF9AE}" pid="37" name="Prepared">
    <vt:lpwstr>Stefano Sorrentino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REL-13 D2D STRATEGY PROPOSAL</vt:lpwstr>
  </property>
  <property fmtid="{D5CDD505-2E9C-101B-9397-08002B2CF9AE}" pid="43" name="Title">
    <vt:lpwstr/>
  </property>
  <property fmtid="{D5CDD505-2E9C-101B-9397-08002B2CF9AE}" pid="44" name="Date">
    <vt:lpwstr>2014-11-28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