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7"/>
  </p:notesMasterIdLst>
  <p:handoutMasterIdLst>
    <p:handoutMasterId r:id="rId28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9" r:id="rId17"/>
    <p:sldId id="1163" r:id="rId18"/>
    <p:sldId id="1229" r:id="rId19"/>
    <p:sldId id="1228" r:id="rId20"/>
    <p:sldId id="1147" r:id="rId21"/>
    <p:sldId id="1146" r:id="rId22"/>
    <p:sldId id="1227" r:id="rId23"/>
    <p:sldId id="1143" r:id="rId24"/>
    <p:sldId id="1148" r:id="rId25"/>
    <p:sldId id="760" r:id="rId2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1E40B9-BD53-4615-A13F-C022C15F3A2E}" v="1" dt="2025-12-11T16:18:21.59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delSld modSld">
      <pc:chgData name="Alain Sultan" userId="2b0808dc-3530-4760-ae57-56aa48186e32" providerId="ADAL" clId="{E9467D74-25DD-4BAD-9BD5-C22734411885}" dt="2025-12-11T16:28:51.455" v="222" actId="5793"/>
      <pc:docMkLst>
        <pc:docMk/>
      </pc:docMkLst>
      <pc:sldChg chg="modSp mod">
        <pc:chgData name="Alain Sultan" userId="2b0808dc-3530-4760-ae57-56aa48186e32" providerId="ADAL" clId="{E9467D74-25DD-4BAD-9BD5-C22734411885}" dt="2025-12-11T16:21:48.506" v="144" actId="20577"/>
        <pc:sldMkLst>
          <pc:docMk/>
          <pc:sldMk cId="614527445" sldId="1148"/>
        </pc:sldMkLst>
        <pc:spChg chg="mod">
          <ac:chgData name="Alain Sultan" userId="2b0808dc-3530-4760-ae57-56aa48186e32" providerId="ADAL" clId="{E9467D74-25DD-4BAD-9BD5-C22734411885}" dt="2025-12-11T16:21:48.506" v="144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E9467D74-25DD-4BAD-9BD5-C22734411885}" dt="2025-12-11T16:19:35.942" v="17" actId="20577"/>
        <pc:sldMkLst>
          <pc:docMk/>
          <pc:sldMk cId="0" sldId="1154"/>
        </pc:sldMkLst>
        <pc:spChg chg="mod">
          <ac:chgData name="Alain Sultan" userId="2b0808dc-3530-4760-ae57-56aa48186e32" providerId="ADAL" clId="{E9467D74-25DD-4BAD-9BD5-C22734411885}" dt="2025-12-11T16:19:35.942" v="17" actId="20577"/>
          <ac:spMkLst>
            <pc:docMk/>
            <pc:sldMk cId="0" sldId="1154"/>
            <ac:spMk id="22" creationId="{19567EF5-0183-6D10-3220-078DAC35F298}"/>
          </ac:spMkLst>
        </pc:spChg>
      </pc:sldChg>
      <pc:sldChg chg="addSp modSp mod">
        <pc:chgData name="Alain Sultan" userId="2b0808dc-3530-4760-ae57-56aa48186e32" providerId="ADAL" clId="{E9467D74-25DD-4BAD-9BD5-C22734411885}" dt="2025-12-11T16:19:08.849" v="15" actId="1036"/>
        <pc:sldMkLst>
          <pc:docMk/>
          <pc:sldMk cId="282500707" sldId="1161"/>
        </pc:sldMkLst>
        <pc:spChg chg="mod ord">
          <ac:chgData name="Alain Sultan" userId="2b0808dc-3530-4760-ae57-56aa48186e32" providerId="ADAL" clId="{E9467D74-25DD-4BAD-9BD5-C22734411885}" dt="2025-12-11T16:19:08.849" v="15" actId="1036"/>
          <ac:spMkLst>
            <pc:docMk/>
            <pc:sldMk cId="282500707" sldId="1161"/>
            <ac:spMk id="10307" creationId="{C5232931-983C-3F9F-3E6E-FADD888D583D}"/>
          </ac:spMkLst>
        </pc:spChg>
        <pc:spChg chg="add mod">
          <ac:chgData name="Alain Sultan" userId="2b0808dc-3530-4760-ae57-56aa48186e32" providerId="ADAL" clId="{E9467D74-25DD-4BAD-9BD5-C22734411885}" dt="2025-12-11T16:18:49.145" v="13" actId="1076"/>
          <ac:spMkLst>
            <pc:docMk/>
            <pc:sldMk cId="282500707" sldId="1161"/>
            <ac:spMk id="10318" creationId="{D5AEC16E-C864-EB75-3F34-7ACFE3849F51}"/>
          </ac:spMkLst>
        </pc:spChg>
      </pc:sldChg>
      <pc:sldChg chg="modSp mod">
        <pc:chgData name="Alain Sultan" userId="2b0808dc-3530-4760-ae57-56aa48186e32" providerId="ADAL" clId="{E9467D74-25DD-4BAD-9BD5-C22734411885}" dt="2025-12-11T16:22:01.696" v="147" actId="20577"/>
        <pc:sldMkLst>
          <pc:docMk/>
          <pc:sldMk cId="3126541311" sldId="1162"/>
        </pc:sldMkLst>
        <pc:spChg chg="mod">
          <ac:chgData name="Alain Sultan" userId="2b0808dc-3530-4760-ae57-56aa48186e32" providerId="ADAL" clId="{E9467D74-25DD-4BAD-9BD5-C22734411885}" dt="2025-12-11T16:22:01.696" v="147" actId="20577"/>
          <ac:spMkLst>
            <pc:docMk/>
            <pc:sldMk cId="3126541311" sldId="1162"/>
            <ac:spMk id="15363" creationId="{8B6101D0-4944-92F0-0F66-B23B066C30CA}"/>
          </ac:spMkLst>
        </pc:spChg>
      </pc:sldChg>
      <pc:sldChg chg="del">
        <pc:chgData name="Alain Sultan" userId="2b0808dc-3530-4760-ae57-56aa48186e32" providerId="ADAL" clId="{E9467D74-25DD-4BAD-9BD5-C22734411885}" dt="2025-12-11T16:20:50.860" v="79" actId="47"/>
        <pc:sldMkLst>
          <pc:docMk/>
          <pc:sldMk cId="2341510294" sldId="1164"/>
        </pc:sldMkLst>
      </pc:sldChg>
      <pc:sldChg chg="modSp mod">
        <pc:chgData name="Alain Sultan" userId="2b0808dc-3530-4760-ae57-56aa48186e32" providerId="ADAL" clId="{E9467D74-25DD-4BAD-9BD5-C22734411885}" dt="2025-12-11T16:28:51.455" v="222" actId="5793"/>
        <pc:sldMkLst>
          <pc:docMk/>
          <pc:sldMk cId="613636166" sldId="1228"/>
        </pc:sldMkLst>
        <pc:spChg chg="mod">
          <ac:chgData name="Alain Sultan" userId="2b0808dc-3530-4760-ae57-56aa48186e32" providerId="ADAL" clId="{E9467D74-25DD-4BAD-9BD5-C22734411885}" dt="2025-12-11T16:28:51.455" v="222" actId="5793"/>
          <ac:spMkLst>
            <pc:docMk/>
            <pc:sldMk cId="613636166" sldId="1228"/>
            <ac:spMk id="3" creationId="{3194D869-17F4-8A08-075C-1D60CE340F9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12/11/2025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11/12/2025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#110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RP-253868 (was RP-252985, CP-253011)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TSG#110, 8 -12 December 2025, Baltimore, USA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38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322" y="48453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4766959" y="2365673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6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progress on studies and Normative work. 14 (normative) new WIDs proposed this time.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66 % </a:t>
            </a:r>
            <a:r>
              <a:rPr lang="en-US" altLang="en-US" sz="1600" kern="0" dirty="0"/>
              <a:t>(against 21 studies, OCI was 36%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22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46 % </a:t>
            </a:r>
            <a:r>
              <a:rPr lang="en-US" altLang="en-US" sz="1600" kern="0" dirty="0"/>
              <a:t>(against 8 items, OCI was 18%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138220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  <a:br>
              <a:rPr lang="en-US" altLang="en-US" sz="2000" kern="0" dirty="0"/>
            </a:br>
            <a:r>
              <a:rPr lang="en-US" altLang="en-US" sz="2000" kern="0" dirty="0"/>
              <a:t>Mostly working on the Studies, also identifying the normative work.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 (RAN1,2,3 ) &amp; RAN#109 (RAN4)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is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6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44 % </a:t>
            </a:r>
            <a:r>
              <a:rPr lang="en-US" altLang="en-US" sz="1600" kern="0" dirty="0"/>
              <a:t>(</a:t>
            </a:r>
            <a:r>
              <a:rPr lang="en-GB" altLang="en-US" sz="1600" kern="0" dirty="0"/>
              <a:t>against 4 studies, OCI was 10% at previous TSG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45</a:t>
            </a:r>
            <a:r>
              <a:rPr lang="en-US" altLang="en-US" sz="1600" b="1" u="sng" kern="0" dirty="0"/>
              <a:t> items so far</a:t>
            </a:r>
            <a:r>
              <a:rPr lang="en-US" altLang="en-US" sz="1600" kern="0" dirty="0"/>
              <a:t>, OCI=9% (against 19 items, work not started at previous TSG)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Significant progress on studies and normative, doubling the normative WIDs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48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(against 15 studies, OCI was 14% at previous TSG)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18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33 % </a:t>
            </a:r>
            <a:r>
              <a:rPr lang="en-US" altLang="en-US" sz="1600" dirty="0"/>
              <a:t>(against 9 items, OCI was 18% at previous TSG)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600" b="1" dirty="0"/>
              <a:t>to be started in Q1 2026 </a:t>
            </a:r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386" y="49300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2" y="4632317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6049441" y="459841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5961540" y="462456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6282653" y="457759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4" name="Chevron 60">
            <a:extLst>
              <a:ext uri="{FF2B5EF4-FFF2-40B4-BE49-F238E27FC236}">
                <a16:creationId xmlns:a16="http://schemas.microsoft.com/office/drawing/2014/main" id="{E6640E0F-E431-986E-9407-CCCC320A5989}"/>
              </a:ext>
            </a:extLst>
          </p:cNvPr>
          <p:cNvSpPr/>
          <p:nvPr/>
        </p:nvSpPr>
        <p:spPr bwMode="auto">
          <a:xfrm>
            <a:off x="2585305" y="3871632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SA5-CH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9072986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75775" cy="354013"/>
            <a:chOff x="1701315" y="755453"/>
            <a:chExt cx="375775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569011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3228295" y="4035321"/>
            <a:ext cx="3677536" cy="1831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SA5-OAM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152399" y="3716590"/>
            <a:ext cx="8589265" cy="189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/>
              <a:t>SA1’s TR 22.870 on FS_6G_REQ, now at 80% (was 77%), targeted for 03/2026 </a:t>
            </a:r>
          </a:p>
          <a:p>
            <a:pPr marL="741402" lvl="1" indent="-342900"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Study on 6G Radio, now 40% complete (was 10%),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Cross-TSG topics already identified on 6G Requirements (RAN and SA1); 6G Migration (RAN and SA2); 6G Security (RAN2 and SA3)</a:t>
            </a:r>
            <a:endParaRPr lang="en-GB" sz="1000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67F50E08-9B61-8772-72C5-FB5836D41457}"/>
              </a:ext>
            </a:extLst>
          </p:cNvPr>
          <p:cNvSpPr txBox="1">
            <a:spLocks/>
          </p:cNvSpPr>
          <p:nvPr/>
        </p:nvSpPr>
        <p:spPr bwMode="auto">
          <a:xfrm>
            <a:off x="277366" y="3367435"/>
            <a:ext cx="8589265" cy="189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sz="1400" dirty="0"/>
              <a:t>Note: “Hyperlink” field = the WID as per </a:t>
            </a:r>
            <a:r>
              <a:rPr lang="en-US" sz="1400" b="1" dirty="0"/>
              <a:t>the beginning </a:t>
            </a:r>
            <a:r>
              <a:rPr lang="en-US" sz="1400" dirty="0"/>
              <a:t>of TSG#110 (final version of the WID not reflected here)</a:t>
            </a:r>
            <a:endParaRPr lang="en-GB" sz="7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F396082-63E3-D5AC-EA37-3FA416109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1" y="1266094"/>
            <a:ext cx="8763450" cy="196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20% - target clarified at TSG#110 to be 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presented to TSG#110, target assumed to be March 27 as shown on SID</a:t>
            </a:r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March 27 (SA4, SA5_CH, SA6) or June 27 (SA3,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/>
              <a:t>Discussions started </a:t>
            </a:r>
            <a:r>
              <a:rPr lang="en-US" altLang="en-US" sz="1800" dirty="0"/>
              <a:t>in Q4 2025, 6G SIDs expected from CT#111 (Mar 26)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FFFF00"/>
                </a:highlight>
              </a:rPr>
              <a:t>Quite urgent to define the timeline for them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Starting, as of December 2025</a:t>
            </a:r>
            <a:r>
              <a:rPr lang="en-GB" altLang="en-US" sz="1100" dirty="0"/>
              <a:t>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CONTRIBUTIONS FROM RAPPORTEURS STARTED TO BE PROVIDED AT TSG#110, TO BE INCLUDED IN NEXT VERSION SHORTLY AFTER THE MEETING.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COMPLETION EXPECTED FOR TR 21.919: MARCH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68109" y="114458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156" y="49223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314712" y="125076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484243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86650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7284836" y="399140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344034" y="34421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3525A-DB78-20E3-F9DB-1D634407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7EEE0B8-5011-0924-9747-85965680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377"/>
            <a:ext cx="7599334" cy="547688"/>
          </a:xfrm>
        </p:spPr>
        <p:txBody>
          <a:bodyPr/>
          <a:lstStyle/>
          <a:p>
            <a:r>
              <a:rPr lang="en-GB" altLang="en-US" dirty="0"/>
              <a:t>Release 19 progress overview (1/2) – SA&amp;CT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25646D6-205C-BD4D-2C3E-9051EB5C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725726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 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3 exceptions completed over the last 3 months (</a:t>
            </a:r>
            <a:r>
              <a:rPr lang="en-GB" altLang="en-US" sz="1000" b="1" dirty="0"/>
              <a:t>AIML_CNNG_RTC_Ph2) and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</a:t>
            </a:r>
            <a:endParaRPr lang="en-US" altLang="en-US" sz="2800" b="1" dirty="0"/>
          </a:p>
          <a:p>
            <a:pPr marL="341313" indent="-341313">
              <a:defRPr/>
            </a:pPr>
            <a:r>
              <a:rPr lang="en-GB" altLang="en-US" sz="1600" dirty="0"/>
              <a:t>SA3/4/5 (Stages 2 and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(51 studies, 73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were completed over the last 3 months: </a:t>
            </a:r>
          </a:p>
          <a:p>
            <a:pPr marL="341313" indent="-341313">
              <a:defRPr/>
            </a:pPr>
            <a:r>
              <a:rPr lang="en-GB" altLang="en-US" sz="1600" dirty="0"/>
              <a:t>CT WGs(mostly Stage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 studies, 137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some of these WGs might also handle Stage 2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</a:t>
            </a:r>
            <a:r>
              <a:rPr lang="en-US" altLang="en-US" sz="1200" dirty="0">
                <a:highlight>
                  <a:srgbClr val="00FF00"/>
                </a:highlight>
              </a:rPr>
              <a:t>have been completed </a:t>
            </a:r>
            <a:r>
              <a:rPr lang="en-US" altLang="en-US" sz="1200" dirty="0"/>
              <a:t>over the last 3 months: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200" dirty="0"/>
              <a:t>Note: </a:t>
            </a:r>
            <a:r>
              <a:rPr lang="en-US" altLang="en-US" sz="1200" b="1" dirty="0"/>
              <a:t>one item not 100% complete</a:t>
            </a:r>
            <a:r>
              <a:rPr lang="en-US" altLang="en-US" sz="1200" dirty="0"/>
              <a:t>: </a:t>
            </a:r>
            <a:r>
              <a:rPr lang="en-GB" altLang="en-US" sz="1200" dirty="0"/>
              <a:t>CT3 aspects of MPS for IMS Messaging and SMS services</a:t>
            </a:r>
            <a:r>
              <a:rPr lang="en-US" altLang="en-US" sz="1200" dirty="0"/>
              <a:t> MPS4msg (96%). This is lead by CT4, impacting CT1, CT3 and CT4. It will be completed by CRs later on (remaining in Rel-19).</a:t>
            </a:r>
            <a:endParaRPr lang="en-US" altLang="en-US" sz="1200" dirty="0">
              <a:highlight>
                <a:srgbClr val="00FFFF"/>
              </a:highlight>
            </a:endParaRPr>
          </a:p>
          <a:p>
            <a:pPr marL="798512" lvl="2" indent="0">
              <a:buNone/>
              <a:defRPr/>
            </a:pPr>
            <a:endParaRPr lang="en-US" altLang="en-US" sz="1200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A993C-E13A-3940-C7A2-73A4C459D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091751"/>
              </p:ext>
            </p:extLst>
          </p:nvPr>
        </p:nvGraphicFramePr>
        <p:xfrm>
          <a:off x="7082236" y="1538793"/>
          <a:ext cx="1778000" cy="1022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30737403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358709063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 err="1">
                          <a:effectLst/>
                        </a:rPr>
                        <a:t>AmbientIoT</a:t>
                      </a:r>
                      <a:r>
                        <a:rPr lang="en-GB" sz="800" u="none" strike="noStrike" kern="1200" dirty="0">
                          <a:effectLst/>
                        </a:rPr>
                        <a:t>-SEC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70309185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ATIAS_Ph2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58219409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IVAS_Codec_Ph2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6662009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VOPS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92864616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AMD_PRO-MED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99213948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SCAS_5G_UDR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5443446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MCXSec4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S3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541109122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B0BA19-B934-0193-5BE2-B13E7A00E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023072"/>
              </p:ext>
            </p:extLst>
          </p:nvPr>
        </p:nvGraphicFramePr>
        <p:xfrm>
          <a:off x="5489910" y="2743336"/>
          <a:ext cx="2542508" cy="1957560"/>
        </p:xfrm>
        <a:graphic>
          <a:graphicData uri="http://schemas.openxmlformats.org/drawingml/2006/table">
            <a:tbl>
              <a:tblPr/>
              <a:tblGrid>
                <a:gridCol w="1459402">
                  <a:extLst>
                    <a:ext uri="{9D8B030D-6E8A-4147-A177-3AD203B41FA5}">
                      <a16:colId xmlns:a16="http://schemas.microsoft.com/office/drawing/2014/main" val="1172313717"/>
                    </a:ext>
                  </a:extLst>
                </a:gridCol>
                <a:gridCol w="1083106">
                  <a:extLst>
                    <a:ext uri="{9D8B030D-6E8A-4147-A177-3AD203B41FA5}">
                      <a16:colId xmlns:a16="http://schemas.microsoft.com/office/drawing/2014/main" val="2138460416"/>
                    </a:ext>
                  </a:extLst>
                </a:gridCol>
              </a:tblGrid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32647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91527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5702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0337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21159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6043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814490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97901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42601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8471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07914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5349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(2/2)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87784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4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All RAN1, RAN2 &amp; RAN 3: all items completed (27 items)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RAN4 timeline clarified: R4-Core: Dec 25; R4-Perf: Mar 26. </a:t>
            </a:r>
            <a:r>
              <a:rPr lang="en-US" altLang="en-US" sz="1800" dirty="0"/>
              <a:t>Not completed: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2A8B8F-C4D9-8286-BCCB-A30AFF991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0216"/>
              </p:ext>
            </p:extLst>
          </p:nvPr>
        </p:nvGraphicFramePr>
        <p:xfrm>
          <a:off x="366826" y="1135264"/>
          <a:ext cx="8512232" cy="39178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203">
                  <a:extLst>
                    <a:ext uri="{9D8B030D-6E8A-4147-A177-3AD203B41FA5}">
                      <a16:colId xmlns:a16="http://schemas.microsoft.com/office/drawing/2014/main" val="3838094560"/>
                    </a:ext>
                  </a:extLst>
                </a:gridCol>
                <a:gridCol w="5802284">
                  <a:extLst>
                    <a:ext uri="{9D8B030D-6E8A-4147-A177-3AD203B41FA5}">
                      <a16:colId xmlns:a16="http://schemas.microsoft.com/office/drawing/2014/main" val="1136597887"/>
                    </a:ext>
                  </a:extLst>
                </a:gridCol>
                <a:gridCol w="1820487">
                  <a:extLst>
                    <a:ext uri="{9D8B030D-6E8A-4147-A177-3AD203B41FA5}">
                      <a16:colId xmlns:a16="http://schemas.microsoft.com/office/drawing/2014/main" val="580241769"/>
                    </a:ext>
                  </a:extLst>
                </a:gridCol>
                <a:gridCol w="192258">
                  <a:extLst>
                    <a:ext uri="{9D8B030D-6E8A-4147-A177-3AD203B41FA5}">
                      <a16:colId xmlns:a16="http://schemas.microsoft.com/office/drawing/2014/main" val="2659883791"/>
                    </a:ext>
                  </a:extLst>
                </a:gridCol>
              </a:tblGrid>
              <a:tr h="1519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Unique_ID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Name</a:t>
                      </a:r>
                      <a:endParaRPr lang="en-GB" sz="8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Acronym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31914736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of Network energy savings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Netw_Energy_NR_enh-Perf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3815327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Low-power wake-up signal and receiver for NR (LP-WUS/WUR)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NR_LPWUS-Perf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85411930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Artificial Intelligence (AI)/Machine Learning (ML) for NR air interface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NR_AIML_air-Perf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78998877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Solutions for Ambient IoT (Internet of Things) in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Ambient_IoT_Solutions-Perf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4716499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1052123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IoT-NTN TDD mode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IoT_NTN_TDD-Perf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9748890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04082649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Internet of Things (IoT)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9477582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Enhanced requirements and conductive test methodology for NR NTN and IoT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NR_IoT_NTN_req_test_enh-Perf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99130705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1042135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Ku bands for NR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NR_NTN_Ku_bands-Perf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5303735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XR (</a:t>
                      </a:r>
                      <a:r>
                        <a:rPr lang="en-GB" sz="800" u="none" strike="noStrike" dirty="0" err="1">
                          <a:effectLst/>
                        </a:rPr>
                        <a:t>eXtended</a:t>
                      </a:r>
                      <a:r>
                        <a:rPr lang="en-GB" sz="800" u="none" strike="noStrike" dirty="0">
                          <a:effectLst/>
                        </a:rPr>
                        <a:t> Reality)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NR_XR_Ph3-Perf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5826001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1060083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7MHz Channel Bandwidth for n26 and n5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NR_FR1_7MHz_BW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44613505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Additional NR bands for NR features in Rel-19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NR_bands_xFeature_R19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424658433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Rel-19 NR CA/DC for x bands DL with y bands UL (x&lt;7, y&lt;3) and SUL/CA band combinations with a single SUL or two SUL cells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NR_CADC_SUL_R19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36356245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 band carrier aggregation via switching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NR_LBCA_Sw-Perf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50%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422925926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1022089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MIMO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NR_MIMO_Ph5-Perf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7560319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Evolution of NR duplex operation: Sub-band full duplex (SBFD)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NR_duplex_evo-Perf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1362417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mobility enhancements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NR_Mob_Ph4-Perf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4463767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base station (BS) RF requirement evolution for FR1/FR2 and testing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800" u="none" strike="noStrike">
                          <a:effectLst/>
                        </a:rPr>
                        <a:t>NR_BS_RF_req_evo-Perf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6401999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Radio Resource Management (RRM)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NR_RRM_Ph5-Perf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8475418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for Air-to-ground network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NR_ATG_enh-Perf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3354472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UE RF enhancements for NR FR1/FR2 and EN-DC,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NR_ENDC_RF_Ph4-Perf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2335406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Support of intra-band non-collocated EN-DC/NR-CA deployment Phase2: new receiver type(s)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NonCol_intraB_ENDC_NR_CA_Ph2-Perf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1863488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 FR1 TRP (Total Radiated Power), TRS (Total Radiated Sensitivity) and MIMO OTA (Over the Air) testing enhancement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TRP_TRS_MIMO_OTA_Ph3-Perf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523356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1070064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8391709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1072064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28446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37580</TotalTime>
  <Words>3578</Words>
  <Application>Microsoft Office PowerPoint</Application>
  <PresentationFormat>On-screen Show (16:9)</PresentationFormat>
  <Paragraphs>615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 – SA&amp;CT</vt:lpstr>
      <vt:lpstr>Release 19 progress overview (2/2)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2041</cp:revision>
  <cp:lastPrinted>2017-02-24T12:37:51Z</cp:lastPrinted>
  <dcterms:created xsi:type="dcterms:W3CDTF">2008-08-30T09:32:10Z</dcterms:created>
  <dcterms:modified xsi:type="dcterms:W3CDTF">2025-12-11T16:28:55Z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