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376" r:id="rId2"/>
    <p:sldId id="2132" r:id="rId3"/>
    <p:sldId id="2136" r:id="rId4"/>
    <p:sldId id="2135" r:id="rId5"/>
    <p:sldId id="347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8F843C2-F2DA-4188-B35F-A53E32B84569}">
          <p14:sldIdLst>
            <p14:sldId id="376"/>
            <p14:sldId id="2132"/>
            <p14:sldId id="2136"/>
            <p14:sldId id="2135"/>
            <p14:sldId id="34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5FFF"/>
    <a:srgbClr val="548EC3"/>
    <a:srgbClr val="4472C4"/>
    <a:srgbClr val="426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414" autoAdjust="0"/>
    <p:restoredTop sz="89196" autoAdjust="0"/>
  </p:normalViewPr>
  <p:slideViewPr>
    <p:cSldViewPr snapToGrid="0">
      <p:cViewPr varScale="1">
        <p:scale>
          <a:sx n="98" d="100"/>
          <a:sy n="98" d="100"/>
        </p:scale>
        <p:origin x="-3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7AC7D5-1D0E-4308-9F14-184878FB6B21}" type="datetimeFigureOut">
              <a:rPr lang="zh-CN" altLang="en-US" smtClean="0"/>
              <a:t>2025/5/29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930CC1-29D6-4C0C-B50A-AC30E82CBC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015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930CC1-29D6-4C0C-B50A-AC30E82CBC1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269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AE530B-F60B-1825-D2D9-85B488D852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179EBC9-4268-CAC5-7AA6-5248CE859F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F0255BA-B05D-554B-389C-B55C661949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DB1B609-2ACA-C573-EAF2-7F3F65D922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930CC1-29D6-4C0C-B50A-AC30E82CBC1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089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AE530B-F60B-1825-D2D9-85B488D852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179EBC9-4268-CAC5-7AA6-5248CE859F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F0255BA-B05D-554B-389C-B55C661949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DB1B609-2ACA-C573-EAF2-7F3F65D922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930CC1-29D6-4C0C-B50A-AC30E82CBC1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266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977B65-F8FD-A492-811C-0E97F501A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8415865-AC76-9FB6-68EA-B7C85C82AF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6FC5525-1041-1453-CDBD-B5A45C5512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8D9D0C9-9DD7-017E-3627-4273CD01A2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930CC1-29D6-4C0C-B50A-AC30E82CBC1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228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182B72-B742-4BD3-AC0C-CFFB7567D6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CA0A4E8-47F0-43F3-AE35-4F6A53D33D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A532969-9785-4CF5-A3C8-0B3DC9C81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48518-D3E8-4C4D-9618-6535C91E2CD0}" type="datetimeFigureOut">
              <a:rPr lang="zh-CN" altLang="en-US" smtClean="0"/>
              <a:t>2025/5/29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B57FF5-40CA-4791-B79A-2A9E51C46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6E4F95-29E2-4871-ABF7-822026353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966B2-1408-417F-9D99-2E0ED348A2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611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137CAC-B9EB-47C3-BD3B-98104C7E2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E2AC843-6CD8-41ED-9CBD-D7768CF11A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D786AEC-738A-4DD9-9D11-E85AED184D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48518-D3E8-4C4D-9618-6535C91E2CD0}" type="datetimeFigureOut">
              <a:rPr lang="zh-CN" altLang="en-US" smtClean="0"/>
              <a:t>2025/5/29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965882B-A925-41FE-A767-803102ADB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F44B5A2-5289-4128-A42C-D0D705F7E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966B2-1408-417F-9D99-2E0ED348A2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960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957BA67-0A54-4760-B468-8BD2FD5D83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681C2B8-41B7-4DCF-B409-5EDDB39736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FD9F04-4E62-46A3-844C-D91EA2636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48518-D3E8-4C4D-9618-6535C91E2CD0}" type="datetimeFigureOut">
              <a:rPr lang="zh-CN" altLang="en-US" smtClean="0"/>
              <a:t>2025/5/29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62CF9F4-A8EA-41FC-A3D8-265F550DD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7DDB79-F38B-44D1-8F20-9A8ABBF40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966B2-1408-417F-9D99-2E0ED348A2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4092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#3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829594" y="1996021"/>
            <a:ext cx="10477388" cy="4475423"/>
          </a:xfrm>
        </p:spPr>
        <p:txBody>
          <a:bodyPr>
            <a:normAutofit/>
          </a:bodyPr>
          <a:lstStyle>
            <a:lvl1pPr marL="371475" marR="0" indent="-371475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sz="1800" b="0" i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457177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914355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1371532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1828709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</a:lstStyle>
          <a:p>
            <a:pPr lvl="0"/>
            <a:r>
              <a:rPr kumimoji="1" lang="en-US" altLang="zh-CN" dirty="0"/>
              <a:t>topic one</a:t>
            </a:r>
          </a:p>
          <a:p>
            <a:pPr lvl="0"/>
            <a:r>
              <a:rPr kumimoji="1" lang="en-US" altLang="zh-CN" dirty="0"/>
              <a:t>topic two</a:t>
            </a:r>
          </a:p>
          <a:p>
            <a:pPr lvl="0"/>
            <a:r>
              <a:rPr kumimoji="1" lang="en-US" altLang="zh-CN" dirty="0"/>
              <a:t>topic three</a:t>
            </a:r>
          </a:p>
          <a:p>
            <a:pPr lvl="0"/>
            <a:r>
              <a:rPr kumimoji="1" lang="en-US" altLang="zh-CN" dirty="0"/>
              <a:t>topic four</a:t>
            </a:r>
          </a:p>
          <a:p>
            <a:pPr lvl="0"/>
            <a:r>
              <a:rPr kumimoji="1" lang="en-US" altLang="zh-CN" dirty="0"/>
              <a:t>topic five</a:t>
            </a:r>
            <a:r>
              <a:rPr kumimoji="1" lang="zh-CN" altLang="en-US" dirty="0"/>
              <a:t> </a:t>
            </a:r>
            <a:endParaRPr kumimoji="1" lang="en-US" altLang="zh-CN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10B9B1AB-B382-4CC9-8F80-619CCDA8A521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11150520-F704-4828-88F3-B82D7570F590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ECAC9EC-1AE6-4612-A54C-47CDDB8CC0A6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4D5AF6A2-992F-4AB6-B46D-E010D2333868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0C95AAA-7168-45DE-9FED-7539A71854D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ADC2E225-220C-4C09-877A-B7A14D0BE68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C573EAFD-A5E0-4D7E-B210-B42B999764A4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FE6F93-0007-43D3-AA0E-0D6558B4B46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D027FE50-3805-4349-9E09-74059C898DDD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BD0D0D00-3DC1-48F1-808A-C384BB56287B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52809213-BF8C-47D3-96AE-7DA83E2E823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B99179F2-A31B-4D05-96CF-7D1124226C32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0B9B6B03-83B0-419C-9DA7-2FA51EBBDD1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F7DB0DD0-FAC0-41F3-80BD-28A22A96BDBD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13F5CB69-59CB-4821-BFFA-81B10E9A74E2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BEF71EDE-8808-41CD-8F3A-5061243B0EFA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41BFA55D-16ED-4990-B882-46534C21B6B6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004964B0-386F-4464-9334-09D445ABF992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F603B128-2110-4573-8978-966E705E2608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7" name="组 209">
            <a:extLst>
              <a:ext uri="{FF2B5EF4-FFF2-40B4-BE49-F238E27FC236}">
                <a16:creationId xmlns:a16="http://schemas.microsoft.com/office/drawing/2014/main" id="{52D3E151-D661-45E6-AE87-B02661E57B34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46517A27-3177-492E-A0C0-890D5ED25089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3555E6AF-10EF-4BC6-B430-F29925C01DB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9ABF9080-BAAF-4572-A6C3-E7B607280A52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6C8B3564-AD3C-4F65-AC76-FD75B7E256A7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id="{0A8473C8-5221-4BB9-810E-28061CBCC582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2B0E3041-DC11-434F-9977-EB0478831DD5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F47426FD-26A8-4014-A483-5CFACE4AF929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53FF9591-F9D0-4564-B535-12246599F4B7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38417629-F35D-4898-98C5-1E61CA957BFC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8100ED8E-C606-4DC2-A5AA-B65F41445596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D0313E85-D569-46CC-B90D-5A88C3C1CF60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E65CDD4F-32FD-4D9C-9D6C-23733EF7EB25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4825EA36-FC81-4BEA-A9C6-7C59407FCBD6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8287A932-DD1F-48D7-A7FF-959FE4F0FDB4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1482FF08-D849-43E8-8B43-496B1DEF3492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44CB13CA-E581-4046-BE0B-1E1182279CD2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4813E597-946B-4D64-8A6F-EBBC4345C7B1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2B732240-537F-4FFE-BAC3-64761E378778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6" name="组 65">
            <a:extLst>
              <a:ext uri="{FF2B5EF4-FFF2-40B4-BE49-F238E27FC236}">
                <a16:creationId xmlns:a16="http://schemas.microsoft.com/office/drawing/2014/main" id="{8A0C35CA-3244-47B6-9140-712279228D65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118CA912-6E3D-4EDA-AC47-C9147C035777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FA7029D1-4ACD-4FDA-A58F-7F0A5EC6C808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AFFF5372-E360-4633-80E7-50A63F67968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DEB85AD8-4CB0-44E2-908C-139F79E39B0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3481508B-E468-4D96-B010-0067FA573AD3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2" name="组 88">
            <a:extLst>
              <a:ext uri="{FF2B5EF4-FFF2-40B4-BE49-F238E27FC236}">
                <a16:creationId xmlns:a16="http://schemas.microsoft.com/office/drawing/2014/main" id="{37731CC8-EEC8-4434-AA94-45A327DB7A14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45D61943-D118-4E8B-B732-D78A382B40C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26EFCD55-EB58-4154-BDC7-18F74E2A6EBD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E43D8CA4-CA5A-4A3D-96BF-C7635534B728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0055116-06D7-449B-B9E2-85664E93F83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id="{97EC234F-15D3-4DDC-AC68-31EA0A6B3AA5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D82D77BE-6C48-4D7D-85EB-68F973E790A3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430A7FE-971C-4DA5-9511-9A8A6E027F73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E0CEA62-B9C4-43F5-8DFA-252FC82C4D51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A4121989-FD79-45A4-BD74-A4A7A695EE98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E2A8EC44-45B3-4268-BC43-A69AFDD50872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1BB46D51-94FA-4395-97F8-BC39410BE00F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5AD3E42D-F7A3-466A-8AF8-C27D5CE5BD15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2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18265" y="793944"/>
            <a:ext cx="5399968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7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目录 </a:t>
            </a:r>
            <a:r>
              <a:rPr lang="en-US" altLang="zh-CN" noProof="0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34371627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1057">
          <p15:clr>
            <a:srgbClr val="FBAE40"/>
          </p15:clr>
        </p15:guide>
        <p15:guide id="19" orient="horz" pos="2506">
          <p15:clr>
            <a:srgbClr val="FBAE40"/>
          </p15:clr>
        </p15:guide>
        <p15:guide id="20" pos="7453">
          <p15:clr>
            <a:srgbClr val="FBAE40"/>
          </p15:clr>
        </p15:guide>
        <p15:guide id="21" pos="7906">
          <p15:clr>
            <a:srgbClr val="FBAE40"/>
          </p15:clr>
        </p15:guide>
        <p15:guide id="23" orient="horz" pos="8153">
          <p15:clr>
            <a:srgbClr val="FBAE40"/>
          </p15:clr>
        </p15:guide>
        <p15:guide id="24" orient="horz" pos="1508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>
            <a:extLst>
              <a:ext uri="{FF2B5EF4-FFF2-40B4-BE49-F238E27FC236}">
                <a16:creationId xmlns:a16="http://schemas.microsoft.com/office/drawing/2014/main" id="{306741F4-943B-455E-8064-72C96DAA5F2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74" name="矩形 17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76" name="文本框 17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>
            <a:extLst>
              <a:ext uri="{FF2B5EF4-FFF2-40B4-BE49-F238E27FC236}">
                <a16:creationId xmlns:a16="http://schemas.microsoft.com/office/drawing/2014/main" id="{20E19EBB-5E87-324A-8532-4533415C7CB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marL="0" marR="0" lvl="0" indent="0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  <p:pic>
        <p:nvPicPr>
          <p:cNvPr id="67" name="图片占位符 9">
            <a:extLst>
              <a:ext uri="{FF2B5EF4-FFF2-40B4-BE49-F238E27FC236}">
                <a16:creationId xmlns:a16="http://schemas.microsoft.com/office/drawing/2014/main" id="{2CCAB334-C536-4553-94E3-7A857B0DCF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id="{D967A343-53E4-4A2B-A1AE-34EB41C10449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91AB65B7-5168-4FA1-9CD0-9241506FCD11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8A186D8A-1412-46DC-A614-4E7447A51F0E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3B526AB-7B18-4AAF-818F-C56A77B910F3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6" name="组 176">
            <a:extLst>
              <a:ext uri="{FF2B5EF4-FFF2-40B4-BE49-F238E27FC236}">
                <a16:creationId xmlns:a16="http://schemas.microsoft.com/office/drawing/2014/main" id="{22C4FB35-8DA6-4F9E-9DB5-BE5A165655EE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30E28527-6E44-4A89-BC6A-DFC381E92CDF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2E58E048-B62E-4D65-80C8-5AAA78BAF67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17D8823C-5757-444B-8B1D-8DA0DD5DD627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1CEB8132-5188-4CA1-B1D8-003F36D182B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F4FCED97-50DF-4AFC-8D56-40ED6ED3B338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FA175D65-6532-4D4E-B1E3-B5D31B463150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5F57FF41-03B3-475B-85D9-95737AA0B3D7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79F38637-879F-444F-BC55-8C0C81AA91A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C1DEAF41-944F-46EF-BEF2-9A38B511E28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B15F312B-4312-440E-BA37-5DD9C3A181DC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矩形 106">
            <a:extLst>
              <a:ext uri="{FF2B5EF4-FFF2-40B4-BE49-F238E27FC236}">
                <a16:creationId xmlns:a16="http://schemas.microsoft.com/office/drawing/2014/main" id="{BD20A853-CC0B-4128-9FD9-7E2AB8787E29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21E36365-35CA-4EBF-B099-332B6F77D39B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C6537CBA-8DEC-496A-8B23-F3710B118881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403CC930-795C-4CE8-A64D-9B3560C6A76C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4CA6DEB6-5E3C-4413-8C94-D319C3D6F601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2" name="组 209">
            <a:extLst>
              <a:ext uri="{FF2B5EF4-FFF2-40B4-BE49-F238E27FC236}">
                <a16:creationId xmlns:a16="http://schemas.microsoft.com/office/drawing/2014/main" id="{5DCACB47-B003-4258-8774-1C6624D0EF78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8C638061-244E-4C3E-A0A9-49AF14D65031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71645BF-CF74-425E-96AA-81D032F7559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6F490FCC-1844-416B-AD30-4FF55868F81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1E4BA4A3-5ABF-4C02-AF2B-587EAD3F429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7" name="文本框 116">
            <a:extLst>
              <a:ext uri="{FF2B5EF4-FFF2-40B4-BE49-F238E27FC236}">
                <a16:creationId xmlns:a16="http://schemas.microsoft.com/office/drawing/2014/main" id="{859F3931-71B3-439D-AB2D-5CD96799CBA6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59559819-147E-40A3-A9FA-0FDC9F50678E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6D29082E-DFD0-4E87-9116-33F321D6EBEC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54EC09A7-925A-406F-A066-DE0D15FAAE5D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B21AE1D2-836D-4D4B-8FAE-E1333659011D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3848A460-7EC4-4550-82EA-F31D327909C8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CA21C14C-A663-481D-94AD-BEEB231A10B0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214D2382-5B9D-4551-B3FB-263701BB2180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D969076-F136-4CA9-92AF-2355F0054EBC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CA1AF179-8E6E-45CB-A65F-30D4D90E59BC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8F1882BC-9BFF-4085-A7C9-4D7132F28EF6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FB05EB2C-B4C9-4F95-B383-C9414A28CB43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45998546-24BB-4984-A206-B733043E641C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BCBDB587-CA23-4082-BA8D-A1948847E9A5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1" name="组 65">
            <a:extLst>
              <a:ext uri="{FF2B5EF4-FFF2-40B4-BE49-F238E27FC236}">
                <a16:creationId xmlns:a16="http://schemas.microsoft.com/office/drawing/2014/main" id="{678D17F5-C217-48A7-B687-1B48296E80A2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EE8BDE78-BF75-4E55-81A8-8CB6306981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6F3EF7EF-5FC7-45C2-82C3-33ED1725AF2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2F8AB00-6EF8-4FE1-88CD-52313E31949A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30FE2EA9-7D3A-425C-8613-0880447874A3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id="{86453F15-A539-4E89-8E66-4D371FDB4E76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37" name="组 88">
            <a:extLst>
              <a:ext uri="{FF2B5EF4-FFF2-40B4-BE49-F238E27FC236}">
                <a16:creationId xmlns:a16="http://schemas.microsoft.com/office/drawing/2014/main" id="{5D9944B9-59BE-4D2D-9370-DFA757DA22B8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31742AA8-4974-440D-A439-1AB66C47957D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DC9684F0-8589-4351-A306-BD494B1A739B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5D2E89C-9A7D-48E3-A9D9-C26C3FA2DE8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46360E4F-C1D7-452B-8700-0531FA24A3EB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1B0142B7-A6B1-4F2F-9139-8343DFF72A27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92FD117-9192-4B05-8E36-418039AFE8C3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432CCE93-C15E-42BB-88DC-E20059AB4B4E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E7BEF2A0-AB58-4477-BAB0-21000008F039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349522C4-4C3E-4BD1-BD26-98E56227AC4C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0916C4D-1038-4E6E-98E5-5E9D5475F1F9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D494B82-3BF8-4BB1-B644-63382E4D4243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C63AEC17-8346-40E0-A323-0DBCBB7115B3}"/>
              </a:ext>
            </a:extLst>
          </p:cNvPr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04920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132">
          <p15:clr>
            <a:srgbClr val="FBAE40"/>
          </p15:clr>
        </p15:guide>
        <p15:guide id="2" pos="1080">
          <p15:clr>
            <a:srgbClr val="FBAE40"/>
          </p15:clr>
        </p15:guide>
        <p15:guide id="3" pos="717">
          <p15:clr>
            <a:srgbClr val="FBAE40"/>
          </p15:clr>
        </p15:guide>
        <p15:guide id="4" pos="10900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5295">
          <p15:clr>
            <a:srgbClr val="FBAE40"/>
          </p15:clr>
        </p15:guide>
        <p15:guide id="7" orient="horz" pos="4479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/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2" name="矩形 61"/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64" name="矩形 63"/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/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/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/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/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/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/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/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/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/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/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/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/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/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/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/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/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/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/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/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/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/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/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/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/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/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/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/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/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/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/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/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/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/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/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/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487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BD1A26-68CE-4522-86D4-96F099D73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02F53D6-FC66-4DE8-879D-5670DC7AB5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8D43FB7-209B-4B22-8D42-08183FBB8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48518-D3E8-4C4D-9618-6535C91E2CD0}" type="datetimeFigureOut">
              <a:rPr lang="zh-CN" altLang="en-US" smtClean="0"/>
              <a:t>2025/5/29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BBBFCE2-2C1C-4199-B7D6-A0FBA117A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FFD7BD6-B64A-49AF-92EE-1D3D64FC3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966B2-1408-417F-9D99-2E0ED348A2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150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8E825E-CBFA-4966-B5AF-985020145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388E377-6719-46C5-82F5-E7E8BEF1F4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E4E064F-C2C9-410F-B678-4C4613270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48518-D3E8-4C4D-9618-6535C91E2CD0}" type="datetimeFigureOut">
              <a:rPr lang="zh-CN" altLang="en-US" smtClean="0"/>
              <a:t>2025/5/29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D56A0C4-8560-4DEF-8D42-D5BA249EC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52C9972-9220-4D25-889C-608CB9A80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966B2-1408-417F-9D99-2E0ED348A2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416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F80B13-30E8-4FFB-A373-91E0A6DBA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8C48F6B-BD5B-4886-B542-7E2D1A5798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B5E527B-C870-4B45-BD74-01965CDFFE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5516EA-BCDA-4774-8712-C1EF89477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48518-D3E8-4C4D-9618-6535C91E2CD0}" type="datetimeFigureOut">
              <a:rPr lang="zh-CN" altLang="en-US" smtClean="0"/>
              <a:t>2025/5/29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46243F4-565E-4E59-B141-0B8B32530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3B7A86E-7ABD-405B-9C22-0D4072E39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966B2-1408-417F-9D99-2E0ED348A2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103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F26D3D-56A5-4E49-9E83-681F8D577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9F85385-143E-4865-98DB-A2AEBCEC54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0C3D324-1584-44C3-95CC-2BF9A7F2D1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0DB9181-F789-4DC2-879F-9E39D65289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E8D3F1C-4304-4AA6-97CF-55BEAE1773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F795F55-8004-40DF-8074-50B655092D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48518-D3E8-4C4D-9618-6535C91E2CD0}" type="datetimeFigureOut">
              <a:rPr lang="zh-CN" altLang="en-US" smtClean="0"/>
              <a:t>2025/5/29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E4E28B7-CFF7-4302-B445-E34451624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225A842-EB64-4AF7-A819-0402180A0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966B2-1408-417F-9D99-2E0ED348A2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852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01F832-A870-4167-AA1E-CAB61D03F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4AA93BC-30E9-44A2-AE23-1BA561105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48518-D3E8-4C4D-9618-6535C91E2CD0}" type="datetimeFigureOut">
              <a:rPr lang="zh-CN" altLang="en-US" smtClean="0"/>
              <a:t>2025/5/29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1D9FBB5-74EA-4A2F-B3DA-2D461A144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FD20F03-7D05-44C8-AE5D-07EFE0C98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966B2-1408-417F-9D99-2E0ED348A2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23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ABB5CDB-294B-4AC0-B1A4-F2883612B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48518-D3E8-4C4D-9618-6535C91E2CD0}" type="datetimeFigureOut">
              <a:rPr lang="zh-CN" altLang="en-US" smtClean="0"/>
              <a:t>2025/5/29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FBCB7C3-674D-474D-AC5E-49F64D7FA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FB811F8-CE1A-4286-8C48-6786DCA11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966B2-1408-417F-9D99-2E0ED348A2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428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03C616-6800-4055-AA72-AB755C2A5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1F99662-52BB-4932-A94B-56EBD9C114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6854DF9-F5DC-4770-A02D-193ADE49F6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FC6DF10-B7EC-4FED-A386-8E703A228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48518-D3E8-4C4D-9618-6535C91E2CD0}" type="datetimeFigureOut">
              <a:rPr lang="zh-CN" altLang="en-US" smtClean="0"/>
              <a:t>2025/5/29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66BA3EE-5084-464D-99A4-7C0D78326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D3A87D4-DD23-4915-9BF6-96A8D85B6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966B2-1408-417F-9D99-2E0ED348A2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0760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924DE5-A763-49AB-A710-FDE705C15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4220C6B-C890-456D-8307-93D6BDFA38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D2D5748-11D3-4D09-8134-AFA8001542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767C84E-DC39-498D-83B7-0EB1D5A89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48518-D3E8-4C4D-9618-6535C91E2CD0}" type="datetimeFigureOut">
              <a:rPr lang="zh-CN" altLang="en-US" smtClean="0"/>
              <a:t>2025/5/29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D100018-9DFF-4EF0-88A8-2C4D8F251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44CFBD7-5771-40AB-A7E1-5090D5799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966B2-1408-417F-9D99-2E0ED348A2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853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BD1832B-3D96-455A-AF5F-AF673D187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6B29522-510C-4766-8F4D-6FB9501A9B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75E852-E2ED-4759-B9EC-BD46AAC2D6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148518-D3E8-4C4D-9618-6535C91E2CD0}" type="datetimeFigureOut">
              <a:rPr lang="zh-CN" altLang="en-US" smtClean="0"/>
              <a:t>2025/5/29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77BD93-3C71-4694-A2F0-97E5FB8037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B6CFB8-EDE8-4E20-A8CC-EC0D94BD28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C966B2-1408-417F-9D99-2E0ED348A2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11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47" y="400505"/>
            <a:ext cx="979572" cy="257702"/>
          </a:xfrm>
          <a:prstGeom prst="rect">
            <a:avLst/>
          </a:prstGeom>
        </p:spPr>
      </p:pic>
      <p:sp>
        <p:nvSpPr>
          <p:cNvPr id="11" name="内容占位符 6">
            <a:extLst>
              <a:ext uri="{FF2B5EF4-FFF2-40B4-BE49-F238E27FC236}">
                <a16:creationId xmlns:a16="http://schemas.microsoft.com/office/drawing/2014/main" id="{0B05E825-25DE-4F0F-8E4E-F88100935357}"/>
              </a:ext>
            </a:extLst>
          </p:cNvPr>
          <p:cNvSpPr txBox="1">
            <a:spLocks/>
          </p:cNvSpPr>
          <p:nvPr/>
        </p:nvSpPr>
        <p:spPr>
          <a:xfrm>
            <a:off x="57106" y="3429000"/>
            <a:ext cx="9147853" cy="2315817"/>
          </a:xfrm>
          <a:prstGeom prst="rect">
            <a:avLst/>
          </a:prstGeom>
          <a:solidFill>
            <a:srgbClr val="8E9FFE">
              <a:lumMod val="75000"/>
              <a:alpha val="82000"/>
            </a:srgb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" b="0" i="0" kern="1200">
                <a:solidFill>
                  <a:schemeClr val="accent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kumimoji="0" lang="zh-CN" altLang="en-US" sz="400" b="0" i="0" u="none" strike="noStrike" kern="1200" cap="none" spc="0" normalizeH="0" baseline="0" noProof="0" dirty="0">
              <a:ln>
                <a:noFill/>
              </a:ln>
              <a:solidFill>
                <a:srgbClr val="375FFF"/>
              </a:solidFill>
              <a:effectLst/>
              <a:uLnTx/>
              <a:uFillTx/>
              <a:ea typeface="vivo type CNS Light" charset="-122"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E5908EE-C56F-4620-88F6-FB4641A10208}"/>
              </a:ext>
            </a:extLst>
          </p:cNvPr>
          <p:cNvSpPr txBox="1">
            <a:spLocks/>
          </p:cNvSpPr>
          <p:nvPr/>
        </p:nvSpPr>
        <p:spPr>
          <a:xfrm>
            <a:off x="85845" y="3577410"/>
            <a:ext cx="8968057" cy="249827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3600" b="0" i="0" kern="1200" cap="none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GB" altLang="zh-CN" sz="1800" b="1" dirty="0">
                <a:solidFill>
                  <a:schemeClr val="bg1"/>
                </a:solidFill>
              </a:rPr>
              <a:t>3GPP TSG RAN Meeting #108</a:t>
            </a:r>
            <a:r>
              <a:rPr lang="en-GB" altLang="zh-CN" sz="1800" b="1" dirty="0">
                <a:latin typeface="Arial" panose="020B0604020202020204" pitchFamily="34" charset="0"/>
                <a:ea typeface="Times New Roman" panose="02020603050405020304" pitchFamily="18" charset="0"/>
              </a:rPr>
              <a:t>			</a:t>
            </a:r>
            <a:r>
              <a:rPr lang="en-US" altLang="zh-CN" sz="1800" b="1" dirty="0">
                <a:latin typeface="Arial" panose="020B0604020202020204" pitchFamily="34" charset="0"/>
              </a:rPr>
              <a:t>RP-251207</a:t>
            </a:r>
            <a:endParaRPr lang="zh-CN" altLang="zh-CN" sz="1800" b="1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pl-PL" altLang="zh-CN" sz="1800" b="1" dirty="0"/>
              <a:t>Prague, Czech Republic, June 9-13</a:t>
            </a:r>
            <a:r>
              <a:rPr lang="en-GB" altLang="zh-CN" sz="1800" b="1" dirty="0"/>
              <a:t>, 2025</a:t>
            </a:r>
            <a:endParaRPr lang="zh-CN" altLang="zh-CN" sz="1800" b="1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altLang="zh-CN" sz="1800" b="1" dirty="0">
                <a:latin typeface="Arial" panose="020B0604020202020204" pitchFamily="34" charset="0"/>
              </a:rPr>
              <a:t>Agenda Item:		15.1.5</a:t>
            </a:r>
            <a:endParaRPr lang="zh-CN" altLang="zh-CN" sz="1800" b="1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GB" altLang="zh-CN" sz="1800" b="1" dirty="0">
                <a:latin typeface="Arial" panose="020B0604020202020204" pitchFamily="34" charset="0"/>
              </a:rPr>
              <a:t>Source:			vivo</a:t>
            </a:r>
            <a:endParaRPr lang="zh-CN" altLang="zh-CN" sz="1800" b="1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GB" altLang="zh-CN" sz="1800" b="1" dirty="0">
                <a:latin typeface="Arial" panose="020B0604020202020204" pitchFamily="34" charset="0"/>
              </a:rPr>
              <a:t>Title:			</a:t>
            </a:r>
            <a:r>
              <a:rPr lang="en-US" altLang="zh-CN" sz="1800" b="1" dirty="0">
                <a:latin typeface="Arial" panose="020B0604020202020204" pitchFamily="34" charset="0"/>
              </a:rPr>
              <a:t>Scope of NR NTN phase 4 in 5G-A Rel-20</a:t>
            </a:r>
            <a:endParaRPr lang="en-US" altLang="zh-CN" sz="1600" b="1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GB" altLang="zh-CN" sz="1800" b="1" dirty="0">
                <a:latin typeface="Arial" panose="020B0604020202020204" pitchFamily="34" charset="0"/>
              </a:rPr>
              <a:t>Document for:		Discussion and Decision</a:t>
            </a:r>
            <a:endParaRPr lang="zh-CN" altLang="zh-CN" sz="1800" b="1" dirty="0">
              <a:latin typeface="Arial" panose="020B0604020202020204" pitchFamily="34" charset="0"/>
            </a:endParaRPr>
          </a:p>
          <a:p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956339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41BAB1-DCB7-E060-95AD-6A43BBE831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BE73EC3-6246-12BB-9569-F5C5AC6A34F0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07128" y="203847"/>
            <a:ext cx="10057671" cy="456860"/>
          </a:xfrm>
        </p:spPr>
        <p:txBody>
          <a:bodyPr/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NR NTN phase 4 –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GNSS resilient operation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6FA0F0E-8531-8757-A25F-0418E0DF5CF3}"/>
              </a:ext>
            </a:extLst>
          </p:cNvPr>
          <p:cNvSpPr/>
          <p:nvPr/>
        </p:nvSpPr>
        <p:spPr>
          <a:xfrm>
            <a:off x="397" y="757028"/>
            <a:ext cx="12191207" cy="33548"/>
          </a:xfrm>
          <a:prstGeom prst="rect">
            <a:avLst/>
          </a:prstGeom>
          <a:solidFill>
            <a:srgbClr val="415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marL="371475" lvl="1" indent="-142875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F64EA9E-9981-95E1-E292-6A1D2FDC5579}"/>
              </a:ext>
            </a:extLst>
          </p:cNvPr>
          <p:cNvSpPr txBox="1">
            <a:spLocks/>
          </p:cNvSpPr>
          <p:nvPr/>
        </p:nvSpPr>
        <p:spPr>
          <a:xfrm>
            <a:off x="261134" y="987466"/>
            <a:ext cx="11768306" cy="494640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altLang="zh-CN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Motivation &amp; Background</a:t>
            </a:r>
            <a:endParaRPr lang="en-US" altLang="zh-C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Both NR-NTN and IoT-NTN are designed to operate under the assumption that GNSS are available. However, it is possible that GNSS may not be available (in time and/or space) or may be less accurate </a:t>
            </a:r>
          </a:p>
          <a:p>
            <a:pPr lvl="1">
              <a:spcAft>
                <a:spcPts val="600"/>
              </a:spcAft>
            </a:pP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Moreover, NTN is also an important deployment scenario for 6G. It is highly desirable to constructure a common radio design for TN and NTN in 6G. Thus, enabling the UE to access to NTN without GNSS is a key aspect of harmonized 6G Radio design for TN and NTN.</a:t>
            </a:r>
          </a:p>
          <a:p>
            <a:pPr>
              <a:spcAft>
                <a:spcPts val="600"/>
              </a:spcAft>
            </a:pPr>
            <a:endParaRPr lang="en-US" altLang="zh-C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altLang="zh-CN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en-US" altLang="zh-C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Study the potential mechanisms to support a UE to access to the NTN network when GNSS may not be available or may be less accurate </a:t>
            </a:r>
          </a:p>
          <a:p>
            <a:pPr lvl="2">
              <a:spcAft>
                <a:spcPts val="600"/>
              </a:spcAft>
            </a:pP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Considering the limited TU, the study should focus on NR-NTN scenario.</a:t>
            </a:r>
          </a:p>
          <a:p>
            <a:pPr lvl="2">
              <a:spcAft>
                <a:spcPts val="600"/>
              </a:spcAft>
            </a:pP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Nevertheless, the study should consider both NR-NTN and IoT-NTN scenarios, and aim to achieve a common design principle applicable to NR-NTN, IoT-NTN, and potentially 6G.</a:t>
            </a:r>
          </a:p>
          <a:p>
            <a:pPr lvl="2">
              <a:spcAft>
                <a:spcPts val="600"/>
              </a:spcAft>
            </a:pP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Potential mechanisms may include, e.g., NTN-assisted positioning, close-loop time/frequency correction, UE Tx timing relaxation, etc.</a:t>
            </a:r>
          </a:p>
          <a:p>
            <a:pPr lvl="2">
              <a:spcAft>
                <a:spcPts val="600"/>
              </a:spcAft>
            </a:pPr>
            <a:endParaRPr lang="en-US" altLang="zh-C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674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41BAB1-DCB7-E060-95AD-6A43BBE831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BE73EC3-6246-12BB-9569-F5C5AC6A34F0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07128" y="203847"/>
            <a:ext cx="10057671" cy="456860"/>
          </a:xfrm>
        </p:spPr>
        <p:txBody>
          <a:bodyPr/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NR NTN phase 4 – </a:t>
            </a:r>
            <a:r>
              <a:rPr lang="nn-NO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E-UTRA TN to NR NTN handover 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6FA0F0E-8531-8757-A25F-0418E0DF5CF3}"/>
              </a:ext>
            </a:extLst>
          </p:cNvPr>
          <p:cNvSpPr/>
          <p:nvPr/>
        </p:nvSpPr>
        <p:spPr>
          <a:xfrm>
            <a:off x="397" y="757028"/>
            <a:ext cx="12191207" cy="33548"/>
          </a:xfrm>
          <a:prstGeom prst="rect">
            <a:avLst/>
          </a:prstGeom>
          <a:solidFill>
            <a:srgbClr val="415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marL="371475" lvl="1" indent="-142875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F64EA9E-9981-95E1-E292-6A1D2FDC5579}"/>
              </a:ext>
            </a:extLst>
          </p:cNvPr>
          <p:cNvSpPr txBox="1">
            <a:spLocks/>
          </p:cNvSpPr>
          <p:nvPr/>
        </p:nvSpPr>
        <p:spPr>
          <a:xfrm>
            <a:off x="261134" y="987466"/>
            <a:ext cx="11768306" cy="494640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altLang="zh-CN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Motivation &amp; Background</a:t>
            </a:r>
            <a:endParaRPr lang="en-US" altLang="zh-C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Rel-19, E-UTRA TN to NR NTN mobility WI only includes the inter-RAT cell (re)selection enhancements.</a:t>
            </a:r>
          </a:p>
          <a:p>
            <a:pPr lvl="1">
              <a:spcAft>
                <a:spcPts val="600"/>
              </a:spcAft>
            </a:pP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Inter-RAT E-UTRA TN to NR NTN handover is important for ensuring seamless inter-RAT mobility.</a:t>
            </a:r>
          </a:p>
          <a:p>
            <a:pPr lvl="1">
              <a:spcAft>
                <a:spcPts val="600"/>
              </a:spcAft>
            </a:pPr>
            <a:endParaRPr lang="en-US" altLang="zh-C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en-US" altLang="zh-C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altLang="zh-CN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en-US" altLang="zh-C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Specify necessary enhancements to support E-UTRA TN to NR NTN handover in RRC connected mode  </a:t>
            </a:r>
          </a:p>
          <a:p>
            <a:pPr lvl="2">
              <a:spcAft>
                <a:spcPts val="600"/>
              </a:spcAft>
            </a:pPr>
            <a:r>
              <a:rPr lang="en-US" altLang="ko-KR" sz="1600" b="1" kern="0" dirty="0"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Provide necessary satellite information in </a:t>
            </a: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E-UTRA TN</a:t>
            </a:r>
            <a:r>
              <a:rPr lang="en-US" altLang="ko-KR" sz="1600" b="1" kern="0" dirty="0"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 for NR NTN neighbor cell measurement.</a:t>
            </a:r>
          </a:p>
          <a:p>
            <a:pPr lvl="2">
              <a:spcAft>
                <a:spcPts val="600"/>
              </a:spcAft>
            </a:pPr>
            <a:r>
              <a:rPr lang="en-US" altLang="ko-KR" sz="1600" b="1" kern="0" dirty="0"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Define RRM requirements for </a:t>
            </a: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E-UTRA TN to NR NTN handover. </a:t>
            </a:r>
            <a:endParaRPr lang="en-US" altLang="ko-KR" sz="1600" b="1" kern="0" dirty="0">
              <a:latin typeface="Times New Roman" panose="02020603050405020304" pitchFamily="18" charset="0"/>
              <a:ea typeface="맑은 고딕" pitchFamily="50" charset="-127"/>
              <a:cs typeface="Times New Roman" panose="02020603050405020304" pitchFamily="18" charset="0"/>
            </a:endParaRPr>
          </a:p>
          <a:p>
            <a:pPr lvl="2">
              <a:spcAft>
                <a:spcPts val="600"/>
              </a:spcAft>
            </a:pPr>
            <a:endParaRPr lang="en-US" altLang="ko-KR" sz="1600" b="1" kern="0" dirty="0">
              <a:latin typeface="Times New Roman" panose="02020603050405020304" pitchFamily="18" charset="0"/>
              <a:ea typeface="맑은 고딕" pitchFamily="50" charset="-127"/>
              <a:cs typeface="Times New Roman" panose="02020603050405020304" pitchFamily="18" charset="0"/>
            </a:endParaRPr>
          </a:p>
          <a:p>
            <a:pPr lvl="2">
              <a:spcAft>
                <a:spcPts val="600"/>
              </a:spcAft>
            </a:pPr>
            <a:endParaRPr lang="en-US" altLang="zh-C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8978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51D0D-41B1-322A-35F0-BAB36BD815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098C4B-FFC9-A310-52FA-07E866D64789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07128" y="203847"/>
            <a:ext cx="9905271" cy="456860"/>
          </a:xfrm>
        </p:spPr>
        <p:txBody>
          <a:bodyPr/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NR NTN phase 4 – WID Objectives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8F14A89-64F5-077C-B82B-71E0A8D4DC93}"/>
              </a:ext>
            </a:extLst>
          </p:cNvPr>
          <p:cNvSpPr/>
          <p:nvPr/>
        </p:nvSpPr>
        <p:spPr>
          <a:xfrm>
            <a:off x="397" y="757028"/>
            <a:ext cx="12191207" cy="33548"/>
          </a:xfrm>
          <a:prstGeom prst="rect">
            <a:avLst/>
          </a:prstGeom>
          <a:solidFill>
            <a:srgbClr val="415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marL="371475" lvl="1" indent="-142875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CA6C86A-56C9-4B27-4E4C-1CB875401B2F}"/>
              </a:ext>
            </a:extLst>
          </p:cNvPr>
          <p:cNvSpPr txBox="1">
            <a:spLocks/>
          </p:cNvSpPr>
          <p:nvPr/>
        </p:nvSpPr>
        <p:spPr>
          <a:xfrm>
            <a:off x="319283" y="1030639"/>
            <a:ext cx="11553433" cy="49389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000" b="1" dirty="0">
                <a:latin typeface="TimesNewRomanPSMT"/>
              </a:rPr>
              <a:t>Objectives:</a:t>
            </a:r>
          </a:p>
          <a:p>
            <a:pPr lvl="1">
              <a:spcAft>
                <a:spcPts val="600"/>
              </a:spcAft>
            </a:pPr>
            <a:r>
              <a:rPr lang="nn-NO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Study the mechanism to support a UE to access to the NTN network when GNSS may not be available or may be less accurate (RAN1, RAN4, RAN2)</a:t>
            </a:r>
          </a:p>
          <a:p>
            <a:pPr lvl="2">
              <a:spcAft>
                <a:spcPts val="600"/>
              </a:spcAft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Consider both NR-NTN and IoT-NTN scenarios</a:t>
            </a:r>
          </a:p>
          <a:p>
            <a:pPr lvl="2">
              <a:spcAft>
                <a:spcPts val="600"/>
              </a:spcAft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Target for a common design principles that can be applied to NR-NTN, IoT-NTN, and potentially 6G</a:t>
            </a:r>
          </a:p>
          <a:p>
            <a:pPr lvl="2">
              <a:spcAft>
                <a:spcPts val="600"/>
              </a:spcAft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Prioritize the NR-NTN scenario while the outcomes can be replicated on IoT-NTN scenario</a:t>
            </a:r>
          </a:p>
          <a:p>
            <a:pPr lvl="2">
              <a:spcAft>
                <a:spcPts val="600"/>
              </a:spcAft>
            </a:pPr>
            <a:endParaRPr lang="nn-NO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Specify necessary enhancements to support E-UTRA TN to NR NTN handover in RRC connected mode (RAN2, RAN4)</a:t>
            </a:r>
          </a:p>
          <a:p>
            <a:pPr lvl="2">
              <a:spcAft>
                <a:spcPts val="600"/>
              </a:spcAft>
            </a:pPr>
            <a:r>
              <a:rPr lang="en-US" altLang="ko-KR" sz="1600" kern="0" dirty="0"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Provide necessary satellite information in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E-UTRA TN</a:t>
            </a:r>
            <a:r>
              <a:rPr lang="en-US" altLang="ko-KR" sz="1600" kern="0" dirty="0"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 for NR NTN neighbor cell measurement.</a:t>
            </a:r>
          </a:p>
          <a:p>
            <a:pPr lvl="2">
              <a:spcAft>
                <a:spcPts val="600"/>
              </a:spcAft>
            </a:pPr>
            <a:r>
              <a:rPr lang="en-US" altLang="ko-KR" sz="1600" kern="0" dirty="0"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Define RRM requirements for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E-UTRA TN to NR NTN handover. </a:t>
            </a:r>
            <a:endParaRPr lang="en-US" altLang="ko-KR" sz="1600" kern="0" dirty="0">
              <a:latin typeface="Times New Roman" panose="02020603050405020304" pitchFamily="18" charset="0"/>
              <a:ea typeface="맑은 고딕" pitchFamily="50" charset="-127"/>
              <a:cs typeface="Times New Roman" panose="02020603050405020304" pitchFamily="18" charset="0"/>
            </a:endParaRPr>
          </a:p>
          <a:p>
            <a:pPr lvl="2">
              <a:spcAft>
                <a:spcPts val="600"/>
              </a:spcAft>
            </a:pPr>
            <a:endParaRPr lang="en-US" altLang="zh-CN" sz="1600" dirty="0">
              <a:latin typeface="TimesNewRomanPSMT"/>
            </a:endParaRPr>
          </a:p>
          <a:p>
            <a:pPr>
              <a:spcAft>
                <a:spcPts val="600"/>
              </a:spcAft>
            </a:pPr>
            <a:r>
              <a:rPr lang="en-US" altLang="zh-CN" sz="2000" dirty="0">
                <a:latin typeface="TimesNewRomanPSMT"/>
              </a:rPr>
              <a:t>TU: RAN1 (1 TU), RAN2 (0.5 TU), RAN4 (0.5 TU)</a:t>
            </a:r>
          </a:p>
          <a:p>
            <a:pPr lvl="2">
              <a:spcAft>
                <a:spcPts val="600"/>
              </a:spcAft>
            </a:pPr>
            <a:endParaRPr lang="en-US" altLang="zh-CN" sz="1600" dirty="0">
              <a:latin typeface="TimesNewRomanPSMT"/>
            </a:endParaRPr>
          </a:p>
          <a:p>
            <a:pPr lvl="2">
              <a:spcAft>
                <a:spcPts val="600"/>
              </a:spcAft>
            </a:pP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245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5912</TotalTime>
  <Words>486</Words>
  <Application>Microsoft Office PowerPoint</Application>
  <PresentationFormat>Widescreen</PresentationFormat>
  <Paragraphs>45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TimesNewRomanPSMT</vt:lpstr>
      <vt:lpstr>vivo type CNS</vt:lpstr>
      <vt:lpstr>vivo type CNS Light</vt:lpstr>
      <vt:lpstr>vivo type CN简 Bold</vt:lpstr>
      <vt:lpstr>vivo type CN简 Light</vt:lpstr>
      <vt:lpstr>vivo type CN简 Regular</vt:lpstr>
      <vt:lpstr>微软雅黑</vt:lpstr>
      <vt:lpstr>等线</vt:lpstr>
      <vt:lpstr>等线 Light</vt:lpstr>
      <vt:lpstr>Arial</vt:lpstr>
      <vt:lpstr>Times New Roman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reagan.li@vivo.com</dc:creator>
  <cp:lastModifiedBy>Zichao Ji, vivo</cp:lastModifiedBy>
  <cp:revision>414</cp:revision>
  <dcterms:created xsi:type="dcterms:W3CDTF">2023-05-19T03:20:40Z</dcterms:created>
  <dcterms:modified xsi:type="dcterms:W3CDTF">2025-05-30T04:15:40Z</dcterms:modified>
</cp:coreProperties>
</file>