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60" r:id="rId2"/>
    <p:sldId id="555" r:id="rId3"/>
    <p:sldId id="554" r:id="rId4"/>
  </p:sldIdLst>
  <p:sldSz cx="9144000" cy="6858000" type="screen4x3"/>
  <p:notesSz cx="7102475" cy="1023302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65" autoAdjust="0"/>
    <p:restoredTop sz="94462" autoAdjust="0"/>
  </p:normalViewPr>
  <p:slideViewPr>
    <p:cSldViewPr>
      <p:cViewPr varScale="1">
        <p:scale>
          <a:sx n="156" d="100"/>
          <a:sy n="156" d="100"/>
        </p:scale>
        <p:origin x="4290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A72E7382-F9DB-4673-92FF-EBF543CAFED3}" type="datetimeFigureOut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3250" cy="4605338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8163" cy="511175"/>
          </a:xfrm>
          <a:prstGeom prst="rect">
            <a:avLst/>
          </a:prstGeom>
        </p:spPr>
        <p:txBody>
          <a:bodyPr vert="horz" wrap="square" lIns="99057" tIns="49528" rIns="99057" bIns="4952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743243C5-46B1-4C12-B7C7-28C2CA24088F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96F87-A54E-4564-8CB4-6E104A6B18E5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D36C2-508E-446B-BAF6-793109181C09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96584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AFB11-17EE-4B26-B0B8-BB33DBB59E52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C58CA-7FC1-49DD-9F8A-9EF65759BF3D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73207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D11FD-96DD-4C25-A95F-A0E3955ACE55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98B99-9FFB-423A-9E91-E42D0B9A190E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8726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E445B-651C-4E01-8948-8151BBB8FD0F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1E95F-FECD-4C2D-8C24-59DC5E454A04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10199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B41E3-218A-4876-867B-B456A8E26AE5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BF4DD-4814-411A-9A5B-6823F7E94105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316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61F74-C6C4-4832-9B06-EB8056C6C1D3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0D364-1D85-47BD-98C1-C8F96656E5D0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25417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200CA-54DD-4039-8638-FEFD87EBD880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8920A-CEE8-4CBD-A0BD-1B749F2ACCE7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12787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3B54D-A9BD-4699-8D1D-329B847C38E7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4CC53-54BA-4FA8-B7B7-5D93E123BD34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42506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B97E5-7552-4594-A8FB-76437676BB15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F3172-B1EC-426E-85D3-A85C82E7E78F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7837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0C7B8-3883-44F7-92C6-E7DF45ACE0B5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5F6D9-B65E-4FBD-A344-078FFBF4605F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96115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8640F-6EA8-4527-A957-C645CCCD2901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BEDB8-1032-433B-B3B0-50F30ADAB1EB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166847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59C534-533A-47EE-A5E9-619A52D9760F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54C0D9-E5FA-466F-816B-D64B43A23883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/>
          <a:lstStyle/>
          <a:p>
            <a:r>
              <a:rPr lang="en-GB" altLang="fr-FR" sz="3600" dirty="0"/>
              <a:t>UL Capacity Enhancement in Rel. 20</a:t>
            </a:r>
            <a:endParaRPr lang="fr-FR" altLang="fr-FR" sz="3600" dirty="0"/>
          </a:p>
        </p:txBody>
      </p:sp>
      <p:sp>
        <p:nvSpPr>
          <p:cNvPr id="3075" name="Sous-titre 2"/>
          <p:cNvSpPr>
            <a:spLocks noGrp="1"/>
          </p:cNvSpPr>
          <p:nvPr>
            <p:ph type="subTitle" idx="1"/>
          </p:nvPr>
        </p:nvSpPr>
        <p:spPr>
          <a:xfrm>
            <a:off x="684213" y="4150817"/>
            <a:ext cx="7775575" cy="1752600"/>
          </a:xfrm>
        </p:spPr>
        <p:txBody>
          <a:bodyPr/>
          <a:lstStyle/>
          <a:p>
            <a:pPr algn="l"/>
            <a:r>
              <a:rPr lang="fr-FR" altLang="fr-FR" sz="2000" b="1" dirty="0">
                <a:solidFill>
                  <a:schemeClr val="tx1"/>
                </a:solidFill>
              </a:rPr>
              <a:t>Sources: ESA, German Aerospace Center (DLR), Viasat, Inmarsat, </a:t>
            </a:r>
            <a:r>
              <a:rPr lang="fr-FR" altLang="fr-FR" sz="2000" b="1" dirty="0" err="1">
                <a:solidFill>
                  <a:schemeClr val="tx1"/>
                </a:solidFill>
              </a:rPr>
              <a:t>Novamint</a:t>
            </a:r>
            <a:endParaRPr lang="fr-FR" altLang="fr-FR" sz="2000" b="1" dirty="0">
              <a:solidFill>
                <a:srgbClr val="FF0000"/>
              </a:solidFill>
            </a:endParaRPr>
          </a:p>
        </p:txBody>
      </p:sp>
      <p:sp>
        <p:nvSpPr>
          <p:cNvPr id="3077" name="ZoneTexte 4"/>
          <p:cNvSpPr txBox="1">
            <a:spLocks noChangeArrowheads="1"/>
          </p:cNvSpPr>
          <p:nvPr/>
        </p:nvSpPr>
        <p:spPr bwMode="auto">
          <a:xfrm>
            <a:off x="684213" y="549275"/>
            <a:ext cx="8012130" cy="1461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en-US" sz="2400" b="1" dirty="0"/>
              <a:t>3GPP TSG RAN Meeting #107			RP-250649</a:t>
            </a:r>
            <a:endParaRPr lang="fr-FR" sz="2400" dirty="0"/>
          </a:p>
          <a:p>
            <a:pPr>
              <a:spcBef>
                <a:spcPts val="0"/>
              </a:spcBef>
              <a:buNone/>
            </a:pPr>
            <a:r>
              <a:rPr lang="en-US" sz="2400" b="1" dirty="0"/>
              <a:t>Incheon, Korea, March 12-14</a:t>
            </a:r>
            <a:r>
              <a:rPr lang="en-US" sz="2400" b="1" baseline="30000" dirty="0"/>
              <a:t>th</a:t>
            </a:r>
            <a:r>
              <a:rPr lang="en-US" sz="2400" b="1" dirty="0"/>
              <a:t>, 2025</a:t>
            </a:r>
            <a:endParaRPr lang="fr-FR" sz="2400" dirty="0"/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fr-FR" altLang="fr-FR" sz="1800" b="1" dirty="0"/>
              <a:t>Agenda:	</a:t>
            </a:r>
            <a:r>
              <a:rPr lang="en-US" altLang="fr-FR" sz="1800" b="1" dirty="0"/>
              <a:t>15.2.5 –  IoT NTN (RAN2)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For:	Discussion</a:t>
            </a:r>
          </a:p>
        </p:txBody>
      </p:sp>
      <p:sp>
        <p:nvSpPr>
          <p:cNvPr id="2" name="Espace réservé du numéro de diapositive 3">
            <a:extLst>
              <a:ext uri="{FF2B5EF4-FFF2-40B4-BE49-F238E27FC236}">
                <a16:creationId xmlns:a16="http://schemas.microsoft.com/office/drawing/2014/main" id="{7ACCBBC6-82D0-FF9D-5671-76805BBA1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71" y="6400799"/>
            <a:ext cx="2133600" cy="365125"/>
          </a:xfrm>
        </p:spPr>
        <p:txBody>
          <a:bodyPr/>
          <a:lstStyle/>
          <a:p>
            <a:pPr>
              <a:defRPr/>
            </a:pPr>
            <a:fld id="{A981E95F-FECD-4C2D-8C24-59DC5E454A04}" type="slidenum">
              <a:rPr lang="fr-FR" altLang="fr-FR" smtClean="0"/>
              <a:pPr>
                <a:defRPr/>
              </a:pPr>
              <a:t>1</a:t>
            </a:fld>
            <a:endParaRPr lang="fr-FR" alt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BE145-FF5B-DE4C-6D05-3FD09B5E3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BAD731-F385-7FC3-249D-E06EDB9CE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noProof="0" dirty="0"/>
              <a:t>Within the IoT-NTN Phase 3, the CRDSA benefits have been shown in </a:t>
            </a:r>
            <a:r>
              <a:rPr lang="en-GB" sz="2400" b="1" noProof="0" dirty="0"/>
              <a:t>R2-2407502</a:t>
            </a:r>
            <a:r>
              <a:rPr lang="en-GB" sz="2400" noProof="0" dirty="0"/>
              <a:t> for uplink capacity enhancement </a:t>
            </a:r>
          </a:p>
          <a:p>
            <a:endParaRPr lang="en-GB" sz="2400" dirty="0"/>
          </a:p>
          <a:p>
            <a:r>
              <a:rPr lang="en-GB" sz="2400" dirty="0"/>
              <a:t>RAN2 has already approved the inclusion of the DSA in Release 19</a:t>
            </a:r>
          </a:p>
          <a:p>
            <a:endParaRPr lang="en-GB" sz="2400" dirty="0"/>
          </a:p>
          <a:p>
            <a:r>
              <a:rPr lang="en-GB" sz="2400" dirty="0"/>
              <a:t>Having already included DSA, the CRDSA is enabled by exploiting some information in the Msg3-EDT replicas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509C63-8951-13EC-B5A0-47B219FAF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81E95F-FECD-4C2D-8C24-59DC5E454A04}" type="slidenum">
              <a:rPr lang="fr-FR" altLang="fr-FR" smtClean="0"/>
              <a:pPr>
                <a:defRPr/>
              </a:pPr>
              <a:t>2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92535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noProof="0" dirty="0">
                <a:solidFill>
                  <a:srgbClr val="FF0000"/>
                </a:solidFill>
              </a:rPr>
              <a:t>Proposal for IoT-NTN in Rel. 20 (5G-A)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Extend the DSA solution for IoT-NTN uplink capacity to include also the CRDSA benefits</a:t>
            </a:r>
          </a:p>
          <a:p>
            <a:pPr lvl="1"/>
            <a:r>
              <a:rPr lang="en-GB" noProof="0" dirty="0"/>
              <a:t>Backward compatibility must be ensured</a:t>
            </a:r>
          </a:p>
          <a:p>
            <a:pPr lvl="1"/>
            <a:r>
              <a:rPr lang="en-GB" dirty="0"/>
              <a:t>Minimum specification impact is expected</a:t>
            </a:r>
            <a:endParaRPr lang="en-GB" noProof="0" dirty="0"/>
          </a:p>
        </p:txBody>
      </p:sp>
      <p:sp>
        <p:nvSpPr>
          <p:cNvPr id="5" name="Espace réservé du numéro de diapositive 3">
            <a:extLst>
              <a:ext uri="{FF2B5EF4-FFF2-40B4-BE49-F238E27FC236}">
                <a16:creationId xmlns:a16="http://schemas.microsoft.com/office/drawing/2014/main" id="{082CD77D-2D47-EACA-D0D8-E79C35405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71" y="6400799"/>
            <a:ext cx="2133600" cy="365125"/>
          </a:xfrm>
        </p:spPr>
        <p:txBody>
          <a:bodyPr/>
          <a:lstStyle/>
          <a:p>
            <a:pPr>
              <a:defRPr/>
            </a:pPr>
            <a:fld id="{A981E95F-FECD-4C2D-8C24-59DC5E454A04}" type="slidenum">
              <a:rPr lang="fr-FR" altLang="fr-FR" smtClean="0"/>
              <a:pPr>
                <a:defRPr/>
              </a:pPr>
              <a:t>3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9883727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3976fa30-1907-4356-8241-62ea5e1c0256}" enabled="1" method="Standard" siteId="{9a5cacd0-2bef-4dd7-ac5c-7ebe1f54f495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5966</TotalTime>
  <Words>139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Thème Office</vt:lpstr>
      <vt:lpstr>UL Capacity Enhancement in Rel. 20</vt:lpstr>
      <vt:lpstr>Motivation</vt:lpstr>
      <vt:lpstr>Proposal for IoT-NTN in Rel. 20 (5G-A)</vt:lpstr>
    </vt:vector>
  </TitlesOfParts>
  <Company>Thales SPACE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NR-NTN normative activity</dc:title>
  <dc:creator>Nicolas</dc:creator>
  <cp:lastModifiedBy>Stefano Cioni</cp:lastModifiedBy>
  <cp:revision>682</cp:revision>
  <cp:lastPrinted>2023-04-27T08:14:57Z</cp:lastPrinted>
  <dcterms:created xsi:type="dcterms:W3CDTF">2019-11-22T07:43:51Z</dcterms:created>
  <dcterms:modified xsi:type="dcterms:W3CDTF">2025-03-03T14:06:09Z</dcterms:modified>
</cp:coreProperties>
</file>