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4"/>
  </p:sldMasterIdLst>
  <p:notesMasterIdLst>
    <p:notesMasterId r:id="rId8"/>
  </p:notesMasterIdLst>
  <p:handoutMasterIdLst>
    <p:handoutMasterId r:id="rId9"/>
  </p:handoutMasterIdLst>
  <p:sldIdLst>
    <p:sldId id="373" r:id="rId5"/>
    <p:sldId id="257" r:id="rId6"/>
    <p:sldId id="375" r:id="rId7"/>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ongho Jeon" initials="JJ" lastIdx="1" clrIdx="0">
    <p:extLst>
      <p:ext uri="{19B8F6BF-5375-455C-9EA6-DF929625EA0E}">
        <p15:presenceInfo xmlns:p15="http://schemas.microsoft.com/office/powerpoint/2012/main" userId="S-1-5-21-1569490900-2152479555-3239727262-5870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2B3"/>
    <a:srgbClr val="FFB545"/>
    <a:srgbClr val="6E6969"/>
    <a:srgbClr val="F2F2F2"/>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66" autoAdjust="0"/>
    <p:restoredTop sz="94696"/>
  </p:normalViewPr>
  <p:slideViewPr>
    <p:cSldViewPr snapToGrid="0">
      <p:cViewPr varScale="1">
        <p:scale>
          <a:sx n="75" d="100"/>
          <a:sy n="75" d="100"/>
        </p:scale>
        <p:origin x="782" y="62"/>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2025/2/28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2025/2/28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19F161B1-52A9-402F-A76C-85345D981977}" type="slidenum">
              <a:rPr lang="ko-KR" altLang="en-US" smtClean="0"/>
              <a:t>2</a:t>
            </a:fld>
            <a:endParaRPr lang="ko-KR" altLang="en-US"/>
          </a:p>
        </p:txBody>
      </p:sp>
    </p:spTree>
    <p:extLst>
      <p:ext uri="{BB962C8B-B14F-4D97-AF65-F5344CB8AC3E}">
        <p14:creationId xmlns:p14="http://schemas.microsoft.com/office/powerpoint/2010/main" val="4122268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cs typeface="Samsung Sharp Sans Bold" pitchFamily="2" charset="0"/>
              </a:defRPr>
            </a:lvl1pPr>
          </a:lstStyle>
          <a:p>
            <a:pPr lvl="0"/>
            <a:r>
              <a:rPr lang="ko-KR" altLang="en-US"/>
              <a:t>마스터 텍스트 스타일 편집</a:t>
            </a:r>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KoreanOTF 400" panose="020B0503030303020204" pitchFamily="34" charset="-127"/>
              </a:defRPr>
            </a:lvl1pPr>
            <a:lvl2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2pPr>
            <a:lvl3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3pPr>
            <a:lvl4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4pPr>
            <a:lvl5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cs typeface="Samsung Sharp Sans Bold" pitchFamily="2" charset="0"/>
              </a:defRPr>
            </a:lvl1pPr>
          </a:lstStyle>
          <a:p>
            <a:pPr lvl="0"/>
            <a:r>
              <a:rPr lang="ko-KR" altLang="en-US" dirty="0"/>
              <a:t>마스터 텍스트 스타일 편집</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mn-lt"/>
              </a:defRPr>
            </a:lvl1pPr>
          </a:lstStyle>
          <a:p>
            <a:pPr lvl="0"/>
            <a:r>
              <a:rPr lang="ko-KR" altLang="en-US" dirty="0"/>
              <a:t>마스터 텍스트 스타일 편집</a:t>
            </a:r>
          </a:p>
        </p:txBody>
      </p:sp>
      <p:pic>
        <p:nvPicPr>
          <p:cNvPr id="4" name="그림 3"/>
          <p:cNvPicPr>
            <a:picLocks noChangeAspect="1"/>
          </p:cNvPicPr>
          <p:nvPr userDrawn="1"/>
        </p:nvPicPr>
        <p:blipFill>
          <a:blip r:embed="rId2"/>
          <a:stretch>
            <a:fillRect/>
          </a:stretch>
        </p:blipFill>
        <p:spPr>
          <a:xfrm>
            <a:off x="10953710" y="6457950"/>
            <a:ext cx="914479" cy="15583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latin typeface="SamsungOne 400" panose="020B0503030303020204" pitchFamily="34" charset="0"/>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1574800"/>
            <a:ext cx="10540480" cy="1072671"/>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6" name="그림 5"/>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50196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latin typeface="SamsungOne 400" panose="020B0503030303020204" pitchFamily="34" charset="0"/>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15" name="그림 14"/>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675502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DECB3D-A485-6A3A-7158-B948C0C6868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CDA6C53-A322-0DC7-9886-F6987F83C4BB}"/>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0F50E95-4D3E-4645-1111-05D081466202}"/>
              </a:ext>
            </a:extLst>
          </p:cNvPr>
          <p:cNvSpPr>
            <a:spLocks noGrp="1"/>
          </p:cNvSpPr>
          <p:nvPr>
            <p:ph type="dt" sz="half" idx="10"/>
          </p:nvPr>
        </p:nvSpPr>
        <p:spPr/>
        <p:txBody>
          <a:bodyPr/>
          <a:lstStyle/>
          <a:p>
            <a:fld id="{95EAEF1D-7351-4236-9198-EE1F8ABAAFA9}" type="datetimeFigureOut">
              <a:rPr lang="ko-KR" altLang="en-US" smtClean="0"/>
              <a:t>2025-02-28</a:t>
            </a:fld>
            <a:endParaRPr lang="ko-KR" altLang="en-US"/>
          </a:p>
        </p:txBody>
      </p:sp>
      <p:sp>
        <p:nvSpPr>
          <p:cNvPr id="5" name="바닥글 개체 틀 4">
            <a:extLst>
              <a:ext uri="{FF2B5EF4-FFF2-40B4-BE49-F238E27FC236}">
                <a16:creationId xmlns:a16="http://schemas.microsoft.com/office/drawing/2014/main" id="{2F13B78C-E813-6591-DEE9-24A15F920CA3}"/>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71B9F34-D469-BCB2-1F88-F0B0A63B9F4B}"/>
              </a:ext>
            </a:extLst>
          </p:cNvPr>
          <p:cNvSpPr>
            <a:spLocks noGrp="1"/>
          </p:cNvSpPr>
          <p:nvPr>
            <p:ph type="sldNum" sz="quarter" idx="12"/>
          </p:nvPr>
        </p:nvSpPr>
        <p:spPr/>
        <p:txBody>
          <a:bodyPr/>
          <a:lstStyle/>
          <a:p>
            <a:fld id="{C3CBD9F4-86B9-415C-A69C-18C65441DC42}" type="slidenum">
              <a:rPr lang="ko-KR" altLang="en-US" smtClean="0"/>
              <a:t>‹#›</a:t>
            </a:fld>
            <a:endParaRPr lang="ko-KR" altLang="en-US"/>
          </a:p>
        </p:txBody>
      </p:sp>
    </p:spTree>
    <p:extLst>
      <p:ext uri="{BB962C8B-B14F-4D97-AF65-F5344CB8AC3E}">
        <p14:creationId xmlns:p14="http://schemas.microsoft.com/office/powerpoint/2010/main" val="3809070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mn-lt"/>
                <a:ea typeface="SamsungOneKoreanOTF 400" panose="020B0503030303020204" pitchFamily="34" charset="-127"/>
                <a:cs typeface="Samsung Sharp Sans Bold" pitchFamily="2" charset="0"/>
              </a:rPr>
              <a:pPr algn="l"/>
              <a:t>‹#›</a:t>
            </a:fld>
            <a:endParaRPr lang="en-US" sz="750" b="0" dirty="0">
              <a:solidFill>
                <a:schemeClr val="tx1"/>
              </a:solidFill>
              <a:latin typeface="+mn-lt"/>
              <a:ea typeface="SamsungOneKoreanOTF 400" panose="020B0503030303020204" pitchFamily="34" charset="-127"/>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709" r:id="rId3"/>
    <p:sldLayoutId id="2147483673" r:id="rId4"/>
    <p:sldLayoutId id="2147483712" r:id="rId5"/>
    <p:sldLayoutId id="2147483724" r:id="rId6"/>
    <p:sldLayoutId id="2147483725" r:id="rId7"/>
  </p:sldLayoutIdLst>
  <p:hf sldNum="0" hdr="0" dt="0"/>
  <p:txStyles>
    <p:titleStyle>
      <a:lvl1pPr eaLnBrk="1" latinLnBrk="1" hangingPunct="1">
        <a:defRPr sz="750">
          <a:latin typeface="SamsungOne 700" panose="020B0803030303020204" pitchFamily="34" charset="0"/>
          <a:ea typeface="+mj-ea"/>
          <a:cs typeface="+mj-cs"/>
        </a:defRPr>
      </a:lvl1pPr>
    </p:titleStyle>
    <p:body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bodyStyle>
    <p:other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22250" y="1920806"/>
            <a:ext cx="9569450" cy="2195512"/>
          </a:xfrm>
        </p:spPr>
        <p:txBody>
          <a:bodyPr/>
          <a:lstStyle/>
          <a:p>
            <a:r>
              <a:rPr lang="en-US" altLang="ko-KR" b="1" dirty="0">
                <a:latin typeface="+mj-ea"/>
                <a:ea typeface="+mj-ea"/>
                <a:cs typeface="Arial" panose="020B0604020202020204" pitchFamily="34" charset="0"/>
              </a:rPr>
              <a:t>View on RAN1 LS for supporting PWS in IoT-NTN</a:t>
            </a:r>
            <a:endParaRPr lang="ko-KR" altLang="en-US" dirty="0"/>
          </a:p>
        </p:txBody>
      </p:sp>
      <p:sp>
        <p:nvSpPr>
          <p:cNvPr id="4" name="Rectangle 14">
            <a:extLst>
              <a:ext uri="{FF2B5EF4-FFF2-40B4-BE49-F238E27FC236}">
                <a16:creationId xmlns:a16="http://schemas.microsoft.com/office/drawing/2014/main" id="{7813C1DD-7808-4013-883E-3B4ED8673633}"/>
              </a:ext>
            </a:extLst>
          </p:cNvPr>
          <p:cNvSpPr/>
          <p:nvPr/>
        </p:nvSpPr>
        <p:spPr>
          <a:xfrm>
            <a:off x="10781064" y="218652"/>
            <a:ext cx="1480488" cy="323165"/>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RP-250078</a:t>
            </a:r>
            <a:endParaRPr kumimoji="1" lang="en-US" altLang="ja-JP" sz="1500" dirty="0"/>
          </a:p>
        </p:txBody>
      </p:sp>
      <p:sp>
        <p:nvSpPr>
          <p:cNvPr id="5" name="Rectangle 4">
            <a:extLst>
              <a:ext uri="{FF2B5EF4-FFF2-40B4-BE49-F238E27FC236}">
                <a16:creationId xmlns:a16="http://schemas.microsoft.com/office/drawing/2014/main" id="{7B408EEA-56DD-4DBF-A59F-B018042C6ADA}"/>
              </a:ext>
            </a:extLst>
          </p:cNvPr>
          <p:cNvSpPr/>
          <p:nvPr/>
        </p:nvSpPr>
        <p:spPr>
          <a:xfrm>
            <a:off x="241913" y="254511"/>
            <a:ext cx="3852250" cy="553998"/>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 TSG RAN #107</a:t>
            </a:r>
            <a:endParaRPr kumimoji="1" lang="en-US" altLang="ja-JP" sz="1500" baseline="0" dirty="0">
              <a:latin typeface="SamsungOne 700" panose="020B0803030303020204" pitchFamily="34" charset="0"/>
              <a:ea typeface="SamsungOne 700" panose="020B0803030303020204" pitchFamily="34" charset="0"/>
            </a:endParaRPr>
          </a:p>
          <a:p>
            <a:r>
              <a:rPr kumimoji="1" lang="fr-FR" altLang="ja-JP" sz="1500" baseline="0" dirty="0">
                <a:latin typeface="SamsungOne 700" panose="020B0803030303020204" pitchFamily="34" charset="0"/>
                <a:ea typeface="SamsungOne 700" panose="020B0803030303020204" pitchFamily="34" charset="0"/>
              </a:rPr>
              <a:t>Incheon, </a:t>
            </a:r>
            <a:r>
              <a:rPr kumimoji="1" lang="fr-FR" altLang="ja-JP" sz="1500" baseline="0" dirty="0" err="1">
                <a:latin typeface="SamsungOne 700" panose="020B0803030303020204" pitchFamily="34" charset="0"/>
                <a:ea typeface="SamsungOne 700" panose="020B0803030303020204" pitchFamily="34" charset="0"/>
              </a:rPr>
              <a:t>Korea</a:t>
            </a:r>
            <a:r>
              <a:rPr kumimoji="1" lang="fr-FR" altLang="ja-JP" sz="1500" baseline="0" dirty="0">
                <a:latin typeface="SamsungOne 700" panose="020B0803030303020204" pitchFamily="34" charset="0"/>
                <a:ea typeface="SamsungOne 700" panose="020B0803030303020204" pitchFamily="34" charset="0"/>
              </a:rPr>
              <a:t>, March 12-14, 2025</a:t>
            </a:r>
          </a:p>
        </p:txBody>
      </p:sp>
      <p:sp>
        <p:nvSpPr>
          <p:cNvPr id="6" name="TextBox 5">
            <a:extLst>
              <a:ext uri="{FF2B5EF4-FFF2-40B4-BE49-F238E27FC236}">
                <a16:creationId xmlns:a16="http://schemas.microsoft.com/office/drawing/2014/main" id="{7B11D4E9-5F8B-4ED3-9A36-7B98B584DE52}"/>
              </a:ext>
            </a:extLst>
          </p:cNvPr>
          <p:cNvSpPr txBox="1"/>
          <p:nvPr/>
        </p:nvSpPr>
        <p:spPr>
          <a:xfrm>
            <a:off x="241601" y="5705596"/>
            <a:ext cx="5368624"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b="0" i="0" u="none" strike="noStrike" kern="0" cap="none" spc="0" normalizeH="0" baseline="0" dirty="0" smtClean="0">
                <a:ln>
                  <a:noFill/>
                </a:ln>
                <a:solidFill>
                  <a:schemeClr val="tx1"/>
                </a:solidFill>
                <a:effectLst/>
                <a:uLnTx/>
                <a:uFillTx/>
                <a:latin typeface="SamsungOne 700" panose="020B0803030303020204" pitchFamily="34" charset="0"/>
                <a:ea typeface="SamsungOne 700" panose="020B0803030303020204" pitchFamily="34" charset="0"/>
                <a:cs typeface="+mn-cs"/>
              </a:rPr>
              <a:t>10.3.1</a:t>
            </a:r>
            <a:endParaRPr kumimoji="1" lang="en-US" altLang="ja-JP" sz="1500" b="0" i="0" u="none" strike="noStrike" kern="0" cap="none" spc="0" normalizeH="0" baseline="0" noProof="0" dirty="0">
              <a:ln>
                <a:noFill/>
              </a:ln>
              <a:effectLst/>
              <a:uLnTx/>
              <a:uFillTx/>
              <a:latin typeface="SamsungOne 700" panose="020B0803030303020204" pitchFamily="34" charset="0"/>
              <a:ea typeface="SamsungOne 700" panose="020B0803030303020204" pitchFamily="34" charset="0"/>
            </a:endParaRP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Tree>
    <p:extLst>
      <p:ext uri="{BB962C8B-B14F-4D97-AF65-F5344CB8AC3E}">
        <p14:creationId xmlns:p14="http://schemas.microsoft.com/office/powerpoint/2010/main" val="11845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5C7079E-CBDE-0A9B-7E10-FC467517C5AD}"/>
              </a:ext>
            </a:extLst>
          </p:cNvPr>
          <p:cNvSpPr>
            <a:spLocks noGrp="1"/>
          </p:cNvSpPr>
          <p:nvPr>
            <p:ph type="title"/>
          </p:nvPr>
        </p:nvSpPr>
        <p:spPr>
          <a:xfrm>
            <a:off x="312420" y="365125"/>
            <a:ext cx="11567160" cy="1325563"/>
          </a:xfrm>
        </p:spPr>
        <p:txBody>
          <a:bodyPr/>
          <a:lstStyle/>
          <a:p>
            <a:r>
              <a:rPr kumimoji="1" lang="en-US" altLang="ko-KR" sz="3300" dirty="0">
                <a:solidFill>
                  <a:schemeClr val="tx1"/>
                </a:solidFill>
                <a:latin typeface="+mj-ea"/>
                <a:cs typeface="Samsung Sharp Sans Bold" pitchFamily="2" charset="0"/>
              </a:rPr>
              <a:t>Background</a:t>
            </a:r>
            <a:endParaRPr kumimoji="1" lang="ko-KR" altLang="en-US" sz="3300" dirty="0">
              <a:solidFill>
                <a:schemeClr val="tx1"/>
              </a:solidFill>
              <a:latin typeface="+mj-ea"/>
              <a:cs typeface="Samsung Sharp Sans Bold" pitchFamily="2" charset="0"/>
            </a:endParaRPr>
          </a:p>
        </p:txBody>
      </p:sp>
      <p:sp>
        <p:nvSpPr>
          <p:cNvPr id="3" name="내용 개체 틀 2">
            <a:extLst>
              <a:ext uri="{FF2B5EF4-FFF2-40B4-BE49-F238E27FC236}">
                <a16:creationId xmlns:a16="http://schemas.microsoft.com/office/drawing/2014/main" id="{7AB62F89-6157-A5F1-BCE7-A80268FA7142}"/>
              </a:ext>
            </a:extLst>
          </p:cNvPr>
          <p:cNvSpPr>
            <a:spLocks noGrp="1"/>
          </p:cNvSpPr>
          <p:nvPr>
            <p:ph idx="1"/>
          </p:nvPr>
        </p:nvSpPr>
        <p:spPr>
          <a:xfrm>
            <a:off x="383176" y="1076890"/>
            <a:ext cx="11144794" cy="5530739"/>
          </a:xfrm>
        </p:spPr>
        <p:txBody>
          <a:bodyPr>
            <a:normAutofit/>
          </a:bodyPr>
          <a:lstStyle/>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A revised WID was approved in RAN#105 (Sept 2024) to further enhance the support of NB-IoT for NTN in RP-242397, with the following new objective added:</a:t>
            </a: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In</a:t>
            </a:r>
            <a:r>
              <a:rPr lang="ko-KR" altLang="en-US" sz="1900" b="1" dirty="0">
                <a:latin typeface="Calibri" panose="020F0502020204030204" pitchFamily="34" charset="0"/>
                <a:ea typeface="Calibri" panose="020F0502020204030204" pitchFamily="34" charset="0"/>
                <a:cs typeface="Calibri" panose="020F0502020204030204" pitchFamily="34" charset="0"/>
              </a:rPr>
              <a:t> </a:t>
            </a:r>
            <a:r>
              <a:rPr lang="en-US" altLang="ko-KR" sz="1900" b="1" dirty="0">
                <a:latin typeface="Calibri" panose="020F0502020204030204" pitchFamily="34" charset="0"/>
                <a:ea typeface="Calibri" panose="020F0502020204030204" pitchFamily="34" charset="0"/>
                <a:cs typeface="Calibri" panose="020F0502020204030204" pitchFamily="34" charset="0"/>
              </a:rPr>
              <a:t>R2-2411194,</a:t>
            </a:r>
            <a:r>
              <a:rPr lang="ko-KR" altLang="en-US" sz="1900" b="1" dirty="0">
                <a:latin typeface="Calibri" panose="020F0502020204030204" pitchFamily="34" charset="0"/>
                <a:ea typeface="Calibri" panose="020F0502020204030204" pitchFamily="34" charset="0"/>
                <a:cs typeface="Calibri" panose="020F0502020204030204" pitchFamily="34" charset="0"/>
              </a:rPr>
              <a:t> </a:t>
            </a:r>
            <a:r>
              <a:rPr lang="en-US" altLang="ko-KR" sz="1900" b="1" dirty="0">
                <a:latin typeface="Calibri" panose="020F0502020204030204" pitchFamily="34" charset="0"/>
                <a:ea typeface="Calibri" panose="020F0502020204030204" pitchFamily="34" charset="0"/>
                <a:cs typeface="Calibri" panose="020F0502020204030204" pitchFamily="34" charset="0"/>
              </a:rPr>
              <a:t>RAN2 discussed whether to introduce support for reception of PWS (ETWS and CMAS) notifications in RRC_CONNECTED for NB-IoT but were not able to conclude. </a:t>
            </a:r>
          </a:p>
          <a:p>
            <a:pPr marL="563012" lvl="1" indent="-285750" algn="l" rtl="0">
              <a:spcBef>
                <a:spcPts val="300"/>
              </a:spcBef>
              <a:buFont typeface="Arial" panose="020B0604020202020204" pitchFamily="34" charset="0"/>
              <a:buChar char="•"/>
            </a:pPr>
            <a:r>
              <a:rPr lang="en-GB" altLang="ko-KR"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Currently NB-IoT UEs are not required to monitor for paging or receive system information triggered by the paging in RRC_CONNECTED, and RAN2 would like to understand from RAN1 perspective whether it is feasible to introduce this in Rel-19.</a:t>
            </a:r>
          </a:p>
          <a:p>
            <a:pPr marL="563012" lvl="1" indent="-285750" algn="l" rtl="0">
              <a:spcBef>
                <a:spcPts val="300"/>
              </a:spcBef>
              <a:buFont typeface="Arial" panose="020B0604020202020204" pitchFamily="34" charset="0"/>
              <a:buChar char="•"/>
            </a:pPr>
            <a:endParaRPr lang="en-GB" altLang="ko-KR"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r>
              <a:rPr lang="en-GB" altLang="ko-KR" sz="1900" b="1" dirty="0">
                <a:latin typeface="Calibri" panose="020F0502020204030204" pitchFamily="34" charset="0"/>
                <a:ea typeface="Calibri" panose="020F0502020204030204" pitchFamily="34" charset="0"/>
                <a:cs typeface="Calibri" panose="020F0502020204030204" pitchFamily="34" charset="0"/>
              </a:rPr>
              <a:t>From RAN1 response </a:t>
            </a:r>
            <a:r>
              <a:rPr lang="en-US" altLang="ko-KR" sz="1900" b="1" dirty="0">
                <a:latin typeface="Calibri" panose="020F0502020204030204" pitchFamily="34" charset="0"/>
                <a:ea typeface="Calibri" panose="020F0502020204030204" pitchFamily="34" charset="0"/>
                <a:cs typeface="Calibri" panose="020F0502020204030204" pitchFamily="34" charset="0"/>
              </a:rPr>
              <a:t>in R1-2501613</a:t>
            </a:r>
            <a:r>
              <a:rPr lang="en-GB" altLang="ko-KR" sz="1900" b="1" dirty="0">
                <a:latin typeface="Calibri" panose="020F0502020204030204" pitchFamily="34" charset="0"/>
                <a:ea typeface="Calibri" panose="020F0502020204030204" pitchFamily="34" charset="0"/>
                <a:cs typeface="Calibri" panose="020F0502020204030204" pitchFamily="34" charset="0"/>
              </a:rPr>
              <a:t>, RAN plenary should decide whether to increase RAN1 TU or not.</a:t>
            </a:r>
            <a:endParaRPr lang="ko-KR" altLang="ko-KR" sz="1900" b="1" dirty="0">
              <a:latin typeface="Calibri" panose="020F0502020204030204" pitchFamily="34" charset="0"/>
              <a:cs typeface="Calibri" panose="020F0502020204030204" pitchFamily="34" charset="0"/>
            </a:endParaRPr>
          </a:p>
          <a:p>
            <a:pPr marL="620162" lvl="1"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897424" lvl="2" indent="-342900" algn="l" rtl="0">
              <a:spcBef>
                <a:spcPts val="600"/>
              </a:spcBef>
              <a:buFont typeface="Wingdings" panose="05000000000000000000" pitchFamily="2" charset="2"/>
              <a:buChar char="§"/>
            </a:pPr>
            <a:endParaRPr lang="en-US" altLang="ko-KR" dirty="0">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444012E3-EBD6-39D0-0CE0-BB79F32AF2C6}"/>
              </a:ext>
            </a:extLst>
          </p:cNvPr>
          <p:cNvSpPr txBox="1"/>
          <p:nvPr/>
        </p:nvSpPr>
        <p:spPr>
          <a:xfrm>
            <a:off x="818442" y="1863310"/>
            <a:ext cx="10430935" cy="954107"/>
          </a:xfrm>
          <a:prstGeom prst="rect">
            <a:avLst/>
          </a:prstGeom>
          <a:noFill/>
          <a:ln>
            <a:solidFill>
              <a:schemeClr val="tx1"/>
            </a:solidFill>
          </a:ln>
        </p:spPr>
        <p:txBody>
          <a:bodyPr wrap="square">
            <a:spAutoFit/>
          </a:bodyPr>
          <a:lstStyle/>
          <a:p>
            <a:pPr marL="285750" indent="-285750">
              <a:buFont typeface="Arial" panose="020B0604020202020204" pitchFamily="34" charset="0"/>
              <a:buChar char="•"/>
            </a:pPr>
            <a:r>
              <a:rPr lang="en-US" altLang="ko-KR" sz="1400" dirty="0">
                <a:latin typeface="Times New Roman" panose="02020603050405020304" pitchFamily="18" charset="0"/>
                <a:cs typeface="Times New Roman" panose="02020603050405020304" pitchFamily="18" charset="0"/>
              </a:rPr>
              <a:t>Support broadcast of PWS messages for NB-IoT re-using the LTE mechanisms [RAN2]</a:t>
            </a:r>
          </a:p>
          <a:p>
            <a:pPr lvl="1"/>
            <a:r>
              <a:rPr lang="en-US" altLang="ko-KR" sz="1400" dirty="0">
                <a:latin typeface="Times New Roman" panose="02020603050405020304" pitchFamily="18" charset="0"/>
                <a:cs typeface="Times New Roman" panose="02020603050405020304" pitchFamily="18" charset="0"/>
              </a:rPr>
              <a:t>Note: The solutions will be developed for NTN but can be applicable to TN (if possible). Specific NB-IoT TN optimizations will not be considered as part of this WI.</a:t>
            </a:r>
          </a:p>
          <a:p>
            <a:pPr lvl="1"/>
            <a:r>
              <a:rPr lang="en-US" altLang="ko-KR" sz="1400" dirty="0">
                <a:latin typeface="Times New Roman" panose="02020603050405020304" pitchFamily="18" charset="0"/>
                <a:cs typeface="Times New Roman" panose="02020603050405020304" pitchFamily="18" charset="0"/>
              </a:rPr>
              <a:t>Note: Support for indication of intended service area for ETWS will be considered based on NR NTN discussions/outcome. </a:t>
            </a:r>
          </a:p>
        </p:txBody>
      </p:sp>
      <p:sp>
        <p:nvSpPr>
          <p:cNvPr id="11" name="TextBox 10">
            <a:extLst>
              <a:ext uri="{FF2B5EF4-FFF2-40B4-BE49-F238E27FC236}">
                <a16:creationId xmlns:a16="http://schemas.microsoft.com/office/drawing/2014/main" id="{B8DE41D5-5792-3773-7C2E-163043EDBD0E}"/>
              </a:ext>
            </a:extLst>
          </p:cNvPr>
          <p:cNvSpPr txBox="1"/>
          <p:nvPr/>
        </p:nvSpPr>
        <p:spPr>
          <a:xfrm>
            <a:off x="818441" y="4831693"/>
            <a:ext cx="10430935" cy="1169551"/>
          </a:xfrm>
          <a:prstGeom prst="rect">
            <a:avLst/>
          </a:prstGeom>
          <a:noFill/>
          <a:ln>
            <a:solidFill>
              <a:schemeClr val="tx1"/>
            </a:solidFill>
          </a:ln>
        </p:spPr>
        <p:txBody>
          <a:bodyPr wrap="square">
            <a:spAutoFit/>
          </a:bodyPr>
          <a:lstStyle/>
          <a:p>
            <a:pPr marL="285750" indent="-285750">
              <a:buFont typeface="Arial" panose="020B0604020202020204" pitchFamily="34" charset="0"/>
              <a:buChar char="•"/>
            </a:pPr>
            <a:r>
              <a:rPr lang="en-US" altLang="ko-KR" sz="1400" dirty="0">
                <a:latin typeface="Times New Roman" panose="02020603050405020304" pitchFamily="18" charset="0"/>
                <a:cs typeface="Times New Roman" panose="02020603050405020304" pitchFamily="18" charset="0"/>
              </a:rPr>
              <a:t>From RAN1 perspective, it may be possible to find solutions with specification impact for supporting NB-IoT UEs in RRC connected mode monitor PWS notifications, while some companies expressed concerns due to increased implementation complexity, power consumption at UE side and timely delivery of PWS notifications in NTN context. However, the amount of RAN1 workload for specifying this may not fit in the Rel-19 TU allocation for NTN. RAN1 would like to ask RAN plenary to decide whether RAN1 should work on specifying support of NB-IoT UEs in RRC connected mode monitor PWS notifications in Rel-19.</a:t>
            </a:r>
            <a:endParaRPr lang="ko-KR"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7787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77BA8-6EF9-5E66-9EC3-67C04E312833}"/>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BEAE46CF-8B51-33C0-F6DF-22F97492FD8D}"/>
              </a:ext>
            </a:extLst>
          </p:cNvPr>
          <p:cNvSpPr>
            <a:spLocks noGrp="1"/>
          </p:cNvSpPr>
          <p:nvPr>
            <p:ph type="title"/>
          </p:nvPr>
        </p:nvSpPr>
        <p:spPr>
          <a:xfrm>
            <a:off x="312420" y="365125"/>
            <a:ext cx="11567160" cy="1325563"/>
          </a:xfrm>
        </p:spPr>
        <p:txBody>
          <a:bodyPr/>
          <a:lstStyle/>
          <a:p>
            <a:r>
              <a:rPr kumimoji="1" lang="en-US" altLang="ko-KR" sz="3300" dirty="0">
                <a:solidFill>
                  <a:schemeClr val="tx1"/>
                </a:solidFill>
                <a:latin typeface="+mj-ea"/>
                <a:cs typeface="Samsung Sharp Sans Bold" pitchFamily="2" charset="0"/>
              </a:rPr>
              <a:t>Proposal</a:t>
            </a:r>
            <a:endParaRPr kumimoji="1" lang="ko-KR" altLang="en-US" sz="3300" dirty="0">
              <a:solidFill>
                <a:schemeClr val="tx1"/>
              </a:solidFill>
              <a:latin typeface="+mj-ea"/>
              <a:cs typeface="Samsung Sharp Sans Bold" pitchFamily="2" charset="0"/>
            </a:endParaRPr>
          </a:p>
        </p:txBody>
      </p:sp>
      <p:sp>
        <p:nvSpPr>
          <p:cNvPr id="3" name="내용 개체 틀 2">
            <a:extLst>
              <a:ext uri="{FF2B5EF4-FFF2-40B4-BE49-F238E27FC236}">
                <a16:creationId xmlns:a16="http://schemas.microsoft.com/office/drawing/2014/main" id="{0AA0DC4B-DA26-CD27-FFB1-A80782D52A6B}"/>
              </a:ext>
            </a:extLst>
          </p:cNvPr>
          <p:cNvSpPr>
            <a:spLocks noGrp="1"/>
          </p:cNvSpPr>
          <p:nvPr>
            <p:ph idx="1"/>
          </p:nvPr>
        </p:nvSpPr>
        <p:spPr>
          <a:xfrm>
            <a:off x="386890" y="1175066"/>
            <a:ext cx="10986951" cy="4204178"/>
          </a:xfrm>
        </p:spPr>
        <p:txBody>
          <a:bodyPr>
            <a:normAutofit/>
          </a:bodyPr>
          <a:lstStyle/>
          <a:p>
            <a:pPr marL="342900" indent="-342900" algn="l" rtl="0">
              <a:spcBef>
                <a:spcPts val="300"/>
              </a:spcBef>
              <a:buFont typeface="Wingdings" panose="05000000000000000000" pitchFamily="2" charset="2"/>
              <a:buChar char="q"/>
            </a:pPr>
            <a:r>
              <a:rPr lang="en-US" altLang="ko-KR" sz="1900" b="1" dirty="0">
                <a:latin typeface="Calibri" panose="020F0502020204030204" pitchFamily="34" charset="0"/>
                <a:ea typeface="Calibri" panose="020F0502020204030204" pitchFamily="34" charset="0"/>
                <a:cs typeface="Calibri" panose="020F0502020204030204" pitchFamily="34" charset="0"/>
              </a:rPr>
              <a:t>We do not support WID extension and adding TUs in RAN1. We believe that RAN2 could potentially solve this issue without RAN1 impact, e.g., sent in a MAC CE or a RRC message.</a:t>
            </a:r>
          </a:p>
          <a:p>
            <a:pPr marL="342900" indent="-342900" algn="l" rtl="0">
              <a:spcBef>
                <a:spcPts val="300"/>
              </a:spcBef>
              <a:buFont typeface="Wingdings" panose="05000000000000000000" pitchFamily="2" charset="2"/>
              <a:buChar char="q"/>
            </a:pPr>
            <a:endParaRPr lang="en-US" altLang="ko-KR" sz="1900" b="1" dirty="0">
              <a:latin typeface="Calibri" panose="020F0502020204030204" pitchFamily="34" charset="0"/>
              <a:ea typeface="Calibri" panose="020F0502020204030204" pitchFamily="34" charset="0"/>
              <a:cs typeface="Calibri" panose="020F0502020204030204" pitchFamily="34" charset="0"/>
            </a:endParaRPr>
          </a:p>
          <a:p>
            <a:pPr marL="342900" indent="-342900" algn="l" rtl="0">
              <a:spcBef>
                <a:spcPts val="300"/>
              </a:spcBef>
              <a:buFont typeface="Wingdings" panose="05000000000000000000" pitchFamily="2" charset="2"/>
              <a:buChar char="q"/>
            </a:pPr>
            <a:r>
              <a:rPr lang="en-US" altLang="ko-KR" sz="1900" b="1" u="sng" dirty="0">
                <a:latin typeface="Calibri" panose="020F0502020204030204" pitchFamily="34" charset="0"/>
                <a:ea typeface="Calibri" panose="020F0502020204030204" pitchFamily="34" charset="0"/>
                <a:cs typeface="Calibri" panose="020F0502020204030204" pitchFamily="34" charset="0"/>
              </a:rPr>
              <a:t>Proposal: no TU increase in RAN1 and left RAN2 to find out solution for PWS notifications</a:t>
            </a:r>
          </a:p>
        </p:txBody>
      </p:sp>
    </p:spTree>
    <p:extLst>
      <p:ext uri="{BB962C8B-B14F-4D97-AF65-F5344CB8AC3E}">
        <p14:creationId xmlns:p14="http://schemas.microsoft.com/office/powerpoint/2010/main" val="4099647896"/>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2">
      <a:majorFont>
        <a:latin typeface="Samsung Sharp Sans"/>
        <a:ea typeface="Samsung Sharp Sans Bold"/>
        <a:cs typeface=""/>
      </a:majorFont>
      <a:minorFont>
        <a:latin typeface="SamsungOne 400"/>
        <a:ea typeface="SamsungOne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neSamsung_Presentation Duplex Presentation for Rel-19 Outside.pptx" id="{5A5AB07C-70FC-4CC8-847C-6F142F9DCD6C}" vid="{B674D851-7B73-4FC5-A88C-EAC4DE221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C05A0-4031-458C-93F9-657B34B48EE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OneSamsung_Presentation Duplex Presentation for Rel-19 Outside</Template>
  <TotalTime>30956</TotalTime>
  <Words>384</Words>
  <Application>Microsoft Office PowerPoint</Application>
  <PresentationFormat>와이드스크린</PresentationFormat>
  <Paragraphs>27</Paragraphs>
  <Slides>3</Slides>
  <Notes>1</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3</vt:i4>
      </vt:variant>
    </vt:vector>
  </HeadingPairs>
  <TitlesOfParts>
    <vt:vector size="14" baseType="lpstr">
      <vt:lpstr>SamsungOneKoreanOTF 400</vt:lpstr>
      <vt:lpstr>Yu Gothic</vt:lpstr>
      <vt:lpstr>맑은 고딕</vt:lpstr>
      <vt:lpstr>Arial</vt:lpstr>
      <vt:lpstr>Calibri</vt:lpstr>
      <vt:lpstr>Samsung Sharp Sans Bold</vt:lpstr>
      <vt:lpstr>SamsungOne 400</vt:lpstr>
      <vt:lpstr>SamsungOne 700</vt:lpstr>
      <vt:lpstr>Times New Roman</vt:lpstr>
      <vt:lpstr>Wingdings</vt:lpstr>
      <vt:lpstr>Samsung Master</vt:lpstr>
      <vt:lpstr>PowerPoint 프레젠테이션</vt:lpstr>
      <vt:lpstr>Background</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지형주/통신표준연구팀(SR)/삼성전자</dc:creator>
  <cp:lastModifiedBy>Hyunjeong Kang (Samsung)</cp:lastModifiedBy>
  <cp:revision>502</cp:revision>
  <cp:lastPrinted>2017-12-18T22:10:10Z</cp:lastPrinted>
  <dcterms:created xsi:type="dcterms:W3CDTF">2023-05-31T23:46:01Z</dcterms:created>
  <dcterms:modified xsi:type="dcterms:W3CDTF">2025-02-28T12:02:53Z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