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905995456" r:id="rId5"/>
    <p:sldId id="905995543" r:id="rId6"/>
    <p:sldId id="905995459" r:id="rId7"/>
    <p:sldId id="9059954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85A"/>
    <a:srgbClr val="4F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6A1749-5754-45FC-B90D-0FA8D5A1F7D2}" v="2" dt="2025-02-27T16:37:27.191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5" d="100"/>
          <a:sy n="75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EA6A1749-5754-45FC-B90D-0FA8D5A1F7D2}"/>
    <pc:docChg chg="custSel modSld">
      <pc:chgData name="Jaffar, Munira" userId="04055942-5c4a-42e7-96e7-8ac0dda98f6e" providerId="ADAL" clId="{EA6A1749-5754-45FC-B90D-0FA8D5A1F7D2}" dt="2025-02-27T16:42:14.338" v="63" actId="20577"/>
      <pc:docMkLst>
        <pc:docMk/>
      </pc:docMkLst>
      <pc:sldChg chg="modSp mod">
        <pc:chgData name="Jaffar, Munira" userId="04055942-5c4a-42e7-96e7-8ac0dda98f6e" providerId="ADAL" clId="{EA6A1749-5754-45FC-B90D-0FA8D5A1F7D2}" dt="2025-02-27T16:42:14.338" v="63" actId="20577"/>
        <pc:sldMkLst>
          <pc:docMk/>
          <pc:sldMk cId="799568239" sldId="905995459"/>
        </pc:sldMkLst>
        <pc:spChg chg="mod">
          <ac:chgData name="Jaffar, Munira" userId="04055942-5c4a-42e7-96e7-8ac0dda98f6e" providerId="ADAL" clId="{EA6A1749-5754-45FC-B90D-0FA8D5A1F7D2}" dt="2025-02-27T16:42:14.338" v="63" actId="20577"/>
          <ac:spMkLst>
            <pc:docMk/>
            <pc:sldMk cId="799568239" sldId="905995459"/>
            <ac:spMk id="2" creationId="{B294166C-20B7-A6DB-0BA0-ED26F20837BA}"/>
          </ac:spMkLst>
        </pc:spChg>
        <pc:spChg chg="mod">
          <ac:chgData name="Jaffar, Munira" userId="04055942-5c4a-42e7-96e7-8ac0dda98f6e" providerId="ADAL" clId="{EA6A1749-5754-45FC-B90D-0FA8D5A1F7D2}" dt="2025-02-27T16:40:43.844" v="44" actId="1037"/>
          <ac:spMkLst>
            <pc:docMk/>
            <pc:sldMk cId="799568239" sldId="905995459"/>
            <ac:spMk id="3" creationId="{629D001D-6C10-614B-43B0-4ADBAF2AB8B3}"/>
          </ac:spMkLst>
        </pc:spChg>
        <pc:graphicFrameChg chg="mod modGraphic">
          <ac:chgData name="Jaffar, Munira" userId="04055942-5c4a-42e7-96e7-8ac0dda98f6e" providerId="ADAL" clId="{EA6A1749-5754-45FC-B90D-0FA8D5A1F7D2}" dt="2025-02-27T16:41:41.181" v="49" actId="20577"/>
          <ac:graphicFrameMkLst>
            <pc:docMk/>
            <pc:sldMk cId="799568239" sldId="905995459"/>
            <ac:graphicFrameMk id="6" creationId="{22FC3B58-D1D6-E6FF-AA68-C28C62C56DBE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A6DF1-4247-4806-A0C4-9EAC4B026531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89EE0-9111-41EB-A410-1755270105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977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phere, circle, screenshot&#10;&#10;Description automatically generated">
            <a:extLst>
              <a:ext uri="{FF2B5EF4-FFF2-40B4-BE49-F238E27FC236}">
                <a16:creationId xmlns:a16="http://schemas.microsoft.com/office/drawing/2014/main" id="{D3943592-C335-5D93-8C22-7D806C81B7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D34E27-E3A5-070A-A459-5E09CD32C6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823" y="3968750"/>
            <a:ext cx="5481022" cy="1630605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rgbClr val="29285A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59B71-B371-3A27-97CA-F7ED2A3990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8258" y="4785380"/>
            <a:ext cx="3955228" cy="123890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4F87B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F3D2D-313C-1983-B95A-9B40E28FA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0B624-D59F-5720-C7CC-72F04E3B6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1BEAD-D7D1-90D1-81ED-0B8204D3A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10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8A073-F37A-427F-96FD-4B4B7DDC0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475C6-8BE5-7C71-E219-697B2580D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ACC06-0EDB-7838-9061-3F773CCEC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13CDD-3091-D071-6F47-FB4CE6895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1039B-F44F-0091-B566-29342FB21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747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98430D-BBAB-2429-46C4-81DDE3967D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E63833-B2AF-9894-E779-1A917669D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E8809-D009-ED97-4CD2-3905D9B6B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302DE-A1FE-6B6B-BB72-A80FEFA40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F89B9-7BBF-F338-C91D-C94148BF5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759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1681433-918F-CFBC-FEEA-E20C765778F6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DB551-C27D-152F-1841-4FCCDB1A6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4B333-C639-C131-7292-E1C7F8B0B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9698"/>
            <a:ext cx="10515600" cy="4351338"/>
          </a:xfrm>
        </p:spPr>
        <p:txBody>
          <a:bodyPr/>
          <a:lstStyle>
            <a:lvl1pPr>
              <a:defRPr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C20D3-9FAF-07BA-86C1-6B507EB0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560CF-CBFF-92AE-2497-603B017C5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99FA-4341-CFF9-EED5-A1649F7E3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4401E8B-91DB-86D9-5162-B3A05486B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36F4ED-3978-05E4-C96F-6C13285C025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83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98E6C-0455-786B-7CDF-22723C2AB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1E74F-0B75-4656-8461-C7F92B11A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DA1E1-E624-5B79-17C9-DD196A88C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1146A-F0B4-95BC-4710-9083E518C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833B2-E689-68E4-D1B0-3129B74C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548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DAA90-3815-0D35-AC67-CF94FB61D2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50AF0-A9C6-7CD9-8557-C43A6F6E7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F1B04-296F-E307-D855-B2E7937ED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819965-277D-EFB7-6173-5F17A49CD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1B51B-7240-51B9-442E-1DCFC3AFC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67E441-D8A5-40EF-E4F6-DC77F8C84248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6E67949-8664-03C9-E9A6-EFE9A486EC17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D6FFE30-B318-3045-74A0-69E0501A70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AB15FB9-BF39-BB5F-FA24-E1E6E86D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71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F2EA73-7F34-D1E3-8945-179FA03C9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9285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2681C-BECC-2627-0E6C-9FBECD90EF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4F87B7"/>
                </a:solidFill>
              </a:defRPr>
            </a:lvl1pPr>
            <a:lvl3pPr>
              <a:defRPr>
                <a:solidFill>
                  <a:srgbClr val="4F87B7"/>
                </a:solidFill>
              </a:defRPr>
            </a:lvl3pPr>
            <a:lvl5pPr>
              <a:defRPr>
                <a:solidFill>
                  <a:srgbClr val="4F87B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E094C7-F0EB-1D59-78EA-D32E1531B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D6A44-8215-B704-0333-B47AC348C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4F87B7"/>
                </a:solidFill>
              </a:defRPr>
            </a:lvl1pPr>
            <a:lvl3pPr>
              <a:defRPr>
                <a:solidFill>
                  <a:srgbClr val="4F87B7"/>
                </a:solidFill>
              </a:defRPr>
            </a:lvl3pPr>
            <a:lvl5pPr>
              <a:defRPr>
                <a:solidFill>
                  <a:srgbClr val="4F87B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1E5D7F-A7C8-3566-EEE9-A55E4C55C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B3D281-F10C-FE78-287A-7D4A37ED0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ECC7EF-65E1-F9C4-CD8C-C930AEF5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7F8FF3-5963-D60D-F47D-7A960B9F2C77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EE7615-96BF-7E80-B09E-0E6D8D447C3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1B30E07-7A5C-25AA-2680-74A7BB32C6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E619830-D096-5776-A141-00EDE836A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8417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A9F26-1D45-71AA-C94B-A42501AF2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84AEAD-13EB-D8AB-A02E-73DB21245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10BBB5-BAB1-E407-135B-80710EAE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377830-B2F1-9556-79A8-F8865337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446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FFCBAC-B04D-FA23-9A6C-21F9FA1F5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3F40B9-D3A3-6362-F228-91FCEFF9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8374D1-603C-1DD3-751E-7BD7F58D9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9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FFF2A-B03D-6DDC-EB92-120E451A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07A2-96E8-9004-009E-47B5AA1E9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718892-F7B7-5ECE-24F1-E6479398F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EEDB61-1430-3721-167C-F595FEC3B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F67B3-F006-D423-5186-C8A0B7EAE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CF077-3AA0-1EB1-FAD7-FFA43000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80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8304F-E63E-892D-2AA7-F29656852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CF1BA5-1298-D14F-24CE-F21CA2618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16741-78EF-7B1C-AFE8-2733F9295A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301D6-0781-0D71-A63A-F3219D912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73B7C0-714B-DB97-FBFC-193BF0C9B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5E9FC-6DA5-B414-60DB-C83B9C958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6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B9F86E-DF37-AF1A-B2C6-1FC1E726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3929B-29A3-159A-CD61-7CD3BFDDC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5DC12-B817-F82C-ABB4-B48E56E503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0CFB0-1DB3-4E3F-A621-AE5151E89D3C}" type="datetimeFigureOut">
              <a:rPr lang="en-GB" smtClean="0"/>
              <a:t>01/03/2025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2A216-3743-283D-BF75-B352AC6B1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88EC6-E813-0B6B-DE7F-CF3BFB2F5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8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hyperlink" Target="https://twitter.com/GSOA_SAT" TargetMode="External"/><Relationship Id="rId18" Type="http://schemas.openxmlformats.org/officeDocument/2006/relationships/hyperlink" Target="mailto:dg@gsoasatellite.com" TargetMode="External"/><Relationship Id="rId3" Type="http://schemas.openxmlformats.org/officeDocument/2006/relationships/image" Target="../media/image4.png"/><Relationship Id="rId7" Type="http://schemas.openxmlformats.org/officeDocument/2006/relationships/hyperlink" Target="mailto:info@gsoasatellite.com" TargetMode="External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image" Target="../media/image3.jpe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hyperlink" Target="https://www.linkedin.com/company/gsoa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19" Type="http://schemas.openxmlformats.org/officeDocument/2006/relationships/hyperlink" Target="mailto:Munira.Jaffar@EchoStar.com" TargetMode="External"/><Relationship Id="rId4" Type="http://schemas.openxmlformats.org/officeDocument/2006/relationships/hyperlink" Target="https://gsoasatellite.com/" TargetMode="External"/><Relationship Id="rId9" Type="http://schemas.microsoft.com/office/2007/relationships/hdphoto" Target="../media/hdphoto1.wdp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9D142A-0B68-B856-7907-49A036F79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2373D8D-4C20-836C-47BD-7C80A4536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0176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142BB9CD-E287-D09D-D79B-C3DFA12E9FDA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85D6DBB-CE3E-F006-A3B2-EED34F0D7DBB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48A7E21B-FFF5-3B32-1850-4CA6D689162A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5"/>
            <a:extLst>
              <a:ext uri="{FF2B5EF4-FFF2-40B4-BE49-F238E27FC236}">
                <a16:creationId xmlns:a16="http://schemas.microsoft.com/office/drawing/2014/main" id="{98717DD5-8184-0D69-0331-A650701B4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7"/>
            <a:extLst>
              <a:ext uri="{FF2B5EF4-FFF2-40B4-BE49-F238E27FC236}">
                <a16:creationId xmlns:a16="http://schemas.microsoft.com/office/drawing/2014/main" id="{5771D5CF-9188-5E28-424D-22ABD47088B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4"/>
            <a:extLst>
              <a:ext uri="{FF2B5EF4-FFF2-40B4-BE49-F238E27FC236}">
                <a16:creationId xmlns:a16="http://schemas.microsoft.com/office/drawing/2014/main" id="{90F4E49C-026B-A3A3-D81B-545D90E4B0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91EB122B-74FF-F23A-6D5A-60089E319631}"/>
              </a:ext>
            </a:extLst>
          </p:cNvPr>
          <p:cNvSpPr txBox="1"/>
          <p:nvPr/>
        </p:nvSpPr>
        <p:spPr>
          <a:xfrm>
            <a:off x="7151239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94726A71-22EB-1EF8-B72B-BB8CE2FD4159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61899CAC-D9B9-F1E4-404B-E23212E7C0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74146C94-D3D3-367A-1604-AF54ECEDD9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84816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9762DF4-00B8-05EA-3D47-AD2334AA12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B6F4E4-A025-D896-F14B-DF39126DF3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8152" y="629614"/>
            <a:ext cx="4289759" cy="47216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0FFF0-F9FE-7213-2234-F011CE7D8E9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396" y="131085"/>
            <a:ext cx="2741020" cy="99705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93A13FF5-11DA-97B2-9B7E-93ABE496F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232" y="3883661"/>
            <a:ext cx="7340018" cy="87376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Title:  LS on 3GPP NTN Based Satellite Networks</a:t>
            </a:r>
          </a:p>
          <a:p>
            <a:pPr indent="914400" algn="l">
              <a:spcBef>
                <a:spcPts val="300"/>
              </a:spcBef>
            </a:pPr>
            <a:r>
              <a:rPr lang="en-US" sz="2800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Deployment Considerations</a:t>
            </a:r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C0F33F-A94E-A5FA-04F9-C52D5E384302}"/>
              </a:ext>
            </a:extLst>
          </p:cNvPr>
          <p:cNvSpPr txBox="1"/>
          <p:nvPr/>
        </p:nvSpPr>
        <p:spPr>
          <a:xfrm>
            <a:off x="339226" y="2167736"/>
            <a:ext cx="830407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endParaRPr lang="en-US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Contacts: 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Isabelle Mouro, Director General, GSOA (</a:t>
            </a:r>
            <a:r>
              <a:rPr lang="en-US" sz="1600" b="0" i="0" u="none" strike="noStrike" baseline="0" dirty="0">
                <a:solidFill>
                  <a:srgbClr val="000000"/>
                </a:solidFill>
                <a:hlinkClick r:id="rId18"/>
              </a:rPr>
              <a:t>dg@gsoasatellite.com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)</a:t>
            </a:r>
          </a:p>
          <a:p>
            <a:pPr marL="914400" indent="233363" algn="l"/>
            <a:r>
              <a:rPr lang="en-US" sz="1600" b="0" i="0" u="none" strike="noStrike" baseline="0" dirty="0">
                <a:solidFill>
                  <a:srgbClr val="000000"/>
                </a:solidFill>
              </a:rPr>
              <a:t>Munira Jaffar, Chair, GSOA Standards WG (</a:t>
            </a:r>
            <a:r>
              <a:rPr lang="en-US" sz="1600" b="0" i="0" u="none" strike="noStrike" baseline="0" dirty="0">
                <a:solidFill>
                  <a:srgbClr val="000000"/>
                </a:solidFill>
                <a:hlinkClick r:id="rId19"/>
              </a:rPr>
              <a:t>Munira.Jaffar@EchoStar.com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4F961-7BB0-F203-207A-545E575AF556}"/>
              </a:ext>
            </a:extLst>
          </p:cNvPr>
          <p:cNvCxnSpPr/>
          <p:nvPr/>
        </p:nvCxnSpPr>
        <p:spPr>
          <a:xfrm>
            <a:off x="1446247" y="4520749"/>
            <a:ext cx="139959" cy="0"/>
          </a:xfrm>
          <a:prstGeom prst="line">
            <a:avLst/>
          </a:prstGeom>
          <a:ln w="38100">
            <a:solidFill>
              <a:srgbClr val="292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526452-9E1C-973D-140F-4764CF1C511B}"/>
              </a:ext>
            </a:extLst>
          </p:cNvPr>
          <p:cNvSpPr txBox="1"/>
          <p:nvPr/>
        </p:nvSpPr>
        <p:spPr>
          <a:xfrm>
            <a:off x="407232" y="1154168"/>
            <a:ext cx="7240920" cy="1049449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3GPP TSG-RAN # 107				RP-250032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Incheon Korea,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March 12-5, 2025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To:  TSG RAN#107, TSG SA#107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54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44" y="-102432"/>
            <a:ext cx="10515600" cy="918489"/>
          </a:xfrm>
        </p:spPr>
        <p:txBody>
          <a:bodyPr>
            <a:normAutofit/>
          </a:bodyPr>
          <a:lstStyle/>
          <a:p>
            <a:r>
              <a:rPr lang="en-US" dirty="0"/>
              <a:t>Where We Are Today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23" y="1237356"/>
            <a:ext cx="10090151" cy="4856463"/>
          </a:xfrm>
        </p:spPr>
        <p:txBody>
          <a:bodyPr>
            <a:normAutofit/>
          </a:bodyPr>
          <a:lstStyle/>
          <a:p>
            <a:pPr marL="346075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Opportunity - NTN/TN integration is a reality, the success from 3GPP NTN marks a significant milestone, opening new avenues for growth and innovation</a:t>
            </a:r>
          </a:p>
          <a:p>
            <a:pPr marL="346075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600" dirty="0"/>
              <a:t>What about the deployment of NTN networks?</a:t>
            </a:r>
          </a:p>
          <a:p>
            <a:pPr marL="803275" lvl="1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The commercial deployment of Non-Terrestrial Networks (NTN) is progressing through multiple phases, with initial stages already underway.</a:t>
            </a:r>
          </a:p>
          <a:p>
            <a:pPr marL="803275" lvl="1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Early deployments are expected to enhance network services, including mobile connectivity for a range of applications such as voice, internet, and messaging.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2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137" y="84181"/>
            <a:ext cx="10515600" cy="918489"/>
          </a:xfrm>
        </p:spPr>
        <p:txBody>
          <a:bodyPr>
            <a:normAutofit fontScale="90000"/>
          </a:bodyPr>
          <a:lstStyle/>
          <a:p>
            <a:r>
              <a:rPr lang="en-US" dirty="0"/>
              <a:t>3GPP NTN Based Satellite Network Deployment Considerations</a:t>
            </a: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283" y="1002670"/>
            <a:ext cx="11762737" cy="49955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/>
              <a:t>Industry Interest from Satellite Network Operators on Various Deployment Considerations: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2FC3B58-D1D6-E6FF-AA68-C28C62C56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694895"/>
              </p:ext>
            </p:extLst>
          </p:nvPr>
        </p:nvGraphicFramePr>
        <p:xfrm>
          <a:off x="429263" y="1587615"/>
          <a:ext cx="11346024" cy="5132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1467506563"/>
                    </a:ext>
                  </a:extLst>
                </a:gridCol>
                <a:gridCol w="2056881">
                  <a:extLst>
                    <a:ext uri="{9D8B030D-6E8A-4147-A177-3AD203B41FA5}">
                      <a16:colId xmlns:a16="http://schemas.microsoft.com/office/drawing/2014/main" val="2467092671"/>
                    </a:ext>
                  </a:extLst>
                </a:gridCol>
                <a:gridCol w="2017279">
                  <a:extLst>
                    <a:ext uri="{9D8B030D-6E8A-4147-A177-3AD203B41FA5}">
                      <a16:colId xmlns:a16="http://schemas.microsoft.com/office/drawing/2014/main" val="2572144251"/>
                    </a:ext>
                  </a:extLst>
                </a:gridCol>
                <a:gridCol w="2471964">
                  <a:extLst>
                    <a:ext uri="{9D8B030D-6E8A-4147-A177-3AD203B41FA5}">
                      <a16:colId xmlns:a16="http://schemas.microsoft.com/office/drawing/2014/main" val="3917879793"/>
                    </a:ext>
                  </a:extLst>
                </a:gridCol>
                <a:gridCol w="1691418">
                  <a:extLst>
                    <a:ext uri="{9D8B030D-6E8A-4147-A177-3AD203B41FA5}">
                      <a16:colId xmlns:a16="http://schemas.microsoft.com/office/drawing/2014/main" val="3111170638"/>
                    </a:ext>
                  </a:extLst>
                </a:gridCol>
                <a:gridCol w="1787682">
                  <a:extLst>
                    <a:ext uri="{9D8B030D-6E8A-4147-A177-3AD203B41FA5}">
                      <a16:colId xmlns:a16="http://schemas.microsoft.com/office/drawing/2014/main" val="3752928016"/>
                    </a:ext>
                  </a:extLst>
                </a:gridCol>
              </a:tblGrid>
              <a:tr h="780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Narrowband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IoT devices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(NTN-IoT in FR1)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Broadband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handheld devices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(NTN-NR in FR1)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Broadband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non-handheld devices (VSAT)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(NTN-NR in above 10 GHz Band)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752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Space Segment</a:t>
                      </a: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Existing GSO 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43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Target Device</a:t>
                      </a: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Smartphone, IoT devices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Smartphone, IoT devices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Smartphones and handheld devices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Mobile VSAT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Mobile VSAT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08931"/>
                  </a:ext>
                </a:extLst>
              </a:tr>
              <a:tr h="26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Release</a:t>
                      </a: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Rel-17/Rel-18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  <a:endParaRPr lang="fr-FR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7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Operators</a:t>
                      </a:r>
                    </a:p>
                  </a:txBody>
                  <a:tcPr marL="51435" marR="51435" marT="100584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Terrestar Solutions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Skylo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Ligado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Sateliot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OmniSpace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Iridium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OmniSpace</a:t>
                      </a:r>
                    </a:p>
                    <a:p>
                      <a:pPr marL="0" marR="0" lvl="0" indent="0" algn="ctr" defTabSz="9142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marL="0" marR="0" lvl="0" indent="0" algn="ctr" defTabSz="9142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Terrestar Solutions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Eutelsat Group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Viasat-Inmarsat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Hispasat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Ovzon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Eutelsat Group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Viasat-Inmarsat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Hispasat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6888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Best Estimates</a:t>
                      </a: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100584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2023-2025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2024-2029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230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568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GSOA Proposal on NTN in 3GPP Rel-20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024" y="1443219"/>
            <a:ext cx="11425156" cy="48564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/>
              <a:t>Observation:</a:t>
            </a:r>
          </a:p>
          <a:p>
            <a:pPr marL="288925" indent="-23336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300" dirty="0"/>
              <a:t>NTN standard is making encouraging impact to the </a:t>
            </a:r>
            <a:r>
              <a:rPr lang="en-US" sz="2300" dirty="0" err="1"/>
              <a:t>SatCom</a:t>
            </a:r>
            <a:r>
              <a:rPr lang="en-US" sz="2300" dirty="0"/>
              <a:t> and mobile industry </a:t>
            </a:r>
          </a:p>
          <a:p>
            <a:pPr marL="288925" indent="-23336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300" dirty="0"/>
              <a:t>Satellite Direct-to-Device Connectivity Bringing Connectivity to Everyone, Everywhere, Anytime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sz="2500" b="1" dirty="0"/>
              <a:t>GSOA Recommendation:</a:t>
            </a:r>
          </a:p>
          <a:p>
            <a:pPr marL="344488" indent="-344488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500" b="1" dirty="0"/>
              <a:t>3GPP TSG RAN and SA to prioritize the definition of new features and capabilities for NTN and Sat5G_Arch in Rel-20 to enable improved performance, new use cases, and optimized interoperability with terrestrial networks.</a:t>
            </a:r>
          </a:p>
        </p:txBody>
      </p:sp>
    </p:spTree>
    <p:extLst>
      <p:ext uri="{BB962C8B-B14F-4D97-AF65-F5344CB8AC3E}">
        <p14:creationId xmlns:p14="http://schemas.microsoft.com/office/powerpoint/2010/main" val="157168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SOA Presentation 2" id="{FA5B5B2F-F503-43A4-9D56-01FD249DD0C3}" vid="{AE921A47-16AA-45BF-8D83-777C8D62E7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5C17EF73F9643B81E11DB966DE0DA" ma:contentTypeVersion="13" ma:contentTypeDescription="Create a new document." ma:contentTypeScope="" ma:versionID="3f38505e6010931c697781d1f0cdaa5e">
  <xsd:schema xmlns:xsd="http://www.w3.org/2001/XMLSchema" xmlns:xs="http://www.w3.org/2001/XMLSchema" xmlns:p="http://schemas.microsoft.com/office/2006/metadata/properties" xmlns:ns2="e88f316e-9521-42b8-8fc0-9c15585c2144" xmlns:ns3="593c9ae7-bd31-4168-9806-d66902737414" targetNamespace="http://schemas.microsoft.com/office/2006/metadata/properties" ma:root="true" ma:fieldsID="db090389fc0c719c785b0a88236b81ce" ns2:_="" ns3:_="">
    <xsd:import namespace="e88f316e-9521-42b8-8fc0-9c15585c2144"/>
    <xsd:import namespace="593c9ae7-bd31-4168-9806-d669027374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f316e-9521-42b8-8fc0-9c15585c21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8a670f1-2d1a-44a5-b7ef-04c294997d80}" ma:internalName="TaxCatchAll" ma:showField="CatchAllData" ma:web="e88f316e-9521-42b8-8fc0-9c15585c2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c9ae7-bd31-4168-9806-d669027374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311d38c-949c-4b3b-939f-49dd692953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3c9ae7-bd31-4168-9806-d66902737414">
      <Terms xmlns="http://schemas.microsoft.com/office/infopath/2007/PartnerControls"/>
    </lcf76f155ced4ddcb4097134ff3c332f>
    <TaxCatchAll xmlns="e88f316e-9521-42b8-8fc0-9c15585c214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E8EA09-7135-4ACB-A833-86B8BA69BC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8f316e-9521-42b8-8fc0-9c15585c2144"/>
    <ds:schemaRef ds:uri="593c9ae7-bd31-4168-9806-d669027374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20664A-24F4-45CE-9759-37EE85AAF3C5}">
  <ds:schemaRefs>
    <ds:schemaRef ds:uri="http://schemas.microsoft.com/office/2006/metadata/properties"/>
    <ds:schemaRef ds:uri="http://schemas.microsoft.com/office/infopath/2007/PartnerControls"/>
    <ds:schemaRef ds:uri="593c9ae7-bd31-4168-9806-d66902737414"/>
    <ds:schemaRef ds:uri="e88f316e-9521-42b8-8fc0-9c15585c2144"/>
  </ds:schemaRefs>
</ds:datastoreItem>
</file>

<file path=customXml/itemProps3.xml><?xml version="1.0" encoding="utf-8"?>
<ds:datastoreItem xmlns:ds="http://schemas.openxmlformats.org/officeDocument/2006/customXml" ds:itemID="{897F2AE3-0563-4418-97A3-12D014ACDE3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3589</TotalTime>
  <Words>393</Words>
  <Application>Microsoft Office PowerPoint</Application>
  <PresentationFormat>Widescreen</PresentationFormat>
  <Paragraphs>89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Where We Are Today</vt:lpstr>
      <vt:lpstr>3GPP NTN Based Satellite Network Deployment Considerations </vt:lpstr>
      <vt:lpstr>GSOA Proposal on NTN in 3GPP Rel-20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Irina GVF Archive</dc:creator>
  <cp:lastModifiedBy>JK</cp:lastModifiedBy>
  <cp:revision>35</cp:revision>
  <dcterms:created xsi:type="dcterms:W3CDTF">2023-06-20T19:51:07Z</dcterms:created>
  <dcterms:modified xsi:type="dcterms:W3CDTF">2025-03-01T19:10:50Z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0x010100A435C17EF73F9643B81E11DB966DE0DA</vt:lpwstr>
  </property>
</Properties>
</file>