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0"/>
  </p:notesMasterIdLst>
  <p:sldIdLst>
    <p:sldId id="256" r:id="rId7"/>
    <p:sldId id="257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82CE39B-09F4-A08D-DFF6-54D7F3B67BDC}" name="Axel Mueller" initials="AM" userId="S::axel.mueller@nokia.com::6b065ed8-40bf-4bd7-b1e4-242bb2fb76f9" providerId="AD"/>
  <p188:author id="{65004DC6-5D6F-92CB-6A40-6FAE5B109B19}" name="Nokia" initials="AH" userId="Noki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BC2B15-35EB-4C86-8DE9-DAA1750A1DA9}" v="3" dt="2024-03-08T11:46:53.4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9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hew Baker (Nokia)" userId="a9b24780-4d38-4db9-8296-a6542d27e350" providerId="ADAL" clId="{25BC2B15-35EB-4C86-8DE9-DAA1750A1DA9}"/>
    <pc:docChg chg="custSel modSld">
      <pc:chgData name="Matthew Baker (Nokia)" userId="a9b24780-4d38-4db9-8296-a6542d27e350" providerId="ADAL" clId="{25BC2B15-35EB-4C86-8DE9-DAA1750A1DA9}" dt="2024-03-08T11:46:53.437" v="21" actId="20578"/>
      <pc:docMkLst>
        <pc:docMk/>
      </pc:docMkLst>
      <pc:sldChg chg="delSp modSp mod">
        <pc:chgData name="Matthew Baker (Nokia)" userId="a9b24780-4d38-4db9-8296-a6542d27e350" providerId="ADAL" clId="{25BC2B15-35EB-4C86-8DE9-DAA1750A1DA9}" dt="2024-03-08T11:46:53.437" v="21" actId="20578"/>
        <pc:sldMkLst>
          <pc:docMk/>
          <pc:sldMk cId="3421332272" sldId="256"/>
        </pc:sldMkLst>
        <pc:spChg chg="mod">
          <ac:chgData name="Matthew Baker (Nokia)" userId="a9b24780-4d38-4db9-8296-a6542d27e350" providerId="ADAL" clId="{25BC2B15-35EB-4C86-8DE9-DAA1750A1DA9}" dt="2024-03-08T11:46:53.437" v="21" actId="20578"/>
          <ac:spMkLst>
            <pc:docMk/>
            <pc:sldMk cId="3421332272" sldId="256"/>
            <ac:spMk id="5" creationId="{370464B3-6800-451F-B0C4-68FC0CE39F5D}"/>
          </ac:spMkLst>
        </pc:spChg>
        <pc:inkChg chg="del">
          <ac:chgData name="Matthew Baker (Nokia)" userId="a9b24780-4d38-4db9-8296-a6542d27e350" providerId="ADAL" clId="{25BC2B15-35EB-4C86-8DE9-DAA1750A1DA9}" dt="2024-03-08T11:46:36.711" v="20" actId="478"/>
          <ac:inkMkLst>
            <pc:docMk/>
            <pc:sldMk cId="3421332272" sldId="256"/>
            <ac:inkMk id="3" creationId="{00000000-0000-0000-0000-000000000000}"/>
          </ac:inkMkLst>
        </pc:inkChg>
        <pc:inkChg chg="del">
          <ac:chgData name="Matthew Baker (Nokia)" userId="a9b24780-4d38-4db9-8296-a6542d27e350" providerId="ADAL" clId="{25BC2B15-35EB-4C86-8DE9-DAA1750A1DA9}" dt="2024-03-08T11:46:34.630" v="19" actId="478"/>
          <ac:inkMkLst>
            <pc:docMk/>
            <pc:sldMk cId="3421332272" sldId="256"/>
            <ac:inkMk id="6" creationId="{00000000-0000-0000-0000-000000000000}"/>
          </ac:inkMkLst>
        </pc:inkChg>
        <pc:inkChg chg="del">
          <ac:chgData name="Matthew Baker (Nokia)" userId="a9b24780-4d38-4db9-8296-a6542d27e350" providerId="ADAL" clId="{25BC2B15-35EB-4C86-8DE9-DAA1750A1DA9}" dt="2024-03-08T11:46:32.001" v="18" actId="478"/>
          <ac:inkMkLst>
            <pc:docMk/>
            <pc:sldMk cId="3421332272" sldId="256"/>
            <ac:inkMk id="7" creationId="{00000000-0000-0000-0000-000000000000}"/>
          </ac:inkMkLst>
        </pc:inkChg>
      </pc:sldChg>
      <pc:sldChg chg="addSp modSp mod">
        <pc:chgData name="Matthew Baker (Nokia)" userId="a9b24780-4d38-4db9-8296-a6542d27e350" providerId="ADAL" clId="{25BC2B15-35EB-4C86-8DE9-DAA1750A1DA9}" dt="2024-03-08T11:45:55.058" v="4" actId="1076"/>
        <pc:sldMkLst>
          <pc:docMk/>
          <pc:sldMk cId="2256788829" sldId="259"/>
        </pc:sldMkLst>
        <pc:spChg chg="mod">
          <ac:chgData name="Matthew Baker (Nokia)" userId="a9b24780-4d38-4db9-8296-a6542d27e350" providerId="ADAL" clId="{25BC2B15-35EB-4C86-8DE9-DAA1750A1DA9}" dt="2024-03-08T11:42:50.126" v="0" actId="1076"/>
          <ac:spMkLst>
            <pc:docMk/>
            <pc:sldMk cId="2256788829" sldId="259"/>
            <ac:spMk id="4" creationId="{D3AEF577-AB5D-FA5A-3B5F-C41F21919638}"/>
          </ac:spMkLst>
        </pc:spChg>
        <pc:graphicFrameChg chg="add mod">
          <ac:chgData name="Matthew Baker (Nokia)" userId="a9b24780-4d38-4db9-8296-a6542d27e350" providerId="ADAL" clId="{25BC2B15-35EB-4C86-8DE9-DAA1750A1DA9}" dt="2024-03-08T11:45:20.085" v="2" actId="1076"/>
          <ac:graphicFrameMkLst>
            <pc:docMk/>
            <pc:sldMk cId="2256788829" sldId="259"/>
            <ac:graphicFrameMk id="6" creationId="{51678D7E-7FFC-44B4-5D41-7AB480D21091}"/>
          </ac:graphicFrameMkLst>
        </pc:graphicFrameChg>
        <pc:graphicFrameChg chg="add mod">
          <ac:chgData name="Matthew Baker (Nokia)" userId="a9b24780-4d38-4db9-8296-a6542d27e350" providerId="ADAL" clId="{25BC2B15-35EB-4C86-8DE9-DAA1750A1DA9}" dt="2024-03-08T11:45:55.058" v="4" actId="1076"/>
          <ac:graphicFrameMkLst>
            <pc:docMk/>
            <pc:sldMk cId="2256788829" sldId="259"/>
            <ac:graphicFrameMk id="7" creationId="{D8B036F8-EBB6-813B-4520-38BD2DD76C6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53CF6A-7C46-4DF0-9B0B-D692A0448EB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10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84CF1-6A40-6526-FB99-9561A343B7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2/Docs/RP-233374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RAN/WG4_Radio/TSGR4_110/Docs/R4-2402309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Fragmented Carriers in Rel-19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tx1"/>
                </a:solidFill>
              </a:rPr>
              <a:t>RP-240498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RAN Meeting #103</a:t>
            </a:r>
          </a:p>
          <a:p>
            <a:r>
              <a:rPr lang="en-US" dirty="0">
                <a:solidFill>
                  <a:schemeClr val="tx1"/>
                </a:solidFill>
              </a:rPr>
              <a:t>Maastricht, The Netherlands, 18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– 21</a:t>
            </a:r>
            <a:r>
              <a:rPr lang="en-US" baseline="30000" dirty="0">
                <a:solidFill>
                  <a:schemeClr val="tx1"/>
                </a:solidFill>
              </a:rPr>
              <a:t>st</a:t>
            </a:r>
            <a:r>
              <a:rPr lang="en-US" dirty="0">
                <a:solidFill>
                  <a:schemeClr val="tx1"/>
                </a:solidFill>
              </a:rPr>
              <a:t> March, 2024</a:t>
            </a:r>
          </a:p>
          <a:p>
            <a:r>
              <a:rPr lang="en-US" dirty="0">
                <a:solidFill>
                  <a:schemeClr val="tx1"/>
                </a:solidFill>
              </a:rPr>
              <a:t>Agenda Item 9.1.4.1</a:t>
            </a:r>
          </a:p>
          <a:p>
            <a:r>
              <a:rPr lang="it-IT" dirty="0">
                <a:solidFill>
                  <a:schemeClr val="tx1"/>
                </a:solidFill>
              </a:rPr>
              <a:t>Source: TELUS, Bell Mobility, Nokia, Nokia Shanghai Bell, </a:t>
            </a:r>
            <a:r>
              <a:rPr lang="it-IT" dirty="0" smtClean="0">
                <a:solidFill>
                  <a:schemeClr val="tx1"/>
                </a:solidFill>
              </a:rPr>
              <a:t>Telstra</a:t>
            </a:r>
            <a:r>
              <a:rPr lang="it-IT" dirty="0">
                <a:solidFill>
                  <a:schemeClr val="tx1"/>
                </a:solidFill>
              </a:rPr>
              <a:t>, T-Mobile </a:t>
            </a:r>
            <a:r>
              <a:rPr lang="it-IT" dirty="0" smtClean="0">
                <a:solidFill>
                  <a:schemeClr val="tx1"/>
                </a:solidFill>
              </a:rPr>
              <a:t>USA, </a:t>
            </a:r>
            <a:r>
              <a:rPr lang="it-IT" dirty="0">
                <a:solidFill>
                  <a:schemeClr val="tx1"/>
                </a:solidFill>
              </a:rPr>
              <a:t>US Cellular</a:t>
            </a:r>
            <a:r>
              <a:rPr lang="it-IT" dirty="0" smtClean="0">
                <a:solidFill>
                  <a:schemeClr val="tx1"/>
                </a:solidFill>
              </a:rPr>
              <a:t>, Spark </a:t>
            </a:r>
            <a:r>
              <a:rPr lang="it-IT" dirty="0">
                <a:solidFill>
                  <a:schemeClr val="tx1"/>
                </a:solidFill>
              </a:rPr>
              <a:t>NZ Ltd, Southern Linc, </a:t>
            </a:r>
            <a:r>
              <a:rPr lang="it-IT" dirty="0" smtClean="0">
                <a:solidFill>
                  <a:schemeClr val="tx1"/>
                </a:solidFill>
              </a:rPr>
              <a:t>AT&amp;T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388" y="277007"/>
            <a:ext cx="10515600" cy="461547"/>
          </a:xfrm>
        </p:spPr>
        <p:txBody>
          <a:bodyPr>
            <a:normAutofit fontScale="90000"/>
          </a:bodyPr>
          <a:lstStyle/>
          <a:p>
            <a:r>
              <a:rPr lang="en-US" dirty="0"/>
              <a:t>Motivation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33CBB-4F5E-3A89-B09A-BDE029C1D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387" y="998556"/>
            <a:ext cx="11251222" cy="2625480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  <a:buSzPct val="110000"/>
            </a:pPr>
            <a:r>
              <a:rPr lang="en-US" sz="1600" dirty="0"/>
              <a:t>Today, fragmented carriers in the same band consume multiple Rx chains, thus limiting the Carrier Aggregation (CA) capabilities</a:t>
            </a:r>
          </a:p>
          <a:p>
            <a:pPr>
              <a:lnSpc>
                <a:spcPct val="110000"/>
              </a:lnSpc>
              <a:buSzPct val="110000"/>
            </a:pPr>
            <a:r>
              <a:rPr lang="en-US" sz="1600" dirty="0"/>
              <a:t>The maximum number of component carriers (CCs) in a CA combo is limited by the number and capabilities of the analog Rx chains in the UEs</a:t>
            </a:r>
          </a:p>
          <a:p>
            <a:pPr>
              <a:lnSpc>
                <a:spcPct val="110000"/>
              </a:lnSpc>
              <a:buSzPct val="110000"/>
            </a:pPr>
            <a:r>
              <a:rPr lang="en-US" sz="1600" dirty="0"/>
              <a:t>This restriction exists only  in the RF domain as some chipset vendors have already demonstrated that fragmented blocks require the same number of baseband processing units as single non-fragmented blocks</a:t>
            </a:r>
          </a:p>
          <a:p>
            <a:pPr>
              <a:lnSpc>
                <a:spcPct val="110000"/>
              </a:lnSpc>
              <a:buSzPct val="110000"/>
            </a:pPr>
            <a:r>
              <a:rPr lang="en-US" sz="1600" dirty="0"/>
              <a:t>This limitation reduces customer experience by preventing us from fully utilizing our fragmented spectrum holdings in a single CA combo</a:t>
            </a:r>
          </a:p>
          <a:p>
            <a:pPr>
              <a:lnSpc>
                <a:spcPct val="110000"/>
              </a:lnSpc>
              <a:buSzPct val="110000"/>
            </a:pPr>
            <a:r>
              <a:rPr lang="en-US" sz="1600" dirty="0"/>
              <a:t>A multi-company proposal was submitted to RAN#102[1] and RAN4#110[2] indicating this is a solution that would have global impact.</a:t>
            </a:r>
          </a:p>
          <a:p>
            <a:pPr>
              <a:lnSpc>
                <a:spcPct val="110000"/>
              </a:lnSpc>
            </a:pPr>
            <a:endParaRPr lang="en-US" sz="16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3AEF577-AB5D-FA5A-3B5F-C41F21919638}"/>
              </a:ext>
            </a:extLst>
          </p:cNvPr>
          <p:cNvSpPr txBox="1">
            <a:spLocks/>
          </p:cNvSpPr>
          <p:nvPr/>
        </p:nvSpPr>
        <p:spPr>
          <a:xfrm>
            <a:off x="470387" y="3708400"/>
            <a:ext cx="11251223" cy="1528884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800" b="1" dirty="0">
                <a:solidFill>
                  <a:schemeClr val="bg1"/>
                </a:solidFill>
              </a:rPr>
              <a:t>Observation 1: </a:t>
            </a:r>
            <a:r>
              <a:rPr lang="en-US" sz="1800" dirty="0">
                <a:solidFill>
                  <a:schemeClr val="bg1"/>
                </a:solidFill>
              </a:rPr>
              <a:t>Fragmented carriers in the same band consume multiple Rx chains, thus limiting the CA capabilities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b="1" dirty="0">
                <a:solidFill>
                  <a:schemeClr val="bg1"/>
                </a:solidFill>
              </a:rPr>
              <a:t>Observation 2: </a:t>
            </a:r>
            <a:r>
              <a:rPr lang="en-US" sz="1800" dirty="0">
                <a:solidFill>
                  <a:schemeClr val="bg1"/>
                </a:solidFill>
              </a:rPr>
              <a:t>This restriction exists only  in the RF domain as some chipset vendors have already demonstrated that fragmented blocks require the same number of baseband processing units as single non-fragmented blocks</a:t>
            </a:r>
            <a:endParaRPr lang="en-US" sz="1800" b="1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1800" b="1" dirty="0">
                <a:solidFill>
                  <a:schemeClr val="bg1"/>
                </a:solidFill>
              </a:rPr>
              <a:t>Proposal: </a:t>
            </a:r>
            <a:r>
              <a:rPr lang="en-US" sz="1800" dirty="0">
                <a:solidFill>
                  <a:schemeClr val="bg1"/>
                </a:solidFill>
              </a:rPr>
              <a:t>Study the use of fewer Rx chains than carrier fragments in a band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50BA135-D42C-EE0C-461B-76E73B6C23C9}"/>
              </a:ext>
            </a:extLst>
          </p:cNvPr>
          <p:cNvSpPr txBox="1">
            <a:spLocks/>
          </p:cNvSpPr>
          <p:nvPr/>
        </p:nvSpPr>
        <p:spPr>
          <a:xfrm>
            <a:off x="470388" y="6022730"/>
            <a:ext cx="11251222" cy="6447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1200" dirty="0"/>
              <a:t>[1] </a:t>
            </a:r>
            <a:r>
              <a:rPr lang="en-US" sz="1200" dirty="0">
                <a:hlinkClick r:id="rId3"/>
              </a:rPr>
              <a:t>RP-233374</a:t>
            </a:r>
            <a:r>
              <a:rPr lang="en-US" sz="1200" dirty="0"/>
              <a:t>, “</a:t>
            </a:r>
            <a:r>
              <a:rPr lang="en-US" sz="1200" i="1" dirty="0"/>
              <a:t>Fragmented carriers in the DL</a:t>
            </a:r>
            <a:r>
              <a:rPr lang="en-US" sz="1200" dirty="0"/>
              <a:t>”, TELUS, Bell Mobility, Telstra, Nokia, Nokia Shanghai Bell, AT&amp;T, US Cellular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200" dirty="0"/>
              <a:t>[2] </a:t>
            </a:r>
            <a:r>
              <a:rPr lang="en-US" sz="1200" dirty="0">
                <a:hlinkClick r:id="rId4"/>
              </a:rPr>
              <a:t>R4-2402309</a:t>
            </a:r>
            <a:r>
              <a:rPr lang="en-US" sz="1200" dirty="0"/>
              <a:t>: “Study on effective utilization of fragmented FR1 carriers in the DL”, TELUS, Bell Mobility, Telstra, Nokia, Nokia Shanghai Bell, AT&amp;T, US Cellular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22413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3046"/>
            <a:ext cx="10515600" cy="531886"/>
          </a:xfrm>
        </p:spPr>
        <p:txBody>
          <a:bodyPr>
            <a:normAutofit fontScale="90000"/>
          </a:bodyPr>
          <a:lstStyle/>
          <a:p>
            <a:r>
              <a:rPr lang="en-US"/>
              <a:t>Scope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33CBB-4F5E-3A89-B09A-BDE029C1D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1453"/>
            <a:ext cx="10515600" cy="336989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SzPct val="110000"/>
            </a:pPr>
            <a:r>
              <a:rPr lang="en-GB" sz="1500" dirty="0"/>
              <a:t>Study Item to identify a </a:t>
            </a:r>
            <a:r>
              <a:rPr lang="en-US" sz="1500" dirty="0"/>
              <a:t>solution for minimizing the number of UE Rx chains needed for intra-band non-contiguous CA</a:t>
            </a:r>
          </a:p>
          <a:p>
            <a:pPr>
              <a:lnSpc>
                <a:spcPct val="100000"/>
              </a:lnSpc>
              <a:buSzPct val="110000"/>
            </a:pPr>
            <a:r>
              <a:rPr lang="en-US" sz="1500" dirty="0"/>
              <a:t>Objective:</a:t>
            </a:r>
          </a:p>
          <a:p>
            <a:pPr lvl="1">
              <a:lnSpc>
                <a:spcPct val="100000"/>
              </a:lnSpc>
              <a:buSzPct val="110000"/>
            </a:pPr>
            <a:r>
              <a:rPr lang="en-GB" sz="1100" dirty="0"/>
              <a:t>Study methods by which a UE can dynamically switch the number of Rx chains (one or two) needed for a single DL band of </a:t>
            </a:r>
            <a:r>
              <a:rPr lang="en-US" sz="1100" dirty="0"/>
              <a:t>≤ 100 MHz</a:t>
            </a:r>
            <a:r>
              <a:rPr lang="en-GB" sz="1100" dirty="0"/>
              <a:t> within a CA combination, considering</a:t>
            </a:r>
          </a:p>
          <a:p>
            <a:pPr lvl="2">
              <a:lnSpc>
                <a:spcPct val="100000"/>
              </a:lnSpc>
              <a:buSzPct val="110000"/>
            </a:pPr>
            <a:r>
              <a:rPr lang="en-GB" sz="1100" dirty="0"/>
              <a:t>ACLR implications</a:t>
            </a:r>
          </a:p>
          <a:p>
            <a:pPr lvl="2">
              <a:lnSpc>
                <a:spcPct val="100000"/>
              </a:lnSpc>
              <a:buSzPct val="110000"/>
            </a:pPr>
            <a:r>
              <a:rPr lang="en-GB" sz="1100" dirty="0"/>
              <a:t>The near-far problem</a:t>
            </a:r>
          </a:p>
          <a:p>
            <a:pPr>
              <a:lnSpc>
                <a:spcPct val="100000"/>
              </a:lnSpc>
              <a:buSzPct val="110000"/>
            </a:pPr>
            <a:r>
              <a:rPr lang="en-GB" sz="1500" dirty="0"/>
              <a:t>RAN4 led item with minimal RAN2 impact and no RAN1 impact is foreseen</a:t>
            </a:r>
          </a:p>
          <a:p>
            <a:pPr>
              <a:lnSpc>
                <a:spcPct val="100000"/>
              </a:lnSpc>
              <a:buSzPct val="110000"/>
            </a:pPr>
            <a:r>
              <a:rPr lang="en-GB" sz="1500" dirty="0"/>
              <a:t>Timescale:</a:t>
            </a:r>
          </a:p>
          <a:p>
            <a:pPr lvl="1">
              <a:lnSpc>
                <a:spcPct val="100000"/>
              </a:lnSpc>
              <a:buSzPct val="110000"/>
            </a:pPr>
            <a:r>
              <a:rPr lang="en-GB" sz="1500" dirty="0"/>
              <a:t>Start Q3 2024</a:t>
            </a:r>
          </a:p>
          <a:p>
            <a:pPr lvl="1">
              <a:lnSpc>
                <a:spcPct val="100000"/>
              </a:lnSpc>
              <a:buSzPct val="110000"/>
            </a:pPr>
            <a:r>
              <a:rPr lang="en-GB" sz="1500" dirty="0"/>
              <a:t>Target completion Q2 2025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en-GB" sz="15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3AEF577-AB5D-FA5A-3B5F-C41F21919638}"/>
              </a:ext>
            </a:extLst>
          </p:cNvPr>
          <p:cNvSpPr txBox="1">
            <a:spLocks/>
          </p:cNvSpPr>
          <p:nvPr/>
        </p:nvSpPr>
        <p:spPr>
          <a:xfrm>
            <a:off x="838200" y="5673959"/>
            <a:ext cx="10515600" cy="692771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5000"/>
              </a:lnSpc>
              <a:buNone/>
            </a:pPr>
            <a:r>
              <a:rPr lang="en-US" sz="2000" b="1" dirty="0">
                <a:solidFill>
                  <a:schemeClr val="bg1"/>
                </a:solidFill>
              </a:rPr>
              <a:t>Note: </a:t>
            </a:r>
            <a:r>
              <a:rPr lang="en-US" sz="2000" dirty="0">
                <a:solidFill>
                  <a:schemeClr val="bg1"/>
                </a:solidFill>
              </a:rPr>
              <a:t>When the study is complete, consider normative work to define core requirements using the identified solution</a:t>
            </a:r>
          </a:p>
          <a:p>
            <a:pPr>
              <a:lnSpc>
                <a:spcPct val="95000"/>
              </a:lnSpc>
            </a:pPr>
            <a:endParaRPr lang="en-GB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788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RBI5PAMIO524-485775681-53</_dlc_DocId>
    <_dlc_DocIdUrl xmlns="71c5aaf6-e6ce-465b-b873-5148d2a4c105">
      <Url>https://nokia.sharepoint.com/sites/gxp/_layouts/15/DocIdRedir.aspx?ID=RBI5PAMIO524-485775681-53</Url>
      <Description>RBI5PAMIO524-485775681-53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B424B673583543B6F776E103F2A363" ma:contentTypeVersion="6" ma:contentTypeDescription="Create a new document." ma:contentTypeScope="" ma:versionID="1418040a5fb08aee1bd4ee6bed2159ec">
  <xsd:schema xmlns:xsd="http://www.w3.org/2001/XMLSchema" xmlns:xs="http://www.w3.org/2001/XMLSchema" xmlns:p="http://schemas.microsoft.com/office/2006/metadata/properties" xmlns:ns2="71c5aaf6-e6ce-465b-b873-5148d2a4c105" xmlns:ns3="fd29e756-1e88-48a1-974b-d7d8a56481f3" xmlns:ns4="7275bb01-7583-478d-bc14-e839a2dd5989" targetNamespace="http://schemas.microsoft.com/office/2006/metadata/properties" ma:root="true" ma:fieldsID="cf2b2c59e383efc14bffb89283c1a0e6" ns2:_="" ns3:_="" ns4:_="">
    <xsd:import namespace="71c5aaf6-e6ce-465b-b873-5148d2a4c105"/>
    <xsd:import namespace="fd29e756-1e88-48a1-974b-d7d8a56481f3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29e756-1e88-48a1-974b-d7d8a56481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EE5D6A6-E605-4B8E-8DE1-E8B53B7DE4E0}">
  <ds:schemaRefs>
    <ds:schemaRef ds:uri="http://schemas.microsoft.com/office/2006/documentManagement/types"/>
    <ds:schemaRef ds:uri="71c5aaf6-e6ce-465b-b873-5148d2a4c105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fd29e756-1e88-48a1-974b-d7d8a56481f3"/>
    <ds:schemaRef ds:uri="http://schemas.microsoft.com/office/2006/metadata/properties"/>
    <ds:schemaRef ds:uri="7275bb01-7583-478d-bc14-e839a2dd5989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1130959-D173-4A97-A88F-0CAE803063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0591888-3E8A-4373-A483-7DD81EBC1859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F3BA0BE1-0E3A-4A9A-BA9E-58C2B2C7864D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DD4EBBEE-3F53-4977-9238-309F5C2B10B9}">
  <ds:schemaRefs>
    <ds:schemaRef ds:uri="71c5aaf6-e6ce-465b-b873-5148d2a4c105"/>
    <ds:schemaRef ds:uri="7275bb01-7583-478d-bc14-e839a2dd5989"/>
    <ds:schemaRef ds:uri="fd29e756-1e88-48a1-974b-d7d8a56481f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415</Words>
  <Application>Microsoft Office PowerPoint</Application>
  <PresentationFormat>Widescreen</PresentationFormat>
  <Paragraphs>29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Nokia Pure Text Light</vt:lpstr>
      <vt:lpstr>Office Theme</vt:lpstr>
      <vt:lpstr>Way Forward on Fragmented Carriers in Rel-19</vt:lpstr>
      <vt:lpstr>Motivation</vt:lpstr>
      <vt:lpstr>Scope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RAN4 Rel-19 Demod topics</dc:title>
  <dc:creator>Matthew Baker</dc:creator>
  <cp:lastModifiedBy>Ivo Maljevic</cp:lastModifiedBy>
  <cp:revision>15</cp:revision>
  <dcterms:created xsi:type="dcterms:W3CDTF">2024-03-01T14:58:02Z</dcterms:created>
  <dcterms:modified xsi:type="dcterms:W3CDTF">2024-03-11T12:43:16Z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0x01010085B424B673583543B6F776E103F2A363</vt:lpwstr>
  </property>
  <property fmtid="{D5CDD505-2E9C-101B-9397-08002B2CF9AE}" pid="3" name="_dlc_DocIdItemGuid">
    <vt:lpwstr>5aa860de-31f6-4b74-bc27-30a000d2dcfc</vt:lpwstr>
  </property>
</Properties>
</file>