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9"/>
  </p:notesMasterIdLst>
  <p:handoutMasterIdLst>
    <p:handoutMasterId r:id="rId10"/>
  </p:handoutMasterIdLst>
  <p:sldIdLst>
    <p:sldId id="2903" r:id="rId2"/>
    <p:sldId id="2922" r:id="rId3"/>
    <p:sldId id="2925" r:id="rId4"/>
    <p:sldId id="2952" r:id="rId5"/>
    <p:sldId id="2923" r:id="rId6"/>
    <p:sldId id="2953" r:id="rId7"/>
    <p:sldId id="2954" r:id="rId8"/>
  </p:sldIdLst>
  <p:sldSz cx="12192000" cy="6858000"/>
  <p:notesSz cx="6858000" cy="9144000"/>
  <p:custShowLst>
    <p:custShow name="自定义放映 1" id="0">
      <p:sldLst/>
    </p:custShow>
  </p:custShow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141DF74-2287-4D49-9F6E-756B31ED9BEF}">
          <p14:sldIdLst>
            <p14:sldId id="2903"/>
            <p14:sldId id="2922"/>
            <p14:sldId id="2925"/>
            <p14:sldId id="2952"/>
            <p14:sldId id="2923"/>
            <p14:sldId id="2953"/>
            <p14:sldId id="2954"/>
          </p14:sldIdLst>
        </p14:section>
      </p14:sectionLst>
    </p:ext>
    <p:ext uri="{EFAFB233-063F-42B5-8137-9DF3F51BA10A}">
      <p15:sldGuideLst xmlns:p15="http://schemas.microsoft.com/office/powerpoint/2012/main">
        <p15:guide id="1" orient="horz" pos="2228">
          <p15:clr>
            <a:srgbClr val="A4A3A4"/>
          </p15:clr>
        </p15:guide>
        <p15:guide id="2" pos="4044">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3" clrIdx="0"/>
  <p:cmAuthor id="307" name="未知用户93" initials="" lastIdx="1" clrIdx="0"/>
  <p:cmAuthor id="1" name="李楠" initials="李楠" lastIdx="7" clrIdx="1"/>
  <p:cmAuthor id="308" name="未知用户90" initials="" lastIdx="5" clrIdx="1"/>
  <p:cmAuthor id="2" name="陈琦10012967" initials="陈琦10012967" lastIdx="2" clrIdx="2"/>
  <p:cmAuthor id="309" name="未知用户91" initials="" lastIdx="0" clrIdx="1"/>
  <p:cmAuthor id="3" name="10008729" initials="whb" lastIdx="5" clrIdx="2"/>
  <p:cmAuthor id="310" name="未知用户92" initials="" lastIdx="1" clrIdx="0"/>
  <p:cmAuthor id="4" name="Macy Jin" initials="MJ" lastIdx="1" clrIdx="3"/>
  <p:cmAuthor id="311" name="未知用户74" initials="" lastIdx="5" clrIdx="1"/>
  <p:cmAuthor id="5" name="zte" initials="z" lastIdx="2" clrIdx="0"/>
  <p:cmAuthor id="312" name="未知用户75" initials="" lastIdx="8" clrIdx="0"/>
  <p:cmAuthor id="6" name="10222520" initials="1" lastIdx="4" clrIdx="5"/>
  <p:cmAuthor id="313" name="未知用户76" initials="" lastIdx="1" clrIdx="0"/>
  <p:cmAuthor id="7" name="00196605" initials="0" lastIdx="2" clrIdx="0"/>
  <p:cmAuthor id="314" name="未知用户77" initials="" lastIdx="8" clrIdx="0"/>
  <p:cmAuthor id="8" name="00006891" initials="0" lastIdx="15" clrIdx="8"/>
  <p:cmAuthor id="315" name="未知用户78" initials="" lastIdx="8" clrIdx="0"/>
  <p:cmAuthor id="9" name="熊先奎10009191" initials="熊先奎10009191" lastIdx="1" clrIdx="9"/>
  <p:cmAuthor id="316" name="未知用户79" initials="" lastIdx="1" clrIdx="0"/>
  <p:cmAuthor id="10" name="10107538" initials="1" lastIdx="1" clrIdx="9"/>
  <p:cmAuthor id="317" name="未知用户80" initials="" lastIdx="1" clrIdx="0"/>
  <p:cmAuthor id="11" name="李楠10047711" initials="Li Nan" lastIdx="2" clrIdx="10"/>
  <p:cmAuthor id="318" name="Harry xu" initials="" lastIdx="1" clrIdx="0"/>
  <p:cmAuthor id="12" name="zhouwd" initials="1" lastIdx="1" clrIdx="11"/>
  <p:cmAuthor id="319" name="未知用户27" initials="未" lastIdx="1" clrIdx="0"/>
  <p:cmAuthor id="13" name="马云飞10014438" initials="马" lastIdx="4" clrIdx="0"/>
  <p:cmAuthor id="320" name="未知用户35" initials="未" lastIdx="1" clrIdx="0"/>
  <p:cmAuthor id="14" name="10099398" initials="LL" lastIdx="1" clrIdx="13"/>
  <p:cmAuthor id="321" name="未知用户111" initials="未" lastIdx="1" clrIdx="1"/>
  <p:cmAuthor id="15" name="10025093" initials="1" lastIdx="51" clrIdx="14"/>
  <p:cmAuthor id="16" name="10078380" initials="1" lastIdx="1" clrIdx="15"/>
  <p:cmAuthor id="17" name="00035181" initials="0" lastIdx="1" clrIdx="16"/>
  <p:cmAuthor id="18" name="李蕾00009994" initials="李蕾00009994" lastIdx="6" clrIdx="17"/>
  <p:cmAuthor id="19" name="Saku Uchikawa" initials="S" lastIdx="11" clrIdx="0"/>
  <p:cmAuthor id="20" name="未知用户1" initials="未知用户1" lastIdx="7" clrIdx="19"/>
  <p:cmAuthor id="21" name="10066351" initials="1" lastIdx="2" clrIdx="0"/>
  <p:cmAuthor id="22" name="蔡建楠" initials="caijianna" lastIdx="15" clrIdx="17"/>
  <p:cmAuthor id="23" name="赵诚荣10027092" initials="赵" lastIdx="2" clrIdx="25"/>
  <p:cmAuthor id="24" name="10288631" initials="1" lastIdx="10" clrIdx="23"/>
  <p:cmAuthor id="25" name="10118178" initials="1" lastIdx="1" clrIdx="24"/>
  <p:cmAuthor id="26" name="10270945" initials="1" lastIdx="2" clrIdx="25"/>
  <p:cmAuthor id="27" name="10295142" initials="1" lastIdx="1" clrIdx="26"/>
  <p:cmAuthor id="28" name="Hou Yingfeng" initials="H" lastIdx="10" clrIdx="23"/>
  <p:cmAuthor id="29" name="10092001" initials="1" lastIdx="1" clrIdx="24"/>
  <p:cmAuthor id="30" name="10056791" initials="ZTE" lastIdx="1" clrIdx="29"/>
  <p:cmAuthor id="31" name="Author" initials="A" lastIdx="0" clrIdx="30"/>
  <p:cmAuthor id="32" name="王凯10177225" initials="王凯10177225" lastIdx="2" clrIdx="31"/>
  <p:cmAuthor id="33" name="610007" initials="6" lastIdx="0" clrIdx="32"/>
  <p:cmAuthor id="34" name="任军" initials="renj" lastIdx="1" clrIdx="33"/>
  <p:cmAuthor id="35" name="Administrator" initials="A" lastIdx="1" clrIdx="35"/>
  <p:cmAuthor id="36" name="倪燕子00036324" initials="倪燕子00036324" lastIdx="3" clrIdx="36"/>
  <p:cmAuthor id="37" name="黄珂10009187" initials="黄珂10009187" lastIdx="1" clrIdx="37"/>
  <p:cmAuthor id="38" name="赵欣" initials="zx" lastIdx="4" clrIdx="37"/>
  <p:cmAuthor id="39" name="10209970" initials="1" lastIdx="6" clrIdx="38"/>
  <p:cmAuthor id="40" name="未知的使用者75" initials="" lastIdx="1" clrIdx="0"/>
  <p:cmAuthor id="41" name="fuyaqiong" initials="f" lastIdx="1" clrIdx="40"/>
  <p:cmAuthor id="42" name="未知的使用者77" initials="" lastIdx="1" clrIdx="0"/>
  <p:cmAuthor id="43" name="未知的使用者92" initials="" lastIdx="1" clrIdx="0"/>
  <p:cmAuthor id="44" name="未知的使用者78" initials="" lastIdx="5" clrIdx="1"/>
  <p:cmAuthor id="45" name="未知用户3" initials="" lastIdx="1" clrIdx="0"/>
  <p:cmAuthor id="46" name="未知的使用者79" initials="" lastIdx="0" clrIdx="1"/>
  <p:cmAuthor id="47" name="未知用户107" initials="" lastIdx="1" clrIdx="0"/>
  <p:cmAuthor id="48" name="未知的使用者80" initials="" lastIdx="0" clrIdx="0"/>
  <p:cmAuthor id="49" name="未知用户51" initials="" lastIdx="1" clrIdx="1"/>
  <p:cmAuthor id="50" name="未知的使用者82" initials="" lastIdx="1" clrIdx="0"/>
  <p:cmAuthor id="52" name="未知的使用者83" initials="" lastIdx="1" clrIdx="0"/>
  <p:cmAuthor id="53" name="未知的使用者118" initials="" lastIdx="1" clrIdx="0"/>
  <p:cmAuthor id="54" name="未知的使用者84" initials="" lastIdx="1" clrIdx="1"/>
  <p:cmAuthor id="55" name="未知的使用者70" initials="" lastIdx="1" clrIdx="0"/>
  <p:cmAuthor id="56" name="未知的使用者85" initials="" lastIdx="1" clrIdx="0"/>
  <p:cmAuthor id="57" name="未知的使用者40" initials="" lastIdx="1" clrIdx="0"/>
  <p:cmAuthor id="58" name="未知的使用者87" initials="" lastIdx="1" clrIdx="0"/>
  <p:cmAuthor id="59" name="曾红" initials="" lastIdx="0" clrIdx="0"/>
  <p:cmAuthor id="60" name="未知的使用者90" initials="" lastIdx="8" clrIdx="0"/>
  <p:cmAuthor id="61" name="未知的使用者29" initials="" lastIdx="1" clrIdx="0"/>
  <p:cmAuthor id="62" name="未知的使用者91" initials="" lastIdx="1" clrIdx="0"/>
  <p:cmAuthor id="63" name="未知的使用者98" initials="" lastIdx="1" clrIdx="0"/>
  <p:cmAuthor id="64" name="CHRISYU" initials="" lastIdx="1" clrIdx="0"/>
  <p:cmAuthor id="65" name="未知的使用者113" initials="" lastIdx="1" clrIdx="2"/>
  <p:cmAuthor id="66" name="liucunri" initials="" lastIdx="1" clrIdx="0"/>
  <p:cmAuthor id="67" name="未知用户9" initials="" lastIdx="1" clrIdx="0"/>
  <p:cmAuthor id="68" name="Unknown User48" initials="" lastIdx="8" clrIdx="0"/>
  <p:cmAuthor id="69" name="未知用户103" initials="" lastIdx="1" clrIdx="0"/>
  <p:cmAuthor id="70" name="Unknown User52" initials="" lastIdx="1" clrIdx="0"/>
  <p:cmAuthor id="71" name="未知的使用者42" initials="" lastIdx="1" clrIdx="0"/>
  <p:cmAuthor id="72" name="Unknown User50" initials="" lastIdx="1" clrIdx="0"/>
  <p:cmAuthor id="73" name="未知的使用者120" initials="" lastIdx="1" clrIdx="0"/>
  <p:cmAuthor id="74" name="px" initials="" lastIdx="3" clrIdx="1"/>
  <p:cmAuthor id="75" name="Sky123.Org" initials="" lastIdx="1" clrIdx="0"/>
  <p:cmAuthor id="77" name="elfinhsu" initials="" lastIdx="1" clrIdx="0"/>
  <p:cmAuthor id="79" name="微软用户" initials="" lastIdx="1" clrIdx="0"/>
  <p:cmAuthor id="80" name="未知的使用者73" initials="" lastIdx="1" clrIdx="0"/>
  <p:cmAuthor id="81" name="未知的使用者24" initials="" lastIdx="8" clrIdx="0"/>
  <p:cmAuthor id="82" name="未知用户16" initials="" lastIdx="1" clrIdx="0"/>
  <p:cmAuthor id="83" name="Mary Feil-Jacobs" initials="" lastIdx="43" clrIdx="1"/>
  <p:cmAuthor id="84" name="LiuHui" initials="" lastIdx="1" clrIdx="0"/>
  <p:cmAuthor id="85" name="未知的使用者45" initials="" lastIdx="1" clrIdx="0"/>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102" name="未知的使用者35" initials="" lastIdx="1" clrIdx="0"/>
  <p:cmAuthor id="103" name="未知用户102" initials="" lastIdx="1" clrIdx="1"/>
  <p:cmAuthor id="104" name="maxine" initials="" lastIdx="0" clrIdx="0"/>
  <p:cmAuthor id="105" name="未知的使用者121" initials="" lastIdx="1" clrIdx="1"/>
  <p:cmAuthor id="106" name="未知的使用者12" initials="" lastIdx="1" clrIdx="0"/>
  <p:cmAuthor id="107" name="周元元" initials="" lastIdx="5" clrIdx="0"/>
  <p:cmAuthor id="108" name="未知的使用者27" initials="" lastIdx="8" clrIdx="0"/>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1" name="未知用户19" initials="" lastIdx="1" clrIdx="0"/>
  <p:cmAuthor id="122" name="周宏達JerryChou" initials="" lastIdx="6" clrIdx="2"/>
  <p:cmAuthor id="124" name="未知用户7" initials="" lastIdx="1" clrIdx="0"/>
  <p:cmAuthor id="125" name="未知的使用者56" initials="" lastIdx="1" clrIdx="0"/>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159" name="未知用户82" initials="" lastIdx="1" clrIdx="0"/>
  <p:cmAuthor id="160" name="未知的使用者7" initials="" lastIdx="2"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691587970" name="小延魔法师" initials="小" lastIdx="1126286" clrIdx="0"/>
  <p:cmAuthor id="167" name="未知用户106" initials="未" lastIdx="1" clrIdx="0"/>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6" name="未知用户13" initials="" lastIdx="1" clrIdx="0"/>
  <p:cmAuthor id="187" name="不明使用者21" initials="" lastIdx="1" clrIdx="0"/>
  <p:cmAuthor id="188" name="YUMINGNJ" initials="" lastIdx="3" clrIdx="0"/>
  <p:cmAuthor id="189" name="未知的使用者52" initials="" lastIdx="1" clrIdx="1"/>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2" name="Daniel Wuu" initials="" lastIdx="1" clrIdx="0"/>
  <p:cmAuthor id="213" name="未知用户56" initials="" lastIdx="1" clrIdx="0"/>
  <p:cmAuthor id="214" name="未知的使用者14" initials=""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235" name="未知的使用者105" initials="" lastIdx="1" clrIdx="0"/>
  <p:cmAuthor id="236" name="Unknown User70" initials="" lastIdx="1" clrIdx="0"/>
  <p:cmAuthor id="237" name="clinchen" initials="" lastIdx="0" clrIdx="1"/>
  <p:cmAuthor id="238" name="未知用户23" initials="" lastIdx="1" clrIdx="0"/>
  <p:cmAuthor id="239" name="hanjuncompany" initials="" lastIdx="1" clrIdx="0"/>
  <p:cmAuthor id="240" name="kathy chen" initials="" lastIdx="3" clrIdx="0"/>
  <p:cmAuthor id="1411827" name="黄晓平" initials="黄" lastIdx="0"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280" name="未知用户68" initials="" lastIdx="1" clrIdx="0"/>
  <p:cmAuthor id="281" name="未知用户69" initials="" lastIdx="2" clrIdx="0"/>
  <p:cmAuthor id="282" name="未知用户70" initials="" lastIdx="1" clrIdx="1"/>
  <p:cmAuthor id="283" name="未知用户71" initials="" lastIdx="1" clrIdx="0"/>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298" name="未知用户26" initials="" lastIdx="1" clrIdx="0"/>
  <p:cmAuthor id="299" name="未知用户29" initials="" lastIdx="1" clrIdx="0"/>
  <p:cmAuthor id="300" name="未知用户32" initials="" lastIdx="1" clrIdx="0"/>
  <p:cmAuthor id="301" name="未知用户33" initials="" lastIdx="1" clrIdx="0"/>
  <p:cmAuthor id="302" name="未知用户34" initials="" lastIdx="2"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D3D0"/>
    <a:srgbClr val="FF6600"/>
    <a:srgbClr val="008ED3"/>
    <a:srgbClr val="0086D1"/>
    <a:srgbClr val="5B9BD5"/>
    <a:srgbClr val="DEEBF7"/>
    <a:srgbClr val="67B7E1"/>
    <a:srgbClr val="FFFFFF"/>
    <a:srgbClr val="548ED5"/>
    <a:srgbClr val="008D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367" autoAdjust="0"/>
    <p:restoredTop sz="96005" autoAdjust="0"/>
  </p:normalViewPr>
  <p:slideViewPr>
    <p:cSldViewPr snapToGrid="0">
      <p:cViewPr varScale="1">
        <p:scale>
          <a:sx n="78" d="100"/>
          <a:sy n="78" d="100"/>
        </p:scale>
        <p:origin x="440" y="48"/>
      </p:cViewPr>
      <p:guideLst>
        <p:guide orient="horz" pos="2228"/>
        <p:guide pos="4044"/>
      </p:guideLst>
    </p:cSldViewPr>
  </p:slideViewPr>
  <p:notesTextViewPr>
    <p:cViewPr>
      <p:scale>
        <a:sx n="1" d="1"/>
        <a:sy n="1" d="1"/>
      </p:scale>
      <p:origin x="0" y="0"/>
    </p:cViewPr>
  </p:notesTextViewPr>
  <p:sorterViewPr>
    <p:cViewPr>
      <p:scale>
        <a:sx n="75" d="100"/>
        <a:sy n="75" d="100"/>
      </p:scale>
      <p:origin x="0" y="-1452"/>
    </p:cViewPr>
  </p:sorterViewPr>
  <p:notesViewPr>
    <p:cSldViewPr snapToGrid="0">
      <p:cViewPr varScale="1">
        <p:scale>
          <a:sx n="51" d="100"/>
          <a:sy n="51" d="100"/>
        </p:scale>
        <p:origin x="2692"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BE569A-7249-4748-AC5F-FD232490A489}" type="datetimeFigureOut">
              <a:rPr lang="zh-CN" altLang="en-US" smtClean="0"/>
              <a:t>2024/3/11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E598BCF-30E1-4A25-B4EE-58643CB6A98C}"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E4CC39-CFAA-498E-83AD-C819189A81D4}" type="datetimeFigureOut">
              <a:rPr lang="zh-CN" altLang="en-US" smtClean="0"/>
              <a:t>2024/3/11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E51724-514F-4452-90E5-3523C7746A6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0C40C5B-91DF-4EB8-8C8E-2190397BFEA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2</a:t>
            </a:fld>
            <a:endParaRPr lang="zh-CN" altLang="en-US"/>
          </a:p>
        </p:txBody>
      </p:sp>
    </p:spTree>
    <p:extLst>
      <p:ext uri="{BB962C8B-B14F-4D97-AF65-F5344CB8AC3E}">
        <p14:creationId xmlns:p14="http://schemas.microsoft.com/office/powerpoint/2010/main" val="4032565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3</a:t>
            </a:fld>
            <a:endParaRPr lang="zh-CN" altLang="en-US"/>
          </a:p>
        </p:txBody>
      </p:sp>
    </p:spTree>
    <p:extLst>
      <p:ext uri="{BB962C8B-B14F-4D97-AF65-F5344CB8AC3E}">
        <p14:creationId xmlns:p14="http://schemas.microsoft.com/office/powerpoint/2010/main" val="3625052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4</a:t>
            </a:fld>
            <a:endParaRPr lang="zh-CN" altLang="en-US"/>
          </a:p>
        </p:txBody>
      </p:sp>
    </p:spTree>
    <p:extLst>
      <p:ext uri="{BB962C8B-B14F-4D97-AF65-F5344CB8AC3E}">
        <p14:creationId xmlns:p14="http://schemas.microsoft.com/office/powerpoint/2010/main" val="153111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英文封面">
    <p:spTree>
      <p:nvGrpSpPr>
        <p:cNvPr id="1" name=""/>
        <p:cNvGrpSpPr/>
        <p:nvPr/>
      </p:nvGrpSpPr>
      <p:grpSpPr>
        <a:xfrm>
          <a:off x="0" y="0"/>
          <a:ext cx="0" cy="0"/>
          <a:chOff x="0" y="0"/>
          <a:chExt cx="0" cy="0"/>
        </a:xfrm>
      </p:grpSpPr>
      <p:cxnSp>
        <p:nvCxnSpPr>
          <p:cNvPr id="6" name="Straight Connector 13"/>
          <p:cNvCxnSpPr/>
          <p:nvPr userDrawn="1"/>
        </p:nvCxnSpPr>
        <p:spPr>
          <a:xfrm flipH="1">
            <a:off x="2207505" y="4735961"/>
            <a:ext cx="9900000" cy="0"/>
          </a:xfrm>
          <a:prstGeom prst="line">
            <a:avLst/>
          </a:prstGeom>
          <a:noFill/>
          <a:ln w="19050" cap="sq" cmpd="sng" algn="ctr">
            <a:solidFill>
              <a:srgbClr val="008ED3"/>
            </a:solidFill>
            <a:prstDash val="solid"/>
            <a:headEnd type="oval"/>
          </a:ln>
          <a:effectLst/>
        </p:spPr>
      </p:cxnSp>
      <p:grpSp>
        <p:nvGrpSpPr>
          <p:cNvPr id="7" name="组合 6"/>
          <p:cNvGrpSpPr>
            <a:grpSpLocks noChangeAspect="1"/>
          </p:cNvGrpSpPr>
          <p:nvPr userDrawn="1"/>
        </p:nvGrpSpPr>
        <p:grpSpPr>
          <a:xfrm flipH="1">
            <a:off x="309699" y="4011957"/>
            <a:ext cx="2745308" cy="2637067"/>
            <a:chOff x="5991769" y="2075883"/>
            <a:chExt cx="2745308" cy="2637067"/>
          </a:xfrm>
        </p:grpSpPr>
        <p:sp>
          <p:nvSpPr>
            <p:cNvPr id="8" name="等腰三角形 7"/>
            <p:cNvSpPr/>
            <p:nvPr/>
          </p:nvSpPr>
          <p:spPr>
            <a:xfrm rot="9233090">
              <a:off x="6876289" y="2726181"/>
              <a:ext cx="266912" cy="230096"/>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9" name="等腰三角形 8"/>
            <p:cNvSpPr/>
            <p:nvPr/>
          </p:nvSpPr>
          <p:spPr>
            <a:xfrm rot="15569576">
              <a:off x="6524363" y="3400055"/>
              <a:ext cx="397226" cy="342435"/>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0" name="等腰三角形 9"/>
            <p:cNvSpPr/>
            <p:nvPr/>
          </p:nvSpPr>
          <p:spPr>
            <a:xfrm rot="21371394">
              <a:off x="6391925" y="2075883"/>
              <a:ext cx="266912" cy="230096"/>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1" name="等腰三角形 10"/>
            <p:cNvSpPr/>
            <p:nvPr/>
          </p:nvSpPr>
          <p:spPr>
            <a:xfrm rot="12912161">
              <a:off x="7433529" y="3759538"/>
              <a:ext cx="945160" cy="814792"/>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2" name="等腰三角形 11"/>
            <p:cNvSpPr/>
            <p:nvPr/>
          </p:nvSpPr>
          <p:spPr>
            <a:xfrm rot="12912161">
              <a:off x="7302500" y="3699244"/>
              <a:ext cx="1175902" cy="1013706"/>
            </a:xfrm>
            <a:prstGeom prst="triangle">
              <a:avLst/>
            </a:prstGeom>
            <a:noFill/>
            <a:ln w="25400" cap="flat" cmpd="sng" algn="ctr">
              <a:solidFill>
                <a:srgbClr val="008ED3"/>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3" name="椭圆 12"/>
            <p:cNvSpPr/>
            <p:nvPr/>
          </p:nvSpPr>
          <p:spPr>
            <a:xfrm rot="9110320">
              <a:off x="8622232" y="4063962"/>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4" name="椭圆 13"/>
            <p:cNvSpPr/>
            <p:nvPr/>
          </p:nvSpPr>
          <p:spPr>
            <a:xfrm rot="9110320">
              <a:off x="7534355" y="4567707"/>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5" name="椭圆 14"/>
            <p:cNvSpPr/>
            <p:nvPr/>
          </p:nvSpPr>
          <p:spPr>
            <a:xfrm rot="9110320">
              <a:off x="7651538" y="3403671"/>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6" name="等腰三角形 15"/>
            <p:cNvSpPr/>
            <p:nvPr/>
          </p:nvSpPr>
          <p:spPr>
            <a:xfrm rot="18210217">
              <a:off x="5982928" y="2433474"/>
              <a:ext cx="128196" cy="110514"/>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7" name="等腰三角形 16"/>
            <p:cNvSpPr/>
            <p:nvPr/>
          </p:nvSpPr>
          <p:spPr>
            <a:xfrm rot="8748521">
              <a:off x="6341582" y="2585262"/>
              <a:ext cx="128196" cy="110514"/>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grpSp>
      <p:sp>
        <p:nvSpPr>
          <p:cNvPr id="24" name="文本占位符 23"/>
          <p:cNvSpPr>
            <a:spLocks noGrp="1"/>
          </p:cNvSpPr>
          <p:nvPr>
            <p:ph type="body" sz="quarter" idx="10"/>
          </p:nvPr>
        </p:nvSpPr>
        <p:spPr>
          <a:xfrm>
            <a:off x="3315836" y="4001839"/>
            <a:ext cx="8280000" cy="557212"/>
          </a:xfrm>
        </p:spPr>
        <p:txBody>
          <a:bodyPr anchor="ctr">
            <a:noAutofit/>
          </a:bodyPr>
          <a:lstStyle>
            <a:lvl1pPr marL="0" indent="0">
              <a:buNone/>
              <a:defRPr sz="3600" b="1">
                <a:solidFill>
                  <a:srgbClr val="008ED3"/>
                </a:solidFill>
                <a:latin typeface="Arial" panose="020B0604020202020204" pitchFamily="34" charset="0"/>
                <a:ea typeface="微软雅黑" panose="020B0503020204020204" pitchFamily="34" charset="-122"/>
                <a:cs typeface="Arial" panose="020B0604020202020204" pitchFamily="34" charset="0"/>
              </a:defRPr>
            </a:lvl1pPr>
          </a:lstStyle>
          <a:p>
            <a:pPr lvl="0"/>
            <a:endParaRPr lang="zh-CN" altLang="en-US" dirty="0"/>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080" y="278177"/>
            <a:ext cx="905512" cy="501284"/>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目录">
    <p:spTree>
      <p:nvGrpSpPr>
        <p:cNvPr id="1" name=""/>
        <p:cNvGrpSpPr/>
        <p:nvPr/>
      </p:nvGrpSpPr>
      <p:grpSpPr>
        <a:xfrm>
          <a:off x="0" y="0"/>
          <a:ext cx="0" cy="0"/>
          <a:chOff x="0" y="0"/>
          <a:chExt cx="0" cy="0"/>
        </a:xfrm>
      </p:grpSpPr>
      <p:pic>
        <p:nvPicPr>
          <p:cNvPr id="2" name="图片 1"/>
          <p:cNvPicPr/>
          <p:nvPr userDrawn="1"/>
        </p:nvPicPr>
        <p:blipFill rotWithShape="1">
          <a:blip r:embed="rId2">
            <a:extLst>
              <a:ext uri="{28A0092B-C50C-407E-A947-70E740481C1C}">
                <a14:useLocalDpi xmlns:a14="http://schemas.microsoft.com/office/drawing/2010/main" val="0"/>
              </a:ext>
            </a:extLst>
          </a:blip>
          <a:srcRect l="13887" r="5478"/>
          <a:stretch>
            <a:fillRect/>
          </a:stretch>
        </p:blipFill>
        <p:spPr>
          <a:xfrm>
            <a:off x="0" y="0"/>
            <a:ext cx="8038160" cy="6858000"/>
          </a:xfrm>
          <a:prstGeom prst="rect">
            <a:avLst/>
          </a:prstGeom>
        </p:spPr>
      </p:pic>
      <p:sp>
        <p:nvSpPr>
          <p:cNvPr id="3" name="矩形 2"/>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070013" cy="3279140"/>
            <a:chOff x="1287" y="2234"/>
            <a:chExt cx="3626" cy="3873"/>
          </a:xfrm>
        </p:grpSpPr>
        <p:sp>
          <p:nvSpPr>
            <p:cNvPr id="10"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文本框 10"/>
            <p:cNvSpPr txBox="1"/>
            <p:nvPr userDrawn="1"/>
          </p:nvSpPr>
          <p:spPr>
            <a:xfrm>
              <a:off x="2476" y="3419"/>
              <a:ext cx="2437" cy="1466"/>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a:t>
              </a:r>
              <a:endParaRPr lang="en-US" altLang="zh-CN"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en-US" altLang="zh-CN"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CONTENTS</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2" name="图片 11"/>
          <p:cNvPicPr>
            <a:picLocks noChangeAspect="1"/>
          </p:cNvPicPr>
          <p:nvPr userDrawn="1"/>
        </p:nvPicPr>
        <p:blipFill>
          <a:blip r:embed="rId3" cstate="screen"/>
          <a:stretch>
            <a:fillRect/>
          </a:stretch>
        </p:blipFill>
        <p:spPr>
          <a:xfrm>
            <a:off x="10784351" y="327600"/>
            <a:ext cx="1152000" cy="288000"/>
          </a:xfrm>
          <a:prstGeom prst="rect">
            <a:avLst/>
          </a:prstGeom>
        </p:spPr>
      </p:pic>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9_Agenda">
    <p:spTree>
      <p:nvGrpSpPr>
        <p:cNvPr id="1" name=""/>
        <p:cNvGrpSpPr/>
        <p:nvPr/>
      </p:nvGrpSpPr>
      <p:grpSpPr>
        <a:xfrm>
          <a:off x="0" y="0"/>
          <a:ext cx="0" cy="0"/>
          <a:chOff x="0" y="0"/>
          <a:chExt cx="0" cy="0"/>
        </a:xfrm>
      </p:grpSpPr>
      <p:pic>
        <p:nvPicPr>
          <p:cNvPr id="2" name="图片 1"/>
          <p:cNvPicPr/>
          <p:nvPr userDrawn="1"/>
        </p:nvPicPr>
        <p:blipFill rotWithShape="1">
          <a:blip r:embed="rId2">
            <a:extLst>
              <a:ext uri="{28A0092B-C50C-407E-A947-70E740481C1C}">
                <a14:useLocalDpi xmlns:a14="http://schemas.microsoft.com/office/drawing/2010/main" val="0"/>
              </a:ext>
            </a:extLst>
          </a:blip>
          <a:srcRect l="13887" r="5478"/>
          <a:stretch>
            <a:fillRect/>
          </a:stretch>
        </p:blipFill>
        <p:spPr>
          <a:xfrm>
            <a:off x="0" y="0"/>
            <a:ext cx="8038160" cy="6858000"/>
          </a:xfrm>
          <a:prstGeom prst="rect">
            <a:avLst/>
          </a:prstGeom>
        </p:spPr>
      </p:pic>
      <p:sp>
        <p:nvSpPr>
          <p:cNvPr id="3" name="矩形 2"/>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261359" cy="3279140"/>
            <a:chOff x="1287" y="2234"/>
            <a:chExt cx="3852" cy="3873"/>
          </a:xfrm>
        </p:grpSpPr>
        <p:sp>
          <p:nvSpPr>
            <p:cNvPr id="10"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文本框 10"/>
            <p:cNvSpPr txBox="1"/>
            <p:nvPr userDrawn="1"/>
          </p:nvSpPr>
          <p:spPr>
            <a:xfrm>
              <a:off x="2251" y="3419"/>
              <a:ext cx="2888" cy="98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altLang="zh-CN" sz="4800"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Agenda</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6" name="图片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内容页英文">
    <p:spTree>
      <p:nvGrpSpPr>
        <p:cNvPr id="1" name=""/>
        <p:cNvGrpSpPr/>
        <p:nvPr/>
      </p:nvGrpSpPr>
      <p:grpSpPr>
        <a:xfrm>
          <a:off x="0" y="0"/>
          <a:ext cx="0" cy="0"/>
          <a:chOff x="0" y="0"/>
          <a:chExt cx="0" cy="0"/>
        </a:xfrm>
      </p:grpSpPr>
      <p:sp>
        <p:nvSpPr>
          <p:cNvPr id="22" name="直角三角形 21"/>
          <p:cNvSpPr/>
          <p:nvPr userDrawn="1"/>
        </p:nvSpPr>
        <p:spPr>
          <a:xfrm rot="10800000" flipH="1">
            <a:off x="0" y="3817"/>
            <a:ext cx="1158949" cy="447262"/>
          </a:xfrm>
          <a:prstGeom prst="r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a:spLocks noGrp="1"/>
          </p:cNvSpPr>
          <p:nvPr>
            <p:ph type="title"/>
          </p:nvPr>
        </p:nvSpPr>
        <p:spPr>
          <a:xfrm>
            <a:off x="642078" y="91078"/>
            <a:ext cx="11575774" cy="720000"/>
          </a:xfrm>
          <a:prstGeom prst="rect">
            <a:avLst/>
          </a:prstGeom>
          <a:ln>
            <a:noFill/>
          </a:ln>
        </p:spPr>
        <p:txBody>
          <a:bodyPr vert="horz" lIns="36000" tIns="36000" rIns="36000" bIns="36000" rtlCol="0" anchor="ctr">
            <a:normAutofit/>
          </a:bodyPr>
          <a:lstStyle>
            <a:lvl1pPr>
              <a:defRPr kumimoji="1" lang="zh-CN" altLang="en-US" sz="2400" b="1" i="0" dirty="0">
                <a:gradFill>
                  <a:gsLst>
                    <a:gs pos="0">
                      <a:srgbClr val="0070C0"/>
                    </a:gs>
                    <a:gs pos="100000">
                      <a:srgbClr val="00B0F0"/>
                    </a:gs>
                  </a:gsLst>
                  <a:lin ang="10800000" scaled="0"/>
                </a:gradFill>
                <a:latin typeface="Arial" panose="020B0604020202020204" pitchFamily="34" charset="0"/>
                <a:ea typeface="微软雅黑" panose="020B0503020204020204" pitchFamily="34" charset="-122"/>
                <a:cs typeface="Arial" panose="020B0604020202020204" pitchFamily="34" charset="0"/>
              </a:defRPr>
            </a:lvl1pPr>
          </a:lstStyle>
          <a:p>
            <a:pPr lvl="0" defTabSz="457200"/>
            <a:r>
              <a:rPr lang="zh-CN" altLang="en-US" dirty="0"/>
              <a:t>单击此处编辑母版标题样式</a:t>
            </a:r>
          </a:p>
        </p:txBody>
      </p:sp>
      <p:sp>
        <p:nvSpPr>
          <p:cNvPr id="18" name="TextBox 16"/>
          <p:cNvSpPr txBox="1">
            <a:spLocks noChangeArrowheads="1"/>
          </p:cNvSpPr>
          <p:nvPr userDrawn="1"/>
        </p:nvSpPr>
        <p:spPr bwMode="auto">
          <a:xfrm>
            <a:off x="9725758" y="6487234"/>
            <a:ext cx="1681926" cy="294220"/>
          </a:xfrm>
          <a:prstGeom prst="rect">
            <a:avLst/>
          </a:prstGeom>
          <a:noFill/>
          <a:ln w="9525">
            <a:noFill/>
            <a:miter lim="800000"/>
          </a:ln>
        </p:spPr>
        <p:txBody>
          <a:bodyPr lIns="0" tIns="0" rIns="0" bIns="0" anchor="ctr"/>
          <a:lstStyle/>
          <a:p>
            <a:pPr algn="ctr" defTabSz="914400">
              <a:defRPr/>
            </a:pPr>
            <a:r>
              <a:rPr kumimoji="1" lang="en-US" sz="1000" dirty="0">
                <a:solidFill>
                  <a:srgbClr val="7F7F7F"/>
                </a:solidFill>
                <a:latin typeface="Calibri" panose="020F0502020204030204" pitchFamily="34" charset="0"/>
                <a:cs typeface="Calibri" panose="020F0502020204030204" pitchFamily="34" charset="0"/>
              </a:rPr>
              <a:t>© ZTE All rights reserved</a:t>
            </a:r>
          </a:p>
        </p:txBody>
      </p:sp>
      <p:sp>
        <p:nvSpPr>
          <p:cNvPr id="12" name="Slide Number Placeholder 5"/>
          <p:cNvSpPr>
            <a:spLocks noGrp="1"/>
          </p:cNvSpPr>
          <p:nvPr userDrawn="1"/>
        </p:nvSpPr>
        <p:spPr bwMode="auto">
          <a:xfrm>
            <a:off x="-5915" y="6438553"/>
            <a:ext cx="558800" cy="391583"/>
          </a:xfrm>
          <a:prstGeom prst="rect">
            <a:avLst/>
          </a:prstGeom>
          <a:noFill/>
          <a:ln w="9525">
            <a:noFill/>
            <a:miter lim="800000"/>
          </a:ln>
        </p:spPr>
        <p:txBody>
          <a:bodyPr lIns="121889" tIns="60944" rIns="121889" bIns="60944" anchor="ctr"/>
          <a:lstStyle/>
          <a:p>
            <a:pPr algn="ctr" defTabSz="609600" fontAlgn="base">
              <a:spcBef>
                <a:spcPct val="0"/>
              </a:spcBef>
              <a:spcAft>
                <a:spcPct val="0"/>
              </a:spcAft>
              <a:defRPr/>
            </a:pPr>
            <a:fld id="{0171E16C-D319-4B78-8C6C-188CCEBE712C}" type="slidenum">
              <a:rPr lang="en-US" sz="12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12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10" name="直角三角形 9"/>
          <p:cNvSpPr/>
          <p:nvPr userDrawn="1"/>
        </p:nvSpPr>
        <p:spPr>
          <a:xfrm rot="10800000" flipH="1">
            <a:off x="0" y="-4315"/>
            <a:ext cx="642078" cy="382002"/>
          </a:xfrm>
          <a:prstGeom prst="r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nvCxnSpPr>
        <p:spPr>
          <a:xfrm>
            <a:off x="-3968" y="794815"/>
            <a:ext cx="11227189" cy="0"/>
          </a:xfrm>
          <a:prstGeom prst="line">
            <a:avLst/>
          </a:prstGeom>
          <a:ln w="635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userDrawn="1"/>
        </p:nvGrpSpPr>
        <p:grpSpPr>
          <a:xfrm>
            <a:off x="11096545" y="760278"/>
            <a:ext cx="1121307" cy="94475"/>
            <a:chOff x="6738595" y="741640"/>
            <a:chExt cx="444784" cy="37475"/>
          </a:xfrm>
        </p:grpSpPr>
        <p:sp>
          <p:nvSpPr>
            <p:cNvPr id="15" name="任意多边形: 形状 20"/>
            <p:cNvSpPr/>
            <p:nvPr/>
          </p:nvSpPr>
          <p:spPr>
            <a:xfrm>
              <a:off x="6738595"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6" name="任意多边形: 形状 22"/>
            <p:cNvSpPr/>
            <p:nvPr/>
          </p:nvSpPr>
          <p:spPr>
            <a:xfrm>
              <a:off x="6853358"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9" name="任意多边形: 形状 20"/>
            <p:cNvSpPr/>
            <p:nvPr userDrawn="1"/>
          </p:nvSpPr>
          <p:spPr>
            <a:xfrm>
              <a:off x="6968121"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43C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20" name="任意多边形: 形状 22"/>
            <p:cNvSpPr/>
            <p:nvPr userDrawn="1"/>
          </p:nvSpPr>
          <p:spPr>
            <a:xfrm>
              <a:off x="7082883"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grpSp>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23221" y="6509071"/>
            <a:ext cx="452580" cy="25054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封底En">
    <p:spTree>
      <p:nvGrpSpPr>
        <p:cNvPr id="1" name=""/>
        <p:cNvGrpSpPr/>
        <p:nvPr/>
      </p:nvGrpSpPr>
      <p:grpSpPr>
        <a:xfrm>
          <a:off x="0" y="0"/>
          <a:ext cx="0" cy="0"/>
          <a:chOff x="0" y="0"/>
          <a:chExt cx="0" cy="0"/>
        </a:xfrm>
      </p:grpSpPr>
      <p:sp>
        <p:nvSpPr>
          <p:cNvPr id="4" name="矩形 3"/>
          <p:cNvSpPr/>
          <p:nvPr userDrawn="1"/>
        </p:nvSpPr>
        <p:spPr>
          <a:xfrm>
            <a:off x="-847" y="0"/>
            <a:ext cx="12192847" cy="4259580"/>
          </a:xfrm>
          <a:prstGeom prst="rect">
            <a:avLst/>
          </a:prstGeom>
          <a:gradFill>
            <a:gsLst>
              <a:gs pos="0">
                <a:schemeClr val="bg1"/>
              </a:gs>
              <a:gs pos="100000">
                <a:srgbClr val="FFFFF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5" name="标题 1"/>
          <p:cNvSpPr>
            <a:spLocks noGrp="1"/>
          </p:cNvSpPr>
          <p:nvPr>
            <p:ph type="ctrTitle"/>
          </p:nvPr>
        </p:nvSpPr>
        <p:spPr>
          <a:xfrm>
            <a:off x="1715602" y="2826997"/>
            <a:ext cx="8760799" cy="1065884"/>
          </a:xfrm>
          <a:prstGeom prst="rect">
            <a:avLst/>
          </a:prstGeom>
          <a:noFill/>
          <a:effectLst>
            <a:outerShdw blurRad="139700" algn="ctr" rotWithShape="0">
              <a:schemeClr val="tx1">
                <a:alpha val="67000"/>
              </a:schemeClr>
            </a:outerShdw>
          </a:effectLst>
        </p:spPr>
        <p:txBody>
          <a:bodyPr>
            <a:normAutofit/>
          </a:bodyPr>
          <a:lstStyle>
            <a:lvl1pPr algn="ctr">
              <a:lnSpc>
                <a:spcPct val="100000"/>
              </a:lnSpc>
              <a:defRPr sz="4800" baseline="0">
                <a:solidFill>
                  <a:schemeClr val="bg1"/>
                </a:solidFill>
                <a:effectLst>
                  <a:glow rad="127000">
                    <a:schemeClr val="tx1"/>
                  </a:glow>
                </a:effectLst>
                <a:latin typeface="+mn-lt"/>
                <a:ea typeface="微软雅黑" panose="020B0503020204020204" pitchFamily="34" charset="-122"/>
              </a:defRPr>
            </a:lvl1p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14" name="标题 1"/>
          <p:cNvSpPr>
            <a:spLocks noGrp="1"/>
          </p:cNvSpPr>
          <p:nvPr>
            <p:ph type="title"/>
          </p:nvPr>
        </p:nvSpPr>
        <p:spPr>
          <a:xfrm>
            <a:off x="465047" y="140050"/>
            <a:ext cx="11801165" cy="957239"/>
          </a:xfrm>
        </p:spPr>
        <p:txBody>
          <a:bodyPr>
            <a:normAutofit/>
          </a:bodyPr>
          <a:lstStyle>
            <a:lvl1pPr>
              <a:defRPr sz="2400" b="1">
                <a:solidFill>
                  <a:srgbClr val="018ED3"/>
                </a:solidFill>
                <a:latin typeface="+mn-lt"/>
                <a:ea typeface="微软雅黑" panose="020B0503020204020204" pitchFamily="34" charset="-122"/>
              </a:defRPr>
            </a:lvl1pPr>
          </a:lstStyle>
          <a:p>
            <a:r>
              <a:rPr lang="zh-CN" altLang="en-US" dirty="0"/>
              <a:t>单击此处编辑母版标题样式</a:t>
            </a:r>
          </a:p>
        </p:txBody>
      </p:sp>
      <p:sp>
        <p:nvSpPr>
          <p:cNvPr id="15" name="五边形 14"/>
          <p:cNvSpPr/>
          <p:nvPr userDrawn="1"/>
        </p:nvSpPr>
        <p:spPr>
          <a:xfrm>
            <a:off x="18" y="138525"/>
            <a:ext cx="357191" cy="941865"/>
          </a:xfrm>
          <a:prstGeom prst="homePlate">
            <a:avLst>
              <a:gd name="adj" fmla="val 70649"/>
            </a:avLst>
          </a:prstGeom>
          <a:solidFill>
            <a:srgbClr val="018E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zh-CN" altLang="en-US" sz="1800" kern="1200">
              <a:solidFill>
                <a:srgbClr val="92D050"/>
              </a:solidFill>
              <a:latin typeface="+mn-lt"/>
              <a:ea typeface="+mn-ea"/>
              <a:cs typeface="+mn-cs"/>
            </a:endParaRPr>
          </a:p>
        </p:txBody>
      </p:sp>
      <p:pic>
        <p:nvPicPr>
          <p:cNvPr id="16" name="Picture 15" descr="ZTE_ppt_design_0202-06.jpg"/>
          <p:cNvPicPr>
            <a:picLocks noChangeAspect="1"/>
          </p:cNvPicPr>
          <p:nvPr userDrawn="1"/>
        </p:nvPicPr>
        <p:blipFill rotWithShape="1">
          <a:blip r:embed="rId2" cstate="email">
            <a:clrChange>
              <a:clrFrom>
                <a:srgbClr val="FFFFFF"/>
              </a:clrFrom>
              <a:clrTo>
                <a:srgbClr val="FFFFFF">
                  <a:alpha val="0"/>
                </a:srgbClr>
              </a:clrTo>
            </a:clrChange>
          </a:blip>
          <a:srcRect/>
          <a:stretch>
            <a:fillRect/>
          </a:stretch>
        </p:blipFill>
        <p:spPr bwMode="auto">
          <a:xfrm>
            <a:off x="11" y="6374760"/>
            <a:ext cx="10982027" cy="516587"/>
          </a:xfrm>
          <a:prstGeom prst="rect">
            <a:avLst/>
          </a:prstGeom>
          <a:noFill/>
          <a:ln w="9525">
            <a:noFill/>
            <a:miter lim="800000"/>
            <a:headEnd/>
            <a:tailEnd/>
          </a:ln>
        </p:spPr>
      </p:pic>
      <p:sp>
        <p:nvSpPr>
          <p:cNvPr id="17" name="Slide Number Placeholder 5"/>
          <p:cNvSpPr>
            <a:spLocks noGrp="1"/>
          </p:cNvSpPr>
          <p:nvPr userDrawn="1"/>
        </p:nvSpPr>
        <p:spPr bwMode="auto">
          <a:xfrm>
            <a:off x="159810" y="6546746"/>
            <a:ext cx="558727" cy="391673"/>
          </a:xfrm>
          <a:prstGeom prst="rect">
            <a:avLst/>
          </a:prstGeom>
          <a:noFill/>
          <a:ln w="9525">
            <a:noFill/>
            <a:miter lim="800000"/>
          </a:ln>
        </p:spPr>
        <p:txBody>
          <a:bodyPr lIns="121917" tIns="60959" rIns="121917" bIns="60959" anchor="ctr"/>
          <a:lstStyle/>
          <a:p>
            <a:pPr algn="ctr">
              <a:defRPr/>
            </a:pPr>
            <a:fld id="{0171E16C-D319-4B78-8C6C-188CCEBE712C}" type="slidenum">
              <a:rPr lang="en-US" sz="1100">
                <a:solidFill>
                  <a:srgbClr val="404040"/>
                </a:solidFill>
                <a:latin typeface="Arial" panose="020B0604020202020204" pitchFamily="34" charset="0"/>
                <a:cs typeface="Arial" panose="020B0604020202020204" pitchFamily="34" charset="0"/>
              </a:rPr>
              <a:t>‹#›</a:t>
            </a:fld>
            <a:endParaRPr lang="en-US" sz="1100" dirty="0">
              <a:solidFill>
                <a:srgbClr val="404040"/>
              </a:solidFill>
              <a:latin typeface="Arial" panose="020B0604020202020204" pitchFamily="34" charset="0"/>
              <a:cs typeface="Arial" panose="020B0604020202020204" pitchFamily="34" charset="0"/>
            </a:endParaRPr>
          </a:p>
        </p:txBody>
      </p:sp>
      <p:sp>
        <p:nvSpPr>
          <p:cNvPr id="18" name="TextBox 16"/>
          <p:cNvSpPr txBox="1">
            <a:spLocks noChangeArrowheads="1"/>
          </p:cNvSpPr>
          <p:nvPr userDrawn="1"/>
        </p:nvSpPr>
        <p:spPr bwMode="auto">
          <a:xfrm>
            <a:off x="5695210" y="6554719"/>
            <a:ext cx="2920620" cy="226536"/>
          </a:xfrm>
          <a:prstGeom prst="rect">
            <a:avLst/>
          </a:prstGeom>
          <a:noFill/>
          <a:ln w="9525">
            <a:noFill/>
            <a:miter lim="800000"/>
          </a:ln>
        </p:spPr>
        <p:txBody>
          <a:bodyPr lIns="0" tIns="0" rIns="0" bIns="0"/>
          <a:lstStyle/>
          <a:p>
            <a:pPr>
              <a:defRPr/>
            </a:pPr>
            <a:r>
              <a:rPr kumimoji="1" lang="en-US" sz="800" dirty="0">
                <a:solidFill>
                  <a:srgbClr val="7F7F7F"/>
                </a:solidFill>
                <a:latin typeface="Arial" panose="020B0604020202020204" pitchFamily="34" charset="0"/>
                <a:cs typeface="Arial" panose="020B0604020202020204" pitchFamily="34" charset="0"/>
              </a:rPr>
              <a:t>© ZTE All rights reserved</a:t>
            </a:r>
          </a:p>
        </p:txBody>
      </p:sp>
      <p:pic>
        <p:nvPicPr>
          <p:cNvPr id="9" name="图片 8"/>
          <p:cNvPicPr>
            <a:picLocks noChangeAspect="1"/>
          </p:cNvPicPr>
          <p:nvPr userDrawn="1"/>
        </p:nvPicPr>
        <p:blipFill>
          <a:blip r:embed="rId3" cstate="screen"/>
          <a:stretch>
            <a:fillRect/>
          </a:stretch>
        </p:blipFill>
        <p:spPr>
          <a:xfrm>
            <a:off x="11085142" y="6488988"/>
            <a:ext cx="720000" cy="180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88023" y="83766"/>
            <a:ext cx="11429250" cy="106978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388033" y="1276977"/>
            <a:ext cx="11414761"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dt="0"/>
  <p:txStyles>
    <p:titleStyle>
      <a:lvl1pPr algn="l" defTabSz="914400" rtl="0" eaLnBrk="1" latinLnBrk="0" hangingPunct="1">
        <a:lnSpc>
          <a:spcPct val="90000"/>
        </a:lnSpc>
        <a:spcBef>
          <a:spcPct val="0"/>
        </a:spcBef>
        <a:buNone/>
        <a:defRPr lang="zh-CN" altLang="en-US" sz="36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20000"/>
        </a:lnSpc>
        <a:spcBef>
          <a:spcPts val="1000"/>
        </a:spcBef>
        <a:buClr>
          <a:srgbClr val="008ED3"/>
        </a:buClr>
        <a:buSzPct val="80000"/>
        <a:buFont typeface="Wingdings" panose="05000000000000000000" pitchFamily="2" charset="2"/>
        <a:buChar char="n"/>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20000"/>
        </a:lnSpc>
        <a:spcBef>
          <a:spcPts val="500"/>
        </a:spcBef>
        <a:buClr>
          <a:srgbClr val="008ED3"/>
        </a:buClr>
        <a:buSzPct val="80000"/>
        <a:buFont typeface="Wingdings" panose="05000000000000000000" pitchFamily="2" charset="2"/>
        <a:buChar char="u"/>
        <a:defRPr lang="zh-CN" altLang="en-US" sz="2000" kern="120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1800" kern="1200" smtClean="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14400" y="1501200"/>
            <a:ext cx="12178800" cy="2286000"/>
            <a:chOff x="-633" y="1387475"/>
            <a:chExt cx="12185648" cy="2294566"/>
          </a:xfrm>
        </p:grpSpPr>
        <p:pic>
          <p:nvPicPr>
            <p:cNvPr id="9" name="图片 8" descr="一些电子设备&#10;&#10;中度可信度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6450" y="1397635"/>
              <a:ext cx="3024000" cy="2268000"/>
            </a:xfrm>
            <a:prstGeom prst="rect">
              <a:avLst/>
            </a:prstGeom>
          </p:spPr>
        </p:pic>
        <p:pic>
          <p:nvPicPr>
            <p:cNvPr id="13" name="图片 12" descr="Artificial-Intelligence"/>
            <p:cNvPicPr>
              <a:picLocks noChangeAspect="1"/>
            </p:cNvPicPr>
            <p:nvPr/>
          </p:nvPicPr>
          <p:blipFill>
            <a:blip r:embed="rId4"/>
            <a:stretch>
              <a:fillRect/>
            </a:stretch>
          </p:blipFill>
          <p:spPr>
            <a:xfrm>
              <a:off x="4918075" y="1387475"/>
              <a:ext cx="3149600" cy="2268220"/>
            </a:xfrm>
            <a:prstGeom prst="rect">
              <a:avLst/>
            </a:prstGeom>
          </p:spPr>
        </p:pic>
        <p:sp>
          <p:nvSpPr>
            <p:cNvPr id="19" name="ï$ḻídé"/>
            <p:cNvSpPr/>
            <p:nvPr/>
          </p:nvSpPr>
          <p:spPr bwMode="auto">
            <a:xfrm>
              <a:off x="8087995" y="1397000"/>
              <a:ext cx="4097020" cy="226885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a:solidFill>
                  <a:prstClr val="white"/>
                </a:solidFill>
              </a:endParaRPr>
            </a:p>
          </p:txBody>
        </p:sp>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633" y="2587625"/>
              <a:ext cx="1818413" cy="1094416"/>
            </a:xfrm>
            <a:prstGeom prst="rect">
              <a:avLst/>
            </a:prstGeom>
            <a:ln>
              <a:solidFill>
                <a:schemeClr val="bg1"/>
              </a:solidFill>
            </a:ln>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1397635"/>
              <a:ext cx="1818640" cy="1134110"/>
            </a:xfrm>
            <a:prstGeom prst="rect">
              <a:avLst/>
            </a:prstGeom>
          </p:spPr>
        </p:pic>
      </p:grpSp>
      <p:sp>
        <p:nvSpPr>
          <p:cNvPr id="4" name="文本占位符 3"/>
          <p:cNvSpPr>
            <a:spLocks noGrp="1"/>
          </p:cNvSpPr>
          <p:nvPr>
            <p:ph type="body" sz="quarter" idx="10"/>
          </p:nvPr>
        </p:nvSpPr>
        <p:spPr>
          <a:xfrm>
            <a:off x="3315836" y="4001839"/>
            <a:ext cx="8280000" cy="557212"/>
          </a:xfrm>
        </p:spPr>
        <p:txBody>
          <a:bodyPr/>
          <a:lstStyle/>
          <a:p>
            <a:pPr algn="ctr"/>
            <a:r>
              <a:rPr lang="en-US" altLang="zh-CN" sz="3200" dirty="0"/>
              <a:t>Views on Rel-19 AI/ML for Mobility</a:t>
            </a:r>
          </a:p>
        </p:txBody>
      </p:sp>
      <p:sp>
        <p:nvSpPr>
          <p:cNvPr id="10" name="文本框 9"/>
          <p:cNvSpPr txBox="1"/>
          <p:nvPr/>
        </p:nvSpPr>
        <p:spPr>
          <a:xfrm>
            <a:off x="281118" y="159773"/>
            <a:ext cx="4384534" cy="1952842"/>
          </a:xfrm>
          <a:prstGeom prst="rect">
            <a:avLst/>
          </a:prstGeom>
          <a:noFill/>
          <a:ln>
            <a:noFill/>
          </a:ln>
        </p:spPr>
        <p:txBody>
          <a:bodyPr wrap="none" rtlCol="0">
            <a:spAutoFit/>
          </a:bodyPr>
          <a:lstStyle/>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3GPP TSG RAN Meeting #103</a:t>
            </a:r>
          </a:p>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Maastricht, Netherlands, March 18-21, 2024</a:t>
            </a:r>
          </a:p>
          <a:p>
            <a:pPr>
              <a:lnSpc>
                <a:spcPct val="110000"/>
              </a:lnSpc>
              <a:spcBef>
                <a:spcPts val="400"/>
              </a:spcBef>
            </a:pP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Agenda item: 9.2.5</a:t>
            </a:r>
          </a:p>
          <a:p>
            <a:pPr>
              <a:lnSpc>
                <a:spcPct val="110000"/>
              </a:lnSpc>
              <a:spcBef>
                <a:spcPts val="400"/>
              </a:spcBef>
            </a:pPr>
            <a:r>
              <a:rPr lang="en-US" altLang="zh-CN" sz="1600" b="1" dirty="0" err="1">
                <a:solidFill>
                  <a:srgbClr val="088AD2"/>
                </a:solidFill>
                <a:latin typeface="Arial" panose="020B0604020202020204" pitchFamily="34" charset="0"/>
                <a:ea typeface="微软雅黑" panose="020B0503020204020204" pitchFamily="34" charset="-122"/>
                <a:cs typeface="Arial" panose="020B0604020202020204" pitchFamily="34" charset="0"/>
              </a:rPr>
              <a:t>TDoc</a:t>
            </a:r>
            <a:r>
              <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rPr>
              <a:t> number: RP-240467</a:t>
            </a:r>
          </a:p>
          <a:p>
            <a:pPr>
              <a:lnSpc>
                <a:spcPct val="110000"/>
              </a:lnSpc>
              <a:spcBef>
                <a:spcPts val="400"/>
              </a:spcBef>
            </a:pPr>
            <a:endPar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endParaRPr>
          </a:p>
          <a:p>
            <a:pPr>
              <a:lnSpc>
                <a:spcPct val="110000"/>
              </a:lnSpc>
              <a:spcBef>
                <a:spcPts val="400"/>
              </a:spcBef>
            </a:pPr>
            <a:endParaRPr lang="en-US" altLang="zh-CN" sz="1600" b="1" dirty="0">
              <a:solidFill>
                <a:srgbClr val="088AD2"/>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矩形 10">
            <a:extLst>
              <a:ext uri="{FF2B5EF4-FFF2-40B4-BE49-F238E27FC236}">
                <a16:creationId xmlns:a16="http://schemas.microsoft.com/office/drawing/2014/main" id="{EE0368F8-01B7-437A-B804-EEB46B3C01EA}"/>
              </a:ext>
            </a:extLst>
          </p:cNvPr>
          <p:cNvSpPr/>
          <p:nvPr/>
        </p:nvSpPr>
        <p:spPr>
          <a:xfrm>
            <a:off x="5278983" y="5062198"/>
            <a:ext cx="3121367" cy="400110"/>
          </a:xfrm>
          <a:prstGeom prst="rect">
            <a:avLst/>
          </a:prstGeom>
        </p:spPr>
        <p:txBody>
          <a:bodyPr wrap="none">
            <a:spAutoFit/>
          </a:bodyPr>
          <a:lstStyle/>
          <a:p>
            <a:r>
              <a:rPr lang="en-US" altLang="zh-CN" sz="2000" b="1" dirty="0">
                <a:solidFill>
                  <a:srgbClr val="088AD2"/>
                </a:solidFill>
                <a:latin typeface="Arial" panose="020B0604020202020204" pitchFamily="34" charset="0"/>
                <a:ea typeface="微软雅黑" panose="020B0503020204020204" pitchFamily="34" charset="-122"/>
                <a:cs typeface="Arial" panose="020B0604020202020204" pitchFamily="34" charset="0"/>
              </a:rPr>
              <a:t>Source: ZTE, Sanechips</a:t>
            </a:r>
            <a:endParaRPr lang="zh-CN" altLang="en-US" sz="2000" b="1" dirty="0">
              <a:solidFill>
                <a:srgbClr val="088AD2"/>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AI/ML based L3 Mobility</a:t>
            </a:r>
            <a:endParaRPr lang="zh-CN" altLang="en-US" dirty="0"/>
          </a:p>
        </p:txBody>
      </p:sp>
      <p:sp>
        <p:nvSpPr>
          <p:cNvPr id="3" name="文本框 2"/>
          <p:cNvSpPr txBox="1"/>
          <p:nvPr/>
        </p:nvSpPr>
        <p:spPr>
          <a:xfrm>
            <a:off x="343647" y="1280434"/>
            <a:ext cx="11498728" cy="2939266"/>
          </a:xfrm>
          <a:prstGeom prst="rect">
            <a:avLst/>
          </a:prstGeom>
          <a:noFill/>
          <a:ln>
            <a:noFill/>
          </a:ln>
        </p:spPr>
        <p:txBody>
          <a:bodyPr wrap="square" rtlCol="0">
            <a:spAutoFit/>
          </a:bodyPr>
          <a:lstStyle/>
          <a:p>
            <a:pPr algn="just" fontAlgn="auto" hangingPunct="0">
              <a:lnSpc>
                <a:spcPct val="125000"/>
              </a:lnSpc>
            </a:pPr>
            <a:r>
              <a:rPr lang="en-US" altLang="zh-CN" sz="1600" b="1" dirty="0">
                <a:solidFill>
                  <a:srgbClr val="0070C0"/>
                </a:solidFill>
                <a:latin typeface="Times New Roman" panose="02020603050405020304" pitchFamily="18" charset="0"/>
                <a:cs typeface="Times New Roman" panose="02020603050405020304" pitchFamily="18" charset="0"/>
              </a:rPr>
              <a:t>Background: SID (RP-234055)</a:t>
            </a:r>
          </a:p>
          <a:p>
            <a:pPr algn="just" hangingPunct="0"/>
            <a:r>
              <a:rPr lang="en-GB" altLang="zh-CN" sz="1500" dirty="0">
                <a:latin typeface="Times New Roman" panose="02020603050405020304" pitchFamily="18" charset="0"/>
                <a:cs typeface="Times New Roman" panose="02020603050405020304" pitchFamily="18" charset="0"/>
              </a:rPr>
              <a:t>Study objectives approved in RAN#103:</a:t>
            </a:r>
            <a:endParaRPr lang="zh-CN" altLang="zh-CN" sz="1500" dirty="0">
              <a:latin typeface="Times New Roman" panose="02020603050405020304" pitchFamily="18" charset="0"/>
              <a:cs typeface="Times New Roman" panose="02020603050405020304" pitchFamily="18" charset="0"/>
            </a:endParaRPr>
          </a:p>
          <a:p>
            <a:pPr lvl="0" algn="just" hangingPunct="0"/>
            <a:r>
              <a:rPr lang="en-GB" altLang="zh-CN" sz="1500" dirty="0">
                <a:solidFill>
                  <a:srgbClr val="FF0000"/>
                </a:solidFill>
                <a:latin typeface="Times New Roman" panose="02020603050405020304" pitchFamily="18" charset="0"/>
                <a:cs typeface="Times New Roman" panose="02020603050405020304" pitchFamily="18" charset="0"/>
              </a:rPr>
              <a:t>&lt;&lt;&lt;Focus</a:t>
            </a:r>
            <a:r>
              <a:rPr lang="en-US" altLang="zh-CN" sz="1500" dirty="0">
                <a:solidFill>
                  <a:srgbClr val="FF0000"/>
                </a:solidFill>
                <a:latin typeface="Times New Roman" panose="02020603050405020304" pitchFamily="18" charset="0"/>
                <a:cs typeface="Times New Roman" panose="02020603050405020304" pitchFamily="18" charset="0"/>
              </a:rPr>
              <a:t> on prediction use cases,</a:t>
            </a:r>
            <a:r>
              <a:rPr lang="zh-CN" altLang="en-US" sz="1500" dirty="0">
                <a:solidFill>
                  <a:srgbClr val="FF0000"/>
                </a:solidFill>
                <a:latin typeface="Times New Roman" panose="02020603050405020304" pitchFamily="18" charset="0"/>
                <a:cs typeface="Times New Roman" panose="02020603050405020304" pitchFamily="18" charset="0"/>
              </a:rPr>
              <a:t> </a:t>
            </a:r>
            <a:r>
              <a:rPr lang="en-US" altLang="zh-CN" sz="1500" dirty="0">
                <a:solidFill>
                  <a:srgbClr val="FF0000"/>
                </a:solidFill>
                <a:latin typeface="Times New Roman" panose="02020603050405020304" pitchFamily="18" charset="0"/>
                <a:cs typeface="Times New Roman" panose="02020603050405020304" pitchFamily="18" charset="0"/>
              </a:rPr>
              <a:t>other</a:t>
            </a:r>
            <a:r>
              <a:rPr lang="en-GB" altLang="zh-CN" sz="1500" dirty="0">
                <a:solidFill>
                  <a:srgbClr val="FF0000"/>
                </a:solidFill>
                <a:latin typeface="Times New Roman" panose="02020603050405020304" pitchFamily="18" charset="0"/>
                <a:cs typeface="Times New Roman" panose="02020603050405020304" pitchFamily="18" charset="0"/>
              </a:rPr>
              <a:t> part omitted&gt;&gt;&gt;</a:t>
            </a:r>
            <a:endParaRPr lang="en-US" altLang="zh-CN" sz="1500" dirty="0">
              <a:solidFill>
                <a:srgbClr val="FF0000"/>
              </a:solidFill>
              <a:latin typeface="Times New Roman" panose="02020603050405020304" pitchFamily="18" charset="0"/>
              <a:cs typeface="Times New Roman" panose="02020603050405020304" pitchFamily="18" charset="0"/>
            </a:endParaRPr>
          </a:p>
          <a:p>
            <a:pPr marL="742950" lvl="1" indent="-285750" algn="just" hangingPunct="0">
              <a:spcBef>
                <a:spcPts val="600"/>
              </a:spcBef>
              <a:buFont typeface="Wingdings" panose="05000000000000000000" charset="0"/>
              <a:buChar char="p"/>
            </a:pPr>
            <a:r>
              <a:rPr lang="en-US" altLang="zh-CN" sz="1500" dirty="0">
                <a:latin typeface="Times New Roman" panose="02020603050405020304" pitchFamily="18" charset="0"/>
                <a:cs typeface="Times New Roman" panose="02020603050405020304" pitchFamily="18" charset="0"/>
              </a:rPr>
              <a:t>Study and evaluate potential benefits and gains of AI/ML aided mobility for network triggered L3-based handover, considering the following aspects:</a:t>
            </a:r>
          </a:p>
          <a:p>
            <a:pPr marL="1200150" lvl="2" indent="-285750" algn="just" hangingPunct="0">
              <a:spcBef>
                <a:spcPts val="600"/>
              </a:spcBef>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AI/ML based RRM measurement and event prediction, </a:t>
            </a:r>
          </a:p>
          <a:p>
            <a:pPr marL="1657350" lvl="3" indent="-285750" algn="just" hangingPunct="0">
              <a:spcBef>
                <a:spcPts val="600"/>
              </a:spcBef>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Cell-level measurement prediction including intra and inter-frequency (UE sided and NW sided model) [RAN2]</a:t>
            </a:r>
          </a:p>
          <a:p>
            <a:pPr marL="2114550" lvl="4" indent="-285750" algn="just" hangingPunct="0">
              <a:spcBef>
                <a:spcPts val="600"/>
              </a:spcBef>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Inter-cell Beam-level measurement prediction for L3 Mobility (UE sided and NW sided model) [RAN2]</a:t>
            </a:r>
          </a:p>
          <a:p>
            <a:pPr marL="1657350" lvl="3" indent="-285750" algn="just" hangingPunct="0">
              <a:spcBef>
                <a:spcPts val="600"/>
              </a:spcBef>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HO failure/RLF prediction (UE sided model) [RAN2]</a:t>
            </a:r>
          </a:p>
          <a:p>
            <a:pPr marL="1657350" lvl="3" indent="-285750" algn="just" hangingPunct="0">
              <a:spcBef>
                <a:spcPts val="600"/>
              </a:spcBef>
              <a:buFont typeface="Arial" panose="020B0604020202020204" pitchFamily="34" charset="0"/>
              <a:buChar char="•"/>
            </a:pPr>
            <a:r>
              <a:rPr lang="en-US" altLang="zh-CN" sz="1500" dirty="0">
                <a:latin typeface="Times New Roman" panose="02020603050405020304" pitchFamily="18" charset="0"/>
                <a:cs typeface="Times New Roman" panose="02020603050405020304" pitchFamily="18" charset="0"/>
              </a:rPr>
              <a:t>Measurement events prediction (UE sided model) [RAN2]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AI/ML based L3 Mobility</a:t>
            </a:r>
            <a:endParaRPr lang="zh-CN" altLang="en-US" dirty="0"/>
          </a:p>
        </p:txBody>
      </p:sp>
      <p:sp>
        <p:nvSpPr>
          <p:cNvPr id="6" name="文本框 5">
            <a:extLst>
              <a:ext uri="{FF2B5EF4-FFF2-40B4-BE49-F238E27FC236}">
                <a16:creationId xmlns:a16="http://schemas.microsoft.com/office/drawing/2014/main" id="{B3D4F3F5-62B4-46BC-810C-30ABA1FBE4E5}"/>
              </a:ext>
            </a:extLst>
          </p:cNvPr>
          <p:cNvSpPr txBox="1"/>
          <p:nvPr/>
        </p:nvSpPr>
        <p:spPr>
          <a:xfrm>
            <a:off x="343647" y="1200531"/>
            <a:ext cx="11363939" cy="4401205"/>
          </a:xfrm>
          <a:prstGeom prst="rect">
            <a:avLst/>
          </a:prstGeom>
          <a:noFill/>
          <a:ln>
            <a:noFill/>
          </a:ln>
        </p:spPr>
        <p:txBody>
          <a:bodyPr wrap="square" rtlCol="0">
            <a:spAutoFit/>
          </a:bodyPr>
          <a:lstStyle/>
          <a:p>
            <a:pPr algn="just" fontAlgn="auto" hangingPunct="0">
              <a:lnSpc>
                <a:spcPct val="125000"/>
              </a:lnSpc>
            </a:pPr>
            <a:r>
              <a:rPr lang="en-US" altLang="zh-CN" sz="1600" b="1" dirty="0">
                <a:solidFill>
                  <a:srgbClr val="0070C0"/>
                </a:solidFill>
                <a:latin typeface="Times New Roman" panose="02020603050405020304" pitchFamily="18" charset="0"/>
                <a:cs typeface="Times New Roman" panose="02020603050405020304" pitchFamily="18" charset="0"/>
              </a:rPr>
              <a:t>HO failure prediction</a:t>
            </a:r>
          </a:p>
          <a:p>
            <a:pPr marL="742950" lvl="1" indent="-285750" algn="just" hangingPunct="0">
              <a:spcAft>
                <a:spcPts val="600"/>
              </a:spcAft>
              <a:buFont typeface="Wingdings" panose="05000000000000000000" charset="0"/>
              <a:buChar char="p"/>
            </a:pPr>
            <a:r>
              <a:rPr lang="en-GB" altLang="zh-CN" sz="1500" dirty="0">
                <a:latin typeface="Times New Roman" panose="02020603050405020304" pitchFamily="18" charset="0"/>
                <a:cs typeface="Times New Roman" panose="02020603050405020304" pitchFamily="18" charset="0"/>
              </a:rPr>
              <a:t>The usage of HO failure prediction is unclear:</a:t>
            </a:r>
          </a:p>
          <a:p>
            <a:pPr marL="1077913" lvl="2" indent="-269875" algn="just" hangingPunct="0">
              <a:spcAft>
                <a:spcPts val="600"/>
              </a:spcAft>
              <a:buFont typeface="Arial" panose="020B0604020202020204" pitchFamily="34" charset="0"/>
              <a:buChar char="•"/>
            </a:pPr>
            <a:r>
              <a:rPr lang="en-GB" altLang="zh-CN" sz="1500" dirty="0">
                <a:latin typeface="Times New Roman" panose="02020603050405020304" pitchFamily="18" charset="0"/>
                <a:cs typeface="Times New Roman" panose="02020603050405020304" pitchFamily="18" charset="0"/>
              </a:rPr>
              <a:t>Based on the SID and RAN conclusion, the existing L3 mobility framework will be followed, meaning that the handover decision is always made by the network. As long as the network sends the HO Command to UE, the UE can only trigger RRC re-establishment if the HO attempt fails. So, sending the HO failure prediction result after receiving HO Command does not help improve mobility performance; </a:t>
            </a:r>
          </a:p>
          <a:p>
            <a:pPr marL="1077913" lvl="2" indent="-269875" algn="just" hangingPunct="0">
              <a:spcAft>
                <a:spcPts val="600"/>
              </a:spcAft>
              <a:buFont typeface="Arial" panose="020B0604020202020204" pitchFamily="34" charset="0"/>
              <a:buChar char="•"/>
            </a:pPr>
            <a:r>
              <a:rPr lang="en-GB" altLang="zh-CN" sz="1500" dirty="0">
                <a:latin typeface="Times New Roman" panose="02020603050405020304" pitchFamily="18" charset="0"/>
                <a:cs typeface="Times New Roman" panose="02020603050405020304" pitchFamily="18" charset="0"/>
              </a:rPr>
              <a:t>It would be even stranger to send the HO failure prediction results to the network before the HO Command, because the UE does not know which cell will be selected as handover target cell; the UE also does not know when handover will be triggered by the network</a:t>
            </a:r>
            <a:r>
              <a:rPr lang="en-US" altLang="zh-CN" sz="1500" dirty="0">
                <a:latin typeface="Times New Roman" panose="02020603050405020304" pitchFamily="18" charset="0"/>
                <a:cs typeface="Times New Roman" panose="02020603050405020304" pitchFamily="18" charset="0"/>
              </a:rPr>
              <a:t>;</a:t>
            </a:r>
            <a:r>
              <a:rPr lang="zh-CN" altLang="en-US" sz="1500" dirty="0">
                <a:latin typeface="Times New Roman" panose="02020603050405020304" pitchFamily="18" charset="0"/>
                <a:cs typeface="Times New Roman" panose="02020603050405020304" pitchFamily="18" charset="0"/>
              </a:rPr>
              <a:t> </a:t>
            </a:r>
            <a:endParaRPr lang="en-GB" altLang="zh-CN" sz="1500" dirty="0">
              <a:latin typeface="Times New Roman" panose="02020603050405020304" pitchFamily="18" charset="0"/>
              <a:cs typeface="Times New Roman" panose="02020603050405020304" pitchFamily="18" charset="0"/>
            </a:endParaRPr>
          </a:p>
          <a:p>
            <a:pPr marL="742950" lvl="1" indent="-285750" algn="just" hangingPunct="0">
              <a:spcAft>
                <a:spcPts val="600"/>
              </a:spcAft>
              <a:buFont typeface="Wingdings" panose="05000000000000000000" charset="0"/>
              <a:buChar char="p"/>
            </a:pPr>
            <a:r>
              <a:rPr lang="en-GB" altLang="zh-CN" sz="1500" dirty="0">
                <a:latin typeface="Times New Roman" panose="02020603050405020304" pitchFamily="18" charset="0"/>
                <a:cs typeface="Times New Roman" panose="02020603050405020304" pitchFamily="18" charset="0"/>
              </a:rPr>
              <a:t>The modelling of handover failure prediction is unclear:</a:t>
            </a:r>
          </a:p>
          <a:p>
            <a:pPr marL="1200150" lvl="2" indent="-285750" algn="just" hangingPunct="0">
              <a:spcAft>
                <a:spcPts val="600"/>
              </a:spcAft>
              <a:buFont typeface="Arial" panose="020B0604020202020204" pitchFamily="34" charset="0"/>
              <a:buChar char="•"/>
            </a:pPr>
            <a:r>
              <a:rPr lang="en-GB" altLang="zh-CN" sz="1500" dirty="0">
                <a:latin typeface="Times New Roman" panose="02020603050405020304" pitchFamily="18" charset="0"/>
                <a:cs typeface="Times New Roman" panose="02020603050405020304" pitchFamily="18" charset="0"/>
              </a:rPr>
              <a:t>There is a suggestion to reuse the HO failure modelling defined in TR 36.839 (section 5.2.1.3</a:t>
            </a:r>
            <a:r>
              <a:rPr lang="en-US" altLang="zh-CN" sz="1500" dirty="0">
                <a:latin typeface="Times New Roman" panose="02020603050405020304" pitchFamily="18" charset="0"/>
                <a:cs typeface="Times New Roman" panose="02020603050405020304" pitchFamily="18" charset="0"/>
              </a:rPr>
              <a:t>,</a:t>
            </a:r>
            <a:r>
              <a:rPr lang="zh-CN" altLang="en-US" sz="1500" dirty="0">
                <a:latin typeface="Times New Roman" panose="02020603050405020304" pitchFamily="18" charset="0"/>
                <a:cs typeface="Times New Roman" panose="02020603050405020304" pitchFamily="18" charset="0"/>
              </a:rPr>
              <a:t> </a:t>
            </a:r>
            <a:r>
              <a:rPr lang="en-US" altLang="zh-CN" sz="1500" dirty="0">
                <a:latin typeface="Times New Roman" panose="02020603050405020304" pitchFamily="18" charset="0"/>
                <a:cs typeface="Times New Roman" panose="02020603050405020304" pitchFamily="18" charset="0"/>
              </a:rPr>
              <a:t>see</a:t>
            </a:r>
            <a:r>
              <a:rPr lang="zh-CN" altLang="en-US" sz="1500" dirty="0">
                <a:latin typeface="Times New Roman" panose="02020603050405020304" pitchFamily="18" charset="0"/>
                <a:cs typeface="Times New Roman" panose="02020603050405020304" pitchFamily="18" charset="0"/>
              </a:rPr>
              <a:t> </a:t>
            </a:r>
            <a:r>
              <a:rPr lang="en-US" altLang="zh-CN" sz="1500" dirty="0">
                <a:latin typeface="Times New Roman" panose="02020603050405020304" pitchFamily="18" charset="0"/>
                <a:cs typeface="Times New Roman" panose="02020603050405020304" pitchFamily="18" charset="0"/>
              </a:rPr>
              <a:t>Annex</a:t>
            </a:r>
            <a:r>
              <a:rPr lang="en-GB" altLang="zh-CN" sz="1500" dirty="0">
                <a:latin typeface="Times New Roman" panose="02020603050405020304" pitchFamily="18" charset="0"/>
                <a:cs typeface="Times New Roman" panose="02020603050405020304" pitchFamily="18" charset="0"/>
              </a:rPr>
              <a:t>). However, in our view, this modelling can be used to evaluate the prediction performance, but it’s not applicable for HO failure </a:t>
            </a:r>
            <a:r>
              <a:rPr lang="en-GB" altLang="zh-CN" sz="1500" b="1" dirty="0">
                <a:latin typeface="Times New Roman" panose="02020603050405020304" pitchFamily="18" charset="0"/>
                <a:cs typeface="Times New Roman" panose="02020603050405020304" pitchFamily="18" charset="0"/>
              </a:rPr>
              <a:t>prediction</a:t>
            </a:r>
            <a:r>
              <a:rPr lang="en-GB" altLang="zh-CN" sz="1500" dirty="0">
                <a:latin typeface="Times New Roman" panose="02020603050405020304" pitchFamily="18" charset="0"/>
                <a:cs typeface="Times New Roman" panose="02020603050405020304" pitchFamily="18" charset="0"/>
              </a:rPr>
              <a:t>:</a:t>
            </a:r>
          </a:p>
          <a:p>
            <a:pPr marL="1657350" lvl="3" indent="-285750" algn="just" hangingPunct="0">
              <a:spcAft>
                <a:spcPts val="600"/>
              </a:spcAft>
              <a:buFont typeface="Arial" panose="020B0604020202020204" pitchFamily="34" charset="0"/>
              <a:buChar char="•"/>
            </a:pPr>
            <a:r>
              <a:rPr lang="en-GB" altLang="zh-CN" sz="1500" dirty="0">
                <a:latin typeface="Times New Roman" panose="02020603050405020304" pitchFamily="18" charset="0"/>
                <a:cs typeface="Times New Roman" panose="02020603050405020304" pitchFamily="18" charset="0"/>
              </a:rPr>
              <a:t>“criteria 1) met in state 2” does not help improve performance because the HO command is already sent to the UE. </a:t>
            </a:r>
          </a:p>
          <a:p>
            <a:pPr marL="1657350" lvl="3" indent="-285750" algn="just" hangingPunct="0">
              <a:spcAft>
                <a:spcPts val="600"/>
              </a:spcAft>
              <a:buFont typeface="Arial" panose="020B0604020202020204" pitchFamily="34" charset="0"/>
              <a:buChar char="•"/>
            </a:pPr>
            <a:r>
              <a:rPr lang="en-GB" altLang="zh-CN" sz="1500" dirty="0">
                <a:latin typeface="Times New Roman" panose="02020603050405020304" pitchFamily="18" charset="0"/>
                <a:cs typeface="Times New Roman" panose="02020603050405020304" pitchFamily="18" charset="0"/>
              </a:rPr>
              <a:t>“criteria 2) met in state 2” can be considered as part of RLF prediction because measurement event hasn’t been triggered.  </a:t>
            </a:r>
          </a:p>
          <a:p>
            <a:pPr marL="742950" lvl="1" indent="-285750" algn="just" hangingPunct="0">
              <a:buFont typeface="Wingdings" panose="05000000000000000000" charset="0"/>
              <a:buChar char="p"/>
            </a:pPr>
            <a:r>
              <a:rPr lang="en-US" altLang="zh-CN" sz="1500" dirty="0">
                <a:latin typeface="Times New Roman" panose="02020603050405020304" pitchFamily="18" charset="0"/>
                <a:cs typeface="Times New Roman" panose="02020603050405020304" pitchFamily="18" charset="0"/>
              </a:rPr>
              <a:t>“</a:t>
            </a:r>
            <a:r>
              <a:rPr lang="en-GB" altLang="zh-CN" sz="1500" dirty="0">
                <a:latin typeface="Times New Roman" panose="02020603050405020304" pitchFamily="18" charset="0"/>
                <a:cs typeface="Times New Roman" panose="02020603050405020304" pitchFamily="18" charset="0"/>
              </a:rPr>
              <a:t>Handover failure” can certainly be considered as one of performance KPIs when evaluating the benefit of AI/ML for mobility (in this case, the modelling defined in TR 36.839 can be reused), but no need to study “handover failure prediction” in the UE-sided model. </a:t>
            </a:r>
          </a:p>
        </p:txBody>
      </p:sp>
      <p:sp>
        <p:nvSpPr>
          <p:cNvPr id="9" name="文本框 8">
            <a:extLst>
              <a:ext uri="{FF2B5EF4-FFF2-40B4-BE49-F238E27FC236}">
                <a16:creationId xmlns:a16="http://schemas.microsoft.com/office/drawing/2014/main" id="{05E8B2CA-C50E-4B66-9E7A-F8AB7256397A}"/>
              </a:ext>
            </a:extLst>
          </p:cNvPr>
          <p:cNvSpPr txBox="1"/>
          <p:nvPr/>
        </p:nvSpPr>
        <p:spPr>
          <a:xfrm>
            <a:off x="346636" y="5657725"/>
            <a:ext cx="11498728" cy="967573"/>
          </a:xfrm>
          <a:prstGeom prst="rect">
            <a:avLst/>
          </a:prstGeom>
          <a:noFill/>
          <a:ln>
            <a:noFill/>
          </a:ln>
        </p:spPr>
        <p:txBody>
          <a:bodyPr wrap="square" rtlCol="0">
            <a:spAutoFit/>
          </a:bodyPr>
          <a:lstStyle/>
          <a:p>
            <a:pPr algn="just" fontAlgn="auto" hangingPunct="0">
              <a:lnSpc>
                <a:spcPct val="125000"/>
              </a:lnSpc>
            </a:pPr>
            <a:r>
              <a:rPr lang="en-US" altLang="zh-CN" sz="1600" b="1" i="1" dirty="0">
                <a:solidFill>
                  <a:srgbClr val="FF0000"/>
                </a:solidFill>
                <a:latin typeface="Times New Roman" panose="02020603050405020304" pitchFamily="18" charset="0"/>
                <a:cs typeface="Times New Roman" panose="02020603050405020304" pitchFamily="18" charset="0"/>
              </a:rPr>
              <a:t>Proposal 1: </a:t>
            </a:r>
            <a:r>
              <a:rPr lang="en-US" altLang="zh-CN" sz="1600" i="1" dirty="0">
                <a:solidFill>
                  <a:srgbClr val="FF0000"/>
                </a:solidFill>
                <a:latin typeface="Times New Roman" panose="02020603050405020304" pitchFamily="18" charset="0"/>
                <a:cs typeface="Times New Roman" panose="02020603050405020304" pitchFamily="18" charset="0"/>
              </a:rPr>
              <a:t>Remove “HO failure prediction” from the SID, it can considered as part of RLF prediction.</a:t>
            </a:r>
          </a:p>
          <a:p>
            <a:pPr marL="742950" lvl="1" indent="-285750" algn="just" hangingPunct="0">
              <a:lnSpc>
                <a:spcPct val="125000"/>
              </a:lnSpc>
              <a:buFont typeface="Arial" panose="020B0604020202020204" pitchFamily="34" charset="0"/>
              <a:buChar char="•"/>
            </a:pPr>
            <a:r>
              <a:rPr lang="en-US" altLang="zh-CN" sz="1500" i="1" dirty="0">
                <a:latin typeface="Times New Roman" panose="02020603050405020304" pitchFamily="18" charset="0"/>
                <a:cs typeface="Times New Roman" panose="02020603050405020304" pitchFamily="18" charset="0"/>
              </a:rPr>
              <a:t> </a:t>
            </a:r>
            <a:r>
              <a:rPr lang="en-US" altLang="zh-CN" sz="1500" i="1" strike="sngStrike" dirty="0">
                <a:solidFill>
                  <a:srgbClr val="FF0000"/>
                </a:solidFill>
                <a:latin typeface="Times New Roman" panose="02020603050405020304" pitchFamily="18" charset="0"/>
                <a:cs typeface="Times New Roman" panose="02020603050405020304" pitchFamily="18" charset="0"/>
              </a:rPr>
              <a:t>HO failure/</a:t>
            </a:r>
            <a:r>
              <a:rPr lang="en-US" altLang="zh-CN" sz="1500" i="1" dirty="0">
                <a:latin typeface="Times New Roman" panose="02020603050405020304" pitchFamily="18" charset="0"/>
                <a:cs typeface="Times New Roman" panose="02020603050405020304" pitchFamily="18" charset="0"/>
              </a:rPr>
              <a:t>RLF prediction (UE sided model) [RAN2]</a:t>
            </a:r>
          </a:p>
          <a:p>
            <a:pPr algn="just" fontAlgn="auto" hangingPunct="0">
              <a:lnSpc>
                <a:spcPct val="125000"/>
              </a:lnSpc>
            </a:pPr>
            <a:endParaRPr lang="en-US" altLang="zh-CN" sz="16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04754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AI/ML based L3 Mobility</a:t>
            </a:r>
            <a:endParaRPr lang="zh-CN" altLang="en-US" dirty="0"/>
          </a:p>
        </p:txBody>
      </p:sp>
      <p:sp>
        <p:nvSpPr>
          <p:cNvPr id="10" name="文本框 9">
            <a:extLst>
              <a:ext uri="{FF2B5EF4-FFF2-40B4-BE49-F238E27FC236}">
                <a16:creationId xmlns:a16="http://schemas.microsoft.com/office/drawing/2014/main" id="{F57A94C6-E23E-4ABB-B0F7-7B39DCCE64D8}"/>
              </a:ext>
            </a:extLst>
          </p:cNvPr>
          <p:cNvSpPr txBox="1"/>
          <p:nvPr/>
        </p:nvSpPr>
        <p:spPr>
          <a:xfrm>
            <a:off x="343647" y="1200485"/>
            <a:ext cx="11575774" cy="1631216"/>
          </a:xfrm>
          <a:prstGeom prst="rect">
            <a:avLst/>
          </a:prstGeom>
          <a:noFill/>
          <a:ln>
            <a:noFill/>
          </a:ln>
        </p:spPr>
        <p:txBody>
          <a:bodyPr wrap="square" rtlCol="0">
            <a:spAutoFit/>
          </a:bodyPr>
          <a:lstStyle/>
          <a:p>
            <a:pPr algn="just" fontAlgn="auto" hangingPunct="0">
              <a:lnSpc>
                <a:spcPct val="125000"/>
              </a:lnSpc>
            </a:pPr>
            <a:r>
              <a:rPr lang="en-US" altLang="zh-CN" sz="1600" b="1" dirty="0">
                <a:solidFill>
                  <a:srgbClr val="0070C0"/>
                </a:solidFill>
                <a:latin typeface="Times New Roman" panose="02020603050405020304" pitchFamily="18" charset="0"/>
                <a:cs typeface="Times New Roman" panose="02020603050405020304" pitchFamily="18" charset="0"/>
              </a:rPr>
              <a:t>Measurement event prediction</a:t>
            </a:r>
          </a:p>
          <a:p>
            <a:pPr marL="742950" lvl="1" indent="-285750" algn="just" hangingPunct="0">
              <a:spcAft>
                <a:spcPts val="600"/>
              </a:spcAft>
              <a:buFont typeface="Wingdings" panose="05000000000000000000" charset="0"/>
              <a:buChar char="p"/>
            </a:pPr>
            <a:r>
              <a:rPr lang="en-US" altLang="zh-CN" sz="1500" dirty="0">
                <a:latin typeface="Times New Roman" panose="02020603050405020304" pitchFamily="18" charset="0"/>
                <a:cs typeface="Times New Roman" panose="02020603050405020304" pitchFamily="18" charset="0"/>
              </a:rPr>
              <a:t>According to the SID</a:t>
            </a:r>
            <a:r>
              <a:rPr lang="en-GB" altLang="zh-CN" sz="1500" dirty="0">
                <a:latin typeface="Times New Roman" panose="02020603050405020304" pitchFamily="18" charset="0"/>
                <a:cs typeface="Times New Roman" panose="02020603050405020304" pitchFamily="18" charset="0"/>
              </a:rPr>
              <a:t>, the NW-sided model is considered for cell-level and beam-level measurement prediction, including serving cell and intra-</a:t>
            </a:r>
            <a:r>
              <a:rPr lang="en-GB" altLang="zh-CN" sz="1500" dirty="0" err="1">
                <a:latin typeface="Times New Roman" panose="02020603050405020304" pitchFamily="18" charset="0"/>
                <a:cs typeface="Times New Roman" panose="02020603050405020304" pitchFamily="18" charset="0"/>
              </a:rPr>
              <a:t>freq</a:t>
            </a:r>
            <a:r>
              <a:rPr lang="en-GB" altLang="zh-CN" sz="1500" dirty="0">
                <a:latin typeface="Times New Roman" panose="02020603050405020304" pitchFamily="18" charset="0"/>
                <a:cs typeface="Times New Roman" panose="02020603050405020304" pitchFamily="18" charset="0"/>
              </a:rPr>
              <a:t> and inter-</a:t>
            </a:r>
            <a:r>
              <a:rPr lang="en-GB" altLang="zh-CN" sz="1500" dirty="0" err="1">
                <a:latin typeface="Times New Roman" panose="02020603050405020304" pitchFamily="18" charset="0"/>
                <a:cs typeface="Times New Roman" panose="02020603050405020304" pitchFamily="18" charset="0"/>
              </a:rPr>
              <a:t>freq</a:t>
            </a:r>
            <a:r>
              <a:rPr lang="en-GB" altLang="zh-CN" sz="1500" dirty="0">
                <a:latin typeface="Times New Roman" panose="02020603050405020304" pitchFamily="18" charset="0"/>
                <a:cs typeface="Times New Roman" panose="02020603050405020304" pitchFamily="18" charset="0"/>
              </a:rPr>
              <a:t> neighbour cells. </a:t>
            </a:r>
          </a:p>
          <a:p>
            <a:pPr marL="742950" lvl="1" indent="-285750" algn="just" hangingPunct="0">
              <a:spcAft>
                <a:spcPts val="600"/>
              </a:spcAft>
              <a:buFont typeface="Wingdings" panose="05000000000000000000" charset="0"/>
              <a:buChar char="p"/>
            </a:pPr>
            <a:r>
              <a:rPr lang="en-GB" altLang="zh-CN" sz="1500" dirty="0">
                <a:latin typeface="Times New Roman" panose="02020603050405020304" pitchFamily="18" charset="0"/>
                <a:cs typeface="Times New Roman" panose="02020603050405020304" pitchFamily="18" charset="0"/>
              </a:rPr>
              <a:t>The handover procedure is mainly triggered based on measurement events (e.g. A3/A4/A5) instead of instantaneous measurement results. For measurement results predicted by the NW-sided model, the NW also needs to predict whether/when the corresponding measurement events can be satisfied. Therefore, it makes sense to add the NW-</a:t>
            </a:r>
            <a:r>
              <a:rPr lang="en-US" altLang="zh-CN" sz="1500" dirty="0">
                <a:latin typeface="Times New Roman" panose="02020603050405020304" pitchFamily="18" charset="0"/>
                <a:cs typeface="Times New Roman" panose="02020603050405020304" pitchFamily="18" charset="0"/>
              </a:rPr>
              <a:t>sided model to the measurement event prediction.</a:t>
            </a:r>
            <a:endParaRPr lang="en-GB" altLang="zh-CN" sz="1500" dirty="0">
              <a:latin typeface="Times New Roman" panose="02020603050405020304" pitchFamily="18" charset="0"/>
              <a:cs typeface="Times New Roman" panose="02020603050405020304" pitchFamily="18" charset="0"/>
            </a:endParaRPr>
          </a:p>
        </p:txBody>
      </p:sp>
      <p:sp>
        <p:nvSpPr>
          <p:cNvPr id="11" name="文本框 10">
            <a:extLst>
              <a:ext uri="{FF2B5EF4-FFF2-40B4-BE49-F238E27FC236}">
                <a16:creationId xmlns:a16="http://schemas.microsoft.com/office/drawing/2014/main" id="{C2CB1548-A343-47DB-BA41-6E02AD2540AA}"/>
              </a:ext>
            </a:extLst>
          </p:cNvPr>
          <p:cNvSpPr txBox="1"/>
          <p:nvPr/>
        </p:nvSpPr>
        <p:spPr>
          <a:xfrm>
            <a:off x="382170" y="2989508"/>
            <a:ext cx="11498728" cy="688650"/>
          </a:xfrm>
          <a:prstGeom prst="rect">
            <a:avLst/>
          </a:prstGeom>
          <a:noFill/>
          <a:ln>
            <a:noFill/>
          </a:ln>
        </p:spPr>
        <p:txBody>
          <a:bodyPr wrap="square" rtlCol="0">
            <a:spAutoFit/>
          </a:bodyPr>
          <a:lstStyle/>
          <a:p>
            <a:pPr algn="just" fontAlgn="auto" hangingPunct="0">
              <a:lnSpc>
                <a:spcPct val="125000"/>
              </a:lnSpc>
            </a:pPr>
            <a:r>
              <a:rPr lang="en-US" altLang="zh-CN" sz="1600" b="1" i="1" dirty="0">
                <a:solidFill>
                  <a:srgbClr val="FF0000"/>
                </a:solidFill>
                <a:latin typeface="Times New Roman" panose="02020603050405020304" pitchFamily="18" charset="0"/>
                <a:cs typeface="Times New Roman" panose="02020603050405020304" pitchFamily="18" charset="0"/>
              </a:rPr>
              <a:t>Proposal 2: </a:t>
            </a:r>
            <a:r>
              <a:rPr lang="en-US" altLang="zh-CN" sz="1600" i="1" dirty="0">
                <a:solidFill>
                  <a:srgbClr val="FF0000"/>
                </a:solidFill>
                <a:latin typeface="Times New Roman" panose="02020603050405020304" pitchFamily="18" charset="0"/>
                <a:cs typeface="Times New Roman" panose="02020603050405020304" pitchFamily="18" charset="0"/>
              </a:rPr>
              <a:t>Add “NW sided model” to Measurement event prediction.</a:t>
            </a:r>
          </a:p>
          <a:p>
            <a:pPr marL="742950" lvl="1" indent="-285750" algn="just" hangingPunct="0">
              <a:lnSpc>
                <a:spcPct val="125000"/>
              </a:lnSpc>
              <a:buFont typeface="Arial" panose="020B0604020202020204" pitchFamily="34" charset="0"/>
              <a:buChar char="•"/>
            </a:pPr>
            <a:r>
              <a:rPr lang="en-US" altLang="zh-CN" sz="1500" i="1" dirty="0">
                <a:latin typeface="Times New Roman" panose="02020603050405020304" pitchFamily="18" charset="0"/>
                <a:cs typeface="Times New Roman" panose="02020603050405020304" pitchFamily="18" charset="0"/>
              </a:rPr>
              <a:t> Measurement events prediction (UE sided and</a:t>
            </a:r>
            <a:r>
              <a:rPr lang="en-US" altLang="zh-CN" sz="1500" i="1" u="sng" dirty="0">
                <a:solidFill>
                  <a:srgbClr val="FF0000"/>
                </a:solidFill>
                <a:latin typeface="Times New Roman" panose="02020603050405020304" pitchFamily="18" charset="0"/>
                <a:cs typeface="Times New Roman" panose="02020603050405020304" pitchFamily="18" charset="0"/>
              </a:rPr>
              <a:t> NW sided </a:t>
            </a:r>
            <a:r>
              <a:rPr lang="en-US" altLang="zh-CN" sz="1500" i="1" dirty="0">
                <a:latin typeface="Times New Roman" panose="02020603050405020304" pitchFamily="18" charset="0"/>
                <a:cs typeface="Times New Roman" panose="02020603050405020304" pitchFamily="18" charset="0"/>
              </a:rPr>
              <a:t>model) [RAN2]</a:t>
            </a:r>
          </a:p>
        </p:txBody>
      </p:sp>
    </p:spTree>
    <p:extLst>
      <p:ext uri="{BB962C8B-B14F-4D97-AF65-F5344CB8AC3E}">
        <p14:creationId xmlns:p14="http://schemas.microsoft.com/office/powerpoint/2010/main" val="1807329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955456" y="4795319"/>
            <a:ext cx="8760799" cy="1065884"/>
          </a:xfrm>
        </p:spPr>
        <p:txBody>
          <a:bodyPr/>
          <a:lstStyle/>
          <a:p>
            <a:r>
              <a:rPr lang="en-US" altLang="zh-CN" dirty="0"/>
              <a:t>Thank You</a:t>
            </a:r>
            <a:r>
              <a:rPr lang="zh-CN" altLang="en-US" dirty="0"/>
              <a:t>！</a:t>
            </a:r>
          </a:p>
        </p:txBody>
      </p:sp>
      <p:grpSp>
        <p:nvGrpSpPr>
          <p:cNvPr id="3" name="组合 2"/>
          <p:cNvGrpSpPr/>
          <p:nvPr/>
        </p:nvGrpSpPr>
        <p:grpSpPr>
          <a:xfrm>
            <a:off x="205516" y="1920271"/>
            <a:ext cx="11833730" cy="2275381"/>
            <a:chOff x="214825" y="1494790"/>
            <a:chExt cx="11833730" cy="2275381"/>
          </a:xfrm>
        </p:grpSpPr>
        <p:grpSp>
          <p:nvGrpSpPr>
            <p:cNvPr id="4" name="组合 3"/>
            <p:cNvGrpSpPr/>
            <p:nvPr/>
          </p:nvGrpSpPr>
          <p:grpSpPr>
            <a:xfrm>
              <a:off x="214825" y="1494971"/>
              <a:ext cx="8446828" cy="2275200"/>
              <a:chOff x="21785" y="1494971"/>
              <a:chExt cx="8446828" cy="2275200"/>
            </a:xfrm>
          </p:grpSpPr>
          <p:pic>
            <p:nvPicPr>
              <p:cNvPr id="6" name="图片 5"/>
              <p:cNvPicPr>
                <a:picLocks noChangeAspect="1"/>
              </p:cNvPicPr>
              <p:nvPr/>
            </p:nvPicPr>
            <p:blipFill>
              <a:blip r:embed="rId2"/>
              <a:stretch>
                <a:fillRect/>
              </a:stretch>
            </p:blipFill>
            <p:spPr>
              <a:xfrm>
                <a:off x="21785" y="1494972"/>
                <a:ext cx="1760331" cy="1164162"/>
              </a:xfrm>
              <a:prstGeom prst="rect">
                <a:avLst/>
              </a:prstGeom>
            </p:spPr>
          </p:pic>
          <p:pic>
            <p:nvPicPr>
              <p:cNvPr id="7" name="图片 6"/>
              <p:cNvPicPr>
                <a:picLocks noChangeAspect="1"/>
              </p:cNvPicPr>
              <p:nvPr/>
            </p:nvPicPr>
            <p:blipFill rotWithShape="1">
              <a:blip r:embed="rId3" cstate="screen"/>
              <a:srcRect/>
              <a:stretch>
                <a:fillRect/>
              </a:stretch>
            </p:blipFill>
            <p:spPr>
              <a:xfrm>
                <a:off x="21785" y="2623455"/>
                <a:ext cx="1760331" cy="1118318"/>
              </a:xfrm>
              <a:prstGeom prst="rect">
                <a:avLst/>
              </a:prstGeom>
              <a:ln>
                <a:solidFill>
                  <a:schemeClr val="bg1"/>
                </a:solidFill>
              </a:ln>
            </p:spPr>
          </p:pic>
          <p:pic>
            <p:nvPicPr>
              <p:cNvPr id="8" name="图片 7"/>
              <p:cNvPicPr>
                <a:picLocks noChangeAspect="1"/>
              </p:cNvPicPr>
              <p:nvPr/>
            </p:nvPicPr>
            <p:blipFill>
              <a:blip r:embed="rId4"/>
              <a:stretch>
                <a:fillRect/>
              </a:stretch>
            </p:blipFill>
            <p:spPr>
              <a:xfrm>
                <a:off x="5128015" y="1494972"/>
                <a:ext cx="3340598" cy="2273858"/>
              </a:xfrm>
              <a:prstGeom prst="rect">
                <a:avLst/>
              </a:prstGeom>
            </p:spPr>
          </p:pic>
          <p:pic>
            <p:nvPicPr>
              <p:cNvPr id="9" name="图片 8"/>
              <p:cNvPicPr>
                <a:picLocks noChangeAspect="1"/>
              </p:cNvPicPr>
              <p:nvPr/>
            </p:nvPicPr>
            <p:blipFill>
              <a:blip r:embed="rId5"/>
              <a:stretch>
                <a:fillRect/>
              </a:stretch>
            </p:blipFill>
            <p:spPr>
              <a:xfrm>
                <a:off x="1823576" y="1494971"/>
                <a:ext cx="3272898" cy="2275200"/>
              </a:xfrm>
              <a:prstGeom prst="rect">
                <a:avLst/>
              </a:prstGeom>
            </p:spPr>
          </p:pic>
        </p:grpSp>
        <p:pic>
          <p:nvPicPr>
            <p:cNvPr id="5" name="图片 4" descr="高清图片______74"/>
            <p:cNvPicPr/>
            <p:nvPr/>
          </p:nvPicPr>
          <p:blipFill>
            <a:blip r:embed="rId6"/>
            <a:stretch>
              <a:fillRect/>
            </a:stretch>
          </p:blipFill>
          <p:spPr>
            <a:xfrm>
              <a:off x="8707755" y="1494790"/>
              <a:ext cx="3340800" cy="2275200"/>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A92BA8-1535-4D57-AE26-556CC6505D1A}"/>
              </a:ext>
            </a:extLst>
          </p:cNvPr>
          <p:cNvSpPr>
            <a:spLocks noGrp="1"/>
          </p:cNvSpPr>
          <p:nvPr>
            <p:ph type="title"/>
          </p:nvPr>
        </p:nvSpPr>
        <p:spPr/>
        <p:txBody>
          <a:bodyPr/>
          <a:lstStyle/>
          <a:p>
            <a:r>
              <a:rPr lang="en-US" altLang="zh-CN" dirty="0"/>
              <a:t>Annex – TR 36.839</a:t>
            </a:r>
            <a:endParaRPr lang="zh-CN" altLang="en-US" dirty="0"/>
          </a:p>
        </p:txBody>
      </p:sp>
      <p:sp>
        <p:nvSpPr>
          <p:cNvPr id="3" name="矩形 2">
            <a:extLst>
              <a:ext uri="{FF2B5EF4-FFF2-40B4-BE49-F238E27FC236}">
                <a16:creationId xmlns:a16="http://schemas.microsoft.com/office/drawing/2014/main" id="{1B7E5F90-3F55-406B-984F-A615B9DA9597}"/>
              </a:ext>
            </a:extLst>
          </p:cNvPr>
          <p:cNvSpPr/>
          <p:nvPr/>
        </p:nvSpPr>
        <p:spPr>
          <a:xfrm>
            <a:off x="212272" y="960351"/>
            <a:ext cx="11895363" cy="5116785"/>
          </a:xfrm>
          <a:prstGeom prst="rect">
            <a:avLst/>
          </a:prstGeom>
        </p:spPr>
        <p:txBody>
          <a:bodyPr wrap="square">
            <a:spAutoFit/>
          </a:bodyPr>
          <a:lstStyle/>
          <a:p>
            <a:pPr>
              <a:spcBef>
                <a:spcPts val="600"/>
              </a:spcBef>
              <a:spcAft>
                <a:spcPts val="900"/>
              </a:spcAft>
            </a:pPr>
            <a:r>
              <a:rPr lang="en-GB" altLang="zh-CN" b="1" dirty="0">
                <a:latin typeface="Arial" panose="020B0604020202020204" pitchFamily="34" charset="0"/>
                <a:cs typeface="Times New Roman" panose="02020603050405020304" pitchFamily="18" charset="0"/>
              </a:rPr>
              <a:t>5.2.1.1	Definition of Handover states</a:t>
            </a:r>
            <a:endParaRPr lang="zh-CN" altLang="zh-CN" b="1" dirty="0">
              <a:latin typeface="Arial" panose="020B0604020202020204" pitchFamily="34" charset="0"/>
              <a:cs typeface="Times New Roman" panose="02020603050405020304" pitchFamily="18" charset="0"/>
            </a:endParaRPr>
          </a:p>
          <a:p>
            <a:pPr>
              <a:spcAft>
                <a:spcPts val="900"/>
              </a:spcAft>
            </a:pPr>
            <a:r>
              <a:rPr lang="en-GB" altLang="zh-CN" sz="1400" dirty="0">
                <a:latin typeface="Times New Roman" panose="02020603050405020304" pitchFamily="18" charset="0"/>
                <a:cs typeface="Times New Roman" panose="02020603050405020304" pitchFamily="18" charset="0"/>
              </a:rPr>
              <a:t>For purpose of modelling, the handover procedure is divided into 3 states as shown in Figure 5.2.1.3.1.</a:t>
            </a:r>
            <a:endParaRPr lang="zh-CN" altLang="zh-CN" sz="1400" dirty="0">
              <a:latin typeface="Times New Roman" panose="02020603050405020304" pitchFamily="18" charset="0"/>
              <a:cs typeface="Times New Roman" panose="02020603050405020304" pitchFamily="18" charset="0"/>
            </a:endParaRPr>
          </a:p>
          <a:p>
            <a:pPr>
              <a:spcAft>
                <a:spcPts val="900"/>
              </a:spcAft>
            </a:pPr>
            <a:r>
              <a:rPr lang="en-GB" altLang="zh-CN" sz="1400" dirty="0">
                <a:latin typeface="Times New Roman" panose="02020603050405020304" pitchFamily="18" charset="0"/>
                <a:cs typeface="Times New Roman" panose="02020603050405020304" pitchFamily="18" charset="0"/>
              </a:rPr>
              <a:t>State 1: Before the event A3 entering condition, as defined in [5], is satisfied;</a:t>
            </a:r>
            <a:endParaRPr lang="zh-CN" altLang="zh-CN" sz="1400" dirty="0">
              <a:latin typeface="Times New Roman" panose="02020603050405020304" pitchFamily="18" charset="0"/>
              <a:cs typeface="Times New Roman" panose="02020603050405020304" pitchFamily="18" charset="0"/>
            </a:endParaRPr>
          </a:p>
          <a:p>
            <a:pPr>
              <a:spcAft>
                <a:spcPts val="900"/>
              </a:spcAft>
            </a:pPr>
            <a:r>
              <a:rPr lang="en-GB" altLang="zh-CN" sz="1400" dirty="0">
                <a:solidFill>
                  <a:srgbClr val="FF0000"/>
                </a:solidFill>
                <a:latin typeface="Times New Roman" panose="02020603050405020304" pitchFamily="18" charset="0"/>
                <a:cs typeface="Times New Roman" panose="02020603050405020304" pitchFamily="18" charset="0"/>
              </a:rPr>
              <a:t>State 2: After the event A3 entering condition, as defined in [5], is satisfied but before the handover command is successfully received by the UE;</a:t>
            </a:r>
            <a:r>
              <a:rPr lang="en-GB" altLang="zh-CN" sz="1400" dirty="0">
                <a:latin typeface="Times New Roman" panose="02020603050405020304" pitchFamily="18" charset="0"/>
                <a:cs typeface="Times New Roman" panose="02020603050405020304" pitchFamily="18" charset="0"/>
              </a:rPr>
              <a:t> and</a:t>
            </a:r>
            <a:endParaRPr lang="zh-CN" altLang="zh-CN" sz="1400" dirty="0">
              <a:latin typeface="Times New Roman" panose="02020603050405020304" pitchFamily="18" charset="0"/>
              <a:cs typeface="Times New Roman" panose="02020603050405020304" pitchFamily="18" charset="0"/>
            </a:endParaRPr>
          </a:p>
          <a:p>
            <a:pPr>
              <a:spcAft>
                <a:spcPts val="900"/>
              </a:spcAft>
            </a:pPr>
            <a:r>
              <a:rPr lang="en-GB" altLang="zh-CN" sz="1400" dirty="0">
                <a:latin typeface="Times New Roman" panose="02020603050405020304" pitchFamily="18" charset="0"/>
                <a:cs typeface="Times New Roman" panose="02020603050405020304" pitchFamily="18" charset="0"/>
              </a:rPr>
              <a:t>State 3: After the handover command is received by the UE, but before the handover complete is successfully sent by the UE</a:t>
            </a:r>
          </a:p>
          <a:p>
            <a:pPr>
              <a:spcAft>
                <a:spcPts val="900"/>
              </a:spcAft>
            </a:pPr>
            <a:endParaRPr lang="en-GB" altLang="zh-CN" sz="2000" b="1" dirty="0">
              <a:latin typeface="Arial" panose="020B0604020202020204" pitchFamily="34" charset="0"/>
              <a:cs typeface="Times New Roman" panose="02020603050405020304" pitchFamily="18" charset="0"/>
            </a:endParaRPr>
          </a:p>
          <a:p>
            <a:pPr>
              <a:spcBef>
                <a:spcPts val="600"/>
              </a:spcBef>
              <a:spcAft>
                <a:spcPts val="900"/>
              </a:spcAft>
            </a:pPr>
            <a:r>
              <a:rPr lang="en-GB" altLang="zh-CN" b="1" dirty="0">
                <a:latin typeface="Arial" panose="020B0604020202020204" pitchFamily="34" charset="0"/>
                <a:cs typeface="Times New Roman" panose="02020603050405020304" pitchFamily="18" charset="0"/>
              </a:rPr>
              <a:t>5.2.1.3	Handover/PDCCH failure modelling</a:t>
            </a:r>
            <a:endParaRPr lang="zh-CN" altLang="zh-CN" b="1" dirty="0">
              <a:latin typeface="Arial" panose="020B0604020202020204" pitchFamily="34" charset="0"/>
              <a:cs typeface="Times New Roman" panose="02020603050405020304" pitchFamily="18" charset="0"/>
            </a:endParaRPr>
          </a:p>
          <a:p>
            <a:pPr marL="360680" indent="-180340">
              <a:spcAft>
                <a:spcPts val="900"/>
              </a:spcAft>
            </a:pPr>
            <a:r>
              <a:rPr lang="en-GB" altLang="zh-CN" sz="1400" b="1" dirty="0">
                <a:solidFill>
                  <a:srgbClr val="FF0000"/>
                </a:solidFill>
                <a:latin typeface="Times New Roman" panose="02020603050405020304" pitchFamily="18" charset="0"/>
                <a:cs typeface="Times New Roman" panose="02020603050405020304" pitchFamily="18" charset="0"/>
              </a:rPr>
              <a:t>Definition 3: </a:t>
            </a:r>
            <a:r>
              <a:rPr lang="en-GB" altLang="zh-CN" sz="1400" dirty="0">
                <a:solidFill>
                  <a:srgbClr val="FF0000"/>
                </a:solidFill>
                <a:latin typeface="Times New Roman" panose="02020603050405020304" pitchFamily="18" charset="0"/>
                <a:cs typeface="Times New Roman" panose="02020603050405020304" pitchFamily="18" charset="0"/>
              </a:rPr>
              <a:t>A handover failure is counted if a RLF occurs in state 2, or a PDCCH failure is detected in state 2 or state 3.</a:t>
            </a:r>
            <a:endParaRPr lang="zh-CN" altLang="zh-CN" sz="1400" dirty="0">
              <a:solidFill>
                <a:srgbClr val="FF0000"/>
              </a:solidFill>
              <a:latin typeface="Times New Roman" panose="02020603050405020304" pitchFamily="18" charset="0"/>
              <a:cs typeface="Times New Roman" panose="02020603050405020304" pitchFamily="18" charset="0"/>
            </a:endParaRPr>
          </a:p>
          <a:p>
            <a:pPr>
              <a:spcAft>
                <a:spcPts val="900"/>
              </a:spcAft>
            </a:pPr>
            <a:r>
              <a:rPr lang="en-GB" altLang="zh-CN" sz="1400" dirty="0">
                <a:latin typeface="Times New Roman" panose="02020603050405020304" pitchFamily="18" charset="0"/>
                <a:cs typeface="Times New Roman" panose="02020603050405020304" pitchFamily="18" charset="0"/>
              </a:rPr>
              <a:t>For calculating the handover failures for the two states:</a:t>
            </a:r>
            <a:endParaRPr lang="zh-CN" altLang="zh-CN" sz="1400" dirty="0">
              <a:latin typeface="Times New Roman" panose="02020603050405020304" pitchFamily="18" charset="0"/>
              <a:cs typeface="Times New Roman" panose="02020603050405020304" pitchFamily="18" charset="0"/>
            </a:endParaRPr>
          </a:p>
          <a:p>
            <a:pPr marL="360680" indent="-180340">
              <a:spcAft>
                <a:spcPts val="900"/>
              </a:spcAft>
            </a:pPr>
            <a:r>
              <a:rPr lang="en-GB" altLang="zh-CN" sz="1400" b="1" dirty="0">
                <a:latin typeface="Times New Roman" panose="02020603050405020304" pitchFamily="18" charset="0"/>
                <a:cs typeface="Times New Roman" panose="02020603050405020304" pitchFamily="18" charset="0"/>
              </a:rPr>
              <a:t>-	In state 2</a:t>
            </a:r>
            <a:r>
              <a:rPr lang="en-GB" altLang="zh-CN" sz="1400" dirty="0">
                <a:latin typeface="Times New Roman" panose="02020603050405020304" pitchFamily="18" charset="0"/>
                <a:cs typeface="Times New Roman" panose="02020603050405020304" pitchFamily="18" charset="0"/>
              </a:rPr>
              <a:t> </a:t>
            </a:r>
            <a:r>
              <a:rPr lang="en-GB" altLang="zh-CN" sz="1400" b="1" dirty="0">
                <a:latin typeface="Times New Roman" panose="02020603050405020304" pitchFamily="18" charset="0"/>
                <a:cs typeface="Times New Roman" panose="02020603050405020304" pitchFamily="18" charset="0"/>
              </a:rPr>
              <a:t>:</a:t>
            </a:r>
            <a:r>
              <a:rPr lang="en-GB" altLang="zh-CN" sz="1400" dirty="0">
                <a:latin typeface="Times New Roman" panose="02020603050405020304" pitchFamily="18" charset="0"/>
                <a:cs typeface="Times New Roman" panose="02020603050405020304" pitchFamily="18" charset="0"/>
              </a:rPr>
              <a:t> when the UE is attached to the source cell, a handover failure is counted if one of the following criteria is met:</a:t>
            </a:r>
            <a:endParaRPr lang="zh-CN" altLang="zh-CN" sz="1400" dirty="0">
              <a:latin typeface="Times New Roman" panose="02020603050405020304" pitchFamily="18" charset="0"/>
              <a:cs typeface="Times New Roman" panose="02020603050405020304" pitchFamily="18" charset="0"/>
            </a:endParaRPr>
          </a:p>
          <a:p>
            <a:pPr marL="540385" indent="-180340">
              <a:spcAft>
                <a:spcPts val="900"/>
              </a:spcAft>
            </a:pPr>
            <a:r>
              <a:rPr lang="en-GB" altLang="zh-CN" sz="1400" dirty="0">
                <a:latin typeface="Times New Roman" panose="02020603050405020304" pitchFamily="18" charset="0"/>
                <a:cs typeface="Times New Roman" panose="02020603050405020304" pitchFamily="18" charset="0"/>
              </a:rPr>
              <a:t>1) 	</a:t>
            </a:r>
            <a:r>
              <a:rPr lang="en-GB" altLang="zh-CN" sz="1400" dirty="0">
                <a:solidFill>
                  <a:srgbClr val="FF0000"/>
                </a:solidFill>
                <a:latin typeface="Times New Roman" panose="02020603050405020304" pitchFamily="18" charset="0"/>
                <a:cs typeface="Times New Roman" panose="02020603050405020304" pitchFamily="18" charset="0"/>
              </a:rPr>
              <a:t>Timer T310 has been triggered or is running when the HO_CMD is received by the UE (indicating PDCCH failure) or</a:t>
            </a:r>
            <a:endParaRPr lang="zh-CN" altLang="zh-CN" sz="1400" dirty="0">
              <a:solidFill>
                <a:srgbClr val="FF0000"/>
              </a:solidFill>
              <a:latin typeface="Times New Roman" panose="02020603050405020304" pitchFamily="18" charset="0"/>
              <a:cs typeface="Times New Roman" panose="02020603050405020304" pitchFamily="18" charset="0"/>
            </a:endParaRPr>
          </a:p>
          <a:p>
            <a:pPr marL="540385" indent="-180340">
              <a:spcAft>
                <a:spcPts val="900"/>
              </a:spcAft>
            </a:pPr>
            <a:r>
              <a:rPr lang="en-GB" altLang="zh-CN" sz="1400" dirty="0">
                <a:latin typeface="Times New Roman" panose="02020603050405020304" pitchFamily="18" charset="0"/>
                <a:cs typeface="Times New Roman" panose="02020603050405020304" pitchFamily="18" charset="0"/>
              </a:rPr>
              <a:t>2) 	</a:t>
            </a:r>
            <a:r>
              <a:rPr lang="en-GB" altLang="zh-CN" sz="1400" dirty="0">
                <a:solidFill>
                  <a:srgbClr val="FF0000"/>
                </a:solidFill>
                <a:latin typeface="Times New Roman" panose="02020603050405020304" pitchFamily="18" charset="0"/>
                <a:cs typeface="Times New Roman" panose="02020603050405020304" pitchFamily="18" charset="0"/>
              </a:rPr>
              <a:t>RLF is declared in the state 2.</a:t>
            </a:r>
            <a:endParaRPr lang="zh-CN" altLang="zh-CN" sz="1400" dirty="0">
              <a:solidFill>
                <a:srgbClr val="FF0000"/>
              </a:solidFill>
              <a:latin typeface="Times New Roman" panose="02020603050405020304" pitchFamily="18" charset="0"/>
              <a:cs typeface="Times New Roman" panose="02020603050405020304" pitchFamily="18" charset="0"/>
            </a:endParaRPr>
          </a:p>
          <a:p>
            <a:pPr marL="360680" indent="-180340">
              <a:spcAft>
                <a:spcPts val="900"/>
              </a:spcAft>
            </a:pPr>
            <a:r>
              <a:rPr lang="en-GB" altLang="zh-CN" sz="1400" b="1" dirty="0">
                <a:latin typeface="Times New Roman" panose="02020603050405020304" pitchFamily="18" charset="0"/>
                <a:cs typeface="Times New Roman" panose="02020603050405020304" pitchFamily="18" charset="0"/>
              </a:rPr>
              <a:t>-	In state 3</a:t>
            </a:r>
            <a:r>
              <a:rPr lang="en-GB" altLang="zh-CN" sz="1400" dirty="0">
                <a:latin typeface="Times New Roman" panose="02020603050405020304" pitchFamily="18" charset="0"/>
                <a:cs typeface="Times New Roman" panose="02020603050405020304" pitchFamily="18" charset="0"/>
              </a:rPr>
              <a:t> </a:t>
            </a:r>
            <a:r>
              <a:rPr lang="en-GB" altLang="zh-CN" sz="1400" b="1" dirty="0">
                <a:latin typeface="Times New Roman" panose="02020603050405020304" pitchFamily="18" charset="0"/>
                <a:cs typeface="Times New Roman" panose="02020603050405020304" pitchFamily="18" charset="0"/>
              </a:rPr>
              <a:t>: </a:t>
            </a:r>
            <a:r>
              <a:rPr lang="en-GB" altLang="zh-CN" sz="1400" dirty="0">
                <a:latin typeface="Times New Roman" panose="02020603050405020304" pitchFamily="18" charset="0"/>
                <a:cs typeface="Times New Roman" panose="02020603050405020304" pitchFamily="18" charset="0"/>
              </a:rPr>
              <a:t>after the UE is attached to the target cell a handover failure is counted if the following criterion is met:</a:t>
            </a:r>
            <a:endParaRPr lang="zh-CN" altLang="zh-CN" sz="1400" dirty="0">
              <a:latin typeface="Times New Roman" panose="02020603050405020304" pitchFamily="18" charset="0"/>
              <a:cs typeface="Times New Roman" panose="02020603050405020304" pitchFamily="18" charset="0"/>
            </a:endParaRPr>
          </a:p>
          <a:p>
            <a:pPr marL="540385" indent="-180340">
              <a:spcAft>
                <a:spcPts val="900"/>
              </a:spcAft>
            </a:pPr>
            <a:r>
              <a:rPr lang="en-GB" altLang="zh-CN" sz="1400" dirty="0">
                <a:latin typeface="Times New Roman" panose="02020603050405020304" pitchFamily="18" charset="0"/>
                <a:cs typeface="Times New Roman" panose="02020603050405020304" pitchFamily="18" charset="0"/>
              </a:rPr>
              <a:t>-	target cell downlink filtered average (the filtering/averaging here is same as that used for starting T310) wideband CQI is less than the threshold </a:t>
            </a:r>
            <a:r>
              <a:rPr lang="en-GB" altLang="zh-CN" sz="1400" dirty="0" err="1">
                <a:latin typeface="Times New Roman" panose="02020603050405020304" pitchFamily="18" charset="0"/>
                <a:cs typeface="Times New Roman" panose="02020603050405020304" pitchFamily="18" charset="0"/>
              </a:rPr>
              <a:t>Qout</a:t>
            </a:r>
            <a:r>
              <a:rPr lang="en-GB" altLang="zh-CN" sz="1400" dirty="0">
                <a:latin typeface="Times New Roman" panose="02020603050405020304" pitchFamily="18" charset="0"/>
                <a:cs typeface="Times New Roman" panose="02020603050405020304" pitchFamily="18" charset="0"/>
              </a:rPr>
              <a:t> (-8 dB) at the end of the handover execution time (Table 5.1.4.1) in state 3.</a:t>
            </a:r>
            <a:endParaRPr lang="zh-CN" altLang="zh-CN"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5362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DFA6B5-D279-48D4-91C2-636687829142}"/>
              </a:ext>
            </a:extLst>
          </p:cNvPr>
          <p:cNvSpPr>
            <a:spLocks noGrp="1"/>
          </p:cNvSpPr>
          <p:nvPr>
            <p:ph type="title"/>
          </p:nvPr>
        </p:nvSpPr>
        <p:spPr/>
        <p:txBody>
          <a:bodyPr/>
          <a:lstStyle/>
          <a:p>
            <a:r>
              <a:rPr lang="en-US" altLang="zh-CN" dirty="0"/>
              <a:t>Annex – TR 36.839</a:t>
            </a:r>
            <a:endParaRPr lang="zh-CN" altLang="en-US" dirty="0"/>
          </a:p>
        </p:txBody>
      </p:sp>
      <p:pic>
        <p:nvPicPr>
          <p:cNvPr id="3" name="图片 2">
            <a:extLst>
              <a:ext uri="{FF2B5EF4-FFF2-40B4-BE49-F238E27FC236}">
                <a16:creationId xmlns:a16="http://schemas.microsoft.com/office/drawing/2014/main" id="{AA542F4D-FAA6-449C-A0AD-F4EEC721E238}"/>
              </a:ext>
            </a:extLst>
          </p:cNvPr>
          <p:cNvPicPr>
            <a:picLocks noChangeAspect="1"/>
          </p:cNvPicPr>
          <p:nvPr/>
        </p:nvPicPr>
        <p:blipFill>
          <a:blip r:embed="rId2"/>
          <a:stretch>
            <a:fillRect/>
          </a:stretch>
        </p:blipFill>
        <p:spPr>
          <a:xfrm>
            <a:off x="6316846" y="1913368"/>
            <a:ext cx="5703704" cy="3469499"/>
          </a:xfrm>
          <a:prstGeom prst="rect">
            <a:avLst/>
          </a:prstGeom>
        </p:spPr>
      </p:pic>
      <p:pic>
        <p:nvPicPr>
          <p:cNvPr id="4" name="图片 3">
            <a:extLst>
              <a:ext uri="{FF2B5EF4-FFF2-40B4-BE49-F238E27FC236}">
                <a16:creationId xmlns:a16="http://schemas.microsoft.com/office/drawing/2014/main" id="{F143CC84-A4E6-4B2F-BC36-1B8A4616D58C}"/>
              </a:ext>
            </a:extLst>
          </p:cNvPr>
          <p:cNvPicPr>
            <a:picLocks noChangeAspect="1"/>
          </p:cNvPicPr>
          <p:nvPr/>
        </p:nvPicPr>
        <p:blipFill>
          <a:blip r:embed="rId3"/>
          <a:stretch>
            <a:fillRect/>
          </a:stretch>
        </p:blipFill>
        <p:spPr>
          <a:xfrm>
            <a:off x="106136" y="1913368"/>
            <a:ext cx="6074229" cy="3492682"/>
          </a:xfrm>
          <a:prstGeom prst="rect">
            <a:avLst/>
          </a:prstGeom>
        </p:spPr>
      </p:pic>
      <p:cxnSp>
        <p:nvCxnSpPr>
          <p:cNvPr id="6" name="直接连接符 5">
            <a:extLst>
              <a:ext uri="{FF2B5EF4-FFF2-40B4-BE49-F238E27FC236}">
                <a16:creationId xmlns:a16="http://schemas.microsoft.com/office/drawing/2014/main" id="{CA24EA7D-99B7-4BBD-9ECF-9E1D7BBF7002}"/>
              </a:ext>
            </a:extLst>
          </p:cNvPr>
          <p:cNvCxnSpPr/>
          <p:nvPr/>
        </p:nvCxnSpPr>
        <p:spPr>
          <a:xfrm>
            <a:off x="6316846" y="1020536"/>
            <a:ext cx="0" cy="532311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6839884"/>
      </p:ext>
    </p:extLst>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B0F0"/>
        </a:solidFill>
        <a:ln w="12700" cap="flat" cmpd="sng" algn="ctr">
          <a:noFill/>
          <a:prstDash val="solid"/>
          <a:miter lim="800000"/>
        </a:ln>
      </a:spPr>
      <a:bodyPr rtlCol="0" anchor="ctr"/>
      <a:lstStyle>
        <a:defPPr algn="ctr" defTabSz="405130">
          <a:defRPr sz="1060" kern="0" dirty="0">
            <a:solidFill>
              <a:prstClr val="white"/>
            </a:solidFill>
            <a:latin typeface="Arial" panose="020B0604020202020204" pitchFamily="34" charset="0"/>
            <a:ea typeface="微软雅黑" panose="020B0503020204020204" pitchFamily="34" charset="-122"/>
            <a:sym typeface="Arial" panose="020B0604020202020204" pitchFamily="34" charset="0"/>
          </a:defRPr>
        </a:defPPr>
      </a:lstStyle>
    </a:spDef>
    <a:txDef>
      <a:spPr>
        <a:noFill/>
        <a:ln>
          <a:noFill/>
        </a:ln>
      </a:spPr>
      <a:bodyPr wrap="none" rtlCol="0">
        <a:spAutoFit/>
      </a:bodyPr>
      <a:lstStyle>
        <a:defPPr>
          <a:defRPr sz="1200" b="1"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512</TotalTime>
  <Words>647</Words>
  <Application>Microsoft Office PowerPoint</Application>
  <PresentationFormat>宽屏</PresentationFormat>
  <Paragraphs>55</Paragraphs>
  <Slides>7</Slides>
  <Notes>4</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幻灯片标题</vt:lpstr>
      </vt:variant>
      <vt:variant>
        <vt:i4>7</vt:i4>
      </vt:variant>
      <vt:variant>
        <vt:lpstr>自定义放映</vt:lpstr>
      </vt:variant>
      <vt:variant>
        <vt:i4>1</vt:i4>
      </vt:variant>
    </vt:vector>
  </HeadingPairs>
  <TitlesOfParts>
    <vt:vector size="17" baseType="lpstr">
      <vt:lpstr>黑体</vt:lpstr>
      <vt:lpstr>宋体</vt:lpstr>
      <vt:lpstr>微软雅黑</vt:lpstr>
      <vt:lpstr>字魂59号-创粗黑</vt:lpstr>
      <vt:lpstr>Arial</vt:lpstr>
      <vt:lpstr>Calibri</vt:lpstr>
      <vt:lpstr>Times New Roman</vt:lpstr>
      <vt:lpstr>Wingdings</vt:lpstr>
      <vt:lpstr>1_Office 主题</vt:lpstr>
      <vt:lpstr>PowerPoint 演示文稿</vt:lpstr>
      <vt:lpstr>AI/ML based L3 Mobility</vt:lpstr>
      <vt:lpstr>AI/ML based L3 Mobility</vt:lpstr>
      <vt:lpstr>AI/ML based L3 Mobility</vt:lpstr>
      <vt:lpstr>Thank You！</vt:lpstr>
      <vt:lpstr>Annex – TR 36.839</vt:lpstr>
      <vt:lpstr>Annex – TR 36.839</vt:lpstr>
      <vt:lpstr>自定义放映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ZTE-LiuJing</cp:lastModifiedBy>
  <cp:revision>2417</cp:revision>
  <dcterms:created xsi:type="dcterms:W3CDTF">2015-12-07T16:40:00Z</dcterms:created>
  <dcterms:modified xsi:type="dcterms:W3CDTF">2024-03-11T13:04:56Z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4DBAED2B60DA49EAA83132F54C1A461E</vt:lpwstr>
  </property>
</Properties>
</file>