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841" r:id="rId7"/>
    <p:sldMasterId id="2147483911" r:id="rId8"/>
  </p:sldMasterIdLst>
  <p:notesMasterIdLst>
    <p:notesMasterId r:id="rId15"/>
  </p:notesMasterIdLst>
  <p:sldIdLst>
    <p:sldId id="2147475565" r:id="rId9"/>
    <p:sldId id="2147475570" r:id="rId10"/>
    <p:sldId id="2147473403" r:id="rId11"/>
    <p:sldId id="2147475569" r:id="rId12"/>
    <p:sldId id="2147475568" r:id="rId13"/>
    <p:sldId id="2147473441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4C5E8A02-9C24-826D-1A80-322B094C04B1}" name="Matthew Baker 2" initials="MPJB" userId="Matthew Baker 2" providerId="None"/>
  <p188:author id="{B0AA6F31-FCA2-FC19-8557-746B6A09BC2C}" name="Samantha Caporal del Barrio (Nokia)" initials="SCdB(" userId="S::samantha.caporal_del_barrio@nokia.com::90599e05-2bf2-472b-a2a4-7d7fefa84182" providerId="AD"/>
  <p188:author id="{BBE2ED4D-7C30-1A7A-8236-9E3A31F889E8}" name="Rafael Paiva (Nokia)" initials="RP(" userId="S::rafael.paiva@nokia.com::f2244b69-757d-4dea-abbd-cd8eb512804e" providerId="AD"/>
  <p188:author id="{52330059-3764-95ED-E15C-641F8F442F84}" name="Petri J. Vasenkari (Nokia)" initials="P(" userId="S::petri.j.vasenkari@nokia.com::45ab63b8-482e-4d1b-9753-9204e852db48" providerId="AD"/>
  <p188:author id="{7C97276F-CA75-1F9E-6925-52C2D38907D5}" name="Matthew Baker" initials="MPJB" userId="Matthew Baker" providerId="None"/>
  <p188:author id="{28930073-21D1-1B32-9C4D-071306DCCD41}" name="Tero Henttonen (Nokia)" initials="TH(" userId="S::tero.henttonen@nokia.com::8c59b07f-d54f-43e4-8a38-fa95699606b6" providerId="AD"/>
  <p188:author id="{F9C5FCA5-E4AB-A278-1373-52C44D69978C}" name="Johannes Hejselbaek (Nokia)" initials="J(" userId="S::johannes.hejselbaek@nokia.com::41ab0100-30cb-40d6-be41-03fc2027f67b" providerId="AD"/>
  <p188:author id="{C96139DC-DD86-DC24-1A1B-14CEB62FABF3}" name="Murat Gursu (Nokia)" initials="MG(" userId="S::murat.gursu@nokia-bell-labs.com::18102de9-ee45-4f1a-a734-fc730e019b69" providerId="AD"/>
  <p188:author id="{E5629FDF-7D17-DC2B-87CA-A28B6EE49C77}" name="Iwajlo Angelow (Nokia)" initials="I(" userId="S::iwajlo.angelow@nokia.com::3fd66476-df55-4ced-b537-c2ddb5d11695" providerId="AD"/>
  <p188:author id="{1B5336EA-D819-FB14-F5DE-CAE370B25805}" name="Nokia Networks" initials="DL(-F" userId="Nokia Networks" providerId="None"/>
  <p188:author id="{E87255FE-1F1A-9875-30DC-0FEDC5234F38}" name="Lars Dalsgaard (Nokia)" initials="L(" userId="S::lars.dalsgaard@nokia.com::e1bb5a1e-b9f4-4671-872d-0e0e38899c4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10"/>
    <a:srgbClr val="FFFB00"/>
    <a:srgbClr val="FFFFBE"/>
    <a:srgbClr val="CCCCCC"/>
    <a:srgbClr val="E1E1E1"/>
    <a:srgbClr val="001135"/>
    <a:srgbClr val="001D47"/>
    <a:srgbClr val="0A0908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68BF19-37C5-B3C6-2BFC-604B4A4C8743}" v="1" dt="2024-03-11T12:56:10.052"/>
    <p1510:client id="{5E5CE7F7-DBA0-B59F-C8D9-A7DE24D39C5E}" v="1" dt="2024-03-11T13:22:30.585"/>
    <p1510:client id="{7EB8A892-E955-FFDA-7691-17C9318CD289}" v="7" dt="2024-03-11T16:40:20.883"/>
    <p1510:client id="{C672DAB7-BE8F-465B-9E8F-2902EABABAEA}" v="2" dt="2024-03-11T19:00:04.272"/>
    <p1510:client id="{FD64A5C9-7332-4CD9-BB80-07F80A68EB4E}" v="19" dt="2024-03-11T13:27:51.0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88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RP-240262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RP-240262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RP-240262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RP-240262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RP-240262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E9242-8D67-72EA-4F37-5C39D927E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634673"/>
            <a:ext cx="5027617" cy="1244465"/>
          </a:xfrm>
        </p:spPr>
        <p:txBody>
          <a:bodyPr/>
          <a:lstStyle/>
          <a:p>
            <a:r>
              <a:rPr lang="en-US"/>
              <a:t>Other RAN4-led topics for Rel-19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FB0485A-FD1C-9AB2-E18F-92E2E2FC0496}"/>
              </a:ext>
            </a:extLst>
          </p:cNvPr>
          <p:cNvSpPr txBox="1">
            <a:spLocks/>
          </p:cNvSpPr>
          <p:nvPr/>
        </p:nvSpPr>
        <p:spPr>
          <a:xfrm>
            <a:off x="417531" y="367393"/>
            <a:ext cx="5027618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RP-240262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4EABF-5451-E0EA-4464-23DBFEEF6177}"/>
              </a:ext>
            </a:extLst>
          </p:cNvPr>
          <p:cNvSpPr txBox="1">
            <a:spLocks/>
          </p:cNvSpPr>
          <p:nvPr/>
        </p:nvSpPr>
        <p:spPr>
          <a:xfrm>
            <a:off x="417530" y="3332187"/>
            <a:ext cx="5996521" cy="109951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3GPP TSG RAN Meeting #103</a:t>
            </a:r>
          </a:p>
          <a:p>
            <a:r>
              <a:rPr lang="en-US"/>
              <a:t>Maastricht, The Netherlands, 18</a:t>
            </a:r>
            <a:r>
              <a:rPr lang="en-US" baseline="30000"/>
              <a:t>th</a:t>
            </a:r>
            <a:r>
              <a:rPr lang="en-US"/>
              <a:t> – 21</a:t>
            </a:r>
            <a:r>
              <a:rPr lang="en-US" baseline="30000"/>
              <a:t>st</a:t>
            </a:r>
            <a:r>
              <a:rPr lang="en-US"/>
              <a:t> March, 2024</a:t>
            </a:r>
          </a:p>
          <a:p>
            <a:r>
              <a:rPr lang="en-US"/>
              <a:t>Agenda Item 9.1.4.6</a:t>
            </a:r>
          </a:p>
          <a:p>
            <a:r>
              <a:rPr lang="it-IT"/>
              <a:t>Source: Nokia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5AB3B-1C2D-A15E-7EAD-13E1C59AA6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RP-240262</a:t>
            </a:r>
          </a:p>
        </p:txBody>
      </p:sp>
    </p:spTree>
    <p:extLst>
      <p:ext uri="{BB962C8B-B14F-4D97-AF65-F5344CB8AC3E}">
        <p14:creationId xmlns:p14="http://schemas.microsoft.com/office/powerpoint/2010/main" val="333055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8A08F-B48D-C17F-54E7-ECA79EDFB6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NR Channel BW less than 5 MHz for TN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50A5107-F955-6F26-B95A-06500ABD2C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961422"/>
            <a:ext cx="6167817" cy="3194061"/>
          </a:xfrm>
        </p:spPr>
        <p:txBody>
          <a:bodyPr lIns="0" tIns="0" rIns="0" bIns="0" anchor="t"/>
          <a:lstStyle/>
          <a:p>
            <a:pPr>
              <a:spcAft>
                <a:spcPts val="300"/>
              </a:spcAft>
            </a:pPr>
            <a:r>
              <a:rPr lang="en-US" b="1" u="sng" dirty="0">
                <a:ea typeface="Nokia Pure Text" panose="020B0504040602060303" pitchFamily="34" charset="0"/>
                <a:cs typeface="Nokia Pure Text" panose="020B0504040602060303" pitchFamily="34" charset="0"/>
              </a:rPr>
              <a:t>Motivation:</a:t>
            </a:r>
          </a:p>
          <a:p>
            <a:pPr>
              <a:spcAft>
                <a:spcPts val="300"/>
              </a:spcAft>
            </a:pPr>
            <a:r>
              <a:rPr lang="en-US" dirty="0">
                <a:latin typeface="Nokia Pure Text"/>
                <a:ea typeface="Nokia Pure Text" panose="020B0503020202020204" pitchFamily="34" charset="0"/>
              </a:rPr>
              <a:t>Rel-18 introduces only basic support for 3 MHz </a:t>
            </a:r>
            <a:r>
              <a:rPr lang="en-US" dirty="0" err="1">
                <a:latin typeface="Nokia Pure Text"/>
                <a:ea typeface="Nokia Pure Text" panose="020B0503020202020204" pitchFamily="34" charset="0"/>
              </a:rPr>
              <a:t>MHz</a:t>
            </a:r>
            <a:r>
              <a:rPr lang="en-US" dirty="0">
                <a:latin typeface="Nokia Pure Text"/>
                <a:ea typeface="Nokia Pure Text" panose="020B0503020202020204" pitchFamily="34" charset="0"/>
              </a:rPr>
              <a:t> channel bandwidth, with flexibility on actual transmission bandwidth.</a:t>
            </a:r>
          </a:p>
          <a:p>
            <a:pPr>
              <a:spcAft>
                <a:spcPts val="300"/>
              </a:spcAft>
            </a:pPr>
            <a:r>
              <a:rPr lang="en-US" dirty="0">
                <a:latin typeface="Nokia Pure Text"/>
                <a:ea typeface="Nokia Pure Text" panose="020B0503020202020204" pitchFamily="34" charset="0"/>
              </a:rPr>
              <a:t>Rel-19 should expand the use cases for NR in narrow spectrum allocations:</a:t>
            </a:r>
          </a:p>
          <a:p>
            <a:pPr marL="351155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Top priority is support of requirements for CA  and DC, e.g. for n100 + n101 (rail industry use case for 900 + 1900 MHz bands)</a:t>
            </a:r>
          </a:p>
          <a:p>
            <a:pPr marL="351155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Other cases of commercial interest include: </a:t>
            </a:r>
          </a:p>
          <a:p>
            <a:pPr marL="531155" lvl="2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Inter-band CA:  CA_n106A-n48A (n106, n48) and CA_n106A-n26A (n106, n26)</a:t>
            </a:r>
          </a:p>
          <a:p>
            <a:pPr marL="531155" lvl="2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Inter-band EN-DC within FR1:  NE-DC_n106_26A  (n106, 26) </a:t>
            </a:r>
          </a:p>
          <a:p>
            <a:pPr marL="531155" lvl="2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3Hz in band n26 with n48 and n106</a:t>
            </a:r>
          </a:p>
          <a:p>
            <a:pPr marL="531155" lvl="2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3MHz in band n85 with existing commercial bands such as n41 </a:t>
            </a:r>
          </a:p>
          <a:p>
            <a:pPr marL="531155" lvl="2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3MHz in band n28 with existing commercial bands such as n3</a:t>
            </a:r>
          </a:p>
          <a:p>
            <a:pPr marL="351155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351155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351155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RRM requirements are needed to support CA and DC:</a:t>
            </a:r>
          </a:p>
          <a:p>
            <a:pPr marL="530860" lvl="2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000" dirty="0"/>
              <a:t>E.g. </a:t>
            </a:r>
            <a:r>
              <a:rPr lang="en-US" sz="1000" dirty="0" err="1"/>
              <a:t>SCell</a:t>
            </a:r>
            <a:r>
              <a:rPr lang="en-US" sz="1000" dirty="0"/>
              <a:t> Index reading for 12 PRB scenario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5AF0E5-3407-8B98-8CBE-4E291D5D5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472" y="1460094"/>
            <a:ext cx="2608559" cy="26438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CA6FA0-EB64-4D9E-D67D-194B975301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RP-240262</a:t>
            </a:r>
          </a:p>
        </p:txBody>
      </p:sp>
    </p:spTree>
    <p:extLst>
      <p:ext uri="{BB962C8B-B14F-4D97-AF65-F5344CB8AC3E}">
        <p14:creationId xmlns:p14="http://schemas.microsoft.com/office/powerpoint/2010/main" val="1363723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8A08F-B48D-C17F-54E7-ECA79EDFB6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NR Channel BW less than 5 MHz for TN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50A5107-F955-6F26-B95A-06500ABD2C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961422"/>
            <a:ext cx="8347101" cy="3194061"/>
          </a:xfrm>
        </p:spPr>
        <p:txBody>
          <a:bodyPr lIns="0" tIns="0" rIns="0" bIns="0" anchor="t"/>
          <a:lstStyle/>
          <a:p>
            <a:pPr marL="351155" lvl="1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600" dirty="0"/>
          </a:p>
          <a:p>
            <a:pPr marL="0" lvl="1"/>
            <a:r>
              <a:rPr lang="en-US" b="1" u="sng" dirty="0"/>
              <a:t>Proposed WI Objectives: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sz="1100" dirty="0"/>
              <a:t>Introduce support for CA and DC with 3MHz CBW and another NR CBW</a:t>
            </a:r>
          </a:p>
          <a:p>
            <a:pPr marL="530860" lvl="2" indent="-171450">
              <a:buFont typeface="Arial" panose="020B0604020202020204" pitchFamily="34" charset="0"/>
              <a:buChar char="•"/>
            </a:pPr>
            <a:r>
              <a:rPr lang="en-US" sz="900" dirty="0"/>
              <a:t>Example band combination could be CA_n100-n101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sz="1100" dirty="0">
                <a:ea typeface="+mn-lt"/>
                <a:cs typeface="+mn-lt"/>
              </a:rPr>
              <a:t>Define RRM requirements, for inter-band CA</a:t>
            </a:r>
          </a:p>
          <a:p>
            <a:pPr marL="179705" lvl="1"/>
            <a:endParaRPr lang="en-US" sz="1100" dirty="0">
              <a:ea typeface="+mn-lt"/>
              <a:cs typeface="+mn-lt"/>
            </a:endParaRPr>
          </a:p>
          <a:p>
            <a:pPr marL="179705" lvl="1"/>
            <a:endParaRPr lang="en-US" sz="1100" dirty="0">
              <a:ea typeface="+mn-lt"/>
              <a:cs typeface="+mn-lt"/>
            </a:endParaRPr>
          </a:p>
          <a:p>
            <a:pPr marL="179705" lvl="1"/>
            <a:r>
              <a:rPr lang="en-US" sz="1100" dirty="0"/>
              <a:t>As a subsequent step, consider introducing HPUE (PC1) support for UL CA configurations with 3MHz CBW and another NR CBW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endParaRPr lang="en-US" sz="1100" dirty="0">
              <a:ea typeface="+mn-lt"/>
              <a:cs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F12D16-1C6D-FE25-47E4-243ED9FB2730}"/>
              </a:ext>
            </a:extLst>
          </p:cNvPr>
          <p:cNvSpPr txBox="1"/>
          <p:nvPr/>
        </p:nvSpPr>
        <p:spPr>
          <a:xfrm>
            <a:off x="391031" y="4271308"/>
            <a:ext cx="8404000" cy="340654"/>
          </a:xfrm>
          <a:prstGeom prst="rect">
            <a:avLst/>
          </a:prstGeom>
          <a:solidFill>
            <a:schemeClr val="accent1"/>
          </a:solidFill>
        </p:spPr>
        <p:txBody>
          <a:bodyPr wrap="square" lIns="90000" tIns="0" rIns="72000" bIns="0" rtlCol="0" anchor="ctr">
            <a:noAutofit/>
          </a:bodyPr>
          <a:lstStyle/>
          <a:p>
            <a:pPr marL="228594" indent="-228594" algn="ctr" defTabSz="609585" fontAlgn="base"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Nokia Pure Text" panose="020B0503020202020204" pitchFamily="34" charset="0"/>
                <a:ea typeface="Nokia Pure Text" panose="020B0503020202020204" pitchFamily="34" charset="0"/>
              </a:rPr>
              <a:t>Complete feature specification for NR &lt;5MHz according to identified commercial needs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CA6FA0-EB64-4D9E-D67D-194B975301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RP-240262</a:t>
            </a:r>
          </a:p>
        </p:txBody>
      </p:sp>
    </p:spTree>
    <p:extLst>
      <p:ext uri="{BB962C8B-B14F-4D97-AF65-F5344CB8AC3E}">
        <p14:creationId xmlns:p14="http://schemas.microsoft.com/office/powerpoint/2010/main" val="2893081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8A08F-B48D-C17F-54E7-ECA79EDFB6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NTN evolutions in RAN4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50A5107-F955-6F26-B95A-06500ABD2C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961422"/>
            <a:ext cx="8308800" cy="3194061"/>
          </a:xfrm>
        </p:spPr>
        <p:txBody>
          <a:bodyPr lIns="0" tIns="0" rIns="0" bIns="0" anchor="t"/>
          <a:lstStyle/>
          <a:p>
            <a:pPr>
              <a:spcAft>
                <a:spcPts val="0"/>
              </a:spcAft>
            </a:pPr>
            <a:r>
              <a:rPr lang="en-US" b="1" u="sng" dirty="0">
                <a:ea typeface="Nokia Pure Text" panose="020B0504040602060303" pitchFamily="34" charset="0"/>
                <a:cs typeface="Nokia Pure Text" panose="020B0504040602060303" pitchFamily="34" charset="0"/>
              </a:rPr>
              <a:t>Motivation:</a:t>
            </a: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71450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Given the focus on workload across RAN WGs and in specific RAN4, it is necessary to prioritize the many new aspects of NTN support. During Rel-17 and Rel-18 multiple new requirements related to NTN features have been introduced. </a:t>
            </a:r>
          </a:p>
          <a:p>
            <a:pPr marL="351450" lvl="1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51450" lvl="1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A general issue has been coverage, given a challenging link-budget. To overcome this a focus point in Rel-19 should be enabling high-power UE support also for NTN while still considering the coexistence with TN deployments.  </a:t>
            </a:r>
          </a:p>
          <a:p>
            <a:pPr marL="351450" lvl="1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51450" lvl="1" indent="-1714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From the first introduction of NTN the potential impact of e.g. varying doppler to NTN UE performance has been discussed. These discussions have not yet resulted in a complete set of performance requirements and test cases which are believed to be needed to fully ensure the expected NTN UE performance</a:t>
            </a:r>
            <a:b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à"/>
            </a:pPr>
            <a:r>
              <a:rPr lang="en-US" b="1" dirty="0">
                <a:ea typeface="Nokia Pure Text" panose="020B0504040602060303" pitchFamily="34" charset="0"/>
                <a:cs typeface="Nokia Pure Text" panose="020B0504040602060303" pitchFamily="34" charset="0"/>
              </a:rPr>
              <a:t>Priority for Rel-19 NTN should be enhancing High-Power UEs and sufficient testing of UE support of NTN</a:t>
            </a:r>
          </a:p>
          <a:p>
            <a:pPr marL="285750" indent="-285750" defTabSz="914354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F12D16-1C6D-FE25-47E4-243ED9FB2730}"/>
              </a:ext>
            </a:extLst>
          </p:cNvPr>
          <p:cNvSpPr txBox="1"/>
          <p:nvPr/>
        </p:nvSpPr>
        <p:spPr>
          <a:xfrm>
            <a:off x="391031" y="4271308"/>
            <a:ext cx="8404000" cy="340654"/>
          </a:xfrm>
          <a:prstGeom prst="rect">
            <a:avLst/>
          </a:prstGeom>
          <a:solidFill>
            <a:schemeClr val="accent1"/>
          </a:solidFill>
        </p:spPr>
        <p:txBody>
          <a:bodyPr wrap="square" lIns="90000" tIns="0" rIns="72000" bIns="0" rtlCol="0" anchor="ctr">
            <a:noAutofit/>
          </a:bodyPr>
          <a:lstStyle/>
          <a:p>
            <a:pPr marL="228594" indent="-228594" algn="ctr" defTabSz="609585" fontAlgn="base">
              <a:spcAft>
                <a:spcPct val="0"/>
              </a:spcAft>
            </a:pPr>
            <a:r>
              <a:rPr lang="en-US" sz="1200" b="1" dirty="0">
                <a:solidFill>
                  <a:srgbClr val="FFFFFF"/>
                </a:solidFill>
                <a:latin typeface="Nokia Pure Text" panose="020B0503020202020204" pitchFamily="34" charset="0"/>
                <a:ea typeface="Nokia Pure Text" panose="020B0503020202020204" pitchFamily="34" charset="0"/>
              </a:rPr>
              <a:t>Keep the focus on completing high priority objectives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E33A8E-BFE3-E9B4-87B9-4C1657E14D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RP-240262</a:t>
            </a:r>
          </a:p>
        </p:txBody>
      </p:sp>
    </p:spTree>
    <p:extLst>
      <p:ext uri="{BB962C8B-B14F-4D97-AF65-F5344CB8AC3E}">
        <p14:creationId xmlns:p14="http://schemas.microsoft.com/office/powerpoint/2010/main" val="2470923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6B7DA-C9DC-4A39-5609-1D643018DE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z="2400" b="0"/>
              <a:t>Intra-band non-collocated CA/DC </a:t>
            </a:r>
            <a:endParaRPr lang="en-US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A763DC0A-59E8-79DB-76A9-317BC148CAD3}"/>
              </a:ext>
            </a:extLst>
          </p:cNvPr>
          <p:cNvSpPr txBox="1">
            <a:spLocks/>
          </p:cNvSpPr>
          <p:nvPr/>
        </p:nvSpPr>
        <p:spPr>
          <a:xfrm>
            <a:off x="417337" y="961422"/>
            <a:ext cx="8308800" cy="3194061"/>
          </a:xfrm>
          <a:prstGeom prst="rect">
            <a:avLst/>
          </a:prstGeom>
        </p:spPr>
        <p:txBody>
          <a:bodyPr lIns="0" tIns="0" rIns="0" bIns="0" anchor="t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</a:pPr>
            <a:r>
              <a:rPr lang="en-US" b="1" u="sng" dirty="0">
                <a:ea typeface="Nokia Pure Text" panose="020B0504040602060303" pitchFamily="34" charset="0"/>
                <a:cs typeface="Nokia Pure Text" panose="020B0504040602060303" pitchFamily="34" charset="0"/>
              </a:rPr>
              <a:t>Motivation:</a:t>
            </a: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71450" indent="-171450">
              <a:spcAft>
                <a:spcPts val="0"/>
              </a:spcAft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Given the discussion during Rel-18 and the lack of progress on some aspects, the need for further work in Rel-19 can be questioned. However, if work is to continue: </a:t>
            </a:r>
          </a:p>
          <a:p>
            <a:pPr marL="351450" lvl="1" indent="-171450">
              <a:spcAft>
                <a:spcPts val="0"/>
              </a:spcAft>
            </a:pP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Only Type 4 requirements assuming MRTD&gt;CP for FWA, reusing Type </a:t>
            </a:r>
            <a:r>
              <a:rPr lang="en-US">
                <a:ea typeface="Nokia Pure Text" panose="020B0504040602060303" pitchFamily="34" charset="0"/>
                <a:cs typeface="Nokia Pure Text" panose="020B0504040602060303" pitchFamily="34" charset="0"/>
              </a:rPr>
              <a:t>2 requirements, </a:t>
            </a:r>
            <a: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  <a:t>should be considered</a:t>
            </a:r>
            <a:br>
              <a:rPr lang="en-US" dirty="0"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endParaRPr lang="en-US" dirty="0"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à"/>
            </a:pPr>
            <a:r>
              <a:rPr lang="en-US" b="1" dirty="0">
                <a:ea typeface="Nokia Pure Text" panose="020B0504040602060303" pitchFamily="34" charset="0"/>
                <a:cs typeface="Nokia Pure Text" panose="020B0504040602060303" pitchFamily="34" charset="0"/>
              </a:rPr>
              <a:t>If a WI in Rel-19 then only work on Type 4 requirements assuming MRTD&gt;CP </a:t>
            </a:r>
          </a:p>
          <a:p>
            <a:pPr marL="285750" indent="-285750" defTabSz="914354"/>
            <a:endParaRPr lang="en-US" dirty="0">
              <a:sym typeface="Wingdings" panose="05000000000000000000" pitchFamily="2" charset="2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FC111A-FF2F-5FDC-D8EA-4265B0E2A191}"/>
              </a:ext>
            </a:extLst>
          </p:cNvPr>
          <p:cNvSpPr txBox="1"/>
          <p:nvPr/>
        </p:nvSpPr>
        <p:spPr>
          <a:xfrm>
            <a:off x="391031" y="4271308"/>
            <a:ext cx="8404000" cy="340654"/>
          </a:xfrm>
          <a:prstGeom prst="rect">
            <a:avLst/>
          </a:prstGeom>
          <a:solidFill>
            <a:schemeClr val="accent1"/>
          </a:solidFill>
        </p:spPr>
        <p:txBody>
          <a:bodyPr wrap="square" lIns="90000" tIns="0" rIns="72000" bIns="0" rtlCol="0" anchor="ctr">
            <a:noAutofit/>
          </a:bodyPr>
          <a:lstStyle/>
          <a:p>
            <a:pPr marL="228594" indent="-228594" algn="ctr" defTabSz="609585" fontAlgn="base">
              <a:spcAft>
                <a:spcPct val="0"/>
              </a:spcAft>
            </a:pPr>
            <a:r>
              <a:rPr lang="en-US" sz="1200" b="1">
                <a:solidFill>
                  <a:srgbClr val="FFFFFF"/>
                </a:solidFill>
                <a:latin typeface="Nokia Pure Text" panose="020B0503020202020204" pitchFamily="34" charset="0"/>
                <a:ea typeface="Nokia Pure Text" panose="020B0503020202020204" pitchFamily="34" charset="0"/>
              </a:rPr>
              <a:t>Question if this is really needed in Rel-19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35E7FB6-8178-3F96-1881-59DCD7F824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RP-240262</a:t>
            </a:r>
          </a:p>
        </p:txBody>
      </p:sp>
    </p:spTree>
    <p:extLst>
      <p:ext uri="{BB962C8B-B14F-4D97-AF65-F5344CB8AC3E}">
        <p14:creationId xmlns:p14="http://schemas.microsoft.com/office/powerpoint/2010/main" val="2973948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RBI5PAMIO524-485775681-79</_dlc_DocId>
    <_dlc_DocIdUrl xmlns="71c5aaf6-e6ce-465b-b873-5148d2a4c105">
      <Url>https://nokia.sharepoint.com/sites/gxp/_layouts/15/DocIdRedir.aspx?ID=RBI5PAMIO524-485775681-79</Url>
      <Description>RBI5PAMIO524-485775681-79</Description>
    </_dlc_DocIdUrl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9F34A3B-01BA-4606-87DA-3E7B0B064FD5}">
  <ds:schemaRefs>
    <ds:schemaRef ds:uri="http://purl.org/dc/elements/1.1/"/>
    <ds:schemaRef ds:uri="http://purl.org/dc/terms/"/>
    <ds:schemaRef ds:uri="http://purl.org/dc/dcmitype/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7275bb01-7583-478d-bc14-e839a2dd5989"/>
    <ds:schemaRef ds:uri="fd29e756-1e88-48a1-974b-d7d8a56481f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03EEF9D-B5AB-4DBE-87AC-FA36ED83ACE5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B209B2D-C17F-4075-86A3-E2F6F9C719D5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524</Words>
  <Application>Microsoft Office PowerPoint</Application>
  <PresentationFormat>On-screen Show (16:9)</PresentationFormat>
  <Paragraphs>51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Wingdings</vt:lpstr>
      <vt:lpstr>1. Master</vt:lpstr>
      <vt:lpstr>1. White master</vt:lpstr>
      <vt:lpstr>2_Nokia White Master with headline</vt:lpstr>
      <vt:lpstr>think-cell Slide</vt:lpstr>
      <vt:lpstr>Other RAN4-led topics for Rel-19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>Matthew Baker (Nokia)</dc:creator>
  <cp:lastModifiedBy>Matthew Baker</cp:lastModifiedBy>
  <cp:revision>11</cp:revision>
  <dcterms:created xsi:type="dcterms:W3CDTF">2023-02-07T12:57:47Z</dcterms:created>
  <dcterms:modified xsi:type="dcterms:W3CDTF">2024-03-11T19:10:03Z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0x01010085B424B673583543B6F776E103F2A363</vt:lpwstr>
  </property>
  <property fmtid="{D5CDD505-2E9C-101B-9397-08002B2CF9AE}" pid="10" name="_dlc_DocIdItemGuid">
    <vt:lpwstr>e2b6710d-aceb-41e0-848a-0ceb555a064d</vt:lpwstr>
  </property>
  <property fmtid="{D5CDD505-2E9C-101B-9397-08002B2CF9AE}" pid="11" name="MediaServiceImageTags">
    <vt:lpwstr/>
  </property>
</Properties>
</file>