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  <p:sldMasterId id="2147483663" r:id="rId3"/>
  </p:sldMasterIdLst>
  <p:notesMasterIdLst>
    <p:notesMasterId r:id="rId10"/>
  </p:notesMasterIdLst>
  <p:handoutMasterIdLst>
    <p:handoutMasterId r:id="rId11"/>
  </p:handoutMasterIdLst>
  <p:sldIdLst>
    <p:sldId id="1607" r:id="rId4"/>
    <p:sldId id="1614" r:id="rId5"/>
    <p:sldId id="1616" r:id="rId6"/>
    <p:sldId id="1640" r:id="rId7"/>
    <p:sldId id="1638" r:id="rId8"/>
    <p:sldId id="163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2">
          <p15:clr>
            <a:srgbClr val="A4A3A4"/>
          </p15:clr>
        </p15:guide>
        <p15:guide id="2" pos="394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307" name="未知用户93" initials="" lastIdx="1" clrIdx="0"/>
  <p:cmAuthor id="1" name="liuchaoyjy" initials="liuchao" lastIdx="5" clrIdx="0"/>
  <p:cmAuthor id="308" name="未知用户90" initials="" lastIdx="5" clrIdx="1"/>
  <p:cmAuthor id="2" name="左敏" initials="左" lastIdx="2" clrIdx="0"/>
  <p:cmAuthor id="309" name="未知用户91" initials="" lastIdx="0" clrIdx="1"/>
  <p:cmAuthor id="3" name="作者" initials="作" lastIdx="0" clrIdx="1"/>
  <p:cmAuthor id="310" name="未知用户92" initials="" lastIdx="1" clrIdx="0"/>
  <p:cmAuthor id="4" name="周丹媛" initials="周" lastIdx="2" clrIdx="3"/>
  <p:cmAuthor id="311" name="未知用户74" initials="" lastIdx="5" clrIdx="1"/>
  <p:cmAuthor id="5" name="yangfeng@hq.cmcc" initials="y" lastIdx="1" clrIdx="4"/>
  <p:cmAuthor id="312" name="未知用户75" initials="" lastIdx="8" clrIdx="0"/>
  <p:cmAuthor id="6" name="CMCC" initials="C" lastIdx="3" clrIdx="4"/>
  <p:cmAuthor id="313" name="未知用户76" initials="" lastIdx="1" clrIdx="0"/>
  <p:cmAuthor id="7" name="Nancy Chang" initials="N" lastIdx="2" clrIdx="5"/>
  <p:cmAuthor id="314" name="未知用户77" initials="" lastIdx="8" clrIdx="0"/>
  <p:cmAuthor id="8" name="lk" initials="l" lastIdx="4" clrIdx="6"/>
  <p:cmAuthor id="315" name="未知用户78" initials="" lastIdx="8" clrIdx="0"/>
  <p:cmAuthor id="9" name="00006891" initials="0" lastIdx="15" clrIdx="8"/>
  <p:cmAuthor id="316" name="未知用户79" initials="" lastIdx="1" clrIdx="0"/>
  <p:cmAuthor id="10" name="熊先奎10009191" initials="熊" lastIdx="1" clrIdx="9"/>
  <p:cmAuthor id="317" name="未知用户80" initials="" lastIdx="1" clrIdx="0"/>
  <p:cmAuthor id="11" name="10107538" initials="1" lastIdx="1" clrIdx="9"/>
  <p:cmAuthor id="318" name="Harry xu" initials="" lastIdx="1" clrIdx="0"/>
  <p:cmAuthor id="12" name="10118178" initials="1" lastIdx="11" clrIdx="10"/>
  <p:cmAuthor id="319" name="未知用户27" initials="未" lastIdx="1" clrIdx="0"/>
  <p:cmAuthor id="13" name="zhouwd" initials="z" lastIdx="1" clrIdx="11"/>
  <p:cmAuthor id="14" name="马云飞10014438" initials="马" lastIdx="4" clrIdx="0"/>
  <p:cmAuthor id="321" name="未知用户111" initials="未" lastIdx="1" clrIdx="1"/>
  <p:cmAuthor id="15" name="John" initials="J" lastIdx="36" clrIdx="13"/>
  <p:cmAuthor id="322" name="le" initials="l" lastIdx="2" clrIdx="321"/>
  <p:cmAuthor id="16" name="10025093" initials="1" lastIdx="51" clrIdx="14"/>
  <p:cmAuthor id="323" name="renyina" initials="r" lastIdx="1" clrIdx="322"/>
  <p:cmAuthor id="17" name="10078380" initials="1" lastIdx="1" clrIdx="15"/>
  <p:cmAuthor id="324" name="User" initials="U" lastIdx="1" clrIdx="323"/>
  <p:cmAuthor id="18" name="00035181" initials="0" lastIdx="1" clrIdx="16"/>
  <p:cmAuthor id="325" name="lingc" initials="l" lastIdx="1" clrIdx="324"/>
  <p:cmAuthor id="19" name="张燕" initials="张" lastIdx="1" clrIdx="17"/>
  <p:cmAuthor id="326" name="Kaiyuan" initials="K" lastIdx="1" clrIdx="325"/>
  <p:cmAuthor id="20" name="Saku Uchikawa" initials="S" lastIdx="11" clrIdx="0"/>
  <p:cmAuthor id="327" name="Cecilia" initials="C" lastIdx="1" clrIdx="326"/>
  <p:cmAuthor id="21" name="00065088" initials="0" lastIdx="2" clrIdx="19"/>
  <p:cmAuthor id="328" name="xueyan" initials="x" lastIdx="1" clrIdx="327"/>
  <p:cmAuthor id="22" name="10066351" initials="1" lastIdx="2" clrIdx="0"/>
  <p:cmAuthor id="329" name="mashan@cmhi.cmcc" initials="mashan@cmhi.cmcc" lastIdx="1" clrIdx="328"/>
  <p:cmAuthor id="23" name="蔡建楠" initials="蔡" lastIdx="15" clrIdx="17"/>
  <p:cmAuthor id="330" name="13910" initials="1" lastIdx="8" clrIdx="329"/>
  <p:cmAuthor id="24" name="10009110" initials="1" lastIdx="23" clrIdx="22"/>
  <p:cmAuthor id="331" name="liyite" initials="l" lastIdx="1" clrIdx="330"/>
  <p:cmAuthor id="25" name="李蕾00009994" initials="李" lastIdx="6" clrIdx="17"/>
  <p:cmAuthor id="332" name="wangxinran" initials="w" lastIdx="1" clrIdx="331"/>
  <p:cmAuthor id="26" name="wyz" initials="w" lastIdx="1" clrIdx="24"/>
  <p:cmAuthor id="333" name="于书丹" initials="C" lastIdx="1" clrIdx="332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287643681" name="殷格非" initials="殷" lastIdx="2" clrIdx="0"/>
  <p:cmAuthor id="32" name="Author" initials="A" lastIdx="0" clrIdx="30"/>
  <p:cmAuthor id="287643682" name="z r" initials="zr" lastIdx="5" clrIdx="12"/>
  <p:cmAuthor id="33" name="李楠10047711" initials="李" lastIdx="2" clrIdx="31"/>
  <p:cmAuthor id="287643683" name="lc xue" initials="lx" lastIdx="1" clrIdx="22"/>
  <p:cmAuthor id="340" name="zhoupeng" initials="z" lastIdx="5" clrIdx="339"/>
  <p:cmAuthor id="34" name="10045953" initials="1" lastIdx="1" clrIdx="32"/>
  <p:cmAuthor id="287643684" name="ma yanru" initials="my" lastIdx="1" clrIdx="25"/>
  <p:cmAuthor id="341" name="Randolph" initials="R" lastIdx="1" clrIdx="340"/>
  <p:cmAuthor id="35" name="Administrator" initials="A" lastIdx="1" clrIdx="35"/>
  <p:cmAuthor id="287643685" name="安 启飞" initials="安" lastIdx="2" clrIdx="37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350" name="Hao Yue" initials="HY" lastIdx="2" clrIdx="349"/>
  <p:cmAuthor id="44" name="00075816" initials="0" lastIdx="1" clrIdx="43"/>
  <p:cmAuthor id="45" name="陈燕燕" initials="陈" lastIdx="1" clrIdx="44"/>
  <p:cmAuthor id="352" name="suxin" initials="s" lastIdx="1" clrIdx="351"/>
  <p:cmAuthor id="46" name="未知的使用者79" initials="" lastIdx="0" clrIdx="1"/>
  <p:cmAuthor id="47" name="clj" initials="c" lastIdx="1" clrIdx="46"/>
  <p:cmAuthor id="48" name="尹瑶瑶" initials="YYY" lastIdx="1" clrIdx="47"/>
  <p:cmAuthor id="49" name="cmcc" initials="c" lastIdx="1" clrIdx="48"/>
  <p:cmAuthor id="50" name="liyayjy@hq.cmcc" initials="liyayjy@hq.cmcc" lastIdx="1" clrIdx="49"/>
  <p:cmAuthor id="51" name="未知用户20" initials="未" lastIdx="1" clrIdx="23"/>
  <p:cmAuthor id="191251535" name="沈霄雷" initials="沈" lastIdx="833089" clrIdx="0"/>
  <p:cmAuthor id="52" name="rev2" initials="r" lastIdx="1" clrIdx="36"/>
  <p:cmAuthor id="53" name="施旻" initials="施" lastIdx="1" clrIdx="52"/>
  <p:cmAuthor id="54" name="zhangyuexin@hq.cmcc" initials="zhangyuexin@hq.cmcc" lastIdx="1" clrIdx="53"/>
  <p:cmAuthor id="47245819" name="群智集" initials="群" lastIdx="0" clrIdx="0"/>
  <p:cmAuthor id="55" name="黎丹" initials="黎" lastIdx="2" clrIdx="0"/>
  <p:cmAuthor id="47245820" name="郏 鹏" initials="郏" lastIdx="1" clrIdx="16"/>
  <p:cmAuthor id="56" name="Chengli" initials="C" lastIdx="6" clrIdx="0"/>
  <p:cmAuthor id="47245821" name="郏鹏" initials="M" lastIdx="1" clrIdx="17"/>
  <p:cmAuthor id="57" name="wangqixing@hq.cmcc" initials="wangqixing@hq.cmcc" lastIdx="1" clrIdx="56"/>
  <p:cmAuthor id="58" name="未知的使用者87" initials="" lastIdx="1" clrIdx="0"/>
  <p:cmAuthor id="59" name="刘璇" initials="刘" lastIdx="1" clrIdx="58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xinping liu" initials="xl" lastIdx="5" clrIdx="25"/>
  <p:cmAuthor id="77" name="elfinhsu" initials="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09" name="Ms" initials="M" lastIdx="1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2000" name="李婧宜_YBferYVR" initials="authorId_1217247658" lastIdx="0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2002" name="金宇峰_BfyebuM3" initials="authorId_1008746-10054633" lastIdx="0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da lin" initials="dl" lastIdx="1" clrIdx="48"/>
  <p:cmAuthor id="168" name="未知用户116" initials="" lastIdx="1" clrIdx="1"/>
  <p:cmAuthor id="691587972" name="子祥 韩" initials="子祥" lastIdx="1" clrIdx="54"/>
  <p:cmAuthor id="169" name="未知的使用者150" initials="未" lastIdx="1" clrIdx="0"/>
  <p:cmAuthor id="691587973" name="dell" initials="d" lastIdx="1" clrIdx="59"/>
  <p:cmAuthor id="170" name="未知的使用者69" initials="" lastIdx="1" clrIdx="1"/>
  <p:cmAuthor id="691587974" name="gedawei@hq.cmcc" initials="A" lastIdx="4" clrIdx="350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394525610" name="dengwanting" initials="d" lastIdx="1" clrIdx="50"/>
  <p:cmAuthor id="217" name="Ashley Eberenz" initials="" lastIdx="7" clrIdx="1"/>
  <p:cmAuthor id="394525611" name="mouse zz" initials="mz" lastIdx="1" clrIdx="54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C00000"/>
    <a:srgbClr val="FF0000"/>
    <a:srgbClr val="F1F5FB"/>
    <a:srgbClr val="7A9BD5"/>
    <a:srgbClr val="0070C0"/>
    <a:srgbClr val="FFF2CC"/>
    <a:srgbClr val="F8CBAD"/>
    <a:srgbClr val="0B85CF"/>
    <a:srgbClr val="0EE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6069" autoAdjust="0"/>
  </p:normalViewPr>
  <p:slideViewPr>
    <p:cSldViewPr snapToGrid="0">
      <p:cViewPr varScale="1">
        <p:scale>
          <a:sx n="59" d="100"/>
          <a:sy n="59" d="100"/>
        </p:scale>
        <p:origin x="594" y="39"/>
      </p:cViewPr>
      <p:guideLst>
        <p:guide orient="horz" pos="2072"/>
        <p:guide pos="3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793A61-2284-4E56-A85B-4C086106A237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793A61-2284-4E56-A85B-4C086106A23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>
            <a:lvl1pPr algn="ctr">
              <a:defRPr sz="3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9" y="4886328"/>
            <a:ext cx="5157787" cy="466725"/>
          </a:xfrm>
          <a:prstGeom prst="rect">
            <a:avLst/>
          </a:prstGeom>
        </p:spPr>
        <p:txBody>
          <a:bodyPr lIns="91438" tIns="45719" rIns="91438" bIns="45719" anchor="ctr">
            <a:normAutofit/>
          </a:bodyPr>
          <a:lstStyle>
            <a:lvl1pPr marL="0" indent="0" algn="ctr">
              <a:buNone/>
              <a:defRPr sz="13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7607017" y="128912"/>
            <a:ext cx="4302713" cy="1067979"/>
            <a:chOff x="322377" y="128913"/>
            <a:chExt cx="3227035" cy="1067978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89" y="6356747"/>
            <a:ext cx="2742448" cy="364275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413" y="6356747"/>
            <a:ext cx="4115176" cy="3642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1165" y="6356747"/>
            <a:ext cx="2742448" cy="364275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000" cy="6857193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20" y="364243"/>
            <a:ext cx="1952480" cy="383023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8944516" y="560820"/>
            <a:ext cx="3534759" cy="213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001" y="257223"/>
            <a:ext cx="2479524" cy="3532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71" t="72877"/>
          <a:stretch>
            <a:fillRect/>
          </a:stretch>
        </p:blipFill>
        <p:spPr>
          <a:xfrm>
            <a:off x="9798680" y="4997863"/>
            <a:ext cx="2393320" cy="18601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3790" b="69939"/>
          <a:stretch>
            <a:fillRect/>
          </a:stretch>
        </p:blipFill>
        <p:spPr>
          <a:xfrm>
            <a:off x="6876" y="137115"/>
            <a:ext cx="3103001" cy="1670458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9082124" y="67036"/>
            <a:ext cx="3033859" cy="1002978"/>
            <a:chOff x="322377" y="128913"/>
            <a:chExt cx="3227035" cy="1067978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0005747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400" b="1">
                <a:solidFill>
                  <a:srgbClr val="0B85C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10546538" y="40189"/>
            <a:ext cx="1645462" cy="492172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572550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4865008"/>
            <a:ext cx="5307645" cy="1992992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0005747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400" b="1">
                <a:solidFill>
                  <a:srgbClr val="0B85C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10546538" y="40189"/>
            <a:ext cx="1645462" cy="492172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572550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924800" y="5590117"/>
            <a:ext cx="3998384" cy="973667"/>
          </a:xfrm>
          <a:prstGeom prst="rect">
            <a:avLst/>
          </a:prstGeom>
          <a:solidFill>
            <a:schemeClr val="bg1"/>
          </a:solidFill>
        </p:spPr>
        <p:txBody>
          <a:bodyPr lIns="121915" tIns="60957" rIns="121915" bIns="6095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sz="186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924800" y="5590117"/>
            <a:ext cx="3998384" cy="973667"/>
          </a:xfrm>
          <a:prstGeom prst="rect">
            <a:avLst/>
          </a:prstGeom>
          <a:solidFill>
            <a:schemeClr val="bg1"/>
          </a:solidFill>
        </p:spPr>
        <p:txBody>
          <a:bodyPr lIns="121915" tIns="60957" rIns="121915" bIns="6095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sz="186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9448800" y="6492876"/>
            <a:ext cx="2743200" cy="365125"/>
          </a:xfrm>
          <a:prstGeom prst="rect">
            <a:avLst/>
          </a:prstGeom>
        </p:spPr>
        <p:txBody>
          <a:bodyPr lIns="121915" tIns="60957" rIns="121915" bIns="6095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676400" y="182769"/>
            <a:ext cx="10515600" cy="1325033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935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6713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6713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60259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14400" y="396476"/>
            <a:ext cx="8153400" cy="611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8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5179"/>
            <a:ext cx="10363200" cy="45725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950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10271977" y="-19039"/>
            <a:ext cx="1920000" cy="144014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9245600" y="6244719"/>
            <a:ext cx="2743200" cy="365245"/>
          </a:xfrm>
          <a:prstGeom prst="rect">
            <a:avLst/>
          </a:prstGeom>
        </p:spPr>
        <p:txBody>
          <a:bodyPr vert="horz" lIns="91454" tIns="45726" rIns="91454" bIns="45726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118479" y="6067809"/>
            <a:ext cx="960000" cy="720075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924800" y="5589379"/>
            <a:ext cx="3997841" cy="974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sz="1865" dirty="0">
                <a:solidFill>
                  <a:prstClr val="black"/>
                </a:solidFill>
              </a:rPr>
              <a:t>    </a:t>
            </a:r>
            <a:endParaRPr lang="zh-CN" altLang="en-US" sz="1865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11658951" y="6488668"/>
            <a:ext cx="527381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335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335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hdr="0" ftr="0" dt="0"/>
  <p:txStyles>
    <p:titleStyle>
      <a:lvl1pPr algn="l" defTabSz="91313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1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1621071" y="6590127"/>
            <a:ext cx="571467" cy="269271"/>
          </a:xfrm>
          <a:prstGeom prst="rect">
            <a:avLst/>
          </a:prstGeom>
          <a:noFill/>
          <a:ln>
            <a:noFill/>
          </a:ln>
        </p:spPr>
        <p:txBody>
          <a:bodyPr lIns="78041" tIns="39022" rIns="78041" bIns="39022"/>
          <a:lstStyle/>
          <a:p>
            <a:pPr algn="r">
              <a:defRPr/>
            </a:pPr>
            <a:fld id="{083AA7C1-1891-49BD-9179-A0E53E88FB77}" type="slidenum"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‹#›</a:t>
            </a:fld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hf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93095"/>
            <a:ext cx="10515600" cy="839787"/>
          </a:xfrm>
        </p:spPr>
        <p:txBody>
          <a:bodyPr>
            <a:no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Views on </a:t>
            </a:r>
            <a:r>
              <a:rPr lang="zh-CN" altLang="en-US" sz="5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6G</a:t>
            </a:r>
            <a:r>
              <a:rPr lang="en-US" altLang="zh-CN" sz="5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Timeline</a:t>
            </a:r>
            <a:endParaRPr lang="en-US" altLang="zh-CN" sz="5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altLang="zh-CN" sz="2800" b="1">
                <a:solidFill>
                  <a:srgbClr val="4472C4"/>
                </a:solidFill>
                <a:cs typeface="+mj-cs"/>
              </a:rPr>
              <a:t>CMCC</a:t>
            </a:r>
          </a:p>
          <a:p>
            <a:r>
              <a:rPr lang="en-US" altLang="zh-CN" sz="2800" b="1">
                <a:solidFill>
                  <a:srgbClr val="4472C4"/>
                </a:solidFill>
                <a:cs typeface="+mj-cs"/>
              </a:rPr>
              <a:t>2024.3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3E7512-0389-9456-A5E4-F59953E228C0}"/>
              </a:ext>
            </a:extLst>
          </p:cNvPr>
          <p:cNvSpPr txBox="1"/>
          <p:nvPr/>
        </p:nvSpPr>
        <p:spPr>
          <a:xfrm>
            <a:off x="426854" y="384131"/>
            <a:ext cx="11160940" cy="1869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latin typeface="Arial" panose="020B0604020202020204" pitchFamily="34" charset="0"/>
              </a:rPr>
              <a:t>3GPP TSG RAN Meeting #103                                            </a:t>
            </a:r>
            <a:r>
              <a:rPr lang="en-US" altLang="zh-CN" sz="1800" b="1" i="0" u="none" strike="noStrike" dirty="0">
                <a:effectLst/>
                <a:latin typeface="Segoe UI" panose="020B0502040204020203" pitchFamily="34" charset="0"/>
              </a:rPr>
              <a:t>RP-240151</a:t>
            </a:r>
            <a:r>
              <a:rPr lang="en-US" altLang="zh-CN" sz="1800" dirty="0"/>
              <a:t> </a:t>
            </a:r>
          </a:p>
          <a:p>
            <a:r>
              <a:rPr lang="en-US" altLang="zh-CN" sz="1800" b="1" dirty="0">
                <a:latin typeface="Arial" panose="020B0604020202020204" pitchFamily="34" charset="0"/>
              </a:rPr>
              <a:t>Maastricht, Netherlands, March 18-21, 2024 </a:t>
            </a:r>
          </a:p>
          <a:p>
            <a:pPr hangingPunct="0">
              <a:spcAft>
                <a:spcPts val="900"/>
              </a:spcAft>
            </a:pPr>
            <a:endParaRPr lang="zh-CN" altLang="zh-C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/>
            <a:r>
              <a:rPr lang="en-US" altLang="zh-CN" sz="1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Agenda Item:   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15</a:t>
            </a:r>
            <a:r>
              <a:rPr lang="en-US" altLang="zh-CN" sz="1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</a:t>
            </a:r>
            <a:endParaRPr lang="zh-CN" altLang="zh-CN" sz="18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hangingPunct="0"/>
            <a:r>
              <a:rPr lang="en-GB" altLang="zh-CN" sz="1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           CMCC</a:t>
            </a:r>
            <a:endParaRPr lang="zh-CN" altLang="zh-CN" sz="18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hangingPunct="0"/>
            <a:r>
              <a:rPr lang="en-GB" altLang="zh-CN" sz="1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Document for: Discussion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9"/>
          <p:cNvSpPr txBox="1"/>
          <p:nvPr/>
        </p:nvSpPr>
        <p:spPr>
          <a:xfrm>
            <a:off x="700508" y="142825"/>
            <a:ext cx="11123246" cy="626745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sz="3200" dirty="0">
                <a:sym typeface="+mn-ea"/>
              </a:rPr>
              <a:t>Considerations on 6G Timeline</a:t>
            </a:r>
          </a:p>
        </p:txBody>
      </p:sp>
      <p:sp>
        <p:nvSpPr>
          <p:cNvPr id="20" name="文本框 2"/>
          <p:cNvSpPr txBox="1"/>
          <p:nvPr/>
        </p:nvSpPr>
        <p:spPr>
          <a:xfrm>
            <a:off x="368246" y="605391"/>
            <a:ext cx="11500485" cy="6252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30000"/>
              </a:lnSpc>
              <a:buFont typeface="+mj-ea"/>
              <a:buAutoNum type="circleNumDbPlain"/>
            </a:pPr>
            <a:r>
              <a:rPr lang="en-US" altLang="zh-CN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Reasonable time window for</a:t>
            </a:r>
            <a:r>
              <a:rPr lang="en-US" altLang="zh-CN" sz="20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further development of 5G and</a:t>
            </a:r>
            <a:r>
              <a:rPr lang="zh-CN" altLang="en-US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its</a:t>
            </a:r>
            <a:r>
              <a:rPr lang="zh-CN" altLang="en-US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evolution</a:t>
            </a:r>
          </a:p>
          <a:p>
            <a:pPr marL="594995" lvl="1" indent="-34290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The global development of 5G is behind the market expectation, and the standardization of 6G should not be started too early to impact the commercialization of 5G and evolution.</a:t>
            </a:r>
          </a:p>
          <a:p>
            <a:pPr marL="594995" lvl="1" indent="-34290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ea typeface="微软雅黑" panose="020B0503020204020204" charset="-122"/>
                <a:cs typeface="+mn-lt"/>
              </a:rPr>
              <a:t>For R20,</a:t>
            </a:r>
            <a:r>
              <a:rPr lang="zh-CN" altLang="en-US" b="1" dirty="0">
                <a:ea typeface="微软雅黑" panose="020B0503020204020204" charset="-122"/>
                <a:cs typeface="+mn-lt"/>
              </a:rPr>
              <a:t> </a:t>
            </a:r>
            <a:r>
              <a:rPr lang="en-US" altLang="zh-CN" b="1" dirty="0">
                <a:ea typeface="微软雅黑" panose="020B0503020204020204" charset="-122"/>
                <a:cs typeface="+mn-lt"/>
              </a:rPr>
              <a:t>how to juggle the potentially timely deployment of 5G-A features and expectation of sufficient study of 6G technologies </a:t>
            </a:r>
          </a:p>
          <a:p>
            <a:pPr marL="1052195" lvl="2" indent="-342900">
              <a:lnSpc>
                <a:spcPct val="130000"/>
              </a:lnSpc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rPr>
              <a:t>Now, different time spans of R20 are proposed, e.g., 18, 21, 24 and 27 months, how/whether to match the expectation of both 5G-A and 6G SI to the time span</a:t>
            </a:r>
          </a:p>
          <a:p>
            <a:pPr marL="1052195" lvl="2" indent="-342900">
              <a:lnSpc>
                <a:spcPct val="130000"/>
              </a:lnSpc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rPr>
              <a:t>Whether the duration of 5G-A and 6G SI in R20 shall be fully overlapped </a:t>
            </a:r>
          </a:p>
          <a:p>
            <a:pPr marL="342900" lvl="1" indent="-342900" algn="just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Font typeface="+mj-ea"/>
              <a:buAutoNum type="circleNumDbPlain" startAt="2"/>
            </a:pPr>
            <a:r>
              <a:rPr lang="en-US" altLang="zh-CN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Learning from 5G standardization: </a:t>
            </a:r>
            <a:r>
              <a:rPr lang="en-US" altLang="zh-CN" sz="2000" b="1" dirty="0">
                <a:ea typeface="微软雅黑" panose="020B0503020204020204" charset="-122"/>
                <a:cs typeface="+mn-lt"/>
              </a:rPr>
              <a:t>To</a:t>
            </a:r>
            <a:r>
              <a:rPr lang="en-US" altLang="zh-CN" sz="2000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 avoid the “Rush push”</a:t>
            </a:r>
            <a:endParaRPr lang="en-US" altLang="zh-CN" sz="2000" b="1" dirty="0">
              <a:solidFill>
                <a:schemeClr val="accent1"/>
              </a:solidFill>
              <a:ea typeface="微软雅黑" panose="020B0503020204020204" charset="-122"/>
              <a:cs typeface="+mn-lt"/>
            </a:endParaRPr>
          </a:p>
          <a:p>
            <a:pPr marL="594995" lvl="1" indent="-34290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SA/NSA, early drop / main drop / late drop → </a:t>
            </a:r>
            <a:r>
              <a:rPr lang="en-US" altLang="zh-CN" b="1" dirty="0">
                <a:ea typeface="微软雅黑" panose="020B0503020204020204" charset="-122"/>
                <a:cs typeface="+mn-lt"/>
              </a:rPr>
              <a:t>Single option </a:t>
            </a:r>
          </a:p>
          <a:p>
            <a:pPr marL="575945" lvl="1" indent="-32385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ea typeface="微软雅黑" panose="020B0503020204020204" charset="-122"/>
                <a:cs typeface="+mn-lt"/>
              </a:rPr>
              <a:t>Sufficient </a:t>
            </a:r>
            <a:r>
              <a:rPr lang="en-US" altLang="zh-CN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study and clear understanding on scenarios and requirements is a “MUST”</a:t>
            </a:r>
          </a:p>
          <a:p>
            <a:pPr marL="575945" lvl="1" indent="-32385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Focusing on one WI before 2030</a:t>
            </a:r>
            <a:endParaRPr lang="en-US" altLang="zh-CN" sz="2000" b="1" dirty="0">
              <a:solidFill>
                <a:schemeClr val="accent1"/>
              </a:solidFill>
              <a:ea typeface="微软雅黑" panose="020B0503020204020204" charset="-122"/>
              <a:cs typeface="+mn-lt"/>
            </a:endParaRPr>
          </a:p>
          <a:p>
            <a:pPr marL="342900" lvl="1" indent="-342900" algn="just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Font typeface="+mj-ea"/>
              <a:buAutoNum type="circleNumDbPlain" startAt="3"/>
            </a:pPr>
            <a:r>
              <a:rPr lang="en-US" altLang="zh-CN" sz="2000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Sufficient study of new emerging technologies out/</a:t>
            </a:r>
            <a:r>
              <a:rPr lang="en-US" altLang="zh-CN" sz="2000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in 3GPP for a new generation network.</a:t>
            </a:r>
          </a:p>
          <a:p>
            <a:pPr marL="594995" lvl="1" indent="-34290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ea typeface="微软雅黑" panose="020B0503020204020204" charset="-122"/>
                <a:cs typeface="+mn-lt"/>
                <a:sym typeface="+mn-ea"/>
              </a:rPr>
              <a:t>Solve the issues identified in 5G commercial networks, e.g. cost, power consumption and complexity of O&amp;M</a:t>
            </a:r>
          </a:p>
          <a:p>
            <a:pPr marL="575945" lvl="1" indent="-32385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To identify the feasible technical objective</a:t>
            </a:r>
          </a:p>
          <a:p>
            <a:pPr marL="575945" lvl="1" indent="-323850" algn="l">
              <a:lnSpc>
                <a:spcPct val="13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b="1" dirty="0">
                <a:solidFill>
                  <a:schemeClr val="tx1"/>
                </a:solidFill>
                <a:ea typeface="微软雅黑" panose="020B0503020204020204" charset="-122"/>
                <a:cs typeface="+mn-lt"/>
              </a:rPr>
              <a:t>Extensive new capabilities beyond communication, e.g. AI, Computing, Sensing, Data as a service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509905" y="1180465"/>
            <a:ext cx="10683240" cy="1288207"/>
            <a:chOff x="701" y="2151"/>
            <a:chExt cx="16824" cy="2600"/>
          </a:xfrm>
        </p:grpSpPr>
        <p:sp>
          <p:nvSpPr>
            <p:cNvPr id="84" name="五边形 83"/>
            <p:cNvSpPr/>
            <p:nvPr/>
          </p:nvSpPr>
          <p:spPr>
            <a:xfrm>
              <a:off x="2048" y="2151"/>
              <a:ext cx="15477" cy="2530"/>
            </a:xfrm>
            <a:prstGeom prst="homePlate">
              <a:avLst/>
            </a:pr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85" name="矩形 84"/>
            <p:cNvSpPr/>
            <p:nvPr/>
          </p:nvSpPr>
          <p:spPr>
            <a:xfrm>
              <a:off x="7794" y="2920"/>
              <a:ext cx="4893" cy="3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86" name="五边形 9"/>
            <p:cNvSpPr/>
            <p:nvPr/>
          </p:nvSpPr>
          <p:spPr>
            <a:xfrm>
              <a:off x="4807" y="3000"/>
              <a:ext cx="3193" cy="565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71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 6G Vision</a:t>
              </a:r>
            </a:p>
          </p:txBody>
        </p:sp>
        <p:sp>
          <p:nvSpPr>
            <p:cNvPr id="87" name="五边形 9"/>
            <p:cNvSpPr/>
            <p:nvPr/>
          </p:nvSpPr>
          <p:spPr>
            <a:xfrm>
              <a:off x="3500" y="2319"/>
              <a:ext cx="3273" cy="601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6G FTT</a:t>
              </a:r>
            </a:p>
          </p:txBody>
        </p:sp>
        <p:pic>
          <p:nvPicPr>
            <p:cNvPr id="8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1" y="2907"/>
              <a:ext cx="1132" cy="1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" name="五边形 9"/>
            <p:cNvSpPr/>
            <p:nvPr/>
          </p:nvSpPr>
          <p:spPr>
            <a:xfrm>
              <a:off x="8615" y="2308"/>
              <a:ext cx="2910" cy="621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Tech Performance Req.</a:t>
              </a:r>
            </a:p>
          </p:txBody>
        </p:sp>
        <p:sp>
          <p:nvSpPr>
            <p:cNvPr id="90" name="五边形 9"/>
            <p:cNvSpPr/>
            <p:nvPr/>
          </p:nvSpPr>
          <p:spPr>
            <a:xfrm>
              <a:off x="9784" y="2985"/>
              <a:ext cx="2204" cy="594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EMD</a:t>
              </a:r>
            </a:p>
          </p:txBody>
        </p:sp>
        <p:sp>
          <p:nvSpPr>
            <p:cNvPr id="91" name="五边形 9"/>
            <p:cNvSpPr/>
            <p:nvPr/>
          </p:nvSpPr>
          <p:spPr>
            <a:xfrm>
              <a:off x="10548" y="3658"/>
              <a:ext cx="2008" cy="662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9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submission templates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12579" y="2974"/>
              <a:ext cx="453" cy="1117"/>
            </a:xfrm>
            <a:prstGeom prst="rect">
              <a:avLst/>
            </a:prstGeom>
            <a:solidFill>
              <a:srgbClr val="F79646">
                <a:lumMod val="40000"/>
                <a:lumOff val="60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TextBox 86"/>
            <p:cNvSpPr txBox="1"/>
            <p:nvPr/>
          </p:nvSpPr>
          <p:spPr>
            <a:xfrm>
              <a:off x="12605" y="2978"/>
              <a:ext cx="530" cy="12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000" b="1" dirty="0"/>
                <a:t>workshop</a:t>
              </a:r>
            </a:p>
          </p:txBody>
        </p:sp>
        <p:sp>
          <p:nvSpPr>
            <p:cNvPr id="94" name="五边形 10"/>
            <p:cNvSpPr/>
            <p:nvPr/>
          </p:nvSpPr>
          <p:spPr>
            <a:xfrm>
              <a:off x="12579" y="2272"/>
              <a:ext cx="2959" cy="638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68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Tech. Proposals for IMT-2030 </a:t>
              </a:r>
            </a:p>
          </p:txBody>
        </p:sp>
        <p:sp>
          <p:nvSpPr>
            <p:cNvPr id="95" name="五边形 9"/>
            <p:cNvSpPr/>
            <p:nvPr/>
          </p:nvSpPr>
          <p:spPr>
            <a:xfrm>
              <a:off x="13934" y="3008"/>
              <a:ext cx="2643" cy="615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Evaluation</a:t>
              </a:r>
            </a:p>
          </p:txBody>
        </p:sp>
        <p:sp>
          <p:nvSpPr>
            <p:cNvPr id="96" name="五边形 9"/>
            <p:cNvSpPr/>
            <p:nvPr/>
          </p:nvSpPr>
          <p:spPr>
            <a:xfrm>
              <a:off x="15823" y="3721"/>
              <a:ext cx="1551" cy="629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9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IMT-2030</a:t>
              </a:r>
            </a:p>
            <a:p>
              <a:pPr algn="ctr" defTabSz="609600"/>
              <a:r>
                <a:rPr lang="en-US" altLang="zh-CN" sz="9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Spec.</a:t>
              </a:r>
            </a:p>
          </p:txBody>
        </p:sp>
        <p:pic>
          <p:nvPicPr>
            <p:cNvPr id="97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78" y="3940"/>
              <a:ext cx="380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8" name="TextBox 106"/>
            <p:cNvSpPr txBox="1"/>
            <p:nvPr/>
          </p:nvSpPr>
          <p:spPr>
            <a:xfrm>
              <a:off x="7855" y="4221"/>
              <a:ext cx="1137" cy="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/>
                <a:t>WRC-23</a:t>
              </a:r>
            </a:p>
          </p:txBody>
        </p:sp>
        <p:pic>
          <p:nvPicPr>
            <p:cNvPr id="9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470" y="3958"/>
              <a:ext cx="380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" name="TextBox 108"/>
            <p:cNvSpPr txBox="1"/>
            <p:nvPr/>
          </p:nvSpPr>
          <p:spPr>
            <a:xfrm>
              <a:off x="13102" y="4256"/>
              <a:ext cx="1137" cy="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/>
                <a:t>WRC-27</a:t>
              </a:r>
            </a:p>
          </p:txBody>
        </p:sp>
      </p:grpSp>
      <p:graphicFrame>
        <p:nvGraphicFramePr>
          <p:cNvPr id="73" name="表格 72"/>
          <p:cNvGraphicFramePr>
            <a:graphicFrameLocks noGrp="1"/>
          </p:cNvGraphicFramePr>
          <p:nvPr/>
        </p:nvGraphicFramePr>
        <p:xfrm>
          <a:off x="520700" y="861059"/>
          <a:ext cx="10905063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6246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2018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2019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2020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2021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2022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2023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2024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2025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2026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2027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2028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2029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2030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20" name="直接连接符 19"/>
          <p:cNvCxnSpPr/>
          <p:nvPr/>
        </p:nvCxnSpPr>
        <p:spPr>
          <a:xfrm>
            <a:off x="1355725" y="900430"/>
            <a:ext cx="11430" cy="470281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3874770" y="905510"/>
            <a:ext cx="635" cy="465518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2" name="直接连接符 71"/>
          <p:cNvCxnSpPr/>
          <p:nvPr/>
        </p:nvCxnSpPr>
        <p:spPr>
          <a:xfrm>
            <a:off x="2200275" y="905510"/>
            <a:ext cx="13335" cy="462343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4" name="直接连接符 73"/>
          <p:cNvCxnSpPr/>
          <p:nvPr/>
        </p:nvCxnSpPr>
        <p:spPr>
          <a:xfrm flipH="1">
            <a:off x="3039110" y="905510"/>
            <a:ext cx="2540" cy="462343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5" name="直接连接符 74"/>
          <p:cNvCxnSpPr/>
          <p:nvPr/>
        </p:nvCxnSpPr>
        <p:spPr>
          <a:xfrm>
            <a:off x="4735195" y="905510"/>
            <a:ext cx="7620" cy="459168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6" name="直接连接符 75"/>
          <p:cNvCxnSpPr/>
          <p:nvPr/>
        </p:nvCxnSpPr>
        <p:spPr>
          <a:xfrm>
            <a:off x="5540375" y="917575"/>
            <a:ext cx="17780" cy="456946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7" name="直接连接符 76"/>
          <p:cNvCxnSpPr/>
          <p:nvPr/>
        </p:nvCxnSpPr>
        <p:spPr>
          <a:xfrm>
            <a:off x="8052435" y="932815"/>
            <a:ext cx="15240" cy="454279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8" name="直接连接符 77"/>
          <p:cNvCxnSpPr/>
          <p:nvPr/>
        </p:nvCxnSpPr>
        <p:spPr>
          <a:xfrm>
            <a:off x="6393815" y="922655"/>
            <a:ext cx="10795" cy="456438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9" name="直接连接符 78"/>
          <p:cNvCxnSpPr/>
          <p:nvPr/>
        </p:nvCxnSpPr>
        <p:spPr>
          <a:xfrm>
            <a:off x="7217410" y="922655"/>
            <a:ext cx="1905" cy="4585335"/>
          </a:xfrm>
          <a:prstGeom prst="line">
            <a:avLst/>
          </a:prstGeom>
          <a:noFill/>
          <a:ln w="3175" cap="flat" cmpd="sng" algn="ctr">
            <a:solidFill>
              <a:srgbClr val="C00000"/>
            </a:solidFill>
            <a:prstDash val="dash"/>
            <a:miter lim="800000"/>
          </a:ln>
          <a:effectLst/>
        </p:spPr>
      </p:cxnSp>
      <p:cxnSp>
        <p:nvCxnSpPr>
          <p:cNvPr id="80" name="直接连接符 79"/>
          <p:cNvCxnSpPr/>
          <p:nvPr/>
        </p:nvCxnSpPr>
        <p:spPr>
          <a:xfrm>
            <a:off x="8910955" y="922655"/>
            <a:ext cx="12700" cy="455358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81" name="直接连接符 80"/>
          <p:cNvCxnSpPr/>
          <p:nvPr/>
        </p:nvCxnSpPr>
        <p:spPr>
          <a:xfrm flipH="1">
            <a:off x="10584815" y="916305"/>
            <a:ext cx="635" cy="4496435"/>
          </a:xfrm>
          <a:prstGeom prst="line">
            <a:avLst/>
          </a:prstGeom>
          <a:noFill/>
          <a:ln w="3175" cap="flat" cmpd="sng" algn="ctr">
            <a:solidFill>
              <a:srgbClr val="C00000"/>
            </a:solidFill>
            <a:prstDash val="dash"/>
            <a:miter lim="800000"/>
          </a:ln>
          <a:effectLst/>
        </p:spPr>
      </p:cxnSp>
      <p:cxnSp>
        <p:nvCxnSpPr>
          <p:cNvPr id="82" name="直接连接符 81"/>
          <p:cNvCxnSpPr/>
          <p:nvPr/>
        </p:nvCxnSpPr>
        <p:spPr>
          <a:xfrm>
            <a:off x="9743440" y="916305"/>
            <a:ext cx="5715" cy="450723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146" name="直接连接符 145"/>
          <p:cNvCxnSpPr/>
          <p:nvPr/>
        </p:nvCxnSpPr>
        <p:spPr>
          <a:xfrm flipH="1">
            <a:off x="11490960" y="900430"/>
            <a:ext cx="635" cy="449643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344170" y="3155950"/>
            <a:ext cx="11358245" cy="2563244"/>
            <a:chOff x="542" y="4970"/>
            <a:chExt cx="17887" cy="4735"/>
          </a:xfrm>
        </p:grpSpPr>
        <p:sp>
          <p:nvSpPr>
            <p:cNvPr id="106" name="五边形 105"/>
            <p:cNvSpPr/>
            <p:nvPr/>
          </p:nvSpPr>
          <p:spPr>
            <a:xfrm>
              <a:off x="2280" y="4970"/>
              <a:ext cx="15595" cy="357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7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" y="5940"/>
              <a:ext cx="1442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8" name="五边形 9"/>
            <p:cNvSpPr/>
            <p:nvPr/>
          </p:nvSpPr>
          <p:spPr>
            <a:xfrm>
              <a:off x="4157" y="6582"/>
              <a:ext cx="2410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</a:t>
              </a: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R17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9" name="五边形 9"/>
            <p:cNvSpPr/>
            <p:nvPr/>
          </p:nvSpPr>
          <p:spPr>
            <a:xfrm>
              <a:off x="1576" y="6601"/>
              <a:ext cx="2361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RAN1 R16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0" name="五边形 9"/>
            <p:cNvSpPr/>
            <p:nvPr/>
          </p:nvSpPr>
          <p:spPr>
            <a:xfrm>
              <a:off x="6768" y="6582"/>
              <a:ext cx="1956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R18</a:t>
              </a:r>
            </a:p>
          </p:txBody>
        </p:sp>
        <p:sp>
          <p:nvSpPr>
            <p:cNvPr id="111" name="五边形 9"/>
            <p:cNvSpPr/>
            <p:nvPr/>
          </p:nvSpPr>
          <p:spPr>
            <a:xfrm>
              <a:off x="8725" y="6582"/>
              <a:ext cx="2054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R19 </a:t>
              </a:r>
            </a:p>
          </p:txBody>
        </p:sp>
        <p:sp>
          <p:nvSpPr>
            <p:cNvPr id="113" name="五边形 9"/>
            <p:cNvSpPr/>
            <p:nvPr/>
          </p:nvSpPr>
          <p:spPr>
            <a:xfrm>
              <a:off x="10781" y="6574"/>
              <a:ext cx="2646" cy="46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R20(</a:t>
              </a:r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 Quarters</a:t>
              </a: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)</a:t>
              </a:r>
            </a:p>
          </p:txBody>
        </p:sp>
        <p:sp>
          <p:nvSpPr>
            <p:cNvPr id="114" name="五边形 9"/>
            <p:cNvSpPr/>
            <p:nvPr/>
          </p:nvSpPr>
          <p:spPr>
            <a:xfrm>
              <a:off x="13464" y="6566"/>
              <a:ext cx="2526" cy="46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R21</a:t>
              </a:r>
            </a:p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(24 Months)</a:t>
              </a:r>
            </a:p>
          </p:txBody>
        </p:sp>
        <p:sp>
          <p:nvSpPr>
            <p:cNvPr id="115" name="五边形 9"/>
            <p:cNvSpPr/>
            <p:nvPr/>
          </p:nvSpPr>
          <p:spPr>
            <a:xfrm>
              <a:off x="15991" y="6546"/>
              <a:ext cx="1743" cy="46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R22 ...</a:t>
              </a:r>
            </a:p>
          </p:txBody>
        </p:sp>
        <p:sp>
          <p:nvSpPr>
            <p:cNvPr id="116" name="五边形 9"/>
            <p:cNvSpPr/>
            <p:nvPr/>
          </p:nvSpPr>
          <p:spPr>
            <a:xfrm>
              <a:off x="10787" y="7041"/>
              <a:ext cx="2607" cy="449"/>
            </a:xfrm>
            <a:prstGeom prst="homePlate">
              <a:avLst/>
            </a:prstGeom>
            <a:solidFill>
              <a:srgbClr val="996600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  on.Req.</a:t>
              </a: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7" name="文本框 28"/>
            <p:cNvSpPr txBox="1"/>
            <p:nvPr/>
          </p:nvSpPr>
          <p:spPr>
            <a:xfrm>
              <a:off x="9271" y="7261"/>
              <a:ext cx="1879" cy="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2025.3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3GPP RAN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6G workshop</a:t>
              </a:r>
              <a:endParaRPr kumimoji="1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" name="五角星 117"/>
            <p:cNvSpPr/>
            <p:nvPr/>
          </p:nvSpPr>
          <p:spPr>
            <a:xfrm>
              <a:off x="10184" y="6951"/>
              <a:ext cx="373" cy="256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9" name="五边形 9"/>
            <p:cNvSpPr/>
            <p:nvPr/>
          </p:nvSpPr>
          <p:spPr>
            <a:xfrm>
              <a:off x="10915" y="7519"/>
              <a:ext cx="2479" cy="425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 </a:t>
              </a:r>
              <a:r>
                <a:rPr kumimoji="0" lang="en-US" altLang="zh-CN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RAN1 SI </a:t>
              </a:r>
            </a:p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</a:t>
              </a:r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8 Quarters</a:t>
              </a:r>
              <a:r>
                <a:rPr lang="zh-CN" altLang="en-US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r>
                <a:rPr kumimoji="0" lang="en-US" altLang="zh-CN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0" name="五边形 9"/>
            <p:cNvSpPr/>
            <p:nvPr/>
          </p:nvSpPr>
          <p:spPr>
            <a:xfrm>
              <a:off x="13468" y="7493"/>
              <a:ext cx="2497" cy="45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6G  RAN1 WI </a:t>
              </a:r>
            </a:p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</a:t>
              </a: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24 Months</a:t>
              </a:r>
              <a:r>
                <a:rPr lang="zh-CN" altLang="en-US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）</a:t>
              </a: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</a:p>
          </p:txBody>
        </p:sp>
        <p:sp>
          <p:nvSpPr>
            <p:cNvPr id="121" name="文本框 28"/>
            <p:cNvSpPr txBox="1"/>
            <p:nvPr/>
          </p:nvSpPr>
          <p:spPr>
            <a:xfrm>
              <a:off x="15497" y="7962"/>
              <a:ext cx="1466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7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3GPP 6G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7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first version</a:t>
              </a:r>
              <a:endParaRPr kumimoji="1" lang="zh-CN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2" name="五角星 121"/>
            <p:cNvSpPr/>
            <p:nvPr/>
          </p:nvSpPr>
          <p:spPr>
            <a:xfrm>
              <a:off x="15799" y="7706"/>
              <a:ext cx="373" cy="256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3" name="五边形 9"/>
            <p:cNvSpPr/>
            <p:nvPr/>
          </p:nvSpPr>
          <p:spPr>
            <a:xfrm>
              <a:off x="10780" y="5807"/>
              <a:ext cx="2226" cy="562"/>
            </a:xfrm>
            <a:prstGeom prst="homePlate">
              <a:avLst/>
            </a:prstGeom>
            <a:solidFill>
              <a:srgbClr val="66FFFF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 SA2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 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R20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）</a:t>
              </a:r>
              <a:endParaRPr kumimoji="0" lang="zh-CN" alt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4" name="五边形 9"/>
            <p:cNvSpPr/>
            <p:nvPr/>
          </p:nvSpPr>
          <p:spPr>
            <a:xfrm>
              <a:off x="13006" y="5807"/>
              <a:ext cx="2103" cy="562"/>
            </a:xfrm>
            <a:prstGeom prst="homePlate">
              <a:avLst/>
            </a:prstGeom>
            <a:solidFill>
              <a:srgbClr val="66FFFF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6G SA2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WI 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R21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）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5" name="五边形 9"/>
            <p:cNvSpPr/>
            <p:nvPr/>
          </p:nvSpPr>
          <p:spPr>
            <a:xfrm>
              <a:off x="11638" y="5186"/>
              <a:ext cx="2061" cy="478"/>
            </a:xfrm>
            <a:prstGeom prst="homePlate">
              <a:avLst/>
            </a:prstGeom>
            <a:solidFill>
              <a:srgbClr val="CCFF66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 SA1</a:t>
              </a:r>
              <a:r>
                <a:rPr kumimoji="0" lang="en-US" altLang="zh-CN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SI+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WI</a:t>
              </a:r>
            </a:p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on </a:t>
              </a:r>
              <a:r>
                <a:rPr kumimoji="0" lang="en-US" altLang="zh-CN" sz="800" b="1" i="0" u="none" strike="noStrike" kern="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Req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R21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endParaRPr kumimoji="0" lang="zh-CN" alt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6" name="五边形 9"/>
            <p:cNvSpPr/>
            <p:nvPr/>
          </p:nvSpPr>
          <p:spPr>
            <a:xfrm>
              <a:off x="9887" y="5186"/>
              <a:ext cx="1740" cy="547"/>
            </a:xfrm>
            <a:prstGeom prst="homePlate">
              <a:avLst/>
            </a:prstGeom>
            <a:solidFill>
              <a:srgbClr val="CCFF66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6G SA1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</a:t>
              </a:r>
            </a:p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on </a:t>
              </a:r>
              <a:r>
                <a:rPr kumimoji="0" lang="en-US" altLang="zh-CN" sz="800" b="1" i="0" u="none" strike="noStrike" kern="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Req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R20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endParaRPr kumimoji="0" lang="zh-CN" alt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542" y="4970"/>
              <a:ext cx="17752" cy="3573"/>
            </a:xfrm>
            <a:prstGeom prst="rect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TextBox 132"/>
            <p:cNvSpPr txBox="1"/>
            <p:nvPr/>
          </p:nvSpPr>
          <p:spPr>
            <a:xfrm>
              <a:off x="595" y="8047"/>
              <a:ext cx="7362" cy="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9705" indent="-179705" algn="just"/>
              <a:r>
                <a:rPr lang="en-US" altLang="zh-CN" sz="7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* Views on 6G timeline from CMCC (3GPP still hasn’t started to discuss it)</a:t>
              </a:r>
              <a:endParaRPr lang="zh-CN" altLang="en-US" sz="7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9" name="五角星 138"/>
            <p:cNvSpPr/>
            <p:nvPr/>
          </p:nvSpPr>
          <p:spPr>
            <a:xfrm>
              <a:off x="17361" y="7680"/>
              <a:ext cx="373" cy="256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1" name="文本框 28"/>
            <p:cNvSpPr txBox="1"/>
            <p:nvPr/>
          </p:nvSpPr>
          <p:spPr>
            <a:xfrm>
              <a:off x="16678" y="7976"/>
              <a:ext cx="1751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7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ready for commercialization</a:t>
              </a:r>
              <a:endParaRPr kumimoji="1" lang="zh-CN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48" name="直接箭头连接符 147"/>
            <p:cNvCxnSpPr/>
            <p:nvPr/>
          </p:nvCxnSpPr>
          <p:spPr>
            <a:xfrm flipV="1">
              <a:off x="10822" y="8185"/>
              <a:ext cx="5122" cy="1"/>
            </a:xfrm>
            <a:prstGeom prst="straightConnector1">
              <a:avLst/>
            </a:prstGeom>
            <a:ln>
              <a:solidFill>
                <a:srgbClr val="00B0F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文本框 148"/>
            <p:cNvSpPr txBox="1"/>
            <p:nvPr/>
          </p:nvSpPr>
          <p:spPr>
            <a:xfrm>
              <a:off x="7102" y="8855"/>
              <a:ext cx="6850" cy="850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charset="-122"/>
                  <a:ea typeface="微软雅黑" panose="020B0503020204020204" charset="-122"/>
                </a:rPr>
                <a:t>Enough time for a consolidated and stable release.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Focusing on one WI before 2030.</a:t>
              </a:r>
              <a:endParaRPr lang="en-US" altLang="zh-CN" sz="12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51" name="直接连接符 150"/>
            <p:cNvCxnSpPr>
              <a:endCxn id="149" idx="0"/>
            </p:cNvCxnSpPr>
            <p:nvPr/>
          </p:nvCxnSpPr>
          <p:spPr>
            <a:xfrm flipH="1">
              <a:off x="10527" y="8195"/>
              <a:ext cx="2138" cy="660"/>
            </a:xfrm>
            <a:prstGeom prst="line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箭头连接符 153"/>
            <p:cNvCxnSpPr/>
            <p:nvPr/>
          </p:nvCxnSpPr>
          <p:spPr>
            <a:xfrm flipV="1">
              <a:off x="16016" y="7842"/>
              <a:ext cx="1457" cy="15"/>
            </a:xfrm>
            <a:prstGeom prst="straightConnector1">
              <a:avLst/>
            </a:prstGeom>
            <a:ln>
              <a:solidFill>
                <a:srgbClr val="00B0F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15992" y="7282"/>
              <a:ext cx="0" cy="1000"/>
            </a:xfrm>
            <a:prstGeom prst="line">
              <a:avLst/>
            </a:prstGeom>
            <a:ln w="31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文本框 159"/>
            <p:cNvSpPr txBox="1"/>
            <p:nvPr/>
          </p:nvSpPr>
          <p:spPr>
            <a:xfrm>
              <a:off x="14053" y="8851"/>
              <a:ext cx="4188" cy="850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marL="285750" indent="-285750" algn="l">
                <a:buClrTx/>
                <a:buSzTx/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charset="-122"/>
                  <a:ea typeface="微软雅黑" panose="020B0503020204020204" charset="-122"/>
                </a:rPr>
                <a:t>At least 1 year is needed for the large scale field trial.</a:t>
              </a:r>
            </a:p>
          </p:txBody>
        </p:sp>
        <p:cxnSp>
          <p:nvCxnSpPr>
            <p:cNvPr id="161" name="直接连接符 160"/>
            <p:cNvCxnSpPr>
              <a:endCxn id="160" idx="0"/>
            </p:cNvCxnSpPr>
            <p:nvPr/>
          </p:nvCxnSpPr>
          <p:spPr>
            <a:xfrm flipH="1">
              <a:off x="16147" y="7802"/>
              <a:ext cx="631" cy="1049"/>
            </a:xfrm>
            <a:prstGeom prst="line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2" name="任意多边形 161"/>
          <p:cNvSpPr/>
          <p:nvPr/>
        </p:nvSpPr>
        <p:spPr>
          <a:xfrm>
            <a:off x="5612130" y="1357630"/>
            <a:ext cx="699135" cy="3100070"/>
          </a:xfrm>
          <a:custGeom>
            <a:avLst/>
            <a:gdLst>
              <a:gd name="connisteX0" fmla="*/ 1473351 w 1473351"/>
              <a:gd name="connsiteY0" fmla="*/ 0 h 3470910"/>
              <a:gd name="connisteX1" fmla="*/ 151 w 1473351"/>
              <a:gd name="connsiteY1" fmla="*/ 1659255 h 3470910"/>
              <a:gd name="connisteX2" fmla="*/ 1397151 w 1473351"/>
              <a:gd name="connsiteY2" fmla="*/ 3470910 h 3470910"/>
              <a:gd name="connisteX3" fmla="*/ 1371751 w 1473351"/>
              <a:gd name="connsiteY3" fmla="*/ 3479800 h 34709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473352" h="3470910">
                <a:moveTo>
                  <a:pt x="1473352" y="0"/>
                </a:moveTo>
                <a:cubicBezTo>
                  <a:pt x="1150772" y="295910"/>
                  <a:pt x="15392" y="965200"/>
                  <a:pt x="152" y="1659255"/>
                </a:cubicBezTo>
                <a:cubicBezTo>
                  <a:pt x="-15088" y="2353310"/>
                  <a:pt x="1122832" y="3107055"/>
                  <a:pt x="1397152" y="3470910"/>
                </a:cubicBezTo>
              </a:path>
            </a:pathLst>
          </a:custGeom>
          <a:ln w="12700" cmpd="sng">
            <a:solidFill>
              <a:schemeClr val="accent1">
                <a:shade val="50000"/>
              </a:schemeClr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文本框 162"/>
          <p:cNvSpPr txBox="1"/>
          <p:nvPr/>
        </p:nvSpPr>
        <p:spPr>
          <a:xfrm>
            <a:off x="3264535" y="2556511"/>
            <a:ext cx="7828280" cy="46037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微软雅黑" panose="020B0503020204020204" charset="-122"/>
                <a:ea typeface="微软雅黑" panose="020B0503020204020204" charset="-122"/>
              </a:rPr>
              <a:t>Need to ensure the performance of 6G in 3GPP doesn’t worse than the requirements from ITU.</a:t>
            </a:r>
          </a:p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微软雅黑" panose="020B0503020204020204" charset="-122"/>
                <a:ea typeface="微软雅黑" panose="020B0503020204020204" charset="-122"/>
              </a:rPr>
              <a:t>Interaction between ITU and 3GPP.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355724" y="142825"/>
            <a:ext cx="10468029" cy="626745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en-US" altLang="zh-CN" dirty="0">
                <a:sym typeface="+mn-ea"/>
              </a:rPr>
              <a:t>Tentative consideration </a:t>
            </a:r>
            <a:r>
              <a:rPr dirty="0">
                <a:sym typeface="+mn-ea"/>
              </a:rPr>
              <a:t>on 6G Timeline</a:t>
            </a:r>
            <a:r>
              <a:rPr lang="en-US" dirty="0">
                <a:sym typeface="+mn-ea"/>
              </a:rPr>
              <a:t> – Option 1</a:t>
            </a:r>
            <a:endParaRPr dirty="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825" y="6018530"/>
            <a:ext cx="11113135" cy="3619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Proposal 2: Focusing on one WI before 2030.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509905" y="1180465"/>
            <a:ext cx="10683240" cy="1288207"/>
            <a:chOff x="701" y="2151"/>
            <a:chExt cx="16824" cy="2600"/>
          </a:xfrm>
        </p:grpSpPr>
        <p:sp>
          <p:nvSpPr>
            <p:cNvPr id="84" name="五边形 83"/>
            <p:cNvSpPr/>
            <p:nvPr/>
          </p:nvSpPr>
          <p:spPr>
            <a:xfrm>
              <a:off x="2048" y="2151"/>
              <a:ext cx="15477" cy="2530"/>
            </a:xfrm>
            <a:prstGeom prst="homePlate">
              <a:avLst/>
            </a:pr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85" name="矩形 84"/>
            <p:cNvSpPr/>
            <p:nvPr/>
          </p:nvSpPr>
          <p:spPr>
            <a:xfrm>
              <a:off x="7794" y="2920"/>
              <a:ext cx="4893" cy="3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86" name="五边形 9"/>
            <p:cNvSpPr/>
            <p:nvPr/>
          </p:nvSpPr>
          <p:spPr>
            <a:xfrm>
              <a:off x="4807" y="3000"/>
              <a:ext cx="3193" cy="565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71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 6G Vision</a:t>
              </a:r>
            </a:p>
          </p:txBody>
        </p:sp>
        <p:sp>
          <p:nvSpPr>
            <p:cNvPr id="87" name="五边形 9"/>
            <p:cNvSpPr/>
            <p:nvPr/>
          </p:nvSpPr>
          <p:spPr>
            <a:xfrm>
              <a:off x="3500" y="2319"/>
              <a:ext cx="3273" cy="601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6G FTT</a:t>
              </a:r>
            </a:p>
          </p:txBody>
        </p:sp>
        <p:pic>
          <p:nvPicPr>
            <p:cNvPr id="8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1" y="2907"/>
              <a:ext cx="1132" cy="1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" name="五边形 9"/>
            <p:cNvSpPr/>
            <p:nvPr/>
          </p:nvSpPr>
          <p:spPr>
            <a:xfrm>
              <a:off x="8615" y="2308"/>
              <a:ext cx="2910" cy="621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Tech Performance Req.</a:t>
              </a:r>
            </a:p>
          </p:txBody>
        </p:sp>
        <p:sp>
          <p:nvSpPr>
            <p:cNvPr id="90" name="五边形 9"/>
            <p:cNvSpPr/>
            <p:nvPr/>
          </p:nvSpPr>
          <p:spPr>
            <a:xfrm>
              <a:off x="9784" y="2985"/>
              <a:ext cx="2204" cy="594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EMD</a:t>
              </a:r>
            </a:p>
          </p:txBody>
        </p:sp>
        <p:sp>
          <p:nvSpPr>
            <p:cNvPr id="91" name="五边形 9"/>
            <p:cNvSpPr/>
            <p:nvPr/>
          </p:nvSpPr>
          <p:spPr>
            <a:xfrm>
              <a:off x="10548" y="3658"/>
              <a:ext cx="2008" cy="662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9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submission templates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12579" y="2974"/>
              <a:ext cx="453" cy="1117"/>
            </a:xfrm>
            <a:prstGeom prst="rect">
              <a:avLst/>
            </a:prstGeom>
            <a:solidFill>
              <a:srgbClr val="F79646">
                <a:lumMod val="40000"/>
                <a:lumOff val="60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TextBox 86"/>
            <p:cNvSpPr txBox="1"/>
            <p:nvPr/>
          </p:nvSpPr>
          <p:spPr>
            <a:xfrm>
              <a:off x="12605" y="2978"/>
              <a:ext cx="530" cy="12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000" b="1" dirty="0"/>
                <a:t>workshop</a:t>
              </a:r>
            </a:p>
          </p:txBody>
        </p:sp>
        <p:sp>
          <p:nvSpPr>
            <p:cNvPr id="94" name="五边形 10"/>
            <p:cNvSpPr/>
            <p:nvPr/>
          </p:nvSpPr>
          <p:spPr>
            <a:xfrm>
              <a:off x="12579" y="2272"/>
              <a:ext cx="2959" cy="638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68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Tech. Proposals for IMT-2030 </a:t>
              </a:r>
            </a:p>
          </p:txBody>
        </p:sp>
        <p:sp>
          <p:nvSpPr>
            <p:cNvPr id="95" name="五边形 9"/>
            <p:cNvSpPr/>
            <p:nvPr/>
          </p:nvSpPr>
          <p:spPr>
            <a:xfrm>
              <a:off x="13934" y="3008"/>
              <a:ext cx="2643" cy="615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Evaluation</a:t>
              </a:r>
            </a:p>
          </p:txBody>
        </p:sp>
        <p:sp>
          <p:nvSpPr>
            <p:cNvPr id="96" name="五边形 9"/>
            <p:cNvSpPr/>
            <p:nvPr/>
          </p:nvSpPr>
          <p:spPr>
            <a:xfrm>
              <a:off x="15823" y="3721"/>
              <a:ext cx="1551" cy="629"/>
            </a:xfrm>
            <a:prstGeom prst="homePlate">
              <a:avLst/>
            </a:prstGeom>
            <a:gradFill flip="none" rotWithShape="1">
              <a:gsLst>
                <a:gs pos="0">
                  <a:srgbClr val="F79646">
                    <a:lumMod val="60000"/>
                    <a:lumOff val="40000"/>
                  </a:srgbClr>
                </a:gs>
                <a:gs pos="83000">
                  <a:srgbClr val="F79646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F79646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/>
              <a:r>
                <a:rPr lang="en-US" altLang="zh-CN" sz="9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IMT-2030</a:t>
              </a:r>
            </a:p>
            <a:p>
              <a:pPr algn="ctr" defTabSz="609600"/>
              <a:r>
                <a:rPr lang="en-US" altLang="zh-CN" sz="9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Spec.</a:t>
              </a:r>
            </a:p>
          </p:txBody>
        </p:sp>
        <p:pic>
          <p:nvPicPr>
            <p:cNvPr id="97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78" y="3940"/>
              <a:ext cx="380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8" name="TextBox 106"/>
            <p:cNvSpPr txBox="1"/>
            <p:nvPr/>
          </p:nvSpPr>
          <p:spPr>
            <a:xfrm>
              <a:off x="7855" y="4221"/>
              <a:ext cx="1137" cy="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/>
                <a:t>WRC-23</a:t>
              </a:r>
            </a:p>
          </p:txBody>
        </p:sp>
        <p:pic>
          <p:nvPicPr>
            <p:cNvPr id="9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470" y="3958"/>
              <a:ext cx="380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" name="TextBox 108"/>
            <p:cNvSpPr txBox="1"/>
            <p:nvPr/>
          </p:nvSpPr>
          <p:spPr>
            <a:xfrm>
              <a:off x="13102" y="4256"/>
              <a:ext cx="1137" cy="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/>
                <a:t>WRC-27</a:t>
              </a:r>
            </a:p>
          </p:txBody>
        </p:sp>
      </p:grpSp>
      <p:graphicFrame>
        <p:nvGraphicFramePr>
          <p:cNvPr id="73" name="表格 72"/>
          <p:cNvGraphicFramePr>
            <a:graphicFrameLocks noGrp="1"/>
          </p:cNvGraphicFramePr>
          <p:nvPr/>
        </p:nvGraphicFramePr>
        <p:xfrm>
          <a:off x="520700" y="861059"/>
          <a:ext cx="10905063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3885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6246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2018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2019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2020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2021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2022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2023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2024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2025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2026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2027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2028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2029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2030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20" name="直接连接符 19"/>
          <p:cNvCxnSpPr/>
          <p:nvPr/>
        </p:nvCxnSpPr>
        <p:spPr>
          <a:xfrm>
            <a:off x="1355725" y="900430"/>
            <a:ext cx="11430" cy="470281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3874770" y="905510"/>
            <a:ext cx="635" cy="465518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2" name="直接连接符 71"/>
          <p:cNvCxnSpPr/>
          <p:nvPr/>
        </p:nvCxnSpPr>
        <p:spPr>
          <a:xfrm>
            <a:off x="2200275" y="905510"/>
            <a:ext cx="13335" cy="462343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4" name="直接连接符 73"/>
          <p:cNvCxnSpPr/>
          <p:nvPr/>
        </p:nvCxnSpPr>
        <p:spPr>
          <a:xfrm flipH="1">
            <a:off x="3039110" y="905510"/>
            <a:ext cx="2540" cy="462343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5" name="直接连接符 74"/>
          <p:cNvCxnSpPr/>
          <p:nvPr/>
        </p:nvCxnSpPr>
        <p:spPr>
          <a:xfrm>
            <a:off x="4735195" y="905510"/>
            <a:ext cx="7620" cy="459168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6" name="直接连接符 75"/>
          <p:cNvCxnSpPr/>
          <p:nvPr/>
        </p:nvCxnSpPr>
        <p:spPr>
          <a:xfrm>
            <a:off x="5540375" y="917575"/>
            <a:ext cx="17780" cy="456946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7" name="直接连接符 76"/>
          <p:cNvCxnSpPr/>
          <p:nvPr/>
        </p:nvCxnSpPr>
        <p:spPr>
          <a:xfrm>
            <a:off x="8052435" y="932815"/>
            <a:ext cx="15240" cy="454279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8" name="直接连接符 77"/>
          <p:cNvCxnSpPr/>
          <p:nvPr/>
        </p:nvCxnSpPr>
        <p:spPr>
          <a:xfrm>
            <a:off x="6393815" y="922655"/>
            <a:ext cx="10795" cy="456438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9" name="直接连接符 78"/>
          <p:cNvCxnSpPr/>
          <p:nvPr/>
        </p:nvCxnSpPr>
        <p:spPr>
          <a:xfrm>
            <a:off x="7217410" y="922655"/>
            <a:ext cx="1905" cy="4585335"/>
          </a:xfrm>
          <a:prstGeom prst="line">
            <a:avLst/>
          </a:prstGeom>
          <a:noFill/>
          <a:ln w="3175" cap="flat" cmpd="sng" algn="ctr">
            <a:solidFill>
              <a:srgbClr val="C00000"/>
            </a:solidFill>
            <a:prstDash val="dash"/>
            <a:miter lim="800000"/>
          </a:ln>
          <a:effectLst/>
        </p:spPr>
      </p:cxnSp>
      <p:cxnSp>
        <p:nvCxnSpPr>
          <p:cNvPr id="80" name="直接连接符 79"/>
          <p:cNvCxnSpPr/>
          <p:nvPr/>
        </p:nvCxnSpPr>
        <p:spPr>
          <a:xfrm>
            <a:off x="8910955" y="922655"/>
            <a:ext cx="12700" cy="455358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81" name="直接连接符 80"/>
          <p:cNvCxnSpPr/>
          <p:nvPr/>
        </p:nvCxnSpPr>
        <p:spPr>
          <a:xfrm flipH="1">
            <a:off x="10584815" y="916305"/>
            <a:ext cx="635" cy="4496435"/>
          </a:xfrm>
          <a:prstGeom prst="line">
            <a:avLst/>
          </a:prstGeom>
          <a:noFill/>
          <a:ln w="3175" cap="flat" cmpd="sng" algn="ctr">
            <a:solidFill>
              <a:srgbClr val="C00000"/>
            </a:solidFill>
            <a:prstDash val="dash"/>
            <a:miter lim="800000"/>
          </a:ln>
          <a:effectLst/>
        </p:spPr>
      </p:cxnSp>
      <p:cxnSp>
        <p:nvCxnSpPr>
          <p:cNvPr id="82" name="直接连接符 81"/>
          <p:cNvCxnSpPr/>
          <p:nvPr/>
        </p:nvCxnSpPr>
        <p:spPr>
          <a:xfrm>
            <a:off x="9743440" y="916305"/>
            <a:ext cx="5715" cy="450723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146" name="直接连接符 145"/>
          <p:cNvCxnSpPr/>
          <p:nvPr/>
        </p:nvCxnSpPr>
        <p:spPr>
          <a:xfrm flipH="1">
            <a:off x="11490960" y="900430"/>
            <a:ext cx="635" cy="449643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344170" y="3155950"/>
            <a:ext cx="11358245" cy="2563244"/>
            <a:chOff x="542" y="4970"/>
            <a:chExt cx="17887" cy="4735"/>
          </a:xfrm>
        </p:grpSpPr>
        <p:sp>
          <p:nvSpPr>
            <p:cNvPr id="106" name="五边形 105"/>
            <p:cNvSpPr/>
            <p:nvPr/>
          </p:nvSpPr>
          <p:spPr>
            <a:xfrm>
              <a:off x="2280" y="4970"/>
              <a:ext cx="15595" cy="357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7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" y="5940"/>
              <a:ext cx="1442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8" name="五边形 9"/>
            <p:cNvSpPr/>
            <p:nvPr/>
          </p:nvSpPr>
          <p:spPr>
            <a:xfrm>
              <a:off x="4157" y="6582"/>
              <a:ext cx="2410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</a:t>
              </a: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R17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9" name="五边形 9"/>
            <p:cNvSpPr/>
            <p:nvPr/>
          </p:nvSpPr>
          <p:spPr>
            <a:xfrm>
              <a:off x="1576" y="6601"/>
              <a:ext cx="2361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RAN1 R16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0" name="五边形 9"/>
            <p:cNvSpPr/>
            <p:nvPr/>
          </p:nvSpPr>
          <p:spPr>
            <a:xfrm>
              <a:off x="6768" y="6582"/>
              <a:ext cx="1956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R18</a:t>
              </a:r>
            </a:p>
          </p:txBody>
        </p:sp>
        <p:sp>
          <p:nvSpPr>
            <p:cNvPr id="111" name="五边形 9"/>
            <p:cNvSpPr/>
            <p:nvPr/>
          </p:nvSpPr>
          <p:spPr>
            <a:xfrm>
              <a:off x="8725" y="6582"/>
              <a:ext cx="2054" cy="461"/>
            </a:xfrm>
            <a:prstGeom prst="homePlate">
              <a:avLst/>
            </a:prstGeom>
            <a:solidFill>
              <a:schemeClr val="accent5">
                <a:alpha val="96000"/>
              </a:schemeClr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R19 </a:t>
              </a:r>
            </a:p>
          </p:txBody>
        </p:sp>
        <p:sp>
          <p:nvSpPr>
            <p:cNvPr id="113" name="五边形 9"/>
            <p:cNvSpPr/>
            <p:nvPr/>
          </p:nvSpPr>
          <p:spPr>
            <a:xfrm>
              <a:off x="10781" y="6574"/>
              <a:ext cx="2951" cy="46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R20(27 Months)</a:t>
              </a:r>
            </a:p>
          </p:txBody>
        </p:sp>
        <p:sp>
          <p:nvSpPr>
            <p:cNvPr id="114" name="五边形 9"/>
            <p:cNvSpPr/>
            <p:nvPr/>
          </p:nvSpPr>
          <p:spPr>
            <a:xfrm>
              <a:off x="13765" y="6566"/>
              <a:ext cx="2526" cy="46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R21</a:t>
              </a:r>
            </a:p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(24 Months)</a:t>
              </a:r>
            </a:p>
          </p:txBody>
        </p:sp>
        <p:sp>
          <p:nvSpPr>
            <p:cNvPr id="115" name="五边形 9"/>
            <p:cNvSpPr/>
            <p:nvPr/>
          </p:nvSpPr>
          <p:spPr>
            <a:xfrm>
              <a:off x="16361" y="6580"/>
              <a:ext cx="1743" cy="46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RAN1 R22 ...</a:t>
              </a:r>
            </a:p>
          </p:txBody>
        </p:sp>
        <p:sp>
          <p:nvSpPr>
            <p:cNvPr id="116" name="五边形 9"/>
            <p:cNvSpPr/>
            <p:nvPr/>
          </p:nvSpPr>
          <p:spPr>
            <a:xfrm>
              <a:off x="10787" y="7024"/>
              <a:ext cx="2555" cy="449"/>
            </a:xfrm>
            <a:prstGeom prst="homePlate">
              <a:avLst/>
            </a:prstGeom>
            <a:solidFill>
              <a:srgbClr val="996600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  on.Req.</a:t>
              </a: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7" name="文本框 28"/>
            <p:cNvSpPr txBox="1"/>
            <p:nvPr/>
          </p:nvSpPr>
          <p:spPr>
            <a:xfrm>
              <a:off x="9271" y="7261"/>
              <a:ext cx="1879" cy="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2025.3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3GPP RAN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6G workshop</a:t>
              </a:r>
              <a:endParaRPr kumimoji="1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" name="五角星 117"/>
            <p:cNvSpPr/>
            <p:nvPr/>
          </p:nvSpPr>
          <p:spPr>
            <a:xfrm>
              <a:off x="10184" y="6951"/>
              <a:ext cx="373" cy="256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9" name="五边形 9"/>
            <p:cNvSpPr/>
            <p:nvPr/>
          </p:nvSpPr>
          <p:spPr>
            <a:xfrm>
              <a:off x="11057" y="7536"/>
              <a:ext cx="2702" cy="403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 </a:t>
              </a:r>
              <a:r>
                <a:rPr kumimoji="0" lang="en-US" altLang="zh-CN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RAN1 SI </a:t>
              </a:r>
            </a:p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</a:t>
              </a:r>
              <a:r>
                <a:rPr lang="en-US" altLang="zh-CN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24 Months</a:t>
              </a:r>
              <a:r>
                <a:rPr lang="zh-CN" altLang="en-US" sz="10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r>
                <a:rPr kumimoji="0" lang="en-US" altLang="zh-CN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endParaRPr kumimoji="0" lang="zh-CN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0" name="五边形 9"/>
            <p:cNvSpPr/>
            <p:nvPr/>
          </p:nvSpPr>
          <p:spPr>
            <a:xfrm>
              <a:off x="13759" y="7526"/>
              <a:ext cx="2557" cy="451"/>
            </a:xfrm>
            <a:prstGeom prst="homePlate">
              <a:avLst/>
            </a:prstGeom>
            <a:solidFill>
              <a:srgbClr val="FF9999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6G  RAN1 WI </a:t>
              </a:r>
            </a:p>
            <a:p>
              <a:pPr lvl="0" algn="ctr" defTabSz="6096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</a:t>
              </a: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24 Months</a:t>
              </a:r>
              <a:r>
                <a:rPr lang="zh-CN" altLang="en-US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）</a:t>
              </a:r>
              <a:r>
                <a:rPr lang="en-US" altLang="zh-CN" sz="1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</a:p>
          </p:txBody>
        </p:sp>
        <p:sp>
          <p:nvSpPr>
            <p:cNvPr id="121" name="文本框 28"/>
            <p:cNvSpPr txBox="1"/>
            <p:nvPr/>
          </p:nvSpPr>
          <p:spPr>
            <a:xfrm>
              <a:off x="15497" y="7962"/>
              <a:ext cx="1466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7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3GPP 6G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7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first version</a:t>
              </a:r>
              <a:endParaRPr kumimoji="1" lang="zh-CN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2" name="五角星 121"/>
            <p:cNvSpPr/>
            <p:nvPr/>
          </p:nvSpPr>
          <p:spPr>
            <a:xfrm>
              <a:off x="16494" y="7731"/>
              <a:ext cx="373" cy="244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3" name="五边形 9"/>
            <p:cNvSpPr/>
            <p:nvPr/>
          </p:nvSpPr>
          <p:spPr>
            <a:xfrm>
              <a:off x="11086" y="5807"/>
              <a:ext cx="2226" cy="562"/>
            </a:xfrm>
            <a:prstGeom prst="homePlate">
              <a:avLst/>
            </a:prstGeom>
            <a:solidFill>
              <a:srgbClr val="66FFFF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 SA2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 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R20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）</a:t>
              </a:r>
              <a:endParaRPr kumimoji="0" lang="zh-CN" alt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4" name="五边形 9"/>
            <p:cNvSpPr/>
            <p:nvPr/>
          </p:nvSpPr>
          <p:spPr>
            <a:xfrm>
              <a:off x="13312" y="5807"/>
              <a:ext cx="2103" cy="562"/>
            </a:xfrm>
            <a:prstGeom prst="homePlate">
              <a:avLst/>
            </a:prstGeom>
            <a:solidFill>
              <a:srgbClr val="66FFFF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6G SA2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WI 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R21</a:t>
              </a:r>
              <a:r>
                <a:rPr kumimoji="0" lang="zh-CN" altLang="en-US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）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5" name="五边形 9"/>
            <p:cNvSpPr/>
            <p:nvPr/>
          </p:nvSpPr>
          <p:spPr>
            <a:xfrm>
              <a:off x="11593" y="5186"/>
              <a:ext cx="2061" cy="478"/>
            </a:xfrm>
            <a:prstGeom prst="homePlate">
              <a:avLst/>
            </a:prstGeom>
            <a:solidFill>
              <a:srgbClr val="CCFF66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6G SA1</a:t>
              </a:r>
              <a:r>
                <a:rPr kumimoji="0" lang="en-US" altLang="zh-CN" sz="1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SI+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WI</a:t>
              </a:r>
            </a:p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on </a:t>
              </a:r>
              <a:r>
                <a:rPr kumimoji="0" lang="en-US" altLang="zh-CN" sz="800" b="1" i="0" u="none" strike="noStrike" kern="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Req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R21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endParaRPr kumimoji="0" lang="zh-CN" alt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6" name="五边形 9"/>
            <p:cNvSpPr/>
            <p:nvPr/>
          </p:nvSpPr>
          <p:spPr>
            <a:xfrm>
              <a:off x="9887" y="5186"/>
              <a:ext cx="1740" cy="477"/>
            </a:xfrm>
            <a:prstGeom prst="homePlate">
              <a:avLst/>
            </a:prstGeom>
            <a:solidFill>
              <a:srgbClr val="CCFF66"/>
            </a:solidFill>
            <a:ln w="9525" cap="flat" cmpd="sng" algn="ctr">
              <a:solidFill>
                <a:schemeClr val="bg1">
                  <a:alpha val="52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6G SA1</a:t>
              </a: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SI</a:t>
              </a:r>
            </a:p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on </a:t>
              </a:r>
              <a:r>
                <a:rPr kumimoji="0" lang="en-US" altLang="zh-CN" sz="800" b="1" i="0" u="none" strike="noStrike" kern="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Req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en-US" altLang="zh-CN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R20</a:t>
              </a:r>
              <a:r>
                <a:rPr lang="zh-CN" altLang="en-US" sz="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endParaRPr kumimoji="0" lang="zh-CN" altLang="en-US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542" y="4970"/>
              <a:ext cx="17752" cy="3573"/>
            </a:xfrm>
            <a:prstGeom prst="rect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TextBox 132"/>
            <p:cNvSpPr txBox="1"/>
            <p:nvPr/>
          </p:nvSpPr>
          <p:spPr>
            <a:xfrm>
              <a:off x="595" y="8047"/>
              <a:ext cx="7362" cy="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9705" indent="-179705" algn="just"/>
              <a:r>
                <a:rPr lang="en-US" altLang="zh-CN" sz="7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* Views on 6G timeline from CMCC (3GPP still hasn’t started to discuss it)</a:t>
              </a:r>
              <a:endParaRPr lang="zh-CN" altLang="en-US" sz="7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9" name="五角星 138"/>
            <p:cNvSpPr/>
            <p:nvPr/>
          </p:nvSpPr>
          <p:spPr>
            <a:xfrm>
              <a:off x="17361" y="7680"/>
              <a:ext cx="373" cy="256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1" name="文本框 28"/>
            <p:cNvSpPr txBox="1"/>
            <p:nvPr/>
          </p:nvSpPr>
          <p:spPr>
            <a:xfrm>
              <a:off x="16678" y="7976"/>
              <a:ext cx="1751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7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ready for commercialization</a:t>
              </a:r>
              <a:endParaRPr kumimoji="1" lang="zh-CN" alt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48" name="直接箭头连接符 147"/>
            <p:cNvCxnSpPr/>
            <p:nvPr/>
          </p:nvCxnSpPr>
          <p:spPr>
            <a:xfrm flipV="1">
              <a:off x="11179" y="8185"/>
              <a:ext cx="5122" cy="1"/>
            </a:xfrm>
            <a:prstGeom prst="straightConnector1">
              <a:avLst/>
            </a:prstGeom>
            <a:ln>
              <a:solidFill>
                <a:srgbClr val="00B0F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文本框 148"/>
            <p:cNvSpPr txBox="1"/>
            <p:nvPr/>
          </p:nvSpPr>
          <p:spPr>
            <a:xfrm>
              <a:off x="7102" y="8855"/>
              <a:ext cx="6850" cy="850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charset="-122"/>
                  <a:ea typeface="微软雅黑" panose="020B0503020204020204" charset="-122"/>
                </a:rPr>
                <a:t>Enough time for a consolidated and stable release.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Focusing on one WI before 2030.</a:t>
              </a:r>
              <a:endParaRPr lang="en-US" altLang="zh-CN" sz="12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51" name="直接连接符 150"/>
            <p:cNvCxnSpPr>
              <a:endCxn id="149" idx="0"/>
            </p:cNvCxnSpPr>
            <p:nvPr/>
          </p:nvCxnSpPr>
          <p:spPr>
            <a:xfrm flipH="1">
              <a:off x="10527" y="8195"/>
              <a:ext cx="2138" cy="660"/>
            </a:xfrm>
            <a:prstGeom prst="line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箭头连接符 153"/>
            <p:cNvCxnSpPr/>
            <p:nvPr/>
          </p:nvCxnSpPr>
          <p:spPr>
            <a:xfrm flipV="1">
              <a:off x="16494" y="7842"/>
              <a:ext cx="1091" cy="11"/>
            </a:xfrm>
            <a:prstGeom prst="straightConnector1">
              <a:avLst/>
            </a:prstGeom>
            <a:ln>
              <a:solidFill>
                <a:srgbClr val="00B0F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16664" y="7246"/>
              <a:ext cx="0" cy="1000"/>
            </a:xfrm>
            <a:prstGeom prst="line">
              <a:avLst/>
            </a:prstGeom>
            <a:ln w="31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文本框 159"/>
            <p:cNvSpPr txBox="1"/>
            <p:nvPr/>
          </p:nvSpPr>
          <p:spPr>
            <a:xfrm>
              <a:off x="14053" y="8851"/>
              <a:ext cx="4188" cy="850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marL="285750" indent="-285750" algn="l">
                <a:buClrTx/>
                <a:buSzTx/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charset="-122"/>
                  <a:ea typeface="微软雅黑" panose="020B0503020204020204" charset="-122"/>
                </a:rPr>
                <a:t>At least 1 year is needed for the large scale field trial.</a:t>
              </a:r>
            </a:p>
          </p:txBody>
        </p:sp>
        <p:cxnSp>
          <p:nvCxnSpPr>
            <p:cNvPr id="161" name="直接连接符 160"/>
            <p:cNvCxnSpPr>
              <a:endCxn id="160" idx="0"/>
            </p:cNvCxnSpPr>
            <p:nvPr/>
          </p:nvCxnSpPr>
          <p:spPr>
            <a:xfrm flipH="1">
              <a:off x="16147" y="7802"/>
              <a:ext cx="631" cy="1049"/>
            </a:xfrm>
            <a:prstGeom prst="line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2" name="任意多边形 161"/>
          <p:cNvSpPr/>
          <p:nvPr/>
        </p:nvSpPr>
        <p:spPr>
          <a:xfrm>
            <a:off x="5612130" y="1357630"/>
            <a:ext cx="699135" cy="3100070"/>
          </a:xfrm>
          <a:custGeom>
            <a:avLst/>
            <a:gdLst>
              <a:gd name="connisteX0" fmla="*/ 1473351 w 1473351"/>
              <a:gd name="connsiteY0" fmla="*/ 0 h 3470910"/>
              <a:gd name="connisteX1" fmla="*/ 151 w 1473351"/>
              <a:gd name="connsiteY1" fmla="*/ 1659255 h 3470910"/>
              <a:gd name="connisteX2" fmla="*/ 1397151 w 1473351"/>
              <a:gd name="connsiteY2" fmla="*/ 3470910 h 3470910"/>
              <a:gd name="connisteX3" fmla="*/ 1371751 w 1473351"/>
              <a:gd name="connsiteY3" fmla="*/ 3479800 h 34709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473352" h="3470910">
                <a:moveTo>
                  <a:pt x="1473352" y="0"/>
                </a:moveTo>
                <a:cubicBezTo>
                  <a:pt x="1150772" y="295910"/>
                  <a:pt x="15392" y="965200"/>
                  <a:pt x="152" y="1659255"/>
                </a:cubicBezTo>
                <a:cubicBezTo>
                  <a:pt x="-15088" y="2353310"/>
                  <a:pt x="1122832" y="3107055"/>
                  <a:pt x="1397152" y="3470910"/>
                </a:cubicBezTo>
              </a:path>
            </a:pathLst>
          </a:custGeom>
          <a:ln w="12700" cmpd="sng">
            <a:solidFill>
              <a:schemeClr val="accent1">
                <a:shade val="50000"/>
              </a:schemeClr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文本框 162"/>
          <p:cNvSpPr txBox="1"/>
          <p:nvPr/>
        </p:nvSpPr>
        <p:spPr>
          <a:xfrm>
            <a:off x="3264535" y="2556511"/>
            <a:ext cx="7828280" cy="46037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微软雅黑" panose="020B0503020204020204" charset="-122"/>
                <a:ea typeface="微软雅黑" panose="020B0503020204020204" charset="-122"/>
              </a:rPr>
              <a:t>Need to ensure the performance of 6G in 3GPP doesn’t worse than the requirements from ITU.</a:t>
            </a:r>
          </a:p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微软雅黑" panose="020B0503020204020204" charset="-122"/>
                <a:ea typeface="微软雅黑" panose="020B0503020204020204" charset="-122"/>
              </a:rPr>
              <a:t>Interaction between ITU and 3GPP.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355725" y="142825"/>
            <a:ext cx="10468028" cy="626745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en-US" altLang="zh-CN" dirty="0">
                <a:sym typeface="+mn-ea"/>
              </a:rPr>
              <a:t>Tentative consideration </a:t>
            </a:r>
            <a:r>
              <a:rPr dirty="0">
                <a:sym typeface="+mn-ea"/>
              </a:rPr>
              <a:t>on 6G Timeline</a:t>
            </a:r>
            <a:r>
              <a:rPr lang="en-US" dirty="0">
                <a:sym typeface="+mn-ea"/>
              </a:rPr>
              <a:t> – </a:t>
            </a:r>
            <a:r>
              <a:rPr lang="en-US" altLang="zh-CN" dirty="0">
                <a:sym typeface="+mn-ea"/>
              </a:rPr>
              <a:t>O</a:t>
            </a:r>
            <a:r>
              <a:rPr lang="en-US" dirty="0">
                <a:sym typeface="+mn-ea"/>
              </a:rPr>
              <a:t>ption 2</a:t>
            </a:r>
            <a:endParaRPr dirty="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825" y="6018530"/>
            <a:ext cx="11113135" cy="3619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Proposal 2: Focusing on one WI before 2030.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8711565" y="1088893"/>
            <a:ext cx="8487" cy="3906574"/>
          </a:xfrm>
          <a:prstGeom prst="line">
            <a:avLst/>
          </a:prstGeom>
          <a:ln w="317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365941" y="1121399"/>
            <a:ext cx="8487" cy="3906574"/>
          </a:xfrm>
          <a:prstGeom prst="line">
            <a:avLst/>
          </a:prstGeom>
          <a:ln w="317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824" y="3248025"/>
            <a:ext cx="11113135" cy="344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Proposal 3: Focusing on one WI before 2030.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7825" y="1850562"/>
            <a:ext cx="11113135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lnSpc>
                <a:spcPct val="110000"/>
              </a:lnSpc>
              <a:buClrTx/>
              <a:buSzTx/>
              <a:buFontTx/>
            </a:pP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Proposal 1: Sufficient study of deployment path and new capabilities beyond communication are needed in the first 6G spec.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7823" y="2560719"/>
            <a:ext cx="11113135" cy="6151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lnSpc>
                <a:spcPct val="110000"/>
              </a:lnSpc>
              <a:buClrTx/>
              <a:buSzTx/>
              <a:buFontTx/>
            </a:pP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Proposal 2: Time span of R20 should consider potential deployment of 5G-A features and comprehensive study of 6G technologies jointly.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45260" y="2419985"/>
            <a:ext cx="92938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sz="48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THANK YOU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ZjYjE2ZTA0ODVjNTg4YmUzZTc1ZjBkMWFjMDI5MGYifQ=="/>
  <p:tag name="KSO_WPP_MARK_KEY" val="1df95a17-085e-4da3-8790-071e6678b703"/>
</p:tagLst>
</file>

<file path=ppt/theme/theme1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Segoe Print"/>
        <a:cs typeface="Segoe Print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Segoe Print"/>
        <a:cs typeface="Segoe Print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751</Words>
  <Application>Microsoft Office PowerPoint</Application>
  <PresentationFormat>宽屏</PresentationFormat>
  <Paragraphs>145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等线</vt:lpstr>
      <vt:lpstr>方正黑体简体</vt:lpstr>
      <vt:lpstr>方正兰亭中黑简体</vt:lpstr>
      <vt:lpstr>黑体</vt:lpstr>
      <vt:lpstr>微软雅黑</vt:lpstr>
      <vt:lpstr>Arial</vt:lpstr>
      <vt:lpstr>Calibri</vt:lpstr>
      <vt:lpstr>Segoe UI</vt:lpstr>
      <vt:lpstr>Times New Roman</vt:lpstr>
      <vt:lpstr>1_Office 主题​​</vt:lpstr>
      <vt:lpstr>10_主题2</vt:lpstr>
      <vt:lpstr>1_Office 佈景主題</vt:lpstr>
      <vt:lpstr>Views on 6G Timeline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Xiaoran Zhang</cp:lastModifiedBy>
  <cp:revision>1100</cp:revision>
  <dcterms:created xsi:type="dcterms:W3CDTF">2024-01-11T07:58:00Z</dcterms:created>
  <dcterms:modified xsi:type="dcterms:W3CDTF">2024-03-11T08:15:08Z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A18BCEC05B2F4BEE8BA4B340DD0369CA</vt:lpwstr>
  </property>
  <property fmtid="{D5CDD505-2E9C-101B-9397-08002B2CF9AE}" pid="3" name="KSOProductBuildVer">
    <vt:lpwstr>2052-11.8.2.12085</vt:lpwstr>
  </property>
</Properties>
</file>