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18" r:id="rId1"/>
    <p:sldMasterId id="2147484020" r:id="rId2"/>
  </p:sldMasterIdLst>
  <p:notesMasterIdLst>
    <p:notesMasterId r:id="rId5"/>
  </p:notesMasterIdLst>
  <p:handoutMasterIdLst>
    <p:handoutMasterId r:id="rId6"/>
  </p:handoutMasterIdLst>
  <p:sldIdLst>
    <p:sldId id="283" r:id="rId3"/>
    <p:sldId id="1508" r:id="rId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E9002F"/>
    <a:srgbClr val="B5B5B5"/>
    <a:srgbClr val="D4F1F5"/>
    <a:srgbClr val="FFFFFF"/>
    <a:srgbClr val="D0E8C4"/>
    <a:srgbClr val="DDDDDD"/>
    <a:srgbClr val="000000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22" autoAdjust="0"/>
    <p:restoredTop sz="96291"/>
  </p:normalViewPr>
  <p:slideViewPr>
    <p:cSldViewPr snapToGrid="0" snapToObjects="1">
      <p:cViewPr varScale="1">
        <p:scale>
          <a:sx n="103" d="100"/>
          <a:sy n="103" d="100"/>
        </p:scale>
        <p:origin x="82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12/12/2023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12/12/2023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en-US" altLang="zh-CN" dirty="0"/>
              <a:t>…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en-US" altLang="zh-CN" dirty="0"/>
              <a:t>…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en-US" altLang="zh-CN" dirty="0"/>
              <a:t>…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en-US" altLang="zh-CN" dirty="0"/>
              <a:t>…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en-US" altLang="zh-CN" dirty="0"/>
              <a:t>…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en-US" altLang="zh-CN" dirty="0"/>
              <a:t>…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en-US" altLang="zh-CN" dirty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4" y="1512880"/>
            <a:ext cx="10733557" cy="1142873"/>
          </a:xfrm>
          <a:prstGeom prst="rect">
            <a:avLst/>
          </a:prstGeom>
        </p:spPr>
        <p:txBody>
          <a:bodyPr lIns="0" tIns="0" rIns="0" bIns="0"/>
          <a:lstStyle>
            <a:lvl1pPr marL="179162" marR="0" indent="-168065" algn="l" defTabSz="1186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6572" algn="ctr"/>
              </a:tabLst>
              <a:defRPr sz="1797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5940" marR="0" indent="-285391" algn="l" defTabSz="1186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6572" algn="ctr"/>
              </a:tabLst>
              <a:defRPr sz="1598" baseline="0">
                <a:latin typeface="+mn-lt"/>
                <a:ea typeface="Microsoft YaHei" panose="020B0503020204020204" pitchFamily="34" charset="-122"/>
              </a:defRPr>
            </a:lvl2pPr>
            <a:lvl3pPr marL="1097195" marR="0" indent="-168065" algn="l" defTabSz="1186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6572" algn="ctr"/>
              </a:tabLst>
              <a:defRPr sz="1297" baseline="0">
                <a:latin typeface="+mn-lt"/>
                <a:ea typeface="Microsoft YaHei" panose="020B0503020204020204" pitchFamily="34" charset="-122"/>
              </a:defRPr>
            </a:lvl3pPr>
            <a:lvl4pPr marL="525189" indent="-170945">
              <a:buFont typeface="Arial" panose="020B0604020202020204" pitchFamily="34" charset="0"/>
              <a:buChar char="•"/>
              <a:tabLst>
                <a:tab pos="1206903" algn="ctr"/>
              </a:tabLst>
              <a:defRPr sz="1297" baseline="0"/>
            </a:lvl4pPr>
            <a:lvl5pPr marL="525189" indent="-170945">
              <a:buFont typeface="Arial" panose="020B0604020202020204" pitchFamily="34" charset="0"/>
              <a:buChar char="•"/>
              <a:tabLst>
                <a:tab pos="1206903" algn="ctr"/>
              </a:tabLst>
              <a:defRPr sz="1297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613" marR="0" lvl="1" indent="-168065" algn="l" defTabSz="1186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72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195" marR="0" lvl="2" indent="-168065" algn="l" defTabSz="1186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72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7195" marR="0" lvl="2" indent="-168065" algn="l" defTabSz="118630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6572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6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156" indent="0" algn="ctr">
              <a:buNone/>
              <a:defRPr sz="2595"/>
            </a:lvl2pPr>
            <a:lvl3pPr marL="1186307" indent="0" algn="ctr">
              <a:buNone/>
              <a:defRPr sz="2335"/>
            </a:lvl3pPr>
            <a:lvl4pPr marL="1779464" indent="0" algn="ctr">
              <a:buNone/>
              <a:defRPr sz="2076"/>
            </a:lvl4pPr>
            <a:lvl5pPr marL="2372616" indent="0" algn="ctr">
              <a:buNone/>
              <a:defRPr sz="2076"/>
            </a:lvl5pPr>
            <a:lvl6pPr marL="2965769" indent="0" algn="ctr">
              <a:buNone/>
              <a:defRPr sz="2076"/>
            </a:lvl6pPr>
            <a:lvl7pPr marL="3558923" indent="0" algn="ctr">
              <a:buNone/>
              <a:defRPr sz="2076"/>
            </a:lvl7pPr>
            <a:lvl8pPr marL="4152079" indent="0" algn="ctr">
              <a:buNone/>
              <a:defRPr sz="2076"/>
            </a:lvl8pPr>
            <a:lvl9pPr marL="4745231" indent="0" algn="ctr">
              <a:buNone/>
              <a:defRPr sz="2076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62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852" y="6325091"/>
            <a:ext cx="1270800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91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2" y="6402808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7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2737214"/>
            <a:ext cx="10375103" cy="1160229"/>
          </a:xfrm>
        </p:spPr>
        <p:txBody>
          <a:bodyPr/>
          <a:lstStyle/>
          <a:p>
            <a:r>
              <a:rPr lang="en-US" sz="1800" dirty="0"/>
              <a:t>Huawei, HiSilicon, Verizon, China Mobile, China Unicom, China Telecom, Qualcomm, Vodafone, vivo, Samsung, Apple, Intel</a:t>
            </a:r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21979"/>
            <a:ext cx="10627864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on a Common Design for Rel-19 Ambient IoT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  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RP-233983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Edinburgh, UK, 11-14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December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, 202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Proposal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479772" y="640054"/>
            <a:ext cx="11579187" cy="6324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Rel-19 RAN WG study of Ambient IoT shall be to study a common design of Ambient IoT to enable the following devices:</a:t>
            </a:r>
          </a:p>
          <a:p>
            <a:pPr marL="971590" lvl="1" indent="-514350">
              <a:spcBef>
                <a:spcPts val="300"/>
              </a:spcBef>
              <a:spcAft>
                <a:spcPts val="300"/>
              </a:spcAft>
              <a:buFont typeface="+mj-lt"/>
              <a:buAutoNum type="romanLcPeriod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~1 µW peak power consumption, has energy storage, initial SFO up to 10</a:t>
            </a:r>
            <a:r>
              <a:rPr lang="en-US" altLang="zh-CN" sz="2000" i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ppm, neither DL nor UL amplification in the device. The device’s UL transmission is backscattered on a carrier wave provided externally.</a:t>
            </a:r>
          </a:p>
          <a:p>
            <a:pPr marL="971590" lvl="1" indent="-514350">
              <a:spcBef>
                <a:spcPts val="300"/>
              </a:spcBef>
              <a:spcAft>
                <a:spcPts val="300"/>
              </a:spcAft>
              <a:buFont typeface="+mj-lt"/>
              <a:buAutoNum type="romanLcPeriod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~100 µW peak power consumption, has energy storage, initial SFO up to 10</a:t>
            </a:r>
            <a:r>
              <a:rPr lang="en-US" altLang="zh-CN" sz="2000" i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ppm, both DL and UL amplification in the device. The device’s UL transmission may be generated internally by the device, or be backscattered on a carrier wave provided externally.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i="1" dirty="0">
                <a:latin typeface="Calibri" panose="020F0502020204030204" pitchFamily="34" charset="0"/>
                <a:cs typeface="Calibri" panose="020F0502020204030204" pitchFamily="34" charset="0"/>
              </a:rPr>
              <a:t>X 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TBD in WGs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Coverage design target: maximum distance of 10-50 m with device indoors as per TR 38.848: “</a:t>
            </a:r>
            <a:r>
              <a:rPr lang="en-US" altLang="zh-CN" sz="2000" i="1" dirty="0">
                <a:latin typeface="Calibri" panose="020F0502020204030204" pitchFamily="34" charset="0"/>
                <a:cs typeface="Calibri" panose="020F0502020204030204" pitchFamily="34" charset="0"/>
              </a:rPr>
              <a:t>…a range that WGs can sub-select within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For Topologies 1 &amp; 2 (UE as intermediate node under NW control) per TR 38.848, with no RRC states, no mobility management (i.e. at least no cell selection/re-selection -like function), no HARQ, no ARQ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The SI shall study necessary characteristics of carrier wave waveform for interference handling of an externally-provided carrier wave, at Ambient IoT UL receiver and at NR BS</a:t>
            </a:r>
            <a:endParaRPr lang="en-US" altLang="zh-CN" sz="2200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The study covers DO-DTT and DT use cases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DO-DTT = Device-originated by device-terminated trigger (e.g. NW polling for tags’ inventory ID(s))</a:t>
            </a:r>
          </a:p>
          <a:p>
            <a:pPr marL="800140" lvl="1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DT = Device terminated (e.g. DL command).</a:t>
            </a:r>
          </a:p>
        </p:txBody>
      </p:sp>
    </p:spTree>
    <p:extLst>
      <p:ext uri="{BB962C8B-B14F-4D97-AF65-F5344CB8AC3E}">
        <p14:creationId xmlns:p14="http://schemas.microsoft.com/office/powerpoint/2010/main" val="87811617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17149234-29ED-4314-ACAE-93E65A423D66}" vid="{ACA80BBB-1C96-43C5-97F9-C2ED0B5CB84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319</Words>
  <Application>Microsoft Office PowerPoint</Application>
  <PresentationFormat>Custom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.AppleSystemUIFont</vt:lpstr>
      <vt:lpstr>Microsoft YaHei</vt:lpstr>
      <vt:lpstr>MS Mincho</vt:lpstr>
      <vt:lpstr>黑体</vt:lpstr>
      <vt:lpstr>Arial</vt:lpstr>
      <vt:lpstr>Calibri</vt:lpstr>
      <vt:lpstr>Courier New</vt:lpstr>
      <vt:lpstr>Times New Roman</vt:lpstr>
      <vt:lpstr>封面页_图片版 </vt:lpstr>
      <vt:lpstr>2_Chapter page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2023-12-04T08:55:31Z</dcterms:created>
  <dcterms:modified xsi:type="dcterms:W3CDTF">2023-12-12T11:28:38Z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(3)c8XYomf1XbM+pFZk4N/UPjN3WEXc0y+FZ7IU09Ns1eoTFqnrtAjWTjP0kfe2XbqSCprFD4y8
672dy9+0h6PCSWlYU2aRXmvw2CaNMMp4mOxX331CcOzYwlHgQWlC6LO69YBJfJiQjQb5yQxA
47kCRU/mvLd6eUT/o5Wfiml4VBJg3s8MIaw6o7RgjE0KofkGdVud1YScQ82R8W5w8w2uye0v
HdDATkOmMw3EIKMgzg</vt:lpwstr>
  </property>
  <property fmtid="{D5CDD505-2E9C-101B-9397-08002B2CF9AE}" pid="3" name="_2015_ms_pID_7253431">
    <vt:lpwstr>V/Gpu4LkhiHe1ICLAyj7STEdVYC7kazQByNJqmV9nHsPw11hBsgPoh
fJSu3+SfIdzb2Z43eH6NXinuHERAKorvT5UC4zKnFDJDQWzKFN2RKhjF5hEqcQSjYGWvorco
zhAZWsvDqaDhUjxB2cvy6oFTZUelFP1pkKHdAr+UPJopujC44+NU8Ejzg64yh8p2Nmv3T1ne
jxW9Rh70ipjUMdkUbFB+rsibl19qJlo8PHZh</vt:lpwstr>
  </property>
  <property fmtid="{D5CDD505-2E9C-101B-9397-08002B2CF9AE}" pid="4" name="_2015_ms_pID_7253432">
    <vt:lpwstr>Fg==</vt:lpwstr>
  </property>
</Properties>
</file>