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bookmarkIdSeed="3">
  <p:sldMasterIdLst>
    <p:sldMasterId id="2147483648" r:id="rId1"/>
    <p:sldMasterId id="2147483661" r:id="rId2"/>
  </p:sldMasterIdLst>
  <p:notesMasterIdLst>
    <p:notesMasterId r:id="rId10"/>
  </p:notesMasterIdLst>
  <p:sldIdLst>
    <p:sldId id="256" r:id="rId3"/>
    <p:sldId id="257" r:id="rId4"/>
    <p:sldId id="262" r:id="rId5"/>
    <p:sldId id="263" r:id="rId6"/>
    <p:sldId id="261" r:id="rId7"/>
    <p:sldId id="260" r:id="rId8"/>
    <p:sldId id="259" r:id="rId9"/>
  </p:sldIdLst>
  <p:sldSz cx="9144000" cy="6858000" type="screen4x3"/>
  <p:notesSz cx="6669088" cy="9926638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99CC"/>
    <a:srgbClr val="0099FF"/>
    <a:srgbClr val="99CCFF"/>
    <a:srgbClr val="66CCFF"/>
    <a:srgbClr val="9966FF"/>
    <a:srgbClr val="FFCC99"/>
    <a:srgbClr val="FFFFFF"/>
    <a:srgbClr val="E6E6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D27102A9-8310-4765-A935-A1911B00CA55}" styleName="Light Style 1 - Accent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C4B1156A-380E-4F78-BDF5-A606A8083BF9}" styleName="Medium Style 4 - Acc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2093" autoAdjust="0"/>
  </p:normalViewPr>
  <p:slideViewPr>
    <p:cSldViewPr snapToGrid="0">
      <p:cViewPr varScale="1">
        <p:scale>
          <a:sx n="115" d="100"/>
          <a:sy n="115" d="100"/>
        </p:scale>
        <p:origin x="1476" y="12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presProps" Target="presProps.xml"/><Relationship Id="rId5" Type="http://schemas.openxmlformats.org/officeDocument/2006/relationships/slide" Target="slides/slide3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216000" y="812520"/>
            <a:ext cx="7127280" cy="40089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r>
              <a:rPr lang="fr-FR" sz="3200" b="0" strike="noStrike" spc="-1">
                <a:solidFill>
                  <a:srgbClr val="000000"/>
                </a:solidFill>
                <a:latin typeface="Arial"/>
              </a:rPr>
              <a:t>Click to move the slide</a:t>
            </a:r>
          </a:p>
        </p:txBody>
      </p:sp>
      <p:sp>
        <p:nvSpPr>
          <p:cNvPr id="89" name="PlaceHolder 2"/>
          <p:cNvSpPr>
            <a:spLocks noGrp="1"/>
          </p:cNvSpPr>
          <p:nvPr>
            <p:ph type="body"/>
          </p:nvPr>
        </p:nvSpPr>
        <p:spPr>
          <a:xfrm>
            <a:off x="756000" y="5078520"/>
            <a:ext cx="6047640" cy="4811040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r>
              <a:rPr lang="en-US" sz="2000" b="0" strike="noStrike" spc="-1">
                <a:latin typeface="Arial"/>
              </a:rPr>
              <a:t>Click to edit the notes format</a:t>
            </a:r>
          </a:p>
        </p:txBody>
      </p:sp>
      <p:sp>
        <p:nvSpPr>
          <p:cNvPr id="90" name="PlaceHolder 3"/>
          <p:cNvSpPr>
            <a:spLocks noGrp="1"/>
          </p:cNvSpPr>
          <p:nvPr>
            <p:ph type="hdr"/>
          </p:nvPr>
        </p:nvSpPr>
        <p:spPr>
          <a:xfrm>
            <a:off x="0" y="0"/>
            <a:ext cx="3280680" cy="534240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r>
              <a:rPr lang="en-US" sz="1400" b="0" strike="noStrike" spc="-1">
                <a:latin typeface="Times New Roman"/>
              </a:rPr>
              <a:t>&lt;header&gt;</a:t>
            </a:r>
          </a:p>
        </p:txBody>
      </p:sp>
      <p:sp>
        <p:nvSpPr>
          <p:cNvPr id="91" name="PlaceHolder 4"/>
          <p:cNvSpPr>
            <a:spLocks noGrp="1"/>
          </p:cNvSpPr>
          <p:nvPr>
            <p:ph type="dt"/>
          </p:nvPr>
        </p:nvSpPr>
        <p:spPr>
          <a:xfrm>
            <a:off x="4278960" y="0"/>
            <a:ext cx="3280680" cy="534240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pPr algn="r"/>
            <a:r>
              <a:rPr lang="en-US" sz="1400" b="0" strike="noStrike" spc="-1">
                <a:latin typeface="Times New Roman"/>
              </a:rPr>
              <a:t>&lt;date/time&gt;</a:t>
            </a:r>
          </a:p>
        </p:txBody>
      </p:sp>
      <p:sp>
        <p:nvSpPr>
          <p:cNvPr id="92" name="PlaceHolder 5"/>
          <p:cNvSpPr>
            <a:spLocks noGrp="1"/>
          </p:cNvSpPr>
          <p:nvPr>
            <p:ph type="ftr"/>
          </p:nvPr>
        </p:nvSpPr>
        <p:spPr>
          <a:xfrm>
            <a:off x="0" y="10157400"/>
            <a:ext cx="3280680" cy="534240"/>
          </a:xfrm>
          <a:prstGeom prst="rect">
            <a:avLst/>
          </a:prstGeom>
        </p:spPr>
        <p:txBody>
          <a:bodyPr lIns="0" tIns="0" rIns="0" bIns="0" anchor="b">
            <a:noAutofit/>
          </a:bodyPr>
          <a:lstStyle/>
          <a:p>
            <a:r>
              <a:rPr lang="en-US" sz="1400" b="0" strike="noStrike" spc="-1">
                <a:latin typeface="Times New Roman"/>
              </a:rPr>
              <a:t>&lt;footer&gt;</a:t>
            </a:r>
          </a:p>
        </p:txBody>
      </p:sp>
      <p:sp>
        <p:nvSpPr>
          <p:cNvPr id="93" name="PlaceHolder 6"/>
          <p:cNvSpPr>
            <a:spLocks noGrp="1"/>
          </p:cNvSpPr>
          <p:nvPr>
            <p:ph type="sldNum"/>
          </p:nvPr>
        </p:nvSpPr>
        <p:spPr>
          <a:xfrm>
            <a:off x="4278960" y="10157400"/>
            <a:ext cx="3280680" cy="534240"/>
          </a:xfrm>
          <a:prstGeom prst="rect">
            <a:avLst/>
          </a:prstGeom>
        </p:spPr>
        <p:txBody>
          <a:bodyPr lIns="0" tIns="0" rIns="0" bIns="0" anchor="b">
            <a:noAutofit/>
          </a:bodyPr>
          <a:lstStyle/>
          <a:p>
            <a:pPr algn="r"/>
            <a:fld id="{C274609F-55FD-48C8-B435-1E93D0B7FB16}" type="slidenum">
              <a:rPr lang="en-US" sz="1400" b="0" strike="noStrike" spc="-1">
                <a:latin typeface="Times New Roman"/>
              </a:rPr>
              <a:t>‹#›</a:t>
            </a:fld>
            <a:endParaRPr lang="en-US" sz="1400" b="0" strike="noStrike" spc="-1"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854075" y="744538"/>
            <a:ext cx="4960938" cy="3722687"/>
          </a:xfrm>
          <a:prstGeom prst="rect">
            <a:avLst/>
          </a:prstGeom>
        </p:spPr>
      </p:sp>
      <p:sp>
        <p:nvSpPr>
          <p:cNvPr id="109" name="PlaceHolder 2"/>
          <p:cNvSpPr>
            <a:spLocks noGrp="1"/>
          </p:cNvSpPr>
          <p:nvPr>
            <p:ph type="body"/>
          </p:nvPr>
        </p:nvSpPr>
        <p:spPr>
          <a:xfrm>
            <a:off x="666720" y="4716360"/>
            <a:ext cx="5335200" cy="4466880"/>
          </a:xfrm>
          <a:prstGeom prst="rect">
            <a:avLst/>
          </a:prstGeom>
        </p:spPr>
        <p:txBody>
          <a:bodyPr lIns="90720" tIns="45360" rIns="90720" bIns="45360">
            <a:noAutofit/>
          </a:bodyPr>
          <a:lstStyle/>
          <a:p>
            <a:pPr marL="216000" indent="-216000">
              <a:lnSpc>
                <a:spcPct val="100000"/>
              </a:lnSpc>
            </a:pPr>
            <a:endParaRPr lang="en-US" sz="2000" b="0" strike="noStrike" spc="-1" dirty="0">
              <a:latin typeface="Arial"/>
            </a:endParaRPr>
          </a:p>
        </p:txBody>
      </p:sp>
      <p:sp>
        <p:nvSpPr>
          <p:cNvPr id="110" name="TextShape 3"/>
          <p:cNvSpPr txBox="1"/>
          <p:nvPr/>
        </p:nvSpPr>
        <p:spPr>
          <a:xfrm>
            <a:off x="0" y="9307440"/>
            <a:ext cx="2920680" cy="490320"/>
          </a:xfrm>
          <a:prstGeom prst="rect">
            <a:avLst/>
          </a:prstGeom>
          <a:noFill/>
          <a:ln>
            <a:noFill/>
          </a:ln>
        </p:spPr>
        <p:txBody>
          <a:bodyPr lIns="90720" tIns="45360" rIns="90720" bIns="45360">
            <a:noAutofit/>
          </a:bodyPr>
          <a:lstStyle/>
          <a:p>
            <a:endParaRPr lang="en-US" sz="2400" b="0" strike="noStrike" spc="-1">
              <a:latin typeface="Times New Roman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PlaceHolder 1"/>
          <p:cNvSpPr>
            <a:spLocks noGrp="1"/>
          </p:cNvSpPr>
          <p:nvPr>
            <p:ph type="title"/>
          </p:nvPr>
        </p:nvSpPr>
        <p:spPr>
          <a:xfrm>
            <a:off x="285840" y="115920"/>
            <a:ext cx="8607240" cy="86472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9" name="PlaceHolder 2"/>
          <p:cNvSpPr>
            <a:spLocks noGrp="1"/>
          </p:cNvSpPr>
          <p:nvPr>
            <p:ph type="body"/>
          </p:nvPr>
        </p:nvSpPr>
        <p:spPr>
          <a:xfrm>
            <a:off x="285840" y="1268280"/>
            <a:ext cx="8607240" cy="23698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800" b="1" strike="noStrike" spc="-1">
              <a:solidFill>
                <a:srgbClr val="000000"/>
              </a:solidFill>
              <a:latin typeface="Arial Narrow"/>
            </a:endParaRPr>
          </a:p>
        </p:txBody>
      </p:sp>
      <p:sp>
        <p:nvSpPr>
          <p:cNvPr id="30" name="PlaceHolder 3"/>
          <p:cNvSpPr>
            <a:spLocks noGrp="1"/>
          </p:cNvSpPr>
          <p:nvPr>
            <p:ph type="body"/>
          </p:nvPr>
        </p:nvSpPr>
        <p:spPr>
          <a:xfrm>
            <a:off x="285840" y="3863520"/>
            <a:ext cx="8607240" cy="23698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800" b="1" strike="noStrike" spc="-1">
              <a:solidFill>
                <a:srgbClr val="000000"/>
              </a:solidFill>
              <a:latin typeface="Arial Narrow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laceHolder 1"/>
          <p:cNvSpPr>
            <a:spLocks noGrp="1"/>
          </p:cNvSpPr>
          <p:nvPr>
            <p:ph type="title"/>
          </p:nvPr>
        </p:nvSpPr>
        <p:spPr>
          <a:xfrm>
            <a:off x="285840" y="115920"/>
            <a:ext cx="8607240" cy="86472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2" name="PlaceHolder 2"/>
          <p:cNvSpPr>
            <a:spLocks noGrp="1"/>
          </p:cNvSpPr>
          <p:nvPr>
            <p:ph type="body"/>
          </p:nvPr>
        </p:nvSpPr>
        <p:spPr>
          <a:xfrm>
            <a:off x="285840" y="1268280"/>
            <a:ext cx="4200120" cy="23698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800" b="1" strike="noStrike" spc="-1">
              <a:solidFill>
                <a:srgbClr val="000000"/>
              </a:solidFill>
              <a:latin typeface="Arial Narrow"/>
            </a:endParaRPr>
          </a:p>
        </p:txBody>
      </p:sp>
      <p:sp>
        <p:nvSpPr>
          <p:cNvPr id="33" name="PlaceHolder 3"/>
          <p:cNvSpPr>
            <a:spLocks noGrp="1"/>
          </p:cNvSpPr>
          <p:nvPr>
            <p:ph type="body"/>
          </p:nvPr>
        </p:nvSpPr>
        <p:spPr>
          <a:xfrm>
            <a:off x="4696200" y="1268280"/>
            <a:ext cx="4200120" cy="23698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800" b="1" strike="noStrike" spc="-1">
              <a:solidFill>
                <a:srgbClr val="000000"/>
              </a:solidFill>
              <a:latin typeface="Arial Narrow"/>
            </a:endParaRPr>
          </a:p>
        </p:txBody>
      </p:sp>
      <p:sp>
        <p:nvSpPr>
          <p:cNvPr id="34" name="PlaceHolder 4"/>
          <p:cNvSpPr>
            <a:spLocks noGrp="1"/>
          </p:cNvSpPr>
          <p:nvPr>
            <p:ph type="body"/>
          </p:nvPr>
        </p:nvSpPr>
        <p:spPr>
          <a:xfrm>
            <a:off x="285840" y="3863520"/>
            <a:ext cx="4200120" cy="23698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800" b="1" strike="noStrike" spc="-1">
              <a:solidFill>
                <a:srgbClr val="000000"/>
              </a:solidFill>
              <a:latin typeface="Arial Narrow"/>
            </a:endParaRPr>
          </a:p>
        </p:txBody>
      </p:sp>
      <p:sp>
        <p:nvSpPr>
          <p:cNvPr id="35" name="PlaceHolder 5"/>
          <p:cNvSpPr>
            <a:spLocks noGrp="1"/>
          </p:cNvSpPr>
          <p:nvPr>
            <p:ph type="body"/>
          </p:nvPr>
        </p:nvSpPr>
        <p:spPr>
          <a:xfrm>
            <a:off x="4696200" y="3863520"/>
            <a:ext cx="4200120" cy="23698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800" b="1" strike="noStrike" spc="-1">
              <a:solidFill>
                <a:srgbClr val="000000"/>
              </a:solidFill>
              <a:latin typeface="Arial Narrow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PlaceHolder 1"/>
          <p:cNvSpPr>
            <a:spLocks noGrp="1"/>
          </p:cNvSpPr>
          <p:nvPr>
            <p:ph type="title"/>
          </p:nvPr>
        </p:nvSpPr>
        <p:spPr>
          <a:xfrm>
            <a:off x="285840" y="115920"/>
            <a:ext cx="8607240" cy="86472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7" name="PlaceHolder 2"/>
          <p:cNvSpPr>
            <a:spLocks noGrp="1"/>
          </p:cNvSpPr>
          <p:nvPr>
            <p:ph type="body"/>
          </p:nvPr>
        </p:nvSpPr>
        <p:spPr>
          <a:xfrm>
            <a:off x="285840" y="1268280"/>
            <a:ext cx="2771280" cy="23698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800" b="1" strike="noStrike" spc="-1">
              <a:solidFill>
                <a:srgbClr val="000000"/>
              </a:solidFill>
              <a:latin typeface="Arial Narrow"/>
            </a:endParaRPr>
          </a:p>
        </p:txBody>
      </p:sp>
      <p:sp>
        <p:nvSpPr>
          <p:cNvPr id="38" name="PlaceHolder 3"/>
          <p:cNvSpPr>
            <a:spLocks noGrp="1"/>
          </p:cNvSpPr>
          <p:nvPr>
            <p:ph type="body"/>
          </p:nvPr>
        </p:nvSpPr>
        <p:spPr>
          <a:xfrm>
            <a:off x="3196080" y="1268280"/>
            <a:ext cx="2771280" cy="23698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800" b="1" strike="noStrike" spc="-1">
              <a:solidFill>
                <a:srgbClr val="000000"/>
              </a:solidFill>
              <a:latin typeface="Arial Narrow"/>
            </a:endParaRPr>
          </a:p>
        </p:txBody>
      </p:sp>
      <p:sp>
        <p:nvSpPr>
          <p:cNvPr id="39" name="PlaceHolder 4"/>
          <p:cNvSpPr>
            <a:spLocks noGrp="1"/>
          </p:cNvSpPr>
          <p:nvPr>
            <p:ph type="body"/>
          </p:nvPr>
        </p:nvSpPr>
        <p:spPr>
          <a:xfrm>
            <a:off x="6106320" y="1268280"/>
            <a:ext cx="2771280" cy="23698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800" b="1" strike="noStrike" spc="-1">
              <a:solidFill>
                <a:srgbClr val="000000"/>
              </a:solidFill>
              <a:latin typeface="Arial Narrow"/>
            </a:endParaRPr>
          </a:p>
        </p:txBody>
      </p:sp>
      <p:sp>
        <p:nvSpPr>
          <p:cNvPr id="40" name="PlaceHolder 5"/>
          <p:cNvSpPr>
            <a:spLocks noGrp="1"/>
          </p:cNvSpPr>
          <p:nvPr>
            <p:ph type="body"/>
          </p:nvPr>
        </p:nvSpPr>
        <p:spPr>
          <a:xfrm>
            <a:off x="285840" y="3863520"/>
            <a:ext cx="2771280" cy="23698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800" b="1" strike="noStrike" spc="-1">
              <a:solidFill>
                <a:srgbClr val="000000"/>
              </a:solidFill>
              <a:latin typeface="Arial Narrow"/>
            </a:endParaRPr>
          </a:p>
        </p:txBody>
      </p:sp>
      <p:sp>
        <p:nvSpPr>
          <p:cNvPr id="41" name="PlaceHolder 6"/>
          <p:cNvSpPr>
            <a:spLocks noGrp="1"/>
          </p:cNvSpPr>
          <p:nvPr>
            <p:ph type="body"/>
          </p:nvPr>
        </p:nvSpPr>
        <p:spPr>
          <a:xfrm>
            <a:off x="3196080" y="3863520"/>
            <a:ext cx="2771280" cy="23698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800" b="1" strike="noStrike" spc="-1">
              <a:solidFill>
                <a:srgbClr val="000000"/>
              </a:solidFill>
              <a:latin typeface="Arial Narrow"/>
            </a:endParaRPr>
          </a:p>
        </p:txBody>
      </p:sp>
      <p:sp>
        <p:nvSpPr>
          <p:cNvPr id="42" name="PlaceHolder 7"/>
          <p:cNvSpPr>
            <a:spLocks noGrp="1"/>
          </p:cNvSpPr>
          <p:nvPr>
            <p:ph type="body"/>
          </p:nvPr>
        </p:nvSpPr>
        <p:spPr>
          <a:xfrm>
            <a:off x="6106320" y="3863520"/>
            <a:ext cx="2771280" cy="23698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800" b="1" strike="noStrike" spc="-1">
              <a:solidFill>
                <a:srgbClr val="000000"/>
              </a:solidFill>
              <a:latin typeface="Arial Narrow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&amp;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152370" y="1020763"/>
            <a:ext cx="8607455" cy="49688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</p:spTree>
    <p:extLst>
      <p:ext uri="{BB962C8B-B14F-4D97-AF65-F5344CB8AC3E}">
        <p14:creationId xmlns:p14="http://schemas.microsoft.com/office/powerpoint/2010/main" val="153315240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29360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ceHolder 1"/>
          <p:cNvSpPr>
            <a:spLocks noGrp="1"/>
          </p:cNvSpPr>
          <p:nvPr>
            <p:ph type="title"/>
          </p:nvPr>
        </p:nvSpPr>
        <p:spPr>
          <a:xfrm>
            <a:off x="285840" y="115920"/>
            <a:ext cx="8607240" cy="86472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8" name="PlaceHolder 2"/>
          <p:cNvSpPr>
            <a:spLocks noGrp="1"/>
          </p:cNvSpPr>
          <p:nvPr>
            <p:ph type="subTitle"/>
          </p:nvPr>
        </p:nvSpPr>
        <p:spPr>
          <a:xfrm>
            <a:off x="285840" y="1268280"/>
            <a:ext cx="8607240" cy="49683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en-US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285840" y="115920"/>
            <a:ext cx="8607240" cy="86472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" name="PlaceHolder 2"/>
          <p:cNvSpPr>
            <a:spLocks noGrp="1"/>
          </p:cNvSpPr>
          <p:nvPr>
            <p:ph type="body"/>
          </p:nvPr>
        </p:nvSpPr>
        <p:spPr>
          <a:xfrm>
            <a:off x="285840" y="1268280"/>
            <a:ext cx="8607240" cy="49683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800" b="1" strike="noStrike" spc="-1">
              <a:solidFill>
                <a:srgbClr val="000000"/>
              </a:solidFill>
              <a:latin typeface="Arial Narrow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laceHolder 1"/>
          <p:cNvSpPr>
            <a:spLocks noGrp="1"/>
          </p:cNvSpPr>
          <p:nvPr>
            <p:ph type="title"/>
          </p:nvPr>
        </p:nvSpPr>
        <p:spPr>
          <a:xfrm>
            <a:off x="285840" y="115920"/>
            <a:ext cx="8607240" cy="86472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2" name="PlaceHolder 2"/>
          <p:cNvSpPr>
            <a:spLocks noGrp="1"/>
          </p:cNvSpPr>
          <p:nvPr>
            <p:ph type="body"/>
          </p:nvPr>
        </p:nvSpPr>
        <p:spPr>
          <a:xfrm>
            <a:off x="285840" y="1268280"/>
            <a:ext cx="4200120" cy="49683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800" b="1" strike="noStrike" spc="-1">
              <a:solidFill>
                <a:srgbClr val="000000"/>
              </a:solidFill>
              <a:latin typeface="Arial Narrow"/>
            </a:endParaRPr>
          </a:p>
        </p:txBody>
      </p:sp>
      <p:sp>
        <p:nvSpPr>
          <p:cNvPr id="13" name="PlaceHolder 3"/>
          <p:cNvSpPr>
            <a:spLocks noGrp="1"/>
          </p:cNvSpPr>
          <p:nvPr>
            <p:ph type="body"/>
          </p:nvPr>
        </p:nvSpPr>
        <p:spPr>
          <a:xfrm>
            <a:off x="4696200" y="1268280"/>
            <a:ext cx="4200120" cy="49683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800" b="1" strike="noStrike" spc="-1">
              <a:solidFill>
                <a:srgbClr val="000000"/>
              </a:solidFill>
              <a:latin typeface="Arial Narrow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laceHolder 1"/>
          <p:cNvSpPr>
            <a:spLocks noGrp="1"/>
          </p:cNvSpPr>
          <p:nvPr>
            <p:ph type="title"/>
          </p:nvPr>
        </p:nvSpPr>
        <p:spPr>
          <a:xfrm>
            <a:off x="285840" y="115920"/>
            <a:ext cx="8607240" cy="86472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laceHolder 1"/>
          <p:cNvSpPr>
            <a:spLocks noGrp="1"/>
          </p:cNvSpPr>
          <p:nvPr>
            <p:ph type="subTitle"/>
          </p:nvPr>
        </p:nvSpPr>
        <p:spPr>
          <a:xfrm>
            <a:off x="285840" y="115920"/>
            <a:ext cx="8607240" cy="40096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en-US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laceHolder 1"/>
          <p:cNvSpPr>
            <a:spLocks noGrp="1"/>
          </p:cNvSpPr>
          <p:nvPr>
            <p:ph type="title"/>
          </p:nvPr>
        </p:nvSpPr>
        <p:spPr>
          <a:xfrm>
            <a:off x="285840" y="115920"/>
            <a:ext cx="8607240" cy="86472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7" name="PlaceHolder 2"/>
          <p:cNvSpPr>
            <a:spLocks noGrp="1"/>
          </p:cNvSpPr>
          <p:nvPr>
            <p:ph type="body"/>
          </p:nvPr>
        </p:nvSpPr>
        <p:spPr>
          <a:xfrm>
            <a:off x="285840" y="1268280"/>
            <a:ext cx="4200120" cy="23698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800" b="1" strike="noStrike" spc="-1">
              <a:solidFill>
                <a:srgbClr val="000000"/>
              </a:solidFill>
              <a:latin typeface="Arial Narrow"/>
            </a:endParaRPr>
          </a:p>
        </p:txBody>
      </p:sp>
      <p:sp>
        <p:nvSpPr>
          <p:cNvPr id="18" name="PlaceHolder 3"/>
          <p:cNvSpPr>
            <a:spLocks noGrp="1"/>
          </p:cNvSpPr>
          <p:nvPr>
            <p:ph type="body"/>
          </p:nvPr>
        </p:nvSpPr>
        <p:spPr>
          <a:xfrm>
            <a:off x="4696200" y="1268280"/>
            <a:ext cx="4200120" cy="49683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800" b="1" strike="noStrike" spc="-1">
              <a:solidFill>
                <a:srgbClr val="000000"/>
              </a:solidFill>
              <a:latin typeface="Arial Narrow"/>
            </a:endParaRPr>
          </a:p>
        </p:txBody>
      </p:sp>
      <p:sp>
        <p:nvSpPr>
          <p:cNvPr id="19" name="PlaceHolder 4"/>
          <p:cNvSpPr>
            <a:spLocks noGrp="1"/>
          </p:cNvSpPr>
          <p:nvPr>
            <p:ph type="body"/>
          </p:nvPr>
        </p:nvSpPr>
        <p:spPr>
          <a:xfrm>
            <a:off x="285840" y="3863520"/>
            <a:ext cx="4200120" cy="23698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800" b="1" strike="noStrike" spc="-1">
              <a:solidFill>
                <a:srgbClr val="000000"/>
              </a:solidFill>
              <a:latin typeface="Arial Narrow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PlaceHolder 1"/>
          <p:cNvSpPr>
            <a:spLocks noGrp="1"/>
          </p:cNvSpPr>
          <p:nvPr>
            <p:ph type="title"/>
          </p:nvPr>
        </p:nvSpPr>
        <p:spPr>
          <a:xfrm>
            <a:off x="285840" y="115920"/>
            <a:ext cx="8607240" cy="86472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1" name="PlaceHolder 2"/>
          <p:cNvSpPr>
            <a:spLocks noGrp="1"/>
          </p:cNvSpPr>
          <p:nvPr>
            <p:ph type="body"/>
          </p:nvPr>
        </p:nvSpPr>
        <p:spPr>
          <a:xfrm>
            <a:off x="285840" y="1268280"/>
            <a:ext cx="4200120" cy="49683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800" b="1" strike="noStrike" spc="-1">
              <a:solidFill>
                <a:srgbClr val="000000"/>
              </a:solidFill>
              <a:latin typeface="Arial Narrow"/>
            </a:endParaRPr>
          </a:p>
        </p:txBody>
      </p:sp>
      <p:sp>
        <p:nvSpPr>
          <p:cNvPr id="22" name="PlaceHolder 3"/>
          <p:cNvSpPr>
            <a:spLocks noGrp="1"/>
          </p:cNvSpPr>
          <p:nvPr>
            <p:ph type="body"/>
          </p:nvPr>
        </p:nvSpPr>
        <p:spPr>
          <a:xfrm>
            <a:off x="4696200" y="1268280"/>
            <a:ext cx="4200120" cy="23698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800" b="1" strike="noStrike" spc="-1">
              <a:solidFill>
                <a:srgbClr val="000000"/>
              </a:solidFill>
              <a:latin typeface="Arial Narrow"/>
            </a:endParaRPr>
          </a:p>
        </p:txBody>
      </p:sp>
      <p:sp>
        <p:nvSpPr>
          <p:cNvPr id="23" name="PlaceHolder 4"/>
          <p:cNvSpPr>
            <a:spLocks noGrp="1"/>
          </p:cNvSpPr>
          <p:nvPr>
            <p:ph type="body"/>
          </p:nvPr>
        </p:nvSpPr>
        <p:spPr>
          <a:xfrm>
            <a:off x="4696200" y="3863520"/>
            <a:ext cx="4200120" cy="23698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800" b="1" strike="noStrike" spc="-1">
              <a:solidFill>
                <a:srgbClr val="000000"/>
              </a:solidFill>
              <a:latin typeface="Arial Narrow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laceHolder 1"/>
          <p:cNvSpPr>
            <a:spLocks noGrp="1"/>
          </p:cNvSpPr>
          <p:nvPr>
            <p:ph type="title"/>
          </p:nvPr>
        </p:nvSpPr>
        <p:spPr>
          <a:xfrm>
            <a:off x="285840" y="115920"/>
            <a:ext cx="8607240" cy="86472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5" name="PlaceHolder 2"/>
          <p:cNvSpPr>
            <a:spLocks noGrp="1"/>
          </p:cNvSpPr>
          <p:nvPr>
            <p:ph type="body"/>
          </p:nvPr>
        </p:nvSpPr>
        <p:spPr>
          <a:xfrm>
            <a:off x="285840" y="1268280"/>
            <a:ext cx="4200120" cy="23698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800" b="1" strike="noStrike" spc="-1">
              <a:solidFill>
                <a:srgbClr val="000000"/>
              </a:solidFill>
              <a:latin typeface="Arial Narrow"/>
            </a:endParaRPr>
          </a:p>
        </p:txBody>
      </p:sp>
      <p:sp>
        <p:nvSpPr>
          <p:cNvPr id="26" name="PlaceHolder 3"/>
          <p:cNvSpPr>
            <a:spLocks noGrp="1"/>
          </p:cNvSpPr>
          <p:nvPr>
            <p:ph type="body"/>
          </p:nvPr>
        </p:nvSpPr>
        <p:spPr>
          <a:xfrm>
            <a:off x="4696200" y="1268280"/>
            <a:ext cx="4200120" cy="23698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800" b="1" strike="noStrike" spc="-1">
              <a:solidFill>
                <a:srgbClr val="000000"/>
              </a:solidFill>
              <a:latin typeface="Arial Narrow"/>
            </a:endParaRPr>
          </a:p>
        </p:txBody>
      </p:sp>
      <p:sp>
        <p:nvSpPr>
          <p:cNvPr id="27" name="PlaceHolder 4"/>
          <p:cNvSpPr>
            <a:spLocks noGrp="1"/>
          </p:cNvSpPr>
          <p:nvPr>
            <p:ph type="body"/>
          </p:nvPr>
        </p:nvSpPr>
        <p:spPr>
          <a:xfrm>
            <a:off x="285840" y="3863520"/>
            <a:ext cx="8607240" cy="23698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800" b="1" strike="noStrike" spc="-1">
              <a:solidFill>
                <a:srgbClr val="000000"/>
              </a:solidFill>
              <a:latin typeface="Arial Narrow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ustomShape 1" hidden="1"/>
          <p:cNvSpPr/>
          <p:nvPr/>
        </p:nvSpPr>
        <p:spPr>
          <a:xfrm rot="16200000" flipV="1">
            <a:off x="4537080" y="-3231360"/>
            <a:ext cx="69480" cy="8642160"/>
          </a:xfrm>
          <a:prstGeom prst="rect">
            <a:avLst/>
          </a:prstGeom>
          <a:gradFill rotWithShape="0">
            <a:gsLst>
              <a:gs pos="0">
                <a:srgbClr val="FFFFFF"/>
              </a:gs>
              <a:gs pos="100000">
                <a:srgbClr val="0099CC"/>
              </a:gs>
            </a:gsLst>
            <a:lin ang="10800000"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8" name="Line 2"/>
          <p:cNvSpPr/>
          <p:nvPr/>
        </p:nvSpPr>
        <p:spPr>
          <a:xfrm>
            <a:off x="0" y="6318000"/>
            <a:ext cx="9144000" cy="0"/>
          </a:xfrm>
          <a:prstGeom prst="line">
            <a:avLst/>
          </a:prstGeom>
          <a:ln w="19080">
            <a:solidFill>
              <a:srgbClr val="B2B2B2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" name="Line 3"/>
          <p:cNvSpPr/>
          <p:nvPr/>
        </p:nvSpPr>
        <p:spPr>
          <a:xfrm>
            <a:off x="0" y="6357600"/>
            <a:ext cx="9144000" cy="0"/>
          </a:xfrm>
          <a:prstGeom prst="line">
            <a:avLst/>
          </a:prstGeom>
          <a:ln w="19080">
            <a:solidFill>
              <a:srgbClr val="0099CC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pic>
        <p:nvPicPr>
          <p:cNvPr id="3" name="Image 8"/>
          <p:cNvPicPr/>
          <p:nvPr/>
        </p:nvPicPr>
        <p:blipFill>
          <a:blip r:embed="rId15"/>
          <a:stretch/>
        </p:blipFill>
        <p:spPr>
          <a:xfrm>
            <a:off x="324000" y="6396120"/>
            <a:ext cx="1584000" cy="390240"/>
          </a:xfrm>
          <a:prstGeom prst="rect">
            <a:avLst/>
          </a:prstGeom>
          <a:ln>
            <a:noFill/>
          </a:ln>
        </p:spPr>
      </p:pic>
      <p:pic>
        <p:nvPicPr>
          <p:cNvPr id="4" name="Espace réservé du contenu 2"/>
          <p:cNvPicPr/>
          <p:nvPr/>
        </p:nvPicPr>
        <p:blipFill>
          <a:blip r:embed="rId16"/>
          <a:stretch/>
        </p:blipFill>
        <p:spPr>
          <a:xfrm>
            <a:off x="8028000" y="6381720"/>
            <a:ext cx="874440" cy="439200"/>
          </a:xfrm>
          <a:prstGeom prst="rect">
            <a:avLst/>
          </a:prstGeom>
          <a:ln>
            <a:noFill/>
          </a:ln>
        </p:spPr>
      </p:pic>
      <p:sp>
        <p:nvSpPr>
          <p:cNvPr id="5" name="PlaceHolder 4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r>
              <a:rPr lang="fr-FR" sz="3200" b="0" strike="noStrike" spc="-1">
                <a:solidFill>
                  <a:srgbClr val="000000"/>
                </a:solidFill>
                <a:latin typeface="Arial"/>
              </a:rPr>
              <a:t>Click to edit the title text format</a:t>
            </a:r>
          </a:p>
        </p:txBody>
      </p:sp>
      <p:sp>
        <p:nvSpPr>
          <p:cNvPr id="6" name="PlaceHolder 5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2800" b="1" strike="noStrike" spc="-1">
                <a:solidFill>
                  <a:srgbClr val="000000"/>
                </a:solidFill>
                <a:latin typeface="Arial Narrow"/>
              </a:rPr>
              <a:t>Click to edit the outline text format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fr-FR" sz="2400" b="0" strike="noStrike" spc="-1">
                <a:solidFill>
                  <a:srgbClr val="000000"/>
                </a:solidFill>
                <a:latin typeface="Arial Narrow"/>
              </a:rPr>
              <a:t>Second Outline Level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2400" b="0" strike="noStrike" spc="-1">
                <a:solidFill>
                  <a:srgbClr val="000000"/>
                </a:solidFill>
                <a:latin typeface="Arial Narrow"/>
              </a:rPr>
              <a:t>Third Outline Level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fr-FR" sz="2400" b="0" strike="noStrike" spc="-1">
                <a:solidFill>
                  <a:srgbClr val="000000"/>
                </a:solidFill>
                <a:latin typeface="Arial Narrow"/>
              </a:rPr>
              <a:t>Fourth Outline Level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2000" b="0" strike="noStrike" spc="-1">
                <a:solidFill>
                  <a:srgbClr val="000000"/>
                </a:solidFill>
                <a:latin typeface="Arial Narrow"/>
              </a:rPr>
              <a:t>Fifth Outline Level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2000" b="0" strike="noStrike" spc="-1">
                <a:solidFill>
                  <a:srgbClr val="000000"/>
                </a:solidFill>
                <a:latin typeface="Arial Narrow"/>
              </a:rPr>
              <a:t>Sixth Outline Level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2000" b="0" strike="noStrike" spc="-1">
                <a:solidFill>
                  <a:srgbClr val="000000"/>
                </a:solidFill>
                <a:latin typeface="Arial Narrow"/>
              </a:rPr>
              <a:t>Seventh Outline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CustomShape 1"/>
          <p:cNvSpPr/>
          <p:nvPr/>
        </p:nvSpPr>
        <p:spPr>
          <a:xfrm rot="16200000" flipV="1">
            <a:off x="4562820" y="-3577095"/>
            <a:ext cx="18000" cy="8642160"/>
          </a:xfrm>
          <a:prstGeom prst="rect">
            <a:avLst/>
          </a:prstGeom>
          <a:gradFill rotWithShape="0">
            <a:gsLst>
              <a:gs pos="0">
                <a:srgbClr val="FFFFFF"/>
              </a:gs>
              <a:gs pos="100000">
                <a:srgbClr val="0070C0"/>
              </a:gs>
            </a:gsLst>
            <a:lin ang="10800000"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44" name="Line 2"/>
          <p:cNvSpPr/>
          <p:nvPr/>
        </p:nvSpPr>
        <p:spPr>
          <a:xfrm>
            <a:off x="0" y="6318000"/>
            <a:ext cx="9144000" cy="0"/>
          </a:xfrm>
          <a:prstGeom prst="line">
            <a:avLst/>
          </a:prstGeom>
          <a:ln w="19080">
            <a:solidFill>
              <a:srgbClr val="B2B2B2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45" name="Line 3"/>
          <p:cNvSpPr/>
          <p:nvPr/>
        </p:nvSpPr>
        <p:spPr>
          <a:xfrm>
            <a:off x="0" y="6357600"/>
            <a:ext cx="9144000" cy="0"/>
          </a:xfrm>
          <a:prstGeom prst="line">
            <a:avLst/>
          </a:prstGeom>
          <a:ln w="19080">
            <a:solidFill>
              <a:srgbClr val="0070C0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pic>
        <p:nvPicPr>
          <p:cNvPr id="46" name="Image 8"/>
          <p:cNvPicPr/>
          <p:nvPr/>
        </p:nvPicPr>
        <p:blipFill>
          <a:blip r:embed="rId4"/>
          <a:stretch/>
        </p:blipFill>
        <p:spPr>
          <a:xfrm>
            <a:off x="247800" y="6405645"/>
            <a:ext cx="1584000" cy="390240"/>
          </a:xfrm>
          <a:prstGeom prst="rect">
            <a:avLst/>
          </a:prstGeom>
          <a:ln>
            <a:noFill/>
          </a:ln>
        </p:spPr>
      </p:pic>
      <p:pic>
        <p:nvPicPr>
          <p:cNvPr id="47" name="Espace réservé du contenu 2"/>
          <p:cNvPicPr/>
          <p:nvPr/>
        </p:nvPicPr>
        <p:blipFill>
          <a:blip r:embed="rId5"/>
          <a:stretch/>
        </p:blipFill>
        <p:spPr>
          <a:xfrm>
            <a:off x="8028000" y="6381720"/>
            <a:ext cx="874440" cy="439200"/>
          </a:xfrm>
          <a:prstGeom prst="rect">
            <a:avLst/>
          </a:prstGeom>
          <a:ln>
            <a:noFill/>
          </a:ln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85840" y="-219104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3" name="Text Placeholder 2"/>
          <p:cNvSpPr>
            <a:spLocks noGrp="1"/>
          </p:cNvSpPr>
          <p:nvPr>
            <p:ph type="body" idx="1"/>
          </p:nvPr>
        </p:nvSpPr>
        <p:spPr>
          <a:xfrm>
            <a:off x="247800" y="1168400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824270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0" i="0" kern="1200">
          <a:solidFill>
            <a:srgbClr val="0070C0"/>
          </a:solidFill>
          <a:latin typeface="Calibri Light" panose="020F0302020204030204" pitchFamily="34" charset="0"/>
          <a:ea typeface="+mj-ea"/>
          <a:cs typeface="Calibri Light" panose="020F0302020204030204" pitchFamily="34" charset="0"/>
        </a:defRPr>
      </a:lvl1pPr>
    </p:titleStyle>
    <p:bodyStyle>
      <a:lvl1pPr marL="457560" indent="-457200" algn="l" defTabSz="914400" rtl="0" eaLnBrk="1" latinLnBrk="0" hangingPunct="1">
        <a:lnSpc>
          <a:spcPct val="90000"/>
        </a:lnSpc>
        <a:spcBef>
          <a:spcPts val="1000"/>
        </a:spcBef>
        <a:buClr>
          <a:srgbClr val="0070C0"/>
        </a:buClr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 Light" panose="020F0302020204030204" pitchFamily="34" charset="0"/>
          <a:ea typeface="+mn-ea"/>
          <a:cs typeface="Calibri Light" panose="020F0302020204030204" pitchFamily="34" charset="0"/>
        </a:defRPr>
      </a:lvl1pPr>
      <a:lvl2pPr marL="800460" indent="-342900" algn="l" defTabSz="914400" rtl="0" eaLnBrk="1" latinLnBrk="0" hangingPunct="1">
        <a:lnSpc>
          <a:spcPct val="90000"/>
        </a:lnSpc>
        <a:spcBef>
          <a:spcPts val="500"/>
        </a:spcBef>
        <a:buClr>
          <a:srgbClr val="0070C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 Light" panose="020F0302020204030204" pitchFamily="34" charset="0"/>
          <a:ea typeface="+mn-ea"/>
          <a:cs typeface="Calibri Light" panose="020F0302020204030204" pitchFamily="34" charset="0"/>
        </a:defRPr>
      </a:lvl2pPr>
      <a:lvl3pPr marL="1257660" indent="-342900" algn="l" defTabSz="914400" rtl="0" eaLnBrk="1" latinLnBrk="0" hangingPunct="1">
        <a:lnSpc>
          <a:spcPct val="90000"/>
        </a:lnSpc>
        <a:spcBef>
          <a:spcPts val="500"/>
        </a:spcBef>
        <a:buClr>
          <a:srgbClr val="0070C0"/>
        </a:buClr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 Light" panose="020F0302020204030204" pitchFamily="34" charset="0"/>
          <a:ea typeface="+mn-ea"/>
          <a:cs typeface="Calibri Light" panose="020F0302020204030204" pitchFamily="34" charset="0"/>
        </a:defRPr>
      </a:lvl3pPr>
      <a:lvl4pPr marL="1714860" indent="-342900" algn="l" defTabSz="914400" rtl="0" eaLnBrk="1" latinLnBrk="0" hangingPunct="1">
        <a:lnSpc>
          <a:spcPct val="90000"/>
        </a:lnSpc>
        <a:spcBef>
          <a:spcPts val="500"/>
        </a:spcBef>
        <a:buClr>
          <a:srgbClr val="0070C0"/>
        </a:buClr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 Light" panose="020F0302020204030204" pitchFamily="34" charset="0"/>
          <a:ea typeface="+mn-ea"/>
          <a:cs typeface="Calibri Light" panose="020F0302020204030204" pitchFamily="34" charset="0"/>
        </a:defRPr>
      </a:lvl4pPr>
      <a:lvl5pPr marL="2172060" indent="-342900" algn="l" defTabSz="914400" rtl="0" eaLnBrk="1" latinLnBrk="0" hangingPunct="1">
        <a:lnSpc>
          <a:spcPct val="90000"/>
        </a:lnSpc>
        <a:spcBef>
          <a:spcPts val="500"/>
        </a:spcBef>
        <a:buClr>
          <a:srgbClr val="0070C0"/>
        </a:buClr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 Light" panose="020F0302020204030204" pitchFamily="34" charset="0"/>
          <a:ea typeface="+mn-ea"/>
          <a:cs typeface="Calibri Light" panose="020F030202020403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CustomShape 2"/>
          <p:cNvSpPr/>
          <p:nvPr/>
        </p:nvSpPr>
        <p:spPr>
          <a:xfrm>
            <a:off x="3165250" y="2019993"/>
            <a:ext cx="6768360" cy="3200400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ctr">
            <a:noAutofit/>
          </a:bodyPr>
          <a:lstStyle/>
          <a:p>
            <a:pPr>
              <a:lnSpc>
                <a:spcPct val="100000"/>
              </a:lnSpc>
            </a:pPr>
            <a:r>
              <a:rPr lang="en-US" b="1" spc="-1" dirty="0" smtClean="0">
                <a:solidFill>
                  <a:srgbClr val="0099CC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3GPP RAN#102			           RP-233676</a:t>
            </a:r>
            <a:br>
              <a:rPr lang="en-US" b="1" spc="-1" dirty="0" smtClean="0">
                <a:solidFill>
                  <a:srgbClr val="0099CC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</a:br>
            <a:r>
              <a:rPr lang="en-US" b="1" spc="-1" dirty="0" smtClean="0">
                <a:solidFill>
                  <a:srgbClr val="0099CC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Edinburgh, UK</a:t>
            </a:r>
            <a:br>
              <a:rPr lang="en-US" b="1" spc="-1" dirty="0" smtClean="0">
                <a:solidFill>
                  <a:srgbClr val="0099CC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</a:br>
            <a:r>
              <a:rPr lang="en-US" b="1" spc="-1" dirty="0" smtClean="0">
                <a:solidFill>
                  <a:srgbClr val="0099CC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December 11</a:t>
            </a:r>
            <a:r>
              <a:rPr lang="en-US" b="1" spc="-1" baseline="30000" dirty="0" smtClean="0">
                <a:solidFill>
                  <a:srgbClr val="0099CC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th</a:t>
            </a:r>
            <a:r>
              <a:rPr lang="en-US" b="1" spc="-1" dirty="0" smtClean="0">
                <a:solidFill>
                  <a:srgbClr val="0099CC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– 15</a:t>
            </a:r>
            <a:r>
              <a:rPr lang="en-US" b="1" spc="-1" baseline="30000" dirty="0" smtClean="0">
                <a:solidFill>
                  <a:srgbClr val="0099CC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th</a:t>
            </a:r>
            <a:r>
              <a:rPr lang="en-US" b="1" spc="-1" dirty="0" smtClean="0">
                <a:solidFill>
                  <a:srgbClr val="0099CC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, </a:t>
            </a:r>
            <a:r>
              <a:rPr lang="en-US" b="1" spc="-1" dirty="0" smtClean="0">
                <a:solidFill>
                  <a:srgbClr val="0099CC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2023</a:t>
            </a:r>
            <a:br>
              <a:rPr lang="en-US" b="1" spc="-1" dirty="0" smtClean="0">
                <a:solidFill>
                  <a:srgbClr val="0099CC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</a:br>
            <a:endParaRPr lang="en-US" sz="3200" b="1" spc="-1" dirty="0" smtClean="0">
              <a:solidFill>
                <a:srgbClr val="0099CC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>
              <a:lnSpc>
                <a:spcPct val="100000"/>
              </a:lnSpc>
            </a:pPr>
            <a:r>
              <a:rPr lang="en-US" sz="3200" b="1" spc="-1" dirty="0" smtClean="0">
                <a:solidFill>
                  <a:srgbClr val="0099CC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Considerations on Ambient </a:t>
            </a:r>
            <a:r>
              <a:rPr lang="en-US" sz="3200" b="1" spc="-1" dirty="0" err="1" smtClean="0">
                <a:solidFill>
                  <a:srgbClr val="0099CC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IoT</a:t>
            </a:r>
            <a:endParaRPr lang="en-US" b="1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>
              <a:lnSpc>
                <a:spcPct val="100000"/>
              </a:lnSpc>
            </a:pPr>
            <a:endParaRPr lang="en-US" b="1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r>
              <a:rPr lang="en-US" sz="2000" b="1" spc="-1" dirty="0" smtClean="0">
                <a:solidFill>
                  <a:srgbClr val="0099CC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EURECOM</a:t>
            </a:r>
            <a:endParaRPr lang="en-US" sz="2000" b="1" spc="-1" dirty="0" smtClean="0">
              <a:solidFill>
                <a:srgbClr val="0099CC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endParaRPr lang="en-US" sz="2000" b="1" spc="-1" dirty="0">
              <a:solidFill>
                <a:srgbClr val="0099CC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r>
              <a:rPr lang="en-US" b="1" spc="-1" dirty="0" smtClean="0">
                <a:solidFill>
                  <a:srgbClr val="0099CC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Agenda Item: 9.1.1.4</a:t>
            </a:r>
            <a:endParaRPr lang="en-US" b="1" strike="noStrike" spc="-1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360" indent="0">
              <a:buNone/>
            </a:pPr>
            <a:r>
              <a:rPr lang="en-US" dirty="0" smtClean="0"/>
              <a:t>The Rel-18 report on Ambient </a:t>
            </a:r>
            <a:r>
              <a:rPr lang="en-US" dirty="0" err="1" smtClean="0"/>
              <a:t>IoT</a:t>
            </a:r>
            <a:r>
              <a:rPr lang="en-US" dirty="0" smtClean="0"/>
              <a:t> TR 38.848 (V18.0.0) recommends the following to RAN:</a:t>
            </a:r>
          </a:p>
          <a:p>
            <a:r>
              <a:rPr lang="en-GB" dirty="0"/>
              <a:t>RAN is recommended to down-select further starting </a:t>
            </a:r>
            <a:r>
              <a:rPr lang="en-GB" dirty="0" smtClean="0"/>
              <a:t>from </a:t>
            </a:r>
          </a:p>
          <a:p>
            <a:pPr lvl="1" hangingPunct="0"/>
            <a:r>
              <a:rPr lang="en-GB" dirty="0"/>
              <a:t>Deployment scenario 1 with Topology 1</a:t>
            </a:r>
            <a:endParaRPr lang="en-US" dirty="0"/>
          </a:p>
          <a:p>
            <a:pPr lvl="1" hangingPunct="0"/>
            <a:r>
              <a:rPr lang="en-GB" dirty="0" smtClean="0"/>
              <a:t>Deployment </a:t>
            </a:r>
            <a:r>
              <a:rPr lang="en-GB" dirty="0"/>
              <a:t>scenario 2 with Topology 1</a:t>
            </a:r>
            <a:endParaRPr lang="en-US" dirty="0"/>
          </a:p>
          <a:p>
            <a:pPr lvl="1" hangingPunct="0"/>
            <a:r>
              <a:rPr lang="en-GB" dirty="0" smtClean="0"/>
              <a:t>Deployment </a:t>
            </a:r>
            <a:r>
              <a:rPr lang="en-GB" dirty="0"/>
              <a:t>scenario 2 with Topology 2</a:t>
            </a:r>
            <a:endParaRPr lang="en-US" dirty="0"/>
          </a:p>
          <a:p>
            <a:pPr lvl="1" hangingPunct="0"/>
            <a:r>
              <a:rPr lang="en-GB" dirty="0" smtClean="0"/>
              <a:t>Deployment </a:t>
            </a:r>
            <a:r>
              <a:rPr lang="en-GB" dirty="0"/>
              <a:t>scenario 4 with Topology 1</a:t>
            </a:r>
            <a:endParaRPr lang="en-US" dirty="0"/>
          </a:p>
          <a:p>
            <a:pPr lvl="1" hangingPunct="0"/>
            <a:r>
              <a:rPr lang="en-GB" dirty="0" smtClean="0"/>
              <a:t>Deployment </a:t>
            </a:r>
            <a:r>
              <a:rPr lang="en-GB" dirty="0"/>
              <a:t>scenario 4 with Topology </a:t>
            </a:r>
            <a:r>
              <a:rPr lang="en-GB" dirty="0" smtClean="0"/>
              <a:t>3</a:t>
            </a:r>
          </a:p>
          <a:p>
            <a:pPr hangingPunct="0"/>
            <a:r>
              <a:rPr lang="en-GB" dirty="0"/>
              <a:t>FR1 licensed spectrum is </a:t>
            </a:r>
            <a:r>
              <a:rPr lang="en-GB" dirty="0" smtClean="0"/>
              <a:t>recommended</a:t>
            </a:r>
          </a:p>
          <a:p>
            <a:pPr lvl="1" hangingPunct="0"/>
            <a:r>
              <a:rPr lang="en-GB" dirty="0"/>
              <a:t>Note: selection or prioritization between FDD and FDD/TDD is to be </a:t>
            </a:r>
            <a:r>
              <a:rPr lang="en-GB" dirty="0" smtClean="0"/>
              <a:t>decided</a:t>
            </a:r>
          </a:p>
          <a:p>
            <a:pPr hangingPunct="0"/>
            <a:r>
              <a:rPr lang="en-GB" dirty="0"/>
              <a:t>RAN is recommended to down-select to one or more of</a:t>
            </a:r>
            <a:r>
              <a:rPr lang="en-GB" dirty="0" smtClean="0"/>
              <a:t>:</a:t>
            </a:r>
          </a:p>
          <a:p>
            <a:pPr lvl="1" hangingPunct="0"/>
            <a:r>
              <a:rPr lang="en-GB" dirty="0"/>
              <a:t>Spectrum in-band to NR, in guard-band to LTE/NR, and in standalone band(s)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21257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Deployment Scenarios and Topology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“Simple” topologies 1 and 2 require the BS or the intermediate node to simultaneously generate a carrier wave (CW) for backscattering and to receive the back-scattered signal (Devices A&amp;B)</a:t>
            </a:r>
          </a:p>
          <a:p>
            <a:r>
              <a:rPr lang="en-US" dirty="0" smtClean="0"/>
              <a:t>This will require some HW modifications, e.g. isolated TX and RX antennas to recover the faint back-scattered signal from the strong CW</a:t>
            </a:r>
          </a:p>
          <a:p>
            <a:r>
              <a:rPr lang="en-US" dirty="0" smtClean="0"/>
              <a:t>Technologies to achieve that exist (e.g. in RFID Readers) and are easier to implement than topologies requiring complex backhaul procedures (Topology 3 &amp; 4)</a:t>
            </a:r>
          </a:p>
          <a:p>
            <a:pPr marL="360" indent="0">
              <a:buNone/>
            </a:pPr>
            <a:endParaRPr lang="en-US" dirty="0" smtClean="0"/>
          </a:p>
          <a:p>
            <a:pPr marL="360" indent="0">
              <a:buNone/>
            </a:pPr>
            <a:r>
              <a:rPr lang="en-US" b="1" dirty="0" smtClean="0"/>
              <a:t>Proposal: Focus on Topologies 1 &amp; 2 and associated deployment scenarios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366499291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Spectrum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 smtClean="0"/>
              <a:t>Devices A and B require back-scattering transmission for UL communication</a:t>
            </a:r>
          </a:p>
          <a:p>
            <a:r>
              <a:rPr lang="en-US" dirty="0" smtClean="0"/>
              <a:t>Back-scattering requires a time-continuous carrier wave</a:t>
            </a:r>
          </a:p>
          <a:p>
            <a:r>
              <a:rPr lang="en-US" dirty="0" smtClean="0"/>
              <a:t>Thus, TDD is not able to support back-scattering without the device knowing the exact UL/DL pattern</a:t>
            </a:r>
          </a:p>
          <a:p>
            <a:r>
              <a:rPr lang="en-US" dirty="0" smtClean="0"/>
              <a:t>In addition, device A needs to extract power from the DL transmission to operate its circuitry and decode the DL data</a:t>
            </a:r>
          </a:p>
          <a:p>
            <a:r>
              <a:rPr lang="en-US" dirty="0" smtClean="0"/>
              <a:t>Without continuous DL transmission, device A cannot operate</a:t>
            </a:r>
          </a:p>
          <a:p>
            <a:r>
              <a:rPr lang="en-US" dirty="0" smtClean="0"/>
              <a:t>Low carrier frequencies can achieve better coverage (especially important for devices A </a:t>
            </a:r>
            <a:r>
              <a:rPr lang="en-US" dirty="0"/>
              <a:t>&amp;</a:t>
            </a:r>
            <a:r>
              <a:rPr lang="en-US" dirty="0" smtClean="0"/>
              <a:t> B)</a:t>
            </a:r>
          </a:p>
          <a:p>
            <a:r>
              <a:rPr lang="en-US" dirty="0" smtClean="0"/>
              <a:t>Unlicensed operation requires additional procedures (LBT) and can be considered in the future</a:t>
            </a:r>
          </a:p>
          <a:p>
            <a:endParaRPr lang="en-US" dirty="0"/>
          </a:p>
          <a:p>
            <a:pPr marL="360" indent="0">
              <a:buNone/>
            </a:pPr>
            <a:r>
              <a:rPr lang="en-US" b="1" dirty="0" smtClean="0"/>
              <a:t>Proposal: </a:t>
            </a:r>
            <a:r>
              <a:rPr lang="en-US" b="1" dirty="0">
                <a:sym typeface="Wingdings" panose="05000000000000000000" pitchFamily="2" charset="2"/>
              </a:rPr>
              <a:t>Focus on sub-GHz spectrum and </a:t>
            </a:r>
            <a:r>
              <a:rPr lang="en-US" b="1" dirty="0" smtClean="0">
                <a:sym typeface="Wingdings" panose="05000000000000000000" pitchFamily="2" charset="2"/>
              </a:rPr>
              <a:t>licensed FDD </a:t>
            </a:r>
            <a:r>
              <a:rPr lang="en-US" b="1" dirty="0">
                <a:sym typeface="Wingdings" panose="05000000000000000000" pitchFamily="2" charset="2"/>
              </a:rPr>
              <a:t>(in-band, guard-band or </a:t>
            </a:r>
            <a:r>
              <a:rPr lang="en-US" b="1" dirty="0" smtClean="0">
                <a:sym typeface="Wingdings" panose="05000000000000000000" pitchFamily="2" charset="2"/>
              </a:rPr>
              <a:t>standalone bands)</a:t>
            </a:r>
            <a:endParaRPr lang="en-US" b="1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2677151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Three Very </a:t>
            </a:r>
            <a:r>
              <a:rPr lang="en-US" dirty="0"/>
              <a:t>D</a:t>
            </a:r>
            <a:r>
              <a:rPr lang="en-US" dirty="0" smtClean="0"/>
              <a:t>ifferent </a:t>
            </a:r>
            <a:r>
              <a:rPr lang="en-US" dirty="0"/>
              <a:t>D</a:t>
            </a:r>
            <a:r>
              <a:rPr lang="en-US" dirty="0" smtClean="0"/>
              <a:t>evice Types…</a:t>
            </a:r>
            <a:endParaRPr lang="en-US" dirty="0"/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5" name="Table 4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193904191"/>
                  </p:ext>
                </p:extLst>
              </p:nvPr>
            </p:nvGraphicFramePr>
            <p:xfrm>
              <a:off x="380143" y="954003"/>
              <a:ext cx="8313180" cy="3611880"/>
            </p:xfrm>
            <a:graphic>
              <a:graphicData uri="http://schemas.openxmlformats.org/drawingml/2006/table">
                <a:tbl>
                  <a:tblPr firstRow="1" bandRow="1">
                    <a:tableStyleId>{68D230F3-CF80-4859-8CE7-A43EE81993B5}</a:tableStyleId>
                  </a:tblPr>
                  <a:tblGrid>
                    <a:gridCol w="2078295">
                      <a:extLst>
                        <a:ext uri="{9D8B030D-6E8A-4147-A177-3AD203B41FA5}">
                          <a16:colId xmlns:a16="http://schemas.microsoft.com/office/drawing/2014/main" val="3019190664"/>
                        </a:ext>
                      </a:extLst>
                    </a:gridCol>
                    <a:gridCol w="2078295">
                      <a:extLst>
                        <a:ext uri="{9D8B030D-6E8A-4147-A177-3AD203B41FA5}">
                          <a16:colId xmlns:a16="http://schemas.microsoft.com/office/drawing/2014/main" val="2143045368"/>
                        </a:ext>
                      </a:extLst>
                    </a:gridCol>
                    <a:gridCol w="2078295">
                      <a:extLst>
                        <a:ext uri="{9D8B030D-6E8A-4147-A177-3AD203B41FA5}">
                          <a16:colId xmlns:a16="http://schemas.microsoft.com/office/drawing/2014/main" val="37470705"/>
                        </a:ext>
                      </a:extLst>
                    </a:gridCol>
                    <a:gridCol w="2078295">
                      <a:extLst>
                        <a:ext uri="{9D8B030D-6E8A-4147-A177-3AD203B41FA5}">
                          <a16:colId xmlns:a16="http://schemas.microsoft.com/office/drawing/2014/main" val="479213610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US" sz="1400" dirty="0" smtClean="0">
                              <a:latin typeface="Calibri" panose="020F0502020204030204" pitchFamily="34" charset="0"/>
                              <a:cs typeface="Calibri" panose="020F0502020204030204" pitchFamily="34" charset="0"/>
                            </a:rPr>
                            <a:t>Property</a:t>
                          </a:r>
                          <a:endParaRPr lang="en-US" sz="1400" dirty="0">
                            <a:latin typeface="Calibri" panose="020F0502020204030204" pitchFamily="34" charset="0"/>
                            <a:cs typeface="Calibri" panose="020F0502020204030204" pitchFamily="34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US" sz="1400" dirty="0" smtClean="0">
                              <a:latin typeface="Calibri" panose="020F0502020204030204" pitchFamily="34" charset="0"/>
                              <a:cs typeface="Calibri" panose="020F0502020204030204" pitchFamily="34" charset="0"/>
                            </a:rPr>
                            <a:t>Device </a:t>
                          </a:r>
                          <a:r>
                            <a:rPr lang="en-US" sz="1400" dirty="0" smtClean="0">
                              <a:latin typeface="Calibri" panose="020F0502020204030204" pitchFamily="34" charset="0"/>
                              <a:cs typeface="Calibri" panose="020F0502020204030204" pitchFamily="34" charset="0"/>
                            </a:rPr>
                            <a:t>A</a:t>
                          </a:r>
                        </a:p>
                        <a:p>
                          <a:pPr algn="l"/>
                          <a:r>
                            <a:rPr lang="en-US" sz="1400" dirty="0" smtClean="0">
                              <a:latin typeface="Calibri" panose="020F0502020204030204" pitchFamily="34" charset="0"/>
                              <a:cs typeface="Calibri" panose="020F0502020204030204" pitchFamily="34" charset="0"/>
                            </a:rPr>
                            <a:t>(passive)</a:t>
                          </a:r>
                          <a:endParaRPr lang="en-US" sz="1400" dirty="0">
                            <a:latin typeface="Calibri" panose="020F0502020204030204" pitchFamily="34" charset="0"/>
                            <a:cs typeface="Calibri" panose="020F0502020204030204" pitchFamily="34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US" sz="1400" dirty="0" smtClean="0">
                              <a:latin typeface="Calibri" panose="020F0502020204030204" pitchFamily="34" charset="0"/>
                              <a:cs typeface="Calibri" panose="020F0502020204030204" pitchFamily="34" charset="0"/>
                            </a:rPr>
                            <a:t>Device </a:t>
                          </a:r>
                          <a:r>
                            <a:rPr lang="en-US" sz="1400" dirty="0" smtClean="0">
                              <a:latin typeface="Calibri" panose="020F0502020204030204" pitchFamily="34" charset="0"/>
                              <a:cs typeface="Calibri" panose="020F0502020204030204" pitchFamily="34" charset="0"/>
                            </a:rPr>
                            <a:t>B</a:t>
                          </a:r>
                        </a:p>
                        <a:p>
                          <a:pPr algn="l"/>
                          <a:r>
                            <a:rPr lang="en-US" sz="1400" dirty="0" smtClean="0">
                              <a:latin typeface="Calibri" panose="020F0502020204030204" pitchFamily="34" charset="0"/>
                              <a:cs typeface="Calibri" panose="020F0502020204030204" pitchFamily="34" charset="0"/>
                            </a:rPr>
                            <a:t>(semi-passive)</a:t>
                          </a:r>
                          <a:endParaRPr lang="en-US" sz="1400" dirty="0">
                            <a:latin typeface="Calibri" panose="020F0502020204030204" pitchFamily="34" charset="0"/>
                            <a:cs typeface="Calibri" panose="020F0502020204030204" pitchFamily="34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US" sz="1400" dirty="0" smtClean="0">
                              <a:latin typeface="Calibri" panose="020F0502020204030204" pitchFamily="34" charset="0"/>
                              <a:cs typeface="Calibri" panose="020F0502020204030204" pitchFamily="34" charset="0"/>
                            </a:rPr>
                            <a:t>Device </a:t>
                          </a:r>
                          <a:r>
                            <a:rPr lang="en-US" sz="1400" dirty="0" smtClean="0">
                              <a:latin typeface="Calibri" panose="020F0502020204030204" pitchFamily="34" charset="0"/>
                              <a:cs typeface="Calibri" panose="020F0502020204030204" pitchFamily="34" charset="0"/>
                            </a:rPr>
                            <a:t>C</a:t>
                          </a:r>
                        </a:p>
                        <a:p>
                          <a:pPr algn="l"/>
                          <a:r>
                            <a:rPr lang="en-US" sz="1400" dirty="0" smtClean="0">
                              <a:latin typeface="Calibri" panose="020F0502020204030204" pitchFamily="34" charset="0"/>
                              <a:cs typeface="Calibri" panose="020F0502020204030204" pitchFamily="34" charset="0"/>
                            </a:rPr>
                            <a:t>(active)</a:t>
                          </a:r>
                          <a:endParaRPr lang="en-US" sz="1400" dirty="0">
                            <a:latin typeface="Calibri" panose="020F0502020204030204" pitchFamily="34" charset="0"/>
                            <a:cs typeface="Calibri" panose="020F0502020204030204" pitchFamily="34" charset="0"/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2269967146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US" sz="1400" dirty="0" smtClean="0">
                              <a:latin typeface="Calibri" panose="020F0502020204030204" pitchFamily="34" charset="0"/>
                              <a:cs typeface="Calibri" panose="020F0502020204030204" pitchFamily="34" charset="0"/>
                            </a:rPr>
                            <a:t>Complexity</a:t>
                          </a:r>
                          <a:endParaRPr lang="en-US" sz="1400" dirty="0">
                            <a:latin typeface="Calibri" panose="020F0502020204030204" pitchFamily="34" charset="0"/>
                            <a:cs typeface="Calibri" panose="020F0502020204030204" pitchFamily="34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US" sz="1400" dirty="0" smtClean="0">
                              <a:latin typeface="Calibri" panose="020F0502020204030204" pitchFamily="34" charset="0"/>
                              <a:cs typeface="Calibri" panose="020F0502020204030204" pitchFamily="34" charset="0"/>
                            </a:rPr>
                            <a:t>Ultra-low</a:t>
                          </a:r>
                          <a:endParaRPr lang="en-US" sz="1400" dirty="0">
                            <a:latin typeface="Calibri" panose="020F0502020204030204" pitchFamily="34" charset="0"/>
                            <a:cs typeface="Calibri" panose="020F0502020204030204" pitchFamily="34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US" sz="1400" dirty="0" smtClean="0">
                              <a:latin typeface="Calibri" panose="020F0502020204030204" pitchFamily="34" charset="0"/>
                              <a:cs typeface="Calibri" panose="020F0502020204030204" pitchFamily="34" charset="0"/>
                            </a:rPr>
                            <a:t>Low</a:t>
                          </a:r>
                          <a:endParaRPr lang="en-US" sz="1400" dirty="0">
                            <a:latin typeface="Calibri" panose="020F0502020204030204" pitchFamily="34" charset="0"/>
                            <a:cs typeface="Calibri" panose="020F0502020204030204" pitchFamily="34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US" sz="1400" dirty="0" smtClean="0">
                              <a:latin typeface="Calibri" panose="020F0502020204030204" pitchFamily="34" charset="0"/>
                              <a:cs typeface="Calibri" panose="020F0502020204030204" pitchFamily="34" charset="0"/>
                            </a:rPr>
                            <a:t>Low/Medium</a:t>
                          </a:r>
                          <a:endParaRPr lang="en-US" sz="1400" dirty="0">
                            <a:latin typeface="Calibri" panose="020F0502020204030204" pitchFamily="34" charset="0"/>
                            <a:cs typeface="Calibri" panose="020F0502020204030204" pitchFamily="34" charset="0"/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4138871873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US" sz="1400" dirty="0" smtClean="0">
                              <a:latin typeface="Calibri" panose="020F0502020204030204" pitchFamily="34" charset="0"/>
                              <a:cs typeface="Calibri" panose="020F0502020204030204" pitchFamily="34" charset="0"/>
                            </a:rPr>
                            <a:t>Energy storage</a:t>
                          </a:r>
                          <a:endParaRPr lang="en-US" sz="1400" dirty="0">
                            <a:latin typeface="Calibri" panose="020F0502020204030204" pitchFamily="34" charset="0"/>
                            <a:cs typeface="Calibri" panose="020F0502020204030204" pitchFamily="34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US" sz="1400" dirty="0" smtClean="0">
                              <a:latin typeface="Calibri" panose="020F0502020204030204" pitchFamily="34" charset="0"/>
                              <a:cs typeface="Calibri" panose="020F0502020204030204" pitchFamily="34" charset="0"/>
                            </a:rPr>
                            <a:t>None</a:t>
                          </a:r>
                          <a:endParaRPr lang="en-US" sz="1400" dirty="0">
                            <a:latin typeface="Calibri" panose="020F0502020204030204" pitchFamily="34" charset="0"/>
                            <a:cs typeface="Calibri" panose="020F0502020204030204" pitchFamily="34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US" sz="1400" dirty="0" smtClean="0">
                              <a:latin typeface="Calibri" panose="020F0502020204030204" pitchFamily="34" charset="0"/>
                              <a:cs typeface="Calibri" panose="020F0502020204030204" pitchFamily="34" charset="0"/>
                            </a:rPr>
                            <a:t>E1</a:t>
                          </a:r>
                          <a:endParaRPr lang="en-US" sz="1400" dirty="0">
                            <a:latin typeface="Calibri" panose="020F0502020204030204" pitchFamily="34" charset="0"/>
                            <a:cs typeface="Calibri" panose="020F0502020204030204" pitchFamily="34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US" sz="1400" dirty="0" smtClean="0">
                              <a:latin typeface="Calibri" panose="020F0502020204030204" pitchFamily="34" charset="0"/>
                              <a:cs typeface="Calibri" panose="020F0502020204030204" pitchFamily="34" charset="0"/>
                            </a:rPr>
                            <a:t>E2</a:t>
                          </a:r>
                          <a:r>
                            <a:rPr lang="en-US" sz="1400" baseline="0" dirty="0" smtClean="0">
                              <a:latin typeface="Calibri" panose="020F0502020204030204" pitchFamily="34" charset="0"/>
                              <a:cs typeface="Calibri" panose="020F0502020204030204" pitchFamily="34" charset="0"/>
                            </a:rPr>
                            <a:t> (E2&gt;E1)</a:t>
                          </a:r>
                          <a:endParaRPr lang="en-US" sz="1400" dirty="0">
                            <a:latin typeface="Calibri" panose="020F0502020204030204" pitchFamily="34" charset="0"/>
                            <a:cs typeface="Calibri" panose="020F0502020204030204" pitchFamily="34" charset="0"/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4145372777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US" sz="1400" dirty="0" smtClean="0">
                              <a:latin typeface="Calibri" panose="020F0502020204030204" pitchFamily="34" charset="0"/>
                              <a:cs typeface="Calibri" panose="020F0502020204030204" pitchFamily="34" charset="0"/>
                            </a:rPr>
                            <a:t>Reception</a:t>
                          </a:r>
                          <a:endParaRPr lang="en-US" sz="1400" dirty="0">
                            <a:latin typeface="Calibri" panose="020F0502020204030204" pitchFamily="34" charset="0"/>
                            <a:cs typeface="Calibri" panose="020F0502020204030204" pitchFamily="34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285750" indent="-285750" algn="l">
                            <a:buFont typeface="Arial" panose="020B0604020202020204" pitchFamily="34" charset="0"/>
                            <a:buChar char="•"/>
                          </a:pPr>
                          <a:r>
                            <a:rPr lang="en-US" sz="1400" dirty="0" smtClean="0">
                              <a:latin typeface="Calibri" panose="020F0502020204030204" pitchFamily="34" charset="0"/>
                              <a:cs typeface="Calibri" panose="020F0502020204030204" pitchFamily="34" charset="0"/>
                            </a:rPr>
                            <a:t>Low-complexity</a:t>
                          </a:r>
                        </a:p>
                        <a:p>
                          <a:pPr marL="285750" indent="-285750" algn="l">
                            <a:buFont typeface="Arial" panose="020B0604020202020204" pitchFamily="34" charset="0"/>
                            <a:buChar char="•"/>
                          </a:pPr>
                          <a:r>
                            <a:rPr lang="en-US" sz="1400" dirty="0" smtClean="0">
                              <a:latin typeface="Calibri" panose="020F0502020204030204" pitchFamily="34" charset="0"/>
                              <a:cs typeface="Calibri" panose="020F0502020204030204" pitchFamily="34" charset="0"/>
                            </a:rPr>
                            <a:t>Energy</a:t>
                          </a:r>
                          <a:r>
                            <a:rPr lang="en-US" sz="1400" baseline="0" dirty="0" smtClean="0">
                              <a:latin typeface="Calibri" panose="020F0502020204030204" pitchFamily="34" charset="0"/>
                              <a:cs typeface="Calibri" panose="020F0502020204030204" pitchFamily="34" charset="0"/>
                            </a:rPr>
                            <a:t> from incoming signal required for powering circuitry</a:t>
                          </a:r>
                          <a:endParaRPr lang="en-US" sz="1400" dirty="0">
                            <a:latin typeface="Calibri" panose="020F0502020204030204" pitchFamily="34" charset="0"/>
                            <a:cs typeface="Calibri" panose="020F0502020204030204" pitchFamily="34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285750" marR="0" lvl="0" indent="-28575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 typeface="Arial" panose="020B0604020202020204" pitchFamily="34" charset="0"/>
                            <a:buChar char="•"/>
                            <a:tabLst/>
                            <a:defRPr/>
                          </a:pPr>
                          <a:r>
                            <a:rPr lang="en-US" sz="1400" baseline="0" dirty="0" smtClean="0">
                              <a:latin typeface="Calibri" panose="020F0502020204030204" pitchFamily="34" charset="0"/>
                              <a:cs typeface="Calibri" panose="020F0502020204030204" pitchFamily="34" charset="0"/>
                            </a:rPr>
                            <a:t>Increased receiver sensitivity </a:t>
                          </a:r>
                          <a:endParaRPr lang="en-US" sz="1400" dirty="0" smtClean="0">
                            <a:latin typeface="Calibri" panose="020F0502020204030204" pitchFamily="34" charset="0"/>
                            <a:cs typeface="Calibri" panose="020F0502020204030204" pitchFamily="34" charset="0"/>
                          </a:endParaRPr>
                        </a:p>
                        <a:p>
                          <a:pPr marL="285750" indent="-285750" algn="l">
                            <a:buFont typeface="Arial" panose="020B0604020202020204" pitchFamily="34" charset="0"/>
                            <a:buChar char="•"/>
                          </a:pPr>
                          <a:r>
                            <a:rPr lang="en-US" sz="1400" dirty="0" smtClean="0">
                              <a:latin typeface="Calibri" panose="020F0502020204030204" pitchFamily="34" charset="0"/>
                              <a:cs typeface="Calibri" panose="020F0502020204030204" pitchFamily="34" charset="0"/>
                            </a:rPr>
                            <a:t>Independent</a:t>
                          </a:r>
                          <a:r>
                            <a:rPr lang="en-US" sz="1400" baseline="0" dirty="0" smtClean="0">
                              <a:latin typeface="Calibri" panose="020F0502020204030204" pitchFamily="34" charset="0"/>
                              <a:cs typeface="Calibri" panose="020F0502020204030204" pitchFamily="34" charset="0"/>
                            </a:rPr>
                            <a:t> power from ambient sources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285750" indent="-285750" algn="l">
                            <a:buFont typeface="Arial" panose="020B0604020202020204" pitchFamily="34" charset="0"/>
                            <a:buChar char="•"/>
                          </a:pPr>
                          <a:r>
                            <a:rPr lang="en-US" sz="1400" dirty="0" smtClean="0">
                              <a:latin typeface="Calibri" panose="020F0502020204030204" pitchFamily="34" charset="0"/>
                              <a:cs typeface="Calibri" panose="020F0502020204030204" pitchFamily="34" charset="0"/>
                            </a:rPr>
                            <a:t>Full low-complexity</a:t>
                          </a:r>
                          <a:r>
                            <a:rPr lang="en-US" sz="1400" baseline="0" dirty="0" smtClean="0">
                              <a:latin typeface="Calibri" panose="020F0502020204030204" pitchFamily="34" charset="0"/>
                              <a:cs typeface="Calibri" panose="020F0502020204030204" pitchFamily="34" charset="0"/>
                            </a:rPr>
                            <a:t> receiver</a:t>
                          </a:r>
                        </a:p>
                        <a:p>
                          <a:pPr marL="285750" marR="0" lvl="0" indent="-28575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 typeface="Arial" panose="020B0604020202020204" pitchFamily="34" charset="0"/>
                            <a:buChar char="•"/>
                            <a:tabLst/>
                            <a:defRPr/>
                          </a:pPr>
                          <a:r>
                            <a:rPr lang="en-US" sz="1400" dirty="0" smtClean="0">
                              <a:latin typeface="Calibri" panose="020F0502020204030204" pitchFamily="34" charset="0"/>
                              <a:cs typeface="Calibri" panose="020F0502020204030204" pitchFamily="34" charset="0"/>
                            </a:rPr>
                            <a:t>Independent</a:t>
                          </a:r>
                          <a:r>
                            <a:rPr lang="en-US" sz="1400" baseline="0" dirty="0" smtClean="0">
                              <a:latin typeface="Calibri" panose="020F0502020204030204" pitchFamily="34" charset="0"/>
                              <a:cs typeface="Calibri" panose="020F0502020204030204" pitchFamily="34" charset="0"/>
                            </a:rPr>
                            <a:t> power from ambient sources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571783843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US" sz="1400" dirty="0" smtClean="0">
                              <a:latin typeface="Calibri" panose="020F0502020204030204" pitchFamily="34" charset="0"/>
                              <a:cs typeface="Calibri" panose="020F0502020204030204" pitchFamily="34" charset="0"/>
                            </a:rPr>
                            <a:t>Independent </a:t>
                          </a:r>
                          <a:r>
                            <a:rPr lang="en-US" sz="1400" dirty="0" err="1" smtClean="0">
                              <a:latin typeface="Calibri" panose="020F0502020204030204" pitchFamily="34" charset="0"/>
                              <a:cs typeface="Calibri" panose="020F0502020204030204" pitchFamily="34" charset="0"/>
                            </a:rPr>
                            <a:t>Tx</a:t>
                          </a:r>
                          <a:endParaRPr lang="en-US" sz="1400" dirty="0">
                            <a:latin typeface="Calibri" panose="020F0502020204030204" pitchFamily="34" charset="0"/>
                            <a:cs typeface="Calibri" panose="020F0502020204030204" pitchFamily="34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US" sz="1400" dirty="0" smtClean="0">
                              <a:latin typeface="Calibri" panose="020F0502020204030204" pitchFamily="34" charset="0"/>
                              <a:cs typeface="Calibri" panose="020F0502020204030204" pitchFamily="34" charset="0"/>
                            </a:rPr>
                            <a:t>No (back-scattering)</a:t>
                          </a:r>
                          <a:endParaRPr lang="en-US" sz="1400" dirty="0">
                            <a:latin typeface="Calibri" panose="020F0502020204030204" pitchFamily="34" charset="0"/>
                            <a:cs typeface="Calibri" panose="020F0502020204030204" pitchFamily="34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sz="1400" dirty="0" smtClean="0">
                              <a:latin typeface="Calibri" panose="020F0502020204030204" pitchFamily="34" charset="0"/>
                              <a:cs typeface="Calibri" panose="020F0502020204030204" pitchFamily="34" charset="0"/>
                            </a:rPr>
                            <a:t>No (back-scattering)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US" sz="1400" dirty="0" smtClean="0">
                              <a:latin typeface="Calibri" panose="020F0502020204030204" pitchFamily="34" charset="0"/>
                              <a:cs typeface="Calibri" panose="020F0502020204030204" pitchFamily="34" charset="0"/>
                            </a:rPr>
                            <a:t>Yes</a:t>
                          </a:r>
                          <a:r>
                            <a:rPr lang="en-US" sz="1400" baseline="0" dirty="0" smtClean="0">
                              <a:latin typeface="Calibri" panose="020F0502020204030204" pitchFamily="34" charset="0"/>
                              <a:cs typeface="Calibri" panose="020F0502020204030204" pitchFamily="34" charset="0"/>
                            </a:rPr>
                            <a:t> (but limited TX power)</a:t>
                          </a:r>
                          <a:endParaRPr lang="en-US" sz="1400" dirty="0">
                            <a:latin typeface="Calibri" panose="020F0502020204030204" pitchFamily="34" charset="0"/>
                            <a:cs typeface="Calibri" panose="020F0502020204030204" pitchFamily="34" charset="0"/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2050012607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US" sz="1400" dirty="0" smtClean="0">
                              <a:latin typeface="Calibri" panose="020F0502020204030204" pitchFamily="34" charset="0"/>
                              <a:cs typeface="Calibri" panose="020F0502020204030204" pitchFamily="34" charset="0"/>
                            </a:rPr>
                            <a:t>Power consumption</a:t>
                          </a:r>
                          <a:endParaRPr lang="en-US" sz="1400" dirty="0">
                            <a:latin typeface="Calibri" panose="020F0502020204030204" pitchFamily="34" charset="0"/>
                            <a:cs typeface="Calibri" panose="020F0502020204030204" pitchFamily="34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US" sz="1400" dirty="0" smtClean="0">
                              <a:latin typeface="Calibri" panose="020F0502020204030204" pitchFamily="34" charset="0"/>
                              <a:cs typeface="Calibri" panose="020F0502020204030204" pitchFamily="34" charset="0"/>
                            </a:rPr>
                            <a:t>&lt;[1-10]</a:t>
                          </a:r>
                          <a14:m>
                            <m:oMath xmlns:m="http://schemas.openxmlformats.org/officeDocument/2006/math">
                              <m:r>
                                <a:rPr lang="en-US" sz="140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Calibri" panose="020F0502020204030204" pitchFamily="34" charset="0"/>
                                </a:rPr>
                                <m:t>𝜇</m:t>
                              </m:r>
                              <m:r>
                                <a:rPr lang="en-US" sz="14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Calibri" panose="020F0502020204030204" pitchFamily="34" charset="0"/>
                                </a:rPr>
                                <m:t>𝑊</m:t>
                              </m:r>
                            </m:oMath>
                          </a14:m>
                          <a:endParaRPr lang="en-US" sz="1400" dirty="0">
                            <a:latin typeface="Calibri" panose="020F0502020204030204" pitchFamily="34" charset="0"/>
                            <a:cs typeface="Calibri" panose="020F0502020204030204" pitchFamily="34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sz="1400" dirty="0" smtClean="0">
                              <a:latin typeface="Calibri" panose="020F0502020204030204" pitchFamily="34" charset="0"/>
                              <a:cs typeface="Calibri" panose="020F0502020204030204" pitchFamily="34" charset="0"/>
                            </a:rPr>
                            <a:t>Hundreds</a:t>
                          </a:r>
                          <a:r>
                            <a:rPr lang="en-US" sz="1400" baseline="0" dirty="0" smtClean="0">
                              <a:latin typeface="Calibri" panose="020F0502020204030204" pitchFamily="34" charset="0"/>
                              <a:cs typeface="Calibri" panose="020F0502020204030204" pitchFamily="34" charset="0"/>
                            </a:rPr>
                            <a:t> of </a:t>
                          </a:r>
                          <a14:m>
                            <m:oMath xmlns:m="http://schemas.openxmlformats.org/officeDocument/2006/math">
                              <m:r>
                                <a:rPr lang="en-US" sz="140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Calibri" panose="020F0502020204030204" pitchFamily="34" charset="0"/>
                                </a:rPr>
                                <m:t>𝜇</m:t>
                              </m:r>
                              <m:r>
                                <a:rPr lang="en-US" sz="14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Calibri" panose="020F0502020204030204" pitchFamily="34" charset="0"/>
                                </a:rPr>
                                <m:t>𝑊</m:t>
                              </m:r>
                            </m:oMath>
                          </a14:m>
                          <a:endParaRPr lang="en-US" sz="1400" dirty="0">
                            <a:latin typeface="Calibri" panose="020F0502020204030204" pitchFamily="34" charset="0"/>
                            <a:cs typeface="Calibri" panose="020F0502020204030204" pitchFamily="34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US" sz="1400" dirty="0" smtClean="0">
                              <a:latin typeface="Calibri" panose="020F0502020204030204" pitchFamily="34" charset="0"/>
                              <a:cs typeface="Calibri" panose="020F0502020204030204" pitchFamily="34" charset="0"/>
                            </a:rPr>
                            <a:t>&lt;[1-10] </a:t>
                          </a:r>
                          <a14:m>
                            <m:oMath xmlns:m="http://schemas.openxmlformats.org/officeDocument/2006/math">
                              <m:r>
                                <a:rPr lang="en-US" sz="1400" b="0" i="1" smtClean="0">
                                  <a:latin typeface="Cambria Math" panose="02040503050406030204" pitchFamily="18" charset="0"/>
                                  <a:cs typeface="Calibri" panose="020F0502020204030204" pitchFamily="34" charset="0"/>
                                </a:rPr>
                                <m:t>𝑚𝑊</m:t>
                              </m:r>
                            </m:oMath>
                          </a14:m>
                          <a:endParaRPr lang="en-US" sz="1400" dirty="0">
                            <a:latin typeface="Calibri" panose="020F0502020204030204" pitchFamily="34" charset="0"/>
                            <a:cs typeface="Calibri" panose="020F0502020204030204" pitchFamily="34" charset="0"/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823101613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US" sz="1400" dirty="0" smtClean="0">
                              <a:latin typeface="Calibri" panose="020F0502020204030204" pitchFamily="34" charset="0"/>
                              <a:cs typeface="Calibri" panose="020F0502020204030204" pitchFamily="34" charset="0"/>
                            </a:rPr>
                            <a:t>Link Budget and</a:t>
                          </a:r>
                          <a:r>
                            <a:rPr lang="en-US" sz="1400" baseline="0" dirty="0" smtClean="0">
                              <a:latin typeface="Calibri" panose="020F0502020204030204" pitchFamily="34" charset="0"/>
                              <a:cs typeface="Calibri" panose="020F0502020204030204" pitchFamily="34" charset="0"/>
                            </a:rPr>
                            <a:t> Range</a:t>
                          </a:r>
                          <a:r>
                            <a:rPr lang="en-US" sz="1400" dirty="0" smtClean="0">
                              <a:latin typeface="Calibri" panose="020F0502020204030204" pitchFamily="34" charset="0"/>
                              <a:cs typeface="Calibri" panose="020F0502020204030204" pitchFamily="34" charset="0"/>
                            </a:rPr>
                            <a:t/>
                          </a:r>
                          <a:br>
                            <a:rPr lang="en-US" sz="1400" dirty="0" smtClean="0">
                              <a:latin typeface="Calibri" panose="020F0502020204030204" pitchFamily="34" charset="0"/>
                              <a:cs typeface="Calibri" panose="020F0502020204030204" pitchFamily="34" charset="0"/>
                            </a:rPr>
                          </a:br>
                          <a:r>
                            <a:rPr lang="en-US" sz="1400" dirty="0" smtClean="0">
                              <a:latin typeface="Calibri" panose="020F0502020204030204" pitchFamily="34" charset="0"/>
                              <a:cs typeface="Calibri" panose="020F0502020204030204" pitchFamily="34" charset="0"/>
                            </a:rPr>
                            <a:t>(see next slide)</a:t>
                          </a:r>
                          <a:endParaRPr lang="en-US" sz="1400" dirty="0">
                            <a:latin typeface="Calibri" panose="020F0502020204030204" pitchFamily="34" charset="0"/>
                            <a:cs typeface="Calibri" panose="020F0502020204030204" pitchFamily="34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US" sz="1400" dirty="0" smtClean="0">
                              <a:latin typeface="Calibri" panose="020F0502020204030204" pitchFamily="34" charset="0"/>
                              <a:cs typeface="Calibri" panose="020F0502020204030204" pitchFamily="34" charset="0"/>
                            </a:rPr>
                            <a:t>DL-limited </a:t>
                          </a:r>
                        </a:p>
                        <a:p>
                          <a:pPr algn="l"/>
                          <a:r>
                            <a:rPr lang="en-US" sz="1400" dirty="0" smtClean="0">
                              <a:latin typeface="Calibri" panose="020F0502020204030204" pitchFamily="34" charset="0"/>
                              <a:cs typeface="Calibri" panose="020F0502020204030204" pitchFamily="34" charset="0"/>
                            </a:rPr>
                            <a:t>~5-10m</a:t>
                          </a:r>
                          <a:endParaRPr lang="en-US" sz="1400" dirty="0">
                            <a:latin typeface="Calibri" panose="020F0502020204030204" pitchFamily="34" charset="0"/>
                            <a:cs typeface="Calibri" panose="020F0502020204030204" pitchFamily="34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sz="1400" dirty="0" smtClean="0">
                              <a:latin typeface="Calibri" panose="020F0502020204030204" pitchFamily="34" charset="0"/>
                              <a:cs typeface="Calibri" panose="020F0502020204030204" pitchFamily="34" charset="0"/>
                            </a:rPr>
                            <a:t>Balanced link possible</a:t>
                          </a:r>
                          <a:br>
                            <a:rPr lang="en-US" sz="1400" dirty="0" smtClean="0">
                              <a:latin typeface="Calibri" panose="020F0502020204030204" pitchFamily="34" charset="0"/>
                              <a:cs typeface="Calibri" panose="020F0502020204030204" pitchFamily="34" charset="0"/>
                            </a:rPr>
                          </a:br>
                          <a:r>
                            <a:rPr lang="en-US" sz="1400" dirty="0" smtClean="0">
                              <a:latin typeface="Calibri" panose="020F0502020204030204" pitchFamily="34" charset="0"/>
                              <a:cs typeface="Calibri" panose="020F0502020204030204" pitchFamily="34" charset="0"/>
                            </a:rPr>
                            <a:t>~100m</a:t>
                          </a:r>
                          <a:endParaRPr lang="en-US" sz="1400" dirty="0">
                            <a:latin typeface="Calibri" panose="020F0502020204030204" pitchFamily="34" charset="0"/>
                            <a:cs typeface="Calibri" panose="020F0502020204030204" pitchFamily="34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US" sz="1400" dirty="0" smtClean="0">
                              <a:latin typeface="Calibri" panose="020F0502020204030204" pitchFamily="34" charset="0"/>
                              <a:cs typeface="Calibri" panose="020F0502020204030204" pitchFamily="34" charset="0"/>
                            </a:rPr>
                            <a:t>UL-limited</a:t>
                          </a:r>
                        </a:p>
                        <a:p>
                          <a:pPr algn="l"/>
                          <a:r>
                            <a:rPr lang="en-US" sz="1400" dirty="0" smtClean="0">
                              <a:latin typeface="Calibri" panose="020F0502020204030204" pitchFamily="34" charset="0"/>
                              <a:cs typeface="Calibri" panose="020F0502020204030204" pitchFamily="34" charset="0"/>
                            </a:rPr>
                            <a:t>~depends</a:t>
                          </a:r>
                          <a:r>
                            <a:rPr lang="en-US" sz="1400" baseline="0" dirty="0" smtClean="0">
                              <a:latin typeface="Calibri" panose="020F0502020204030204" pitchFamily="34" charset="0"/>
                              <a:cs typeface="Calibri" panose="020F0502020204030204" pitchFamily="34" charset="0"/>
                            </a:rPr>
                            <a:t> on </a:t>
                          </a:r>
                          <a:r>
                            <a:rPr lang="en-US" sz="1400" baseline="0" dirty="0" err="1" smtClean="0">
                              <a:latin typeface="Calibri" panose="020F0502020204030204" pitchFamily="34" charset="0"/>
                              <a:cs typeface="Calibri" panose="020F0502020204030204" pitchFamily="34" charset="0"/>
                            </a:rPr>
                            <a:t>tx</a:t>
                          </a:r>
                          <a:r>
                            <a:rPr lang="en-US" sz="1400" baseline="0" dirty="0" smtClean="0">
                              <a:latin typeface="Calibri" panose="020F0502020204030204" pitchFamily="34" charset="0"/>
                              <a:cs typeface="Calibri" panose="020F0502020204030204" pitchFamily="34" charset="0"/>
                            </a:rPr>
                            <a:t> power</a:t>
                          </a:r>
                          <a:endParaRPr lang="en-US" sz="1400" dirty="0">
                            <a:latin typeface="Calibri" panose="020F0502020204030204" pitchFamily="34" charset="0"/>
                            <a:cs typeface="Calibri" panose="020F0502020204030204" pitchFamily="34" charset="0"/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2007571814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5" name="Table 4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193904191"/>
                  </p:ext>
                </p:extLst>
              </p:nvPr>
            </p:nvGraphicFramePr>
            <p:xfrm>
              <a:off x="380143" y="954003"/>
              <a:ext cx="8313180" cy="3611880"/>
            </p:xfrm>
            <a:graphic>
              <a:graphicData uri="http://schemas.openxmlformats.org/drawingml/2006/table">
                <a:tbl>
                  <a:tblPr firstRow="1" bandRow="1">
                    <a:tableStyleId>{68D230F3-CF80-4859-8CE7-A43EE81993B5}</a:tableStyleId>
                  </a:tblPr>
                  <a:tblGrid>
                    <a:gridCol w="2078295">
                      <a:extLst>
                        <a:ext uri="{9D8B030D-6E8A-4147-A177-3AD203B41FA5}">
                          <a16:colId xmlns:a16="http://schemas.microsoft.com/office/drawing/2014/main" val="3019190664"/>
                        </a:ext>
                      </a:extLst>
                    </a:gridCol>
                    <a:gridCol w="2078295">
                      <a:extLst>
                        <a:ext uri="{9D8B030D-6E8A-4147-A177-3AD203B41FA5}">
                          <a16:colId xmlns:a16="http://schemas.microsoft.com/office/drawing/2014/main" val="2143045368"/>
                        </a:ext>
                      </a:extLst>
                    </a:gridCol>
                    <a:gridCol w="2078295">
                      <a:extLst>
                        <a:ext uri="{9D8B030D-6E8A-4147-A177-3AD203B41FA5}">
                          <a16:colId xmlns:a16="http://schemas.microsoft.com/office/drawing/2014/main" val="37470705"/>
                        </a:ext>
                      </a:extLst>
                    </a:gridCol>
                    <a:gridCol w="2078295">
                      <a:extLst>
                        <a:ext uri="{9D8B030D-6E8A-4147-A177-3AD203B41FA5}">
                          <a16:colId xmlns:a16="http://schemas.microsoft.com/office/drawing/2014/main" val="479213610"/>
                        </a:ext>
                      </a:extLst>
                    </a:gridCol>
                  </a:tblGrid>
                  <a:tr h="518160"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US" sz="1400" dirty="0" smtClean="0">
                              <a:latin typeface="Calibri" panose="020F0502020204030204" pitchFamily="34" charset="0"/>
                              <a:cs typeface="Calibri" panose="020F0502020204030204" pitchFamily="34" charset="0"/>
                            </a:rPr>
                            <a:t>Property</a:t>
                          </a:r>
                          <a:endParaRPr lang="en-US" sz="1400" dirty="0">
                            <a:latin typeface="Calibri" panose="020F0502020204030204" pitchFamily="34" charset="0"/>
                            <a:cs typeface="Calibri" panose="020F0502020204030204" pitchFamily="34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US" sz="1400" dirty="0" smtClean="0">
                              <a:latin typeface="Calibri" panose="020F0502020204030204" pitchFamily="34" charset="0"/>
                              <a:cs typeface="Calibri" panose="020F0502020204030204" pitchFamily="34" charset="0"/>
                            </a:rPr>
                            <a:t>Device </a:t>
                          </a:r>
                          <a:r>
                            <a:rPr lang="en-US" sz="1400" dirty="0" smtClean="0">
                              <a:latin typeface="Calibri" panose="020F0502020204030204" pitchFamily="34" charset="0"/>
                              <a:cs typeface="Calibri" panose="020F0502020204030204" pitchFamily="34" charset="0"/>
                            </a:rPr>
                            <a:t>A</a:t>
                          </a:r>
                        </a:p>
                        <a:p>
                          <a:pPr algn="l"/>
                          <a:r>
                            <a:rPr lang="en-US" sz="1400" dirty="0" smtClean="0">
                              <a:latin typeface="Calibri" panose="020F0502020204030204" pitchFamily="34" charset="0"/>
                              <a:cs typeface="Calibri" panose="020F0502020204030204" pitchFamily="34" charset="0"/>
                            </a:rPr>
                            <a:t>(passive)</a:t>
                          </a:r>
                          <a:endParaRPr lang="en-US" sz="1400" dirty="0">
                            <a:latin typeface="Calibri" panose="020F0502020204030204" pitchFamily="34" charset="0"/>
                            <a:cs typeface="Calibri" panose="020F0502020204030204" pitchFamily="34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US" sz="1400" dirty="0" smtClean="0">
                              <a:latin typeface="Calibri" panose="020F0502020204030204" pitchFamily="34" charset="0"/>
                              <a:cs typeface="Calibri" panose="020F0502020204030204" pitchFamily="34" charset="0"/>
                            </a:rPr>
                            <a:t>Device </a:t>
                          </a:r>
                          <a:r>
                            <a:rPr lang="en-US" sz="1400" dirty="0" smtClean="0">
                              <a:latin typeface="Calibri" panose="020F0502020204030204" pitchFamily="34" charset="0"/>
                              <a:cs typeface="Calibri" panose="020F0502020204030204" pitchFamily="34" charset="0"/>
                            </a:rPr>
                            <a:t>B</a:t>
                          </a:r>
                        </a:p>
                        <a:p>
                          <a:pPr algn="l"/>
                          <a:r>
                            <a:rPr lang="en-US" sz="1400" dirty="0" smtClean="0">
                              <a:latin typeface="Calibri" panose="020F0502020204030204" pitchFamily="34" charset="0"/>
                              <a:cs typeface="Calibri" panose="020F0502020204030204" pitchFamily="34" charset="0"/>
                            </a:rPr>
                            <a:t>(semi-passive)</a:t>
                          </a:r>
                          <a:endParaRPr lang="en-US" sz="1400" dirty="0">
                            <a:latin typeface="Calibri" panose="020F0502020204030204" pitchFamily="34" charset="0"/>
                            <a:cs typeface="Calibri" panose="020F0502020204030204" pitchFamily="34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US" sz="1400" dirty="0" smtClean="0">
                              <a:latin typeface="Calibri" panose="020F0502020204030204" pitchFamily="34" charset="0"/>
                              <a:cs typeface="Calibri" panose="020F0502020204030204" pitchFamily="34" charset="0"/>
                            </a:rPr>
                            <a:t>Device </a:t>
                          </a:r>
                          <a:r>
                            <a:rPr lang="en-US" sz="1400" dirty="0" smtClean="0">
                              <a:latin typeface="Calibri" panose="020F0502020204030204" pitchFamily="34" charset="0"/>
                              <a:cs typeface="Calibri" panose="020F0502020204030204" pitchFamily="34" charset="0"/>
                            </a:rPr>
                            <a:t>C</a:t>
                          </a:r>
                        </a:p>
                        <a:p>
                          <a:pPr algn="l"/>
                          <a:r>
                            <a:rPr lang="en-US" sz="1400" dirty="0" smtClean="0">
                              <a:latin typeface="Calibri" panose="020F0502020204030204" pitchFamily="34" charset="0"/>
                              <a:cs typeface="Calibri" panose="020F0502020204030204" pitchFamily="34" charset="0"/>
                            </a:rPr>
                            <a:t>(active)</a:t>
                          </a:r>
                          <a:endParaRPr lang="en-US" sz="1400" dirty="0">
                            <a:latin typeface="Calibri" panose="020F0502020204030204" pitchFamily="34" charset="0"/>
                            <a:cs typeface="Calibri" panose="020F0502020204030204" pitchFamily="34" charset="0"/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2269967146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US" sz="1400" dirty="0" smtClean="0">
                              <a:latin typeface="Calibri" panose="020F0502020204030204" pitchFamily="34" charset="0"/>
                              <a:cs typeface="Calibri" panose="020F0502020204030204" pitchFamily="34" charset="0"/>
                            </a:rPr>
                            <a:t>Complexity</a:t>
                          </a:r>
                          <a:endParaRPr lang="en-US" sz="1400" dirty="0">
                            <a:latin typeface="Calibri" panose="020F0502020204030204" pitchFamily="34" charset="0"/>
                            <a:cs typeface="Calibri" panose="020F0502020204030204" pitchFamily="34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US" sz="1400" dirty="0" smtClean="0">
                              <a:latin typeface="Calibri" panose="020F0502020204030204" pitchFamily="34" charset="0"/>
                              <a:cs typeface="Calibri" panose="020F0502020204030204" pitchFamily="34" charset="0"/>
                            </a:rPr>
                            <a:t>Ultra-low</a:t>
                          </a:r>
                          <a:endParaRPr lang="en-US" sz="1400" dirty="0">
                            <a:latin typeface="Calibri" panose="020F0502020204030204" pitchFamily="34" charset="0"/>
                            <a:cs typeface="Calibri" panose="020F0502020204030204" pitchFamily="34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US" sz="1400" dirty="0" smtClean="0">
                              <a:latin typeface="Calibri" panose="020F0502020204030204" pitchFamily="34" charset="0"/>
                              <a:cs typeface="Calibri" panose="020F0502020204030204" pitchFamily="34" charset="0"/>
                            </a:rPr>
                            <a:t>Low</a:t>
                          </a:r>
                          <a:endParaRPr lang="en-US" sz="1400" dirty="0">
                            <a:latin typeface="Calibri" panose="020F0502020204030204" pitchFamily="34" charset="0"/>
                            <a:cs typeface="Calibri" panose="020F0502020204030204" pitchFamily="34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US" sz="1400" dirty="0" smtClean="0">
                              <a:latin typeface="Calibri" panose="020F0502020204030204" pitchFamily="34" charset="0"/>
                              <a:cs typeface="Calibri" panose="020F0502020204030204" pitchFamily="34" charset="0"/>
                            </a:rPr>
                            <a:t>Low/Medium</a:t>
                          </a:r>
                          <a:endParaRPr lang="en-US" sz="1400" dirty="0">
                            <a:latin typeface="Calibri" panose="020F0502020204030204" pitchFamily="34" charset="0"/>
                            <a:cs typeface="Calibri" panose="020F0502020204030204" pitchFamily="34" charset="0"/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4138871873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US" sz="1400" dirty="0" smtClean="0">
                              <a:latin typeface="Calibri" panose="020F0502020204030204" pitchFamily="34" charset="0"/>
                              <a:cs typeface="Calibri" panose="020F0502020204030204" pitchFamily="34" charset="0"/>
                            </a:rPr>
                            <a:t>Energy storage</a:t>
                          </a:r>
                          <a:endParaRPr lang="en-US" sz="1400" dirty="0">
                            <a:latin typeface="Calibri" panose="020F0502020204030204" pitchFamily="34" charset="0"/>
                            <a:cs typeface="Calibri" panose="020F0502020204030204" pitchFamily="34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US" sz="1400" dirty="0" smtClean="0">
                              <a:latin typeface="Calibri" panose="020F0502020204030204" pitchFamily="34" charset="0"/>
                              <a:cs typeface="Calibri" panose="020F0502020204030204" pitchFamily="34" charset="0"/>
                            </a:rPr>
                            <a:t>None</a:t>
                          </a:r>
                          <a:endParaRPr lang="en-US" sz="1400" dirty="0">
                            <a:latin typeface="Calibri" panose="020F0502020204030204" pitchFamily="34" charset="0"/>
                            <a:cs typeface="Calibri" panose="020F0502020204030204" pitchFamily="34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US" sz="1400" dirty="0" smtClean="0">
                              <a:latin typeface="Calibri" panose="020F0502020204030204" pitchFamily="34" charset="0"/>
                              <a:cs typeface="Calibri" panose="020F0502020204030204" pitchFamily="34" charset="0"/>
                            </a:rPr>
                            <a:t>E1</a:t>
                          </a:r>
                          <a:endParaRPr lang="en-US" sz="1400" dirty="0">
                            <a:latin typeface="Calibri" panose="020F0502020204030204" pitchFamily="34" charset="0"/>
                            <a:cs typeface="Calibri" panose="020F0502020204030204" pitchFamily="34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US" sz="1400" dirty="0" smtClean="0">
                              <a:latin typeface="Calibri" panose="020F0502020204030204" pitchFamily="34" charset="0"/>
                              <a:cs typeface="Calibri" panose="020F0502020204030204" pitchFamily="34" charset="0"/>
                            </a:rPr>
                            <a:t>E2</a:t>
                          </a:r>
                          <a:r>
                            <a:rPr lang="en-US" sz="1400" baseline="0" dirty="0" smtClean="0">
                              <a:latin typeface="Calibri" panose="020F0502020204030204" pitchFamily="34" charset="0"/>
                              <a:cs typeface="Calibri" panose="020F0502020204030204" pitchFamily="34" charset="0"/>
                            </a:rPr>
                            <a:t> (E2&gt;E1)</a:t>
                          </a:r>
                          <a:endParaRPr lang="en-US" sz="1400" dirty="0">
                            <a:latin typeface="Calibri" panose="020F0502020204030204" pitchFamily="34" charset="0"/>
                            <a:cs typeface="Calibri" panose="020F0502020204030204" pitchFamily="34" charset="0"/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4145372777"/>
                      </a:ext>
                    </a:extLst>
                  </a:tr>
                  <a:tr h="944880"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US" sz="1400" dirty="0" smtClean="0">
                              <a:latin typeface="Calibri" panose="020F0502020204030204" pitchFamily="34" charset="0"/>
                              <a:cs typeface="Calibri" panose="020F0502020204030204" pitchFamily="34" charset="0"/>
                            </a:rPr>
                            <a:t>Reception</a:t>
                          </a:r>
                          <a:endParaRPr lang="en-US" sz="1400" dirty="0">
                            <a:latin typeface="Calibri" panose="020F0502020204030204" pitchFamily="34" charset="0"/>
                            <a:cs typeface="Calibri" panose="020F0502020204030204" pitchFamily="34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285750" indent="-285750" algn="l">
                            <a:buFont typeface="Arial" panose="020B0604020202020204" pitchFamily="34" charset="0"/>
                            <a:buChar char="•"/>
                          </a:pPr>
                          <a:r>
                            <a:rPr lang="en-US" sz="1400" dirty="0" smtClean="0">
                              <a:latin typeface="Calibri" panose="020F0502020204030204" pitchFamily="34" charset="0"/>
                              <a:cs typeface="Calibri" panose="020F0502020204030204" pitchFamily="34" charset="0"/>
                            </a:rPr>
                            <a:t>Low-complexity</a:t>
                          </a:r>
                        </a:p>
                        <a:p>
                          <a:pPr marL="285750" indent="-285750" algn="l">
                            <a:buFont typeface="Arial" panose="020B0604020202020204" pitchFamily="34" charset="0"/>
                            <a:buChar char="•"/>
                          </a:pPr>
                          <a:r>
                            <a:rPr lang="en-US" sz="1400" dirty="0" smtClean="0">
                              <a:latin typeface="Calibri" panose="020F0502020204030204" pitchFamily="34" charset="0"/>
                              <a:cs typeface="Calibri" panose="020F0502020204030204" pitchFamily="34" charset="0"/>
                            </a:rPr>
                            <a:t>Energy</a:t>
                          </a:r>
                          <a:r>
                            <a:rPr lang="en-US" sz="1400" baseline="0" dirty="0" smtClean="0">
                              <a:latin typeface="Calibri" panose="020F0502020204030204" pitchFamily="34" charset="0"/>
                              <a:cs typeface="Calibri" panose="020F0502020204030204" pitchFamily="34" charset="0"/>
                            </a:rPr>
                            <a:t> from incoming signal required for powering circuitry</a:t>
                          </a:r>
                          <a:endParaRPr lang="en-US" sz="1400" dirty="0">
                            <a:latin typeface="Calibri" panose="020F0502020204030204" pitchFamily="34" charset="0"/>
                            <a:cs typeface="Calibri" panose="020F0502020204030204" pitchFamily="34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285750" marR="0" lvl="0" indent="-28575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 typeface="Arial" panose="020B0604020202020204" pitchFamily="34" charset="0"/>
                            <a:buChar char="•"/>
                            <a:tabLst/>
                            <a:defRPr/>
                          </a:pPr>
                          <a:r>
                            <a:rPr lang="en-US" sz="1400" baseline="0" dirty="0" smtClean="0">
                              <a:latin typeface="Calibri" panose="020F0502020204030204" pitchFamily="34" charset="0"/>
                              <a:cs typeface="Calibri" panose="020F0502020204030204" pitchFamily="34" charset="0"/>
                            </a:rPr>
                            <a:t>Increased receiver sensitivity </a:t>
                          </a:r>
                          <a:endParaRPr lang="en-US" sz="1400" dirty="0" smtClean="0">
                            <a:latin typeface="Calibri" panose="020F0502020204030204" pitchFamily="34" charset="0"/>
                            <a:cs typeface="Calibri" panose="020F0502020204030204" pitchFamily="34" charset="0"/>
                          </a:endParaRPr>
                        </a:p>
                        <a:p>
                          <a:pPr marL="285750" indent="-285750" algn="l">
                            <a:buFont typeface="Arial" panose="020B0604020202020204" pitchFamily="34" charset="0"/>
                            <a:buChar char="•"/>
                          </a:pPr>
                          <a:r>
                            <a:rPr lang="en-US" sz="1400" dirty="0" smtClean="0">
                              <a:latin typeface="Calibri" panose="020F0502020204030204" pitchFamily="34" charset="0"/>
                              <a:cs typeface="Calibri" panose="020F0502020204030204" pitchFamily="34" charset="0"/>
                            </a:rPr>
                            <a:t>Independent</a:t>
                          </a:r>
                          <a:r>
                            <a:rPr lang="en-US" sz="1400" baseline="0" dirty="0" smtClean="0">
                              <a:latin typeface="Calibri" panose="020F0502020204030204" pitchFamily="34" charset="0"/>
                              <a:cs typeface="Calibri" panose="020F0502020204030204" pitchFamily="34" charset="0"/>
                            </a:rPr>
                            <a:t> power from ambient sources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285750" indent="-285750" algn="l">
                            <a:buFont typeface="Arial" panose="020B0604020202020204" pitchFamily="34" charset="0"/>
                            <a:buChar char="•"/>
                          </a:pPr>
                          <a:r>
                            <a:rPr lang="en-US" sz="1400" dirty="0" smtClean="0">
                              <a:latin typeface="Calibri" panose="020F0502020204030204" pitchFamily="34" charset="0"/>
                              <a:cs typeface="Calibri" panose="020F0502020204030204" pitchFamily="34" charset="0"/>
                            </a:rPr>
                            <a:t>Full low-complexity</a:t>
                          </a:r>
                          <a:r>
                            <a:rPr lang="en-US" sz="1400" baseline="0" dirty="0" smtClean="0">
                              <a:latin typeface="Calibri" panose="020F0502020204030204" pitchFamily="34" charset="0"/>
                              <a:cs typeface="Calibri" panose="020F0502020204030204" pitchFamily="34" charset="0"/>
                            </a:rPr>
                            <a:t> receiver</a:t>
                          </a:r>
                        </a:p>
                        <a:p>
                          <a:pPr marL="285750" marR="0" lvl="0" indent="-28575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 typeface="Arial" panose="020B0604020202020204" pitchFamily="34" charset="0"/>
                            <a:buChar char="•"/>
                            <a:tabLst/>
                            <a:defRPr/>
                          </a:pPr>
                          <a:r>
                            <a:rPr lang="en-US" sz="1400" dirty="0" smtClean="0">
                              <a:latin typeface="Calibri" panose="020F0502020204030204" pitchFamily="34" charset="0"/>
                              <a:cs typeface="Calibri" panose="020F0502020204030204" pitchFamily="34" charset="0"/>
                            </a:rPr>
                            <a:t>Independent</a:t>
                          </a:r>
                          <a:r>
                            <a:rPr lang="en-US" sz="1400" baseline="0" dirty="0" smtClean="0">
                              <a:latin typeface="Calibri" panose="020F0502020204030204" pitchFamily="34" charset="0"/>
                              <a:cs typeface="Calibri" panose="020F0502020204030204" pitchFamily="34" charset="0"/>
                            </a:rPr>
                            <a:t> power from ambient sources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571783843"/>
                      </a:ext>
                    </a:extLst>
                  </a:tr>
                  <a:tr h="518160"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US" sz="1400" dirty="0" smtClean="0">
                              <a:latin typeface="Calibri" panose="020F0502020204030204" pitchFamily="34" charset="0"/>
                              <a:cs typeface="Calibri" panose="020F0502020204030204" pitchFamily="34" charset="0"/>
                            </a:rPr>
                            <a:t>Independent </a:t>
                          </a:r>
                          <a:r>
                            <a:rPr lang="en-US" sz="1400" dirty="0" err="1" smtClean="0">
                              <a:latin typeface="Calibri" panose="020F0502020204030204" pitchFamily="34" charset="0"/>
                              <a:cs typeface="Calibri" panose="020F0502020204030204" pitchFamily="34" charset="0"/>
                            </a:rPr>
                            <a:t>Tx</a:t>
                          </a:r>
                          <a:endParaRPr lang="en-US" sz="1400" dirty="0">
                            <a:latin typeface="Calibri" panose="020F0502020204030204" pitchFamily="34" charset="0"/>
                            <a:cs typeface="Calibri" panose="020F0502020204030204" pitchFamily="34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US" sz="1400" dirty="0" smtClean="0">
                              <a:latin typeface="Calibri" panose="020F0502020204030204" pitchFamily="34" charset="0"/>
                              <a:cs typeface="Calibri" panose="020F0502020204030204" pitchFamily="34" charset="0"/>
                            </a:rPr>
                            <a:t>No (back-scattering)</a:t>
                          </a:r>
                          <a:endParaRPr lang="en-US" sz="1400" dirty="0">
                            <a:latin typeface="Calibri" panose="020F0502020204030204" pitchFamily="34" charset="0"/>
                            <a:cs typeface="Calibri" panose="020F0502020204030204" pitchFamily="34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sz="1400" dirty="0" smtClean="0">
                              <a:latin typeface="Calibri" panose="020F0502020204030204" pitchFamily="34" charset="0"/>
                              <a:cs typeface="Calibri" panose="020F0502020204030204" pitchFamily="34" charset="0"/>
                            </a:rPr>
                            <a:t>No (back-scattering)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US" sz="1400" dirty="0" smtClean="0">
                              <a:latin typeface="Calibri" panose="020F0502020204030204" pitchFamily="34" charset="0"/>
                              <a:cs typeface="Calibri" panose="020F0502020204030204" pitchFamily="34" charset="0"/>
                            </a:rPr>
                            <a:t>Yes</a:t>
                          </a:r>
                          <a:r>
                            <a:rPr lang="en-US" sz="1400" baseline="0" dirty="0" smtClean="0">
                              <a:latin typeface="Calibri" panose="020F0502020204030204" pitchFamily="34" charset="0"/>
                              <a:cs typeface="Calibri" panose="020F0502020204030204" pitchFamily="34" charset="0"/>
                            </a:rPr>
                            <a:t> (but limited TX power)</a:t>
                          </a:r>
                          <a:endParaRPr lang="en-US" sz="1400" dirty="0">
                            <a:latin typeface="Calibri" panose="020F0502020204030204" pitchFamily="34" charset="0"/>
                            <a:cs typeface="Calibri" panose="020F0502020204030204" pitchFamily="34" charset="0"/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2050012607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US" sz="1400" dirty="0" smtClean="0">
                              <a:latin typeface="Calibri" panose="020F0502020204030204" pitchFamily="34" charset="0"/>
                              <a:cs typeface="Calibri" panose="020F0502020204030204" pitchFamily="34" charset="0"/>
                            </a:rPr>
                            <a:t>Power consumption</a:t>
                          </a:r>
                          <a:endParaRPr lang="en-US" sz="1400" dirty="0">
                            <a:latin typeface="Calibri" panose="020F0502020204030204" pitchFamily="34" charset="0"/>
                            <a:cs typeface="Calibri" panose="020F0502020204030204" pitchFamily="34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99708" t="-734426" r="-199708" b="-15573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200293" t="-734426" r="-100293" b="-15573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300293" t="-734426" r="-293" b="-15573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823101613"/>
                      </a:ext>
                    </a:extLst>
                  </a:tr>
                  <a:tr h="518160"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US" sz="1400" dirty="0" smtClean="0">
                              <a:latin typeface="Calibri" panose="020F0502020204030204" pitchFamily="34" charset="0"/>
                              <a:cs typeface="Calibri" panose="020F0502020204030204" pitchFamily="34" charset="0"/>
                            </a:rPr>
                            <a:t>Link Budget and</a:t>
                          </a:r>
                          <a:r>
                            <a:rPr lang="en-US" sz="1400" baseline="0" dirty="0" smtClean="0">
                              <a:latin typeface="Calibri" panose="020F0502020204030204" pitchFamily="34" charset="0"/>
                              <a:cs typeface="Calibri" panose="020F0502020204030204" pitchFamily="34" charset="0"/>
                            </a:rPr>
                            <a:t> Range</a:t>
                          </a:r>
                          <a:r>
                            <a:rPr lang="en-US" sz="1400" dirty="0" smtClean="0">
                              <a:latin typeface="Calibri" panose="020F0502020204030204" pitchFamily="34" charset="0"/>
                              <a:cs typeface="Calibri" panose="020F0502020204030204" pitchFamily="34" charset="0"/>
                            </a:rPr>
                            <a:t/>
                          </a:r>
                          <a:br>
                            <a:rPr lang="en-US" sz="1400" dirty="0" smtClean="0">
                              <a:latin typeface="Calibri" panose="020F0502020204030204" pitchFamily="34" charset="0"/>
                              <a:cs typeface="Calibri" panose="020F0502020204030204" pitchFamily="34" charset="0"/>
                            </a:rPr>
                          </a:br>
                          <a:r>
                            <a:rPr lang="en-US" sz="1400" dirty="0" smtClean="0">
                              <a:latin typeface="Calibri" panose="020F0502020204030204" pitchFamily="34" charset="0"/>
                              <a:cs typeface="Calibri" panose="020F0502020204030204" pitchFamily="34" charset="0"/>
                            </a:rPr>
                            <a:t>(see next slide)</a:t>
                          </a:r>
                          <a:endParaRPr lang="en-US" sz="1400" dirty="0">
                            <a:latin typeface="Calibri" panose="020F0502020204030204" pitchFamily="34" charset="0"/>
                            <a:cs typeface="Calibri" panose="020F0502020204030204" pitchFamily="34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US" sz="1400" dirty="0" smtClean="0">
                              <a:latin typeface="Calibri" panose="020F0502020204030204" pitchFamily="34" charset="0"/>
                              <a:cs typeface="Calibri" panose="020F0502020204030204" pitchFamily="34" charset="0"/>
                            </a:rPr>
                            <a:t>DL-limited </a:t>
                          </a:r>
                        </a:p>
                        <a:p>
                          <a:pPr algn="l"/>
                          <a:r>
                            <a:rPr lang="en-US" sz="1400" dirty="0" smtClean="0">
                              <a:latin typeface="Calibri" panose="020F0502020204030204" pitchFamily="34" charset="0"/>
                              <a:cs typeface="Calibri" panose="020F0502020204030204" pitchFamily="34" charset="0"/>
                            </a:rPr>
                            <a:t>~5-10m</a:t>
                          </a:r>
                          <a:endParaRPr lang="en-US" sz="1400" dirty="0">
                            <a:latin typeface="Calibri" panose="020F0502020204030204" pitchFamily="34" charset="0"/>
                            <a:cs typeface="Calibri" panose="020F0502020204030204" pitchFamily="34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sz="1400" dirty="0" smtClean="0">
                              <a:latin typeface="Calibri" panose="020F0502020204030204" pitchFamily="34" charset="0"/>
                              <a:cs typeface="Calibri" panose="020F0502020204030204" pitchFamily="34" charset="0"/>
                            </a:rPr>
                            <a:t>Balanced link possible</a:t>
                          </a:r>
                          <a:br>
                            <a:rPr lang="en-US" sz="1400" dirty="0" smtClean="0">
                              <a:latin typeface="Calibri" panose="020F0502020204030204" pitchFamily="34" charset="0"/>
                              <a:cs typeface="Calibri" panose="020F0502020204030204" pitchFamily="34" charset="0"/>
                            </a:rPr>
                          </a:br>
                          <a:r>
                            <a:rPr lang="en-US" sz="1400" dirty="0" smtClean="0">
                              <a:latin typeface="Calibri" panose="020F0502020204030204" pitchFamily="34" charset="0"/>
                              <a:cs typeface="Calibri" panose="020F0502020204030204" pitchFamily="34" charset="0"/>
                            </a:rPr>
                            <a:t>~100m</a:t>
                          </a:r>
                          <a:endParaRPr lang="en-US" sz="1400" dirty="0">
                            <a:latin typeface="Calibri" panose="020F0502020204030204" pitchFamily="34" charset="0"/>
                            <a:cs typeface="Calibri" panose="020F0502020204030204" pitchFamily="34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US" sz="1400" dirty="0" smtClean="0">
                              <a:latin typeface="Calibri" panose="020F0502020204030204" pitchFamily="34" charset="0"/>
                              <a:cs typeface="Calibri" panose="020F0502020204030204" pitchFamily="34" charset="0"/>
                            </a:rPr>
                            <a:t>UL-limited</a:t>
                          </a:r>
                        </a:p>
                        <a:p>
                          <a:pPr algn="l"/>
                          <a:r>
                            <a:rPr lang="en-US" sz="1400" dirty="0" smtClean="0">
                              <a:latin typeface="Calibri" panose="020F0502020204030204" pitchFamily="34" charset="0"/>
                              <a:cs typeface="Calibri" panose="020F0502020204030204" pitchFamily="34" charset="0"/>
                            </a:rPr>
                            <a:t>~depends</a:t>
                          </a:r>
                          <a:r>
                            <a:rPr lang="en-US" sz="1400" baseline="0" dirty="0" smtClean="0">
                              <a:latin typeface="Calibri" panose="020F0502020204030204" pitchFamily="34" charset="0"/>
                              <a:cs typeface="Calibri" panose="020F0502020204030204" pitchFamily="34" charset="0"/>
                            </a:rPr>
                            <a:t> on </a:t>
                          </a:r>
                          <a:r>
                            <a:rPr lang="en-US" sz="1400" baseline="0" dirty="0" err="1" smtClean="0">
                              <a:latin typeface="Calibri" panose="020F0502020204030204" pitchFamily="34" charset="0"/>
                              <a:cs typeface="Calibri" panose="020F0502020204030204" pitchFamily="34" charset="0"/>
                            </a:rPr>
                            <a:t>tx</a:t>
                          </a:r>
                          <a:r>
                            <a:rPr lang="en-US" sz="1400" baseline="0" dirty="0" smtClean="0">
                              <a:latin typeface="Calibri" panose="020F0502020204030204" pitchFamily="34" charset="0"/>
                              <a:cs typeface="Calibri" panose="020F0502020204030204" pitchFamily="34" charset="0"/>
                            </a:rPr>
                            <a:t> power</a:t>
                          </a:r>
                          <a:endParaRPr lang="en-US" sz="1400" dirty="0">
                            <a:latin typeface="Calibri" panose="020F0502020204030204" pitchFamily="34" charset="0"/>
                            <a:cs typeface="Calibri" panose="020F0502020204030204" pitchFamily="34" charset="0"/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2007571814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8" name="Content Placeholder 2"/>
          <p:cNvSpPr>
            <a:spLocks noGrp="1"/>
          </p:cNvSpPr>
          <p:nvPr>
            <p:ph idx="1"/>
          </p:nvPr>
        </p:nvSpPr>
        <p:spPr>
          <a:xfrm>
            <a:off x="480597" y="4866933"/>
            <a:ext cx="8212726" cy="1201358"/>
          </a:xfrm>
        </p:spPr>
        <p:txBody>
          <a:bodyPr>
            <a:noAutofit/>
          </a:bodyPr>
          <a:lstStyle/>
          <a:p>
            <a:r>
              <a:rPr lang="en-US" sz="2000" dirty="0"/>
              <a:t>D</a:t>
            </a:r>
            <a:r>
              <a:rPr lang="en-US" sz="2000" dirty="0" smtClean="0"/>
              <a:t>ifferent </a:t>
            </a:r>
            <a:r>
              <a:rPr lang="en-US" sz="2000" dirty="0"/>
              <a:t>c</a:t>
            </a:r>
            <a:r>
              <a:rPr lang="en-US" sz="2000" dirty="0" smtClean="0"/>
              <a:t>haracteristics require </a:t>
            </a:r>
            <a:r>
              <a:rPr lang="en-US" sz="2000" b="1" dirty="0" smtClean="0"/>
              <a:t>specific physical layer design </a:t>
            </a:r>
            <a:r>
              <a:rPr lang="en-US" sz="2000" dirty="0" smtClean="0"/>
              <a:t>for </a:t>
            </a:r>
            <a:r>
              <a:rPr lang="en-US" sz="2000" dirty="0"/>
              <a:t>each device type </a:t>
            </a:r>
            <a:endParaRPr lang="en-US" sz="2000" dirty="0" smtClean="0"/>
          </a:p>
          <a:p>
            <a:r>
              <a:rPr lang="en-US" sz="2000" dirty="0" smtClean="0"/>
              <a:t>Study needs to evaluate if and </a:t>
            </a:r>
            <a:r>
              <a:rPr lang="en-US" sz="2000" b="1" dirty="0" smtClean="0"/>
              <a:t>how the different devices can co-exist</a:t>
            </a:r>
            <a:endParaRPr lang="en-US" sz="2000" b="1" dirty="0"/>
          </a:p>
          <a:p>
            <a:endParaRPr lang="en-US" sz="2000" dirty="0" smtClean="0"/>
          </a:p>
          <a:p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55091689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 Link Budget</a:t>
            </a: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20091" y="5460904"/>
            <a:ext cx="2951343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 smtClean="0"/>
              <a:t>Free Space </a:t>
            </a:r>
            <a:r>
              <a:rPr lang="en-US" sz="800" dirty="0" err="1" smtClean="0"/>
              <a:t>Pathloss</a:t>
            </a:r>
            <a:r>
              <a:rPr lang="en-US" sz="800" dirty="0" smtClean="0"/>
              <a:t> @ 700MHz, PL (dB) = 29.35 + 20log(d)</a:t>
            </a:r>
            <a:endParaRPr lang="en-US" sz="800" dirty="0"/>
          </a:p>
        </p:txBody>
      </p:sp>
      <p:sp>
        <p:nvSpPr>
          <p:cNvPr id="4" name="TextBox 3"/>
          <p:cNvSpPr txBox="1"/>
          <p:nvPr/>
        </p:nvSpPr>
        <p:spPr>
          <a:xfrm>
            <a:off x="20091" y="5613662"/>
            <a:ext cx="351882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 smtClean="0"/>
              <a:t>Near Field @ 700MHz, until 2*lambda ~ 0.86m </a:t>
            </a:r>
            <a:r>
              <a:rPr lang="en-US" sz="800" dirty="0" smtClean="0">
                <a:sym typeface="Wingdings" panose="05000000000000000000" pitchFamily="2" charset="2"/>
              </a:rPr>
              <a:t></a:t>
            </a:r>
            <a:r>
              <a:rPr lang="en-US" sz="800" dirty="0" smtClean="0"/>
              <a:t> 28dB</a:t>
            </a:r>
            <a:endParaRPr lang="en-US" sz="800" dirty="0"/>
          </a:p>
        </p:txBody>
      </p:sp>
      <p:sp>
        <p:nvSpPr>
          <p:cNvPr id="5" name="TextBox 4"/>
          <p:cNvSpPr txBox="1"/>
          <p:nvPr/>
        </p:nvSpPr>
        <p:spPr>
          <a:xfrm>
            <a:off x="76397" y="4673882"/>
            <a:ext cx="2916183" cy="800219"/>
          </a:xfrm>
          <a:prstGeom prst="rect">
            <a:avLst/>
          </a:prstGeom>
          <a:solidFill>
            <a:srgbClr val="FFC000">
              <a:alpha val="62000"/>
            </a:srgbClr>
          </a:solidFill>
        </p:spPr>
        <p:txBody>
          <a:bodyPr wrap="none" rtlCol="0">
            <a:spAutoFit/>
          </a:bodyPr>
          <a:lstStyle/>
          <a:p>
            <a:r>
              <a:rPr lang="en-US" sz="1000" b="1" dirty="0" smtClean="0"/>
              <a:t>Device A (Passive)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900" dirty="0"/>
              <a:t>~10-30 </a:t>
            </a:r>
            <a:r>
              <a:rPr lang="el-GR" sz="900" dirty="0">
                <a:cs typeface="Calibri Light" panose="020F0302020204030204" pitchFamily="34" charset="0"/>
              </a:rPr>
              <a:t>μ</a:t>
            </a:r>
            <a:r>
              <a:rPr lang="en-US" sz="900" dirty="0" smtClean="0">
                <a:cs typeface="Calibri Light" panose="020F0302020204030204" pitchFamily="34" charset="0"/>
              </a:rPr>
              <a:t>W IC power consumption to read tag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900" dirty="0" smtClean="0">
                <a:cs typeface="Calibri Light" panose="020F0302020204030204" pitchFamily="34" charset="0"/>
              </a:rPr>
              <a:t>~30% rectifier efficiency </a:t>
            </a:r>
            <a:r>
              <a:rPr lang="en-US" sz="900" dirty="0" smtClean="0">
                <a:cs typeface="Calibri Light" panose="020F0302020204030204" pitchFamily="34" charset="0"/>
                <a:sym typeface="Wingdings" panose="05000000000000000000" pitchFamily="2" charset="2"/>
              </a:rPr>
              <a:t> 100 </a:t>
            </a:r>
            <a:r>
              <a:rPr lang="el-GR" sz="900" dirty="0">
                <a:cs typeface="Calibri Light" panose="020F0302020204030204" pitchFamily="34" charset="0"/>
              </a:rPr>
              <a:t>μ</a:t>
            </a:r>
            <a:r>
              <a:rPr lang="en-US" sz="900" dirty="0" smtClean="0">
                <a:cs typeface="Calibri Light" panose="020F0302020204030204" pitchFamily="34" charset="0"/>
              </a:rPr>
              <a:t>W = -10dB at tag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900" dirty="0" smtClean="0">
                <a:cs typeface="Calibri Light" panose="020F0302020204030204" pitchFamily="34" charset="0"/>
              </a:rPr>
              <a:t>-63dBm at reader</a:t>
            </a:r>
          </a:p>
          <a:p>
            <a:r>
              <a:rPr lang="en-US" sz="900" dirty="0" smtClean="0">
                <a:cs typeface="Calibri Light" panose="020F0302020204030204" pitchFamily="34" charset="0"/>
                <a:sym typeface="Wingdings" panose="05000000000000000000" pitchFamily="2" charset="2"/>
              </a:rPr>
              <a:t> </a:t>
            </a:r>
            <a:r>
              <a:rPr lang="en-US" sz="900" i="1" dirty="0" smtClean="0">
                <a:cs typeface="Calibri Light" panose="020F0302020204030204" pitchFamily="34" charset="0"/>
                <a:sym typeface="Wingdings" panose="05000000000000000000" pitchFamily="2" charset="2"/>
              </a:rPr>
              <a:t>Forward-link (DL) limited</a:t>
            </a:r>
            <a:endParaRPr lang="en-US" sz="900" i="1" dirty="0"/>
          </a:p>
        </p:txBody>
      </p:sp>
      <p:sp>
        <p:nvSpPr>
          <p:cNvPr id="6" name="TextBox 5"/>
          <p:cNvSpPr txBox="1"/>
          <p:nvPr/>
        </p:nvSpPr>
        <p:spPr>
          <a:xfrm>
            <a:off x="3020011" y="4676038"/>
            <a:ext cx="3044423" cy="1077218"/>
          </a:xfrm>
          <a:prstGeom prst="rect">
            <a:avLst/>
          </a:prstGeom>
          <a:solidFill>
            <a:srgbClr val="0099CC">
              <a:alpha val="62000"/>
            </a:srgbClr>
          </a:solidFill>
        </p:spPr>
        <p:txBody>
          <a:bodyPr wrap="none" rtlCol="0">
            <a:spAutoFit/>
          </a:bodyPr>
          <a:lstStyle/>
          <a:p>
            <a:r>
              <a:rPr lang="en-US" sz="1000" b="1" dirty="0" smtClean="0"/>
              <a:t>Device B (Semi-Passive)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900" dirty="0" smtClean="0">
                <a:cs typeface="Calibri Light" panose="020F0302020204030204" pitchFamily="34" charset="0"/>
              </a:rPr>
              <a:t>Rx power only large enough to decode data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900" dirty="0" smtClean="0">
                <a:cs typeface="Calibri Light" panose="020F0302020204030204" pitchFamily="34" charset="0"/>
              </a:rPr>
              <a:t>Rx sensitivity ~ -30 to -40 </a:t>
            </a:r>
            <a:r>
              <a:rPr lang="en-US" sz="900" dirty="0" err="1" smtClean="0">
                <a:cs typeface="Calibri Light" panose="020F0302020204030204" pitchFamily="34" charset="0"/>
              </a:rPr>
              <a:t>dBm</a:t>
            </a:r>
            <a:endParaRPr lang="en-US" sz="900" dirty="0" smtClean="0">
              <a:cs typeface="Calibri Light" panose="020F0302020204030204" pitchFamily="34" charset="0"/>
            </a:endParaRPr>
          </a:p>
          <a:p>
            <a:pPr marL="171450" indent="-171450">
              <a:buFont typeface="Wingdings" panose="05000000000000000000" pitchFamily="2" charset="2"/>
              <a:buChar char="è"/>
            </a:pPr>
            <a:r>
              <a:rPr lang="en-US" sz="900" dirty="0" smtClean="0">
                <a:cs typeface="Calibri Light" panose="020F0302020204030204" pitchFamily="34" charset="0"/>
                <a:sym typeface="Wingdings" panose="05000000000000000000" pitchFamily="2" charset="2"/>
              </a:rPr>
              <a:t>Range of ~100m, high quality reader required</a:t>
            </a:r>
          </a:p>
          <a:p>
            <a:pPr marL="171450" indent="-171450">
              <a:buFont typeface="Wingdings" panose="05000000000000000000" pitchFamily="2" charset="2"/>
              <a:buChar char="è"/>
            </a:pPr>
            <a:r>
              <a:rPr lang="en-US" sz="900" dirty="0" smtClean="0">
                <a:cs typeface="Calibri Light" panose="020F0302020204030204" pitchFamily="34" charset="0"/>
                <a:sym typeface="Wingdings" panose="05000000000000000000" pitchFamily="2" charset="2"/>
              </a:rPr>
              <a:t>Adding LNA at tag requires even more RX sensitivity</a:t>
            </a:r>
            <a:br>
              <a:rPr lang="en-US" sz="900" dirty="0" smtClean="0">
                <a:cs typeface="Calibri Light" panose="020F0302020204030204" pitchFamily="34" charset="0"/>
                <a:sym typeface="Wingdings" panose="05000000000000000000" pitchFamily="2" charset="2"/>
              </a:rPr>
            </a:br>
            <a:r>
              <a:rPr lang="en-US" sz="900" dirty="0" smtClean="0">
                <a:cs typeface="Calibri Light" panose="020F0302020204030204" pitchFamily="34" charset="0"/>
                <a:sym typeface="Wingdings" panose="05000000000000000000" pitchFamily="2" charset="2"/>
              </a:rPr>
              <a:t>at reader</a:t>
            </a:r>
          </a:p>
          <a:p>
            <a:pPr marL="171450" indent="-171450">
              <a:buFont typeface="Wingdings" panose="05000000000000000000" pitchFamily="2" charset="2"/>
              <a:buChar char="è"/>
            </a:pPr>
            <a:r>
              <a:rPr lang="en-US" sz="900" i="1" dirty="0" smtClean="0">
                <a:cs typeface="Calibri Light" panose="020F0302020204030204" pitchFamily="34" charset="0"/>
                <a:sym typeface="Wingdings" panose="05000000000000000000" pitchFamily="2" charset="2"/>
              </a:rPr>
              <a:t>Balanced link possible but usually UL-limited</a:t>
            </a:r>
            <a:endParaRPr lang="en-US" sz="900" i="1" dirty="0" smtClean="0">
              <a:cs typeface="Calibri Light" panose="020F030202020403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099157" y="4680331"/>
            <a:ext cx="2826415" cy="800219"/>
          </a:xfrm>
          <a:prstGeom prst="rect">
            <a:avLst/>
          </a:prstGeom>
          <a:solidFill>
            <a:srgbClr val="00B050">
              <a:alpha val="62000"/>
            </a:srgbClr>
          </a:solidFill>
        </p:spPr>
        <p:txBody>
          <a:bodyPr wrap="none" rtlCol="0">
            <a:spAutoFit/>
          </a:bodyPr>
          <a:lstStyle/>
          <a:p>
            <a:r>
              <a:rPr lang="en-US" sz="1000" b="1" dirty="0" smtClean="0"/>
              <a:t>Device C (Active)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900" dirty="0" smtClean="0">
                <a:cs typeface="Calibri Light" panose="020F0302020204030204" pitchFamily="34" charset="0"/>
              </a:rPr>
              <a:t>Rx sensitivity of (cheap) radio ~90dBm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900" dirty="0" smtClean="0">
                <a:cs typeface="Calibri Light" panose="020F0302020204030204" pitchFamily="34" charset="0"/>
              </a:rPr>
              <a:t>Able to read tag from ~85km ! LOS conditions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900" dirty="0" smtClean="0">
                <a:cs typeface="Calibri Light" panose="020F0302020204030204" pitchFamily="34" charset="0"/>
              </a:rPr>
              <a:t>Limited by TX power of tag, e.g. 10dBm (10mW)</a:t>
            </a:r>
          </a:p>
          <a:p>
            <a:r>
              <a:rPr lang="en-US" sz="900" dirty="0" smtClean="0">
                <a:cs typeface="Calibri Light" panose="020F0302020204030204" pitchFamily="34" charset="0"/>
                <a:sym typeface="Wingdings" panose="05000000000000000000" pitchFamily="2" charset="2"/>
              </a:rPr>
              <a:t> </a:t>
            </a:r>
            <a:r>
              <a:rPr lang="en-US" sz="900" i="1" dirty="0" smtClean="0">
                <a:cs typeface="Calibri Light" panose="020F0302020204030204" pitchFamily="34" charset="0"/>
                <a:sym typeface="Wingdings" panose="05000000000000000000" pitchFamily="2" charset="2"/>
              </a:rPr>
              <a:t>Unbalanced link </a:t>
            </a:r>
            <a:r>
              <a:rPr lang="en-US" sz="900" dirty="0" smtClean="0">
                <a:cs typeface="Calibri Light" panose="020F0302020204030204" pitchFamily="34" charset="0"/>
                <a:sym typeface="Wingdings" panose="05000000000000000000" pitchFamily="2" charset="2"/>
              </a:rPr>
              <a:t>(read the tag but not hear it)</a:t>
            </a:r>
            <a:endParaRPr lang="en-US" sz="900" dirty="0" smtClean="0">
              <a:cs typeface="Calibri Light" panose="020F0302020204030204" pitchFamily="34" charset="0"/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789753" y="776871"/>
            <a:ext cx="6836699" cy="3803504"/>
            <a:chOff x="-227605" y="876496"/>
            <a:chExt cx="6836699" cy="3803504"/>
          </a:xfrm>
        </p:grpSpPr>
        <p:sp>
          <p:nvSpPr>
            <p:cNvPr id="9" name="Rectangle 8"/>
            <p:cNvSpPr/>
            <p:nvPr/>
          </p:nvSpPr>
          <p:spPr>
            <a:xfrm>
              <a:off x="484217" y="4138098"/>
              <a:ext cx="5850083" cy="189199"/>
            </a:xfrm>
            <a:prstGeom prst="rect">
              <a:avLst/>
            </a:prstGeom>
            <a:solidFill>
              <a:srgbClr val="FF0000">
                <a:alpha val="22000"/>
              </a:srgb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000" dirty="0"/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1192058" y="4148058"/>
              <a:ext cx="4821737" cy="2000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700" dirty="0" smtClean="0"/>
                <a:t>Thermal Noise Floor ~ -110dBm for 180 kHz BW (1 PRB @ 15kHz) and receiver noise figure of 10dB</a:t>
              </a:r>
              <a:endParaRPr lang="en-US" sz="700" dirty="0"/>
            </a:p>
          </p:txBody>
        </p:sp>
        <p:cxnSp>
          <p:nvCxnSpPr>
            <p:cNvPr id="11" name="Straight Connector 10"/>
            <p:cNvCxnSpPr/>
            <p:nvPr/>
          </p:nvCxnSpPr>
          <p:spPr>
            <a:xfrm flipH="1" flipV="1">
              <a:off x="509354" y="2883200"/>
              <a:ext cx="5162875" cy="0"/>
            </a:xfrm>
            <a:prstGeom prst="line">
              <a:avLst/>
            </a:prstGeom>
            <a:ln>
              <a:solidFill>
                <a:srgbClr val="0099FF">
                  <a:alpha val="80000"/>
                </a:srgbClr>
              </a:solidFill>
              <a:prstDash val="dash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468918" y="3780000"/>
              <a:ext cx="5927746" cy="702"/>
            </a:xfrm>
            <a:prstGeom prst="line">
              <a:avLst/>
            </a:prstGeom>
            <a:ln w="19050">
              <a:solidFill>
                <a:srgbClr val="00B050">
                  <a:alpha val="80000"/>
                </a:srgbClr>
              </a:solidFill>
              <a:prstDash val="dash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/>
          </p:nvCxnSpPr>
          <p:spPr>
            <a:xfrm flipH="1">
              <a:off x="464945" y="1982195"/>
              <a:ext cx="5927746" cy="702"/>
            </a:xfrm>
            <a:prstGeom prst="line">
              <a:avLst/>
            </a:prstGeom>
            <a:ln>
              <a:solidFill>
                <a:srgbClr val="00B050">
                  <a:alpha val="80000"/>
                </a:srgbClr>
              </a:solidFill>
              <a:prstDash val="dash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>
              <a:off x="971699" y="2012246"/>
              <a:ext cx="4603601" cy="860950"/>
            </a:xfrm>
            <a:prstGeom prst="line">
              <a:avLst/>
            </a:prstGeom>
            <a:ln w="19050">
              <a:solidFill>
                <a:schemeClr val="tx1"/>
              </a:solidFill>
              <a:headEnd w="sm" len="med"/>
              <a:tailEnd type="triangle" w="sm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5" name="Group 14"/>
            <p:cNvGrpSpPr/>
            <p:nvPr/>
          </p:nvGrpSpPr>
          <p:grpSpPr>
            <a:xfrm>
              <a:off x="34701" y="1328164"/>
              <a:ext cx="615488" cy="3350110"/>
              <a:chOff x="-20540" y="1328164"/>
              <a:chExt cx="615488" cy="3350110"/>
            </a:xfrm>
          </p:grpSpPr>
          <p:grpSp>
            <p:nvGrpSpPr>
              <p:cNvPr id="88" name="Group 87"/>
              <p:cNvGrpSpPr/>
              <p:nvPr/>
            </p:nvGrpSpPr>
            <p:grpSpPr>
              <a:xfrm>
                <a:off x="359800" y="1438274"/>
                <a:ext cx="144002" cy="3240000"/>
                <a:chOff x="359800" y="1438274"/>
                <a:chExt cx="144002" cy="3240000"/>
              </a:xfrm>
            </p:grpSpPr>
            <p:cxnSp>
              <p:nvCxnSpPr>
                <p:cNvPr id="106" name="Straight Connector 105"/>
                <p:cNvCxnSpPr/>
                <p:nvPr/>
              </p:nvCxnSpPr>
              <p:spPr>
                <a:xfrm>
                  <a:off x="431801" y="1438274"/>
                  <a:ext cx="0" cy="3240000"/>
                </a:xfrm>
                <a:prstGeom prst="line">
                  <a:avLst/>
                </a:prstGeom>
                <a:ln>
                  <a:solidFill>
                    <a:schemeClr val="tx1"/>
                  </a:solidFill>
                  <a:tailEnd type="non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7" name="Straight Connector 106"/>
                <p:cNvCxnSpPr/>
                <p:nvPr/>
              </p:nvCxnSpPr>
              <p:spPr>
                <a:xfrm>
                  <a:off x="359801" y="1441448"/>
                  <a:ext cx="144000" cy="0"/>
                </a:xfrm>
                <a:prstGeom prst="line">
                  <a:avLst/>
                </a:prstGeom>
                <a:ln>
                  <a:solidFill>
                    <a:schemeClr val="tx1"/>
                  </a:solidFill>
                  <a:tailEnd type="non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8" name="Straight Connector 107"/>
                <p:cNvCxnSpPr/>
                <p:nvPr/>
              </p:nvCxnSpPr>
              <p:spPr>
                <a:xfrm>
                  <a:off x="359801" y="1620000"/>
                  <a:ext cx="144000" cy="0"/>
                </a:xfrm>
                <a:prstGeom prst="line">
                  <a:avLst/>
                </a:prstGeom>
                <a:ln>
                  <a:solidFill>
                    <a:schemeClr val="tx1"/>
                  </a:solidFill>
                  <a:tailEnd type="non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9" name="Straight Connector 108"/>
                <p:cNvCxnSpPr/>
                <p:nvPr/>
              </p:nvCxnSpPr>
              <p:spPr>
                <a:xfrm>
                  <a:off x="359802" y="1800000"/>
                  <a:ext cx="144000" cy="0"/>
                </a:xfrm>
                <a:prstGeom prst="line">
                  <a:avLst/>
                </a:prstGeom>
                <a:ln>
                  <a:solidFill>
                    <a:schemeClr val="tx1"/>
                  </a:solidFill>
                  <a:tailEnd type="non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0" name="Straight Connector 109"/>
                <p:cNvCxnSpPr/>
                <p:nvPr/>
              </p:nvCxnSpPr>
              <p:spPr>
                <a:xfrm>
                  <a:off x="359802" y="1980000"/>
                  <a:ext cx="144000" cy="0"/>
                </a:xfrm>
                <a:prstGeom prst="line">
                  <a:avLst/>
                </a:prstGeom>
                <a:ln>
                  <a:solidFill>
                    <a:schemeClr val="tx1"/>
                  </a:solidFill>
                  <a:tailEnd type="non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1" name="Straight Connector 110"/>
                <p:cNvCxnSpPr/>
                <p:nvPr/>
              </p:nvCxnSpPr>
              <p:spPr>
                <a:xfrm>
                  <a:off x="359801" y="2160000"/>
                  <a:ext cx="144000" cy="0"/>
                </a:xfrm>
                <a:prstGeom prst="line">
                  <a:avLst/>
                </a:prstGeom>
                <a:ln>
                  <a:solidFill>
                    <a:schemeClr val="tx1"/>
                  </a:solidFill>
                  <a:tailEnd type="non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2" name="Straight Connector 111"/>
                <p:cNvCxnSpPr/>
                <p:nvPr/>
              </p:nvCxnSpPr>
              <p:spPr>
                <a:xfrm>
                  <a:off x="359801" y="2340000"/>
                  <a:ext cx="144000" cy="0"/>
                </a:xfrm>
                <a:prstGeom prst="line">
                  <a:avLst/>
                </a:prstGeom>
                <a:ln>
                  <a:solidFill>
                    <a:schemeClr val="tx1"/>
                  </a:solidFill>
                  <a:tailEnd type="non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3" name="Straight Connector 112"/>
                <p:cNvCxnSpPr/>
                <p:nvPr/>
              </p:nvCxnSpPr>
              <p:spPr>
                <a:xfrm>
                  <a:off x="359802" y="2520000"/>
                  <a:ext cx="144000" cy="0"/>
                </a:xfrm>
                <a:prstGeom prst="line">
                  <a:avLst/>
                </a:prstGeom>
                <a:ln>
                  <a:solidFill>
                    <a:schemeClr val="tx1"/>
                  </a:solidFill>
                  <a:tailEnd type="non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4" name="Straight Connector 113"/>
                <p:cNvCxnSpPr/>
                <p:nvPr/>
              </p:nvCxnSpPr>
              <p:spPr>
                <a:xfrm>
                  <a:off x="359802" y="2700000"/>
                  <a:ext cx="144000" cy="0"/>
                </a:xfrm>
                <a:prstGeom prst="line">
                  <a:avLst/>
                </a:prstGeom>
                <a:ln>
                  <a:solidFill>
                    <a:schemeClr val="tx1"/>
                  </a:solidFill>
                  <a:tailEnd type="non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5" name="Straight Connector 114"/>
                <p:cNvCxnSpPr/>
                <p:nvPr/>
              </p:nvCxnSpPr>
              <p:spPr>
                <a:xfrm>
                  <a:off x="359801" y="2880000"/>
                  <a:ext cx="144000" cy="0"/>
                </a:xfrm>
                <a:prstGeom prst="line">
                  <a:avLst/>
                </a:prstGeom>
                <a:ln>
                  <a:solidFill>
                    <a:schemeClr val="tx1"/>
                  </a:solidFill>
                  <a:tailEnd type="non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6" name="Straight Connector 115"/>
                <p:cNvCxnSpPr/>
                <p:nvPr/>
              </p:nvCxnSpPr>
              <p:spPr>
                <a:xfrm>
                  <a:off x="359801" y="3060000"/>
                  <a:ext cx="144000" cy="0"/>
                </a:xfrm>
                <a:prstGeom prst="line">
                  <a:avLst/>
                </a:prstGeom>
                <a:ln>
                  <a:solidFill>
                    <a:schemeClr val="tx1"/>
                  </a:solidFill>
                  <a:tailEnd type="non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7" name="Straight Connector 116"/>
                <p:cNvCxnSpPr/>
                <p:nvPr/>
              </p:nvCxnSpPr>
              <p:spPr>
                <a:xfrm>
                  <a:off x="359802" y="3240000"/>
                  <a:ext cx="144000" cy="0"/>
                </a:xfrm>
                <a:prstGeom prst="line">
                  <a:avLst/>
                </a:prstGeom>
                <a:ln>
                  <a:solidFill>
                    <a:schemeClr val="tx1"/>
                  </a:solidFill>
                  <a:tailEnd type="non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8" name="Straight Connector 117"/>
                <p:cNvCxnSpPr/>
                <p:nvPr/>
              </p:nvCxnSpPr>
              <p:spPr>
                <a:xfrm>
                  <a:off x="359802" y="3420000"/>
                  <a:ext cx="144000" cy="0"/>
                </a:xfrm>
                <a:prstGeom prst="line">
                  <a:avLst/>
                </a:prstGeom>
                <a:ln>
                  <a:solidFill>
                    <a:schemeClr val="tx1"/>
                  </a:solidFill>
                  <a:tailEnd type="non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9" name="Straight Connector 118"/>
                <p:cNvCxnSpPr/>
                <p:nvPr/>
              </p:nvCxnSpPr>
              <p:spPr>
                <a:xfrm>
                  <a:off x="359801" y="3600000"/>
                  <a:ext cx="144000" cy="0"/>
                </a:xfrm>
                <a:prstGeom prst="line">
                  <a:avLst/>
                </a:prstGeom>
                <a:ln>
                  <a:solidFill>
                    <a:schemeClr val="tx1"/>
                  </a:solidFill>
                  <a:tailEnd type="non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0" name="Straight Connector 119"/>
                <p:cNvCxnSpPr/>
                <p:nvPr/>
              </p:nvCxnSpPr>
              <p:spPr>
                <a:xfrm>
                  <a:off x="359801" y="3780000"/>
                  <a:ext cx="144000" cy="0"/>
                </a:xfrm>
                <a:prstGeom prst="line">
                  <a:avLst/>
                </a:prstGeom>
                <a:ln>
                  <a:solidFill>
                    <a:schemeClr val="tx1"/>
                  </a:solidFill>
                  <a:tailEnd type="non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1" name="Straight Connector 120"/>
                <p:cNvCxnSpPr/>
                <p:nvPr/>
              </p:nvCxnSpPr>
              <p:spPr>
                <a:xfrm>
                  <a:off x="359802" y="3960000"/>
                  <a:ext cx="144000" cy="0"/>
                </a:xfrm>
                <a:prstGeom prst="line">
                  <a:avLst/>
                </a:prstGeom>
                <a:ln>
                  <a:solidFill>
                    <a:schemeClr val="tx1"/>
                  </a:solidFill>
                  <a:tailEnd type="non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2" name="Straight Connector 121"/>
                <p:cNvCxnSpPr/>
                <p:nvPr/>
              </p:nvCxnSpPr>
              <p:spPr>
                <a:xfrm>
                  <a:off x="359802" y="4140000"/>
                  <a:ext cx="144000" cy="0"/>
                </a:xfrm>
                <a:prstGeom prst="line">
                  <a:avLst/>
                </a:prstGeom>
                <a:ln>
                  <a:solidFill>
                    <a:schemeClr val="tx1"/>
                  </a:solidFill>
                  <a:tailEnd type="non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3" name="Straight Connector 122"/>
                <p:cNvCxnSpPr/>
                <p:nvPr/>
              </p:nvCxnSpPr>
              <p:spPr>
                <a:xfrm>
                  <a:off x="359800" y="4320000"/>
                  <a:ext cx="144000" cy="0"/>
                </a:xfrm>
                <a:prstGeom prst="line">
                  <a:avLst/>
                </a:prstGeom>
                <a:ln>
                  <a:solidFill>
                    <a:schemeClr val="tx1"/>
                  </a:solidFill>
                  <a:tailEnd type="non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89" name="TextBox 88"/>
              <p:cNvSpPr txBox="1"/>
              <p:nvPr/>
            </p:nvSpPr>
            <p:spPr>
              <a:xfrm>
                <a:off x="106577" y="1328164"/>
                <a:ext cx="333375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000" dirty="0" smtClean="0"/>
                  <a:t>40</a:t>
                </a:r>
                <a:endParaRPr lang="en-US" sz="1000" dirty="0"/>
              </a:p>
            </p:txBody>
          </p:sp>
          <p:sp>
            <p:nvSpPr>
              <p:cNvPr id="90" name="TextBox 89"/>
              <p:cNvSpPr txBox="1"/>
              <p:nvPr/>
            </p:nvSpPr>
            <p:spPr>
              <a:xfrm>
                <a:off x="98425" y="1495332"/>
                <a:ext cx="333375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000" dirty="0" smtClean="0"/>
                  <a:t>30</a:t>
                </a:r>
                <a:endParaRPr lang="en-US" sz="1000" dirty="0"/>
              </a:p>
            </p:txBody>
          </p:sp>
          <p:sp>
            <p:nvSpPr>
              <p:cNvPr id="91" name="TextBox 90"/>
              <p:cNvSpPr txBox="1"/>
              <p:nvPr/>
            </p:nvSpPr>
            <p:spPr>
              <a:xfrm>
                <a:off x="105157" y="1675639"/>
                <a:ext cx="333375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000" dirty="0"/>
                  <a:t>2</a:t>
                </a:r>
                <a:r>
                  <a:rPr lang="en-US" sz="1000" dirty="0" smtClean="0"/>
                  <a:t>0</a:t>
                </a:r>
                <a:endParaRPr lang="en-US" sz="1000" dirty="0"/>
              </a:p>
            </p:txBody>
          </p:sp>
          <p:sp>
            <p:nvSpPr>
              <p:cNvPr id="92" name="TextBox 91"/>
              <p:cNvSpPr txBox="1"/>
              <p:nvPr/>
            </p:nvSpPr>
            <p:spPr>
              <a:xfrm>
                <a:off x="89815" y="1851045"/>
                <a:ext cx="333375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000" dirty="0"/>
                  <a:t>1</a:t>
                </a:r>
                <a:r>
                  <a:rPr lang="en-US" sz="1000" dirty="0" smtClean="0"/>
                  <a:t>0</a:t>
                </a:r>
                <a:endParaRPr lang="en-US" sz="1000" dirty="0"/>
              </a:p>
            </p:txBody>
          </p:sp>
          <p:sp>
            <p:nvSpPr>
              <p:cNvPr id="93" name="TextBox 92"/>
              <p:cNvSpPr txBox="1"/>
              <p:nvPr/>
            </p:nvSpPr>
            <p:spPr>
              <a:xfrm>
                <a:off x="89789" y="2040018"/>
                <a:ext cx="333375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000" dirty="0"/>
                  <a:t> </a:t>
                </a:r>
                <a:r>
                  <a:rPr lang="en-US" sz="1000" dirty="0" smtClean="0"/>
                  <a:t> 0</a:t>
                </a:r>
                <a:endParaRPr lang="en-US" sz="1000" dirty="0"/>
              </a:p>
            </p:txBody>
          </p:sp>
          <p:sp>
            <p:nvSpPr>
              <p:cNvPr id="94" name="TextBox 93"/>
              <p:cNvSpPr txBox="1"/>
              <p:nvPr/>
            </p:nvSpPr>
            <p:spPr>
              <a:xfrm>
                <a:off x="49230" y="2200266"/>
                <a:ext cx="422191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000" dirty="0" smtClean="0"/>
                  <a:t>-10</a:t>
                </a:r>
                <a:endParaRPr lang="en-US" sz="1000" dirty="0"/>
              </a:p>
            </p:txBody>
          </p:sp>
          <p:sp>
            <p:nvSpPr>
              <p:cNvPr id="95" name="TextBox 94"/>
              <p:cNvSpPr txBox="1"/>
              <p:nvPr/>
            </p:nvSpPr>
            <p:spPr>
              <a:xfrm>
                <a:off x="58376" y="2393334"/>
                <a:ext cx="428544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000" dirty="0" smtClean="0"/>
                  <a:t>-20</a:t>
                </a:r>
                <a:endParaRPr lang="en-US" sz="1000" dirty="0"/>
              </a:p>
            </p:txBody>
          </p:sp>
          <p:sp>
            <p:nvSpPr>
              <p:cNvPr id="96" name="TextBox 95"/>
              <p:cNvSpPr txBox="1"/>
              <p:nvPr/>
            </p:nvSpPr>
            <p:spPr>
              <a:xfrm>
                <a:off x="63516" y="2572870"/>
                <a:ext cx="383357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000" dirty="0" smtClean="0"/>
                  <a:t>-30</a:t>
                </a:r>
                <a:endParaRPr lang="en-US" sz="1000" dirty="0"/>
              </a:p>
            </p:txBody>
          </p:sp>
          <p:sp>
            <p:nvSpPr>
              <p:cNvPr id="97" name="TextBox 96"/>
              <p:cNvSpPr txBox="1"/>
              <p:nvPr/>
            </p:nvSpPr>
            <p:spPr>
              <a:xfrm>
                <a:off x="58099" y="2757712"/>
                <a:ext cx="497451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000" dirty="0" smtClean="0"/>
                  <a:t>-40</a:t>
                </a:r>
                <a:endParaRPr lang="en-US" sz="1000" dirty="0"/>
              </a:p>
            </p:txBody>
          </p:sp>
          <p:sp>
            <p:nvSpPr>
              <p:cNvPr id="98" name="TextBox 97"/>
              <p:cNvSpPr txBox="1"/>
              <p:nvPr/>
            </p:nvSpPr>
            <p:spPr>
              <a:xfrm>
                <a:off x="62109" y="2935461"/>
                <a:ext cx="463089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000" dirty="0" smtClean="0"/>
                  <a:t>-50</a:t>
                </a:r>
                <a:endParaRPr lang="en-US" sz="1000" dirty="0"/>
              </a:p>
            </p:txBody>
          </p:sp>
          <p:sp>
            <p:nvSpPr>
              <p:cNvPr id="99" name="TextBox 98"/>
              <p:cNvSpPr txBox="1"/>
              <p:nvPr/>
            </p:nvSpPr>
            <p:spPr>
              <a:xfrm>
                <a:off x="65443" y="3122246"/>
                <a:ext cx="529505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000" dirty="0" smtClean="0"/>
                  <a:t>-60</a:t>
                </a:r>
                <a:endParaRPr lang="en-US" sz="1000" dirty="0"/>
              </a:p>
            </p:txBody>
          </p:sp>
          <p:sp>
            <p:nvSpPr>
              <p:cNvPr id="100" name="TextBox 99"/>
              <p:cNvSpPr txBox="1"/>
              <p:nvPr/>
            </p:nvSpPr>
            <p:spPr>
              <a:xfrm>
                <a:off x="62999" y="3299543"/>
                <a:ext cx="510517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000" dirty="0" smtClean="0"/>
                  <a:t>-70</a:t>
                </a:r>
                <a:endParaRPr lang="en-US" sz="1000" dirty="0"/>
              </a:p>
            </p:txBody>
          </p:sp>
          <p:sp>
            <p:nvSpPr>
              <p:cNvPr id="101" name="TextBox 100"/>
              <p:cNvSpPr txBox="1"/>
              <p:nvPr/>
            </p:nvSpPr>
            <p:spPr>
              <a:xfrm>
                <a:off x="60864" y="3477072"/>
                <a:ext cx="485751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000" dirty="0" smtClean="0"/>
                  <a:t>-80</a:t>
                </a:r>
                <a:endParaRPr lang="en-US" sz="1000" dirty="0"/>
              </a:p>
            </p:txBody>
          </p:sp>
          <p:sp>
            <p:nvSpPr>
              <p:cNvPr id="102" name="TextBox 101"/>
              <p:cNvSpPr txBox="1"/>
              <p:nvPr/>
            </p:nvSpPr>
            <p:spPr>
              <a:xfrm>
                <a:off x="62999" y="3653478"/>
                <a:ext cx="438938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000" dirty="0" smtClean="0"/>
                  <a:t>-90</a:t>
                </a:r>
                <a:endParaRPr lang="en-US" sz="1000" dirty="0"/>
              </a:p>
            </p:txBody>
          </p:sp>
          <p:sp>
            <p:nvSpPr>
              <p:cNvPr id="103" name="TextBox 102"/>
              <p:cNvSpPr txBox="1"/>
              <p:nvPr/>
            </p:nvSpPr>
            <p:spPr>
              <a:xfrm>
                <a:off x="-12659" y="3829778"/>
                <a:ext cx="504494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000" dirty="0" smtClean="0"/>
                  <a:t>-100</a:t>
                </a:r>
                <a:endParaRPr lang="en-US" sz="1000" dirty="0"/>
              </a:p>
            </p:txBody>
          </p:sp>
          <p:sp>
            <p:nvSpPr>
              <p:cNvPr id="104" name="TextBox 103"/>
              <p:cNvSpPr txBox="1"/>
              <p:nvPr/>
            </p:nvSpPr>
            <p:spPr>
              <a:xfrm>
                <a:off x="-20540" y="4003498"/>
                <a:ext cx="437026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000" dirty="0" smtClean="0"/>
                  <a:t>-110</a:t>
                </a:r>
                <a:endParaRPr lang="en-US" sz="1000" dirty="0"/>
              </a:p>
            </p:txBody>
          </p:sp>
          <p:sp>
            <p:nvSpPr>
              <p:cNvPr id="105" name="TextBox 104"/>
              <p:cNvSpPr txBox="1"/>
              <p:nvPr/>
            </p:nvSpPr>
            <p:spPr>
              <a:xfrm>
                <a:off x="-15993" y="4195061"/>
                <a:ext cx="470096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000" dirty="0" smtClean="0"/>
                  <a:t>-120</a:t>
                </a:r>
                <a:endParaRPr lang="en-US" sz="1000" dirty="0"/>
              </a:p>
            </p:txBody>
          </p:sp>
        </p:grpSp>
        <p:cxnSp>
          <p:nvCxnSpPr>
            <p:cNvPr id="16" name="Straight Connector 15"/>
            <p:cNvCxnSpPr/>
            <p:nvPr/>
          </p:nvCxnSpPr>
          <p:spPr>
            <a:xfrm flipV="1">
              <a:off x="504965" y="1444624"/>
              <a:ext cx="5040000" cy="0"/>
            </a:xfrm>
            <a:prstGeom prst="line">
              <a:avLst/>
            </a:prstGeom>
            <a:ln>
              <a:solidFill>
                <a:schemeClr val="tx1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5400000">
              <a:off x="1027241" y="1440000"/>
              <a:ext cx="144000" cy="0"/>
            </a:xfrm>
            <a:prstGeom prst="line">
              <a:avLst/>
            </a:prstGeom>
            <a:ln>
              <a:solidFill>
                <a:schemeClr val="tx1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 rot="5400000">
              <a:off x="1567241" y="1438274"/>
              <a:ext cx="144000" cy="0"/>
            </a:xfrm>
            <a:prstGeom prst="line">
              <a:avLst/>
            </a:prstGeom>
            <a:ln>
              <a:solidFill>
                <a:schemeClr val="tx1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 rot="5400000">
              <a:off x="2107241" y="1438274"/>
              <a:ext cx="144000" cy="0"/>
            </a:xfrm>
            <a:prstGeom prst="line">
              <a:avLst/>
            </a:prstGeom>
            <a:ln>
              <a:solidFill>
                <a:schemeClr val="tx1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rot="5400000">
              <a:off x="2647241" y="1440000"/>
              <a:ext cx="144000" cy="0"/>
            </a:xfrm>
            <a:prstGeom prst="line">
              <a:avLst/>
            </a:prstGeom>
            <a:ln>
              <a:solidFill>
                <a:schemeClr val="tx1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rot="5400000">
              <a:off x="3187241" y="1438274"/>
              <a:ext cx="144000" cy="0"/>
            </a:xfrm>
            <a:prstGeom prst="line">
              <a:avLst/>
            </a:prstGeom>
            <a:ln>
              <a:solidFill>
                <a:schemeClr val="tx1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/>
            <p:cNvCxnSpPr/>
            <p:nvPr/>
          </p:nvCxnSpPr>
          <p:spPr>
            <a:xfrm rot="5400000">
              <a:off x="3727241" y="1438274"/>
              <a:ext cx="144000" cy="0"/>
            </a:xfrm>
            <a:prstGeom prst="line">
              <a:avLst/>
            </a:prstGeom>
            <a:ln>
              <a:solidFill>
                <a:schemeClr val="tx1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/>
            <p:cNvCxnSpPr/>
            <p:nvPr/>
          </p:nvCxnSpPr>
          <p:spPr>
            <a:xfrm>
              <a:off x="1099241" y="1440000"/>
              <a:ext cx="0" cy="3240000"/>
            </a:xfrm>
            <a:prstGeom prst="line">
              <a:avLst/>
            </a:prstGeom>
            <a:ln>
              <a:solidFill>
                <a:schemeClr val="tx1">
                  <a:alpha val="40000"/>
                </a:schemeClr>
              </a:solidFill>
              <a:prstDash val="dash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/>
            <p:cNvCxnSpPr/>
            <p:nvPr/>
          </p:nvCxnSpPr>
          <p:spPr>
            <a:xfrm>
              <a:off x="1639241" y="1440000"/>
              <a:ext cx="0" cy="3240000"/>
            </a:xfrm>
            <a:prstGeom prst="line">
              <a:avLst/>
            </a:prstGeom>
            <a:ln>
              <a:solidFill>
                <a:schemeClr val="tx1">
                  <a:alpha val="40000"/>
                </a:schemeClr>
              </a:solidFill>
              <a:prstDash val="dash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/>
            <p:cNvCxnSpPr/>
            <p:nvPr/>
          </p:nvCxnSpPr>
          <p:spPr>
            <a:xfrm>
              <a:off x="2177991" y="1440000"/>
              <a:ext cx="0" cy="3240000"/>
            </a:xfrm>
            <a:prstGeom prst="line">
              <a:avLst/>
            </a:prstGeom>
            <a:ln>
              <a:solidFill>
                <a:schemeClr val="tx1">
                  <a:alpha val="40000"/>
                </a:schemeClr>
              </a:solidFill>
              <a:prstDash val="dash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/>
            <p:cNvCxnSpPr/>
            <p:nvPr/>
          </p:nvCxnSpPr>
          <p:spPr>
            <a:xfrm>
              <a:off x="2719241" y="1440000"/>
              <a:ext cx="0" cy="3240000"/>
            </a:xfrm>
            <a:prstGeom prst="line">
              <a:avLst/>
            </a:prstGeom>
            <a:ln>
              <a:solidFill>
                <a:schemeClr val="tx1">
                  <a:alpha val="40000"/>
                </a:schemeClr>
              </a:solidFill>
              <a:prstDash val="dash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/>
            <p:cNvCxnSpPr/>
            <p:nvPr/>
          </p:nvCxnSpPr>
          <p:spPr>
            <a:xfrm>
              <a:off x="3259241" y="1440000"/>
              <a:ext cx="0" cy="3240000"/>
            </a:xfrm>
            <a:prstGeom prst="line">
              <a:avLst/>
            </a:prstGeom>
            <a:ln>
              <a:solidFill>
                <a:schemeClr val="tx1">
                  <a:alpha val="40000"/>
                </a:schemeClr>
              </a:solidFill>
              <a:prstDash val="dash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/>
            <p:cNvCxnSpPr/>
            <p:nvPr/>
          </p:nvCxnSpPr>
          <p:spPr>
            <a:xfrm>
              <a:off x="3799241" y="1440000"/>
              <a:ext cx="0" cy="3240000"/>
            </a:xfrm>
            <a:prstGeom prst="line">
              <a:avLst/>
            </a:prstGeom>
            <a:ln w="9525">
              <a:solidFill>
                <a:schemeClr val="tx1">
                  <a:alpha val="40000"/>
                </a:schemeClr>
              </a:solidFill>
              <a:prstDash val="dash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TextBox 28"/>
            <p:cNvSpPr txBox="1"/>
            <p:nvPr/>
          </p:nvSpPr>
          <p:spPr>
            <a:xfrm>
              <a:off x="968758" y="1144411"/>
              <a:ext cx="333375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dirty="0" smtClean="0"/>
                <a:t>1</a:t>
              </a:r>
              <a:endParaRPr lang="en-US" sz="1000" dirty="0"/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1508757" y="1144411"/>
              <a:ext cx="333375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dirty="0"/>
                <a:t>2</a:t>
              </a:r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2048756" y="1145702"/>
              <a:ext cx="333375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dirty="0" smtClean="0"/>
                <a:t>4</a:t>
              </a:r>
              <a:endParaRPr lang="en-US" sz="1000" dirty="0"/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2591506" y="1144411"/>
              <a:ext cx="333375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dirty="0"/>
                <a:t>8</a:t>
              </a:r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3109515" y="1144411"/>
              <a:ext cx="333375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dirty="0" smtClean="0"/>
                <a:t>16</a:t>
              </a:r>
              <a:endParaRPr lang="en-US" sz="1000" dirty="0"/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3646576" y="1141211"/>
              <a:ext cx="333375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dirty="0" smtClean="0"/>
                <a:t>32</a:t>
              </a:r>
              <a:endParaRPr lang="en-US" sz="1000" dirty="0"/>
            </a:p>
          </p:txBody>
        </p:sp>
        <p:sp>
          <p:nvSpPr>
            <p:cNvPr id="35" name="Oval 34"/>
            <p:cNvSpPr>
              <a:spLocks noChangeAspect="1"/>
            </p:cNvSpPr>
            <p:nvPr/>
          </p:nvSpPr>
          <p:spPr>
            <a:xfrm>
              <a:off x="456954" y="1462308"/>
              <a:ext cx="54000" cy="53466"/>
            </a:xfrm>
            <a:prstGeom prst="ellipse">
              <a:avLst/>
            </a:prstGeom>
            <a:solidFill>
              <a:srgbClr val="FFC000"/>
            </a:solidFill>
            <a:ln w="6350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Oval 35"/>
            <p:cNvSpPr>
              <a:spLocks noChangeAspect="1"/>
            </p:cNvSpPr>
            <p:nvPr/>
          </p:nvSpPr>
          <p:spPr>
            <a:xfrm>
              <a:off x="1071364" y="2005675"/>
              <a:ext cx="54000" cy="53466"/>
            </a:xfrm>
            <a:prstGeom prst="ellipse">
              <a:avLst/>
            </a:prstGeom>
            <a:solidFill>
              <a:srgbClr val="FFC000"/>
            </a:solidFill>
            <a:ln w="6350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530114" y="1972515"/>
              <a:ext cx="699282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800" dirty="0" smtClean="0"/>
                <a:t>8.65 </a:t>
              </a:r>
              <a:r>
                <a:rPr lang="en-US" sz="900" dirty="0" err="1" smtClean="0"/>
                <a:t>dBm</a:t>
              </a:r>
              <a:endParaRPr lang="en-US" sz="800" dirty="0"/>
            </a:p>
          </p:txBody>
        </p:sp>
        <p:sp>
          <p:nvSpPr>
            <p:cNvPr id="38" name="TextBox 37"/>
            <p:cNvSpPr txBox="1"/>
            <p:nvPr/>
          </p:nvSpPr>
          <p:spPr>
            <a:xfrm>
              <a:off x="380996" y="1067069"/>
              <a:ext cx="89158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dirty="0" smtClean="0"/>
                <a:t>TX power</a:t>
              </a:r>
            </a:p>
            <a:p>
              <a:r>
                <a:rPr lang="en-US" sz="1000" dirty="0" smtClean="0"/>
                <a:t>38 </a:t>
              </a:r>
              <a:r>
                <a:rPr lang="en-US" sz="1000" dirty="0" err="1" smtClean="0"/>
                <a:t>dBm</a:t>
              </a:r>
              <a:endParaRPr lang="en-US" sz="1000" dirty="0"/>
            </a:p>
          </p:txBody>
        </p:sp>
        <p:cxnSp>
          <p:nvCxnSpPr>
            <p:cNvPr id="39" name="Straight Connector 38"/>
            <p:cNvCxnSpPr/>
            <p:nvPr/>
          </p:nvCxnSpPr>
          <p:spPr>
            <a:xfrm rot="5400000">
              <a:off x="2291059" y="544660"/>
              <a:ext cx="0" cy="3600000"/>
            </a:xfrm>
            <a:prstGeom prst="line">
              <a:avLst/>
            </a:prstGeom>
            <a:ln w="19050">
              <a:solidFill>
                <a:srgbClr val="FFC000">
                  <a:alpha val="80000"/>
                </a:srgbClr>
              </a:solidFill>
              <a:prstDash val="dash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0" name="Oval 39"/>
            <p:cNvSpPr>
              <a:spLocks noChangeAspect="1"/>
            </p:cNvSpPr>
            <p:nvPr/>
          </p:nvSpPr>
          <p:spPr>
            <a:xfrm>
              <a:off x="2745789" y="2315518"/>
              <a:ext cx="54000" cy="53466"/>
            </a:xfrm>
            <a:prstGeom prst="ellipse">
              <a:avLst/>
            </a:prstGeom>
            <a:solidFill>
              <a:srgbClr val="FFC000"/>
            </a:solidFill>
            <a:ln w="6350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TextBox 40"/>
            <p:cNvSpPr txBox="1"/>
            <p:nvPr/>
          </p:nvSpPr>
          <p:spPr>
            <a:xfrm>
              <a:off x="2697185" y="2119904"/>
              <a:ext cx="562058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900" dirty="0" smtClean="0"/>
                <a:t>8.56 m</a:t>
              </a:r>
              <a:endParaRPr lang="en-US" sz="900" dirty="0"/>
            </a:p>
          </p:txBody>
        </p:sp>
        <p:sp>
          <p:nvSpPr>
            <p:cNvPr id="42" name="TextBox 41"/>
            <p:cNvSpPr txBox="1"/>
            <p:nvPr/>
          </p:nvSpPr>
          <p:spPr>
            <a:xfrm>
              <a:off x="3778436" y="2094834"/>
              <a:ext cx="1941777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900" b="1" dirty="0" smtClean="0">
                  <a:solidFill>
                    <a:srgbClr val="FFC000"/>
                  </a:solidFill>
                </a:rPr>
                <a:t>Required IC Power = -10 </a:t>
              </a:r>
              <a:r>
                <a:rPr lang="en-US" sz="900" b="1" dirty="0" err="1" smtClean="0">
                  <a:solidFill>
                    <a:srgbClr val="FFC000"/>
                  </a:solidFill>
                </a:rPr>
                <a:t>dBm</a:t>
              </a:r>
              <a:endParaRPr lang="en-US" sz="900" b="1" dirty="0">
                <a:solidFill>
                  <a:srgbClr val="FFC000"/>
                </a:solidFill>
              </a:endParaRPr>
            </a:p>
          </p:txBody>
        </p:sp>
        <p:cxnSp>
          <p:nvCxnSpPr>
            <p:cNvPr id="43" name="Straight Connector 42"/>
            <p:cNvCxnSpPr/>
            <p:nvPr/>
          </p:nvCxnSpPr>
          <p:spPr>
            <a:xfrm rot="5400000">
              <a:off x="2293704" y="629700"/>
              <a:ext cx="0" cy="3600000"/>
            </a:xfrm>
            <a:prstGeom prst="line">
              <a:avLst/>
            </a:prstGeom>
            <a:ln w="19050">
              <a:solidFill>
                <a:srgbClr val="FFC000">
                  <a:alpha val="80000"/>
                </a:srgbClr>
              </a:solidFill>
              <a:prstDash val="dash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TextBox 43"/>
            <p:cNvSpPr txBox="1"/>
            <p:nvPr/>
          </p:nvSpPr>
          <p:spPr>
            <a:xfrm>
              <a:off x="1327169" y="2460370"/>
              <a:ext cx="163060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800" b="1" dirty="0" smtClean="0"/>
                <a:t>Backscatter Efficiency ~ 30% </a:t>
              </a:r>
              <a:r>
                <a:rPr lang="en-US" sz="800" dirty="0" smtClean="0"/>
                <a:t>=&gt; 10log(1/3)=-4.77</a:t>
              </a:r>
              <a:r>
                <a:rPr lang="en-US" sz="800" b="1" dirty="0" smtClean="0"/>
                <a:t>~5dB</a:t>
              </a:r>
              <a:endParaRPr lang="en-US" sz="800" b="1" dirty="0"/>
            </a:p>
          </p:txBody>
        </p:sp>
        <p:sp>
          <p:nvSpPr>
            <p:cNvPr id="45" name="Oval 44"/>
            <p:cNvSpPr>
              <a:spLocks noChangeAspect="1"/>
            </p:cNvSpPr>
            <p:nvPr/>
          </p:nvSpPr>
          <p:spPr>
            <a:xfrm>
              <a:off x="2745789" y="2402285"/>
              <a:ext cx="54000" cy="53466"/>
            </a:xfrm>
            <a:prstGeom prst="ellipse">
              <a:avLst/>
            </a:prstGeom>
            <a:solidFill>
              <a:srgbClr val="FFC000"/>
            </a:solidFill>
            <a:ln w="6350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46" name="Straight Connector 45"/>
            <p:cNvCxnSpPr/>
            <p:nvPr/>
          </p:nvCxnSpPr>
          <p:spPr>
            <a:xfrm flipH="1">
              <a:off x="510531" y="2936162"/>
              <a:ext cx="2155162" cy="351697"/>
            </a:xfrm>
            <a:prstGeom prst="line">
              <a:avLst/>
            </a:prstGeom>
            <a:ln w="19050">
              <a:solidFill>
                <a:srgbClr val="FFC000"/>
              </a:solidFill>
              <a:headEnd w="sm" len="med"/>
              <a:tailEnd type="triangle" w="sm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7" name="Oval 46"/>
            <p:cNvSpPr>
              <a:spLocks noChangeAspect="1"/>
            </p:cNvSpPr>
            <p:nvPr/>
          </p:nvSpPr>
          <p:spPr>
            <a:xfrm>
              <a:off x="459335" y="3263707"/>
              <a:ext cx="54000" cy="53466"/>
            </a:xfrm>
            <a:prstGeom prst="ellipse">
              <a:avLst/>
            </a:prstGeom>
            <a:solidFill>
              <a:srgbClr val="FFC000"/>
            </a:solidFill>
            <a:ln w="6350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TextBox 47"/>
            <p:cNvSpPr txBox="1"/>
            <p:nvPr/>
          </p:nvSpPr>
          <p:spPr>
            <a:xfrm>
              <a:off x="433362" y="2882494"/>
              <a:ext cx="88704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900" dirty="0">
                  <a:solidFill>
                    <a:srgbClr val="FFC000"/>
                  </a:solidFill>
                </a:rPr>
                <a:t>R</a:t>
              </a:r>
              <a:r>
                <a:rPr lang="en-US" sz="900" dirty="0" smtClean="0">
                  <a:solidFill>
                    <a:srgbClr val="FFC000"/>
                  </a:solidFill>
                </a:rPr>
                <a:t>X power</a:t>
              </a:r>
            </a:p>
            <a:p>
              <a:r>
                <a:rPr lang="en-US" sz="900" dirty="0" smtClean="0">
                  <a:solidFill>
                    <a:srgbClr val="FFC000"/>
                  </a:solidFill>
                </a:rPr>
                <a:t>-63 </a:t>
              </a:r>
              <a:r>
                <a:rPr lang="en-US" sz="900" dirty="0" err="1" smtClean="0">
                  <a:solidFill>
                    <a:srgbClr val="FFC000"/>
                  </a:solidFill>
                </a:rPr>
                <a:t>dBm</a:t>
              </a:r>
              <a:endParaRPr lang="en-US" sz="900" dirty="0">
                <a:solidFill>
                  <a:srgbClr val="FFC000"/>
                </a:solidFill>
              </a:endParaRPr>
            </a:p>
          </p:txBody>
        </p:sp>
        <p:cxnSp>
          <p:nvCxnSpPr>
            <p:cNvPr id="49" name="Straight Connector 109"/>
            <p:cNvCxnSpPr>
              <a:stCxn id="35" idx="5"/>
            </p:cNvCxnSpPr>
            <p:nvPr/>
          </p:nvCxnSpPr>
          <p:spPr>
            <a:xfrm rot="16200000" flipH="1">
              <a:off x="492727" y="1518262"/>
              <a:ext cx="489290" cy="468653"/>
            </a:xfrm>
            <a:prstGeom prst="curvedConnector3">
              <a:avLst>
                <a:gd name="adj1" fmla="val 96721"/>
              </a:avLst>
            </a:prstGeom>
            <a:ln w="19050">
              <a:solidFill>
                <a:schemeClr val="tx1"/>
              </a:solidFill>
              <a:prstDash val="sysDot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Connector 109"/>
            <p:cNvCxnSpPr>
              <a:stCxn id="45" idx="4"/>
            </p:cNvCxnSpPr>
            <p:nvPr/>
          </p:nvCxnSpPr>
          <p:spPr>
            <a:xfrm rot="5400000">
              <a:off x="2477399" y="2652047"/>
              <a:ext cx="491686" cy="99094"/>
            </a:xfrm>
            <a:prstGeom prst="curvedConnector3">
              <a:avLst>
                <a:gd name="adj1" fmla="val 96493"/>
              </a:avLst>
            </a:prstGeom>
            <a:ln w="19050">
              <a:solidFill>
                <a:schemeClr val="tx1"/>
              </a:solidFill>
              <a:prstDash val="sysDot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Connector 50"/>
            <p:cNvCxnSpPr/>
            <p:nvPr/>
          </p:nvCxnSpPr>
          <p:spPr>
            <a:xfrm flipH="1" flipV="1">
              <a:off x="509354" y="2787950"/>
              <a:ext cx="5162875" cy="0"/>
            </a:xfrm>
            <a:prstGeom prst="line">
              <a:avLst/>
            </a:prstGeom>
            <a:ln w="19050">
              <a:solidFill>
                <a:srgbClr val="0099FF">
                  <a:alpha val="80000"/>
                </a:srgbClr>
              </a:solidFill>
              <a:prstDash val="dash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Connector 51"/>
            <p:cNvCxnSpPr/>
            <p:nvPr/>
          </p:nvCxnSpPr>
          <p:spPr>
            <a:xfrm rot="5400000">
              <a:off x="4267241" y="1440000"/>
              <a:ext cx="144000" cy="0"/>
            </a:xfrm>
            <a:prstGeom prst="line">
              <a:avLst/>
            </a:prstGeom>
            <a:ln>
              <a:solidFill>
                <a:schemeClr val="tx1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Connector 52"/>
            <p:cNvCxnSpPr/>
            <p:nvPr/>
          </p:nvCxnSpPr>
          <p:spPr>
            <a:xfrm rot="5400000">
              <a:off x="4807241" y="1440000"/>
              <a:ext cx="144000" cy="0"/>
            </a:xfrm>
            <a:prstGeom prst="line">
              <a:avLst/>
            </a:prstGeom>
            <a:ln>
              <a:solidFill>
                <a:schemeClr val="tx1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4" name="TextBox 53"/>
            <p:cNvSpPr txBox="1"/>
            <p:nvPr/>
          </p:nvSpPr>
          <p:spPr>
            <a:xfrm>
              <a:off x="4186575" y="1142102"/>
              <a:ext cx="333375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dirty="0" smtClean="0"/>
                <a:t>64</a:t>
              </a:r>
              <a:endParaRPr lang="en-US" sz="1000" dirty="0"/>
            </a:p>
          </p:txBody>
        </p:sp>
        <p:sp>
          <p:nvSpPr>
            <p:cNvPr id="55" name="TextBox 54"/>
            <p:cNvSpPr txBox="1"/>
            <p:nvPr/>
          </p:nvSpPr>
          <p:spPr>
            <a:xfrm>
              <a:off x="4661133" y="1142101"/>
              <a:ext cx="423513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dirty="0" smtClean="0"/>
                <a:t>128</a:t>
              </a:r>
              <a:endParaRPr lang="en-US" sz="1000" dirty="0"/>
            </a:p>
          </p:txBody>
        </p:sp>
        <p:cxnSp>
          <p:nvCxnSpPr>
            <p:cNvPr id="56" name="Straight Connector 55"/>
            <p:cNvCxnSpPr/>
            <p:nvPr/>
          </p:nvCxnSpPr>
          <p:spPr>
            <a:xfrm rot="5400000">
              <a:off x="5400000" y="1440000"/>
              <a:ext cx="144000" cy="0"/>
            </a:xfrm>
            <a:prstGeom prst="line">
              <a:avLst/>
            </a:prstGeom>
            <a:ln>
              <a:solidFill>
                <a:schemeClr val="tx1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7" name="TextBox 56"/>
            <p:cNvSpPr txBox="1"/>
            <p:nvPr/>
          </p:nvSpPr>
          <p:spPr>
            <a:xfrm>
              <a:off x="5275889" y="1149837"/>
              <a:ext cx="438374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dirty="0" smtClean="0"/>
                <a:t>256</a:t>
              </a:r>
              <a:endParaRPr lang="en-US" sz="1000" dirty="0"/>
            </a:p>
          </p:txBody>
        </p:sp>
        <p:cxnSp>
          <p:nvCxnSpPr>
            <p:cNvPr id="58" name="Straight Connector 57"/>
            <p:cNvCxnSpPr/>
            <p:nvPr/>
          </p:nvCxnSpPr>
          <p:spPr>
            <a:xfrm>
              <a:off x="4339241" y="1440000"/>
              <a:ext cx="0" cy="3240000"/>
            </a:xfrm>
            <a:prstGeom prst="line">
              <a:avLst/>
            </a:prstGeom>
            <a:ln>
              <a:solidFill>
                <a:schemeClr val="tx1">
                  <a:alpha val="40000"/>
                </a:schemeClr>
              </a:solidFill>
              <a:prstDash val="dash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Straight Connector 58"/>
            <p:cNvCxnSpPr/>
            <p:nvPr/>
          </p:nvCxnSpPr>
          <p:spPr>
            <a:xfrm>
              <a:off x="4879239" y="1440000"/>
              <a:ext cx="0" cy="3240000"/>
            </a:xfrm>
            <a:prstGeom prst="line">
              <a:avLst/>
            </a:prstGeom>
            <a:ln>
              <a:solidFill>
                <a:schemeClr val="tx1">
                  <a:alpha val="40000"/>
                </a:schemeClr>
              </a:solidFill>
              <a:prstDash val="dash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Straight Connector 59"/>
            <p:cNvCxnSpPr/>
            <p:nvPr/>
          </p:nvCxnSpPr>
          <p:spPr>
            <a:xfrm>
              <a:off x="5472000" y="1440000"/>
              <a:ext cx="0" cy="3240000"/>
            </a:xfrm>
            <a:prstGeom prst="line">
              <a:avLst/>
            </a:prstGeom>
            <a:ln>
              <a:solidFill>
                <a:schemeClr val="tx1">
                  <a:alpha val="40000"/>
                </a:schemeClr>
              </a:solidFill>
              <a:prstDash val="dash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1" name="Oval 60"/>
            <p:cNvSpPr>
              <a:spLocks noChangeAspect="1"/>
            </p:cNvSpPr>
            <p:nvPr/>
          </p:nvSpPr>
          <p:spPr>
            <a:xfrm>
              <a:off x="5054799" y="2758042"/>
              <a:ext cx="54000" cy="53466"/>
            </a:xfrm>
            <a:prstGeom prst="ellipse">
              <a:avLst/>
            </a:prstGeom>
            <a:solidFill>
              <a:srgbClr val="0099CC"/>
            </a:solidFill>
            <a:ln w="6350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TextBox 61"/>
            <p:cNvSpPr txBox="1"/>
            <p:nvPr/>
          </p:nvSpPr>
          <p:spPr>
            <a:xfrm>
              <a:off x="4887171" y="2533169"/>
              <a:ext cx="562058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900" dirty="0" smtClean="0"/>
                <a:t>152 m</a:t>
              </a:r>
              <a:endParaRPr lang="en-US" sz="900" dirty="0"/>
            </a:p>
          </p:txBody>
        </p:sp>
        <p:sp>
          <p:nvSpPr>
            <p:cNvPr id="63" name="Oval 62"/>
            <p:cNvSpPr>
              <a:spLocks noChangeAspect="1"/>
            </p:cNvSpPr>
            <p:nvPr/>
          </p:nvSpPr>
          <p:spPr>
            <a:xfrm>
              <a:off x="5058490" y="2855158"/>
              <a:ext cx="54000" cy="53466"/>
            </a:xfrm>
            <a:prstGeom prst="ellipse">
              <a:avLst/>
            </a:prstGeom>
            <a:solidFill>
              <a:srgbClr val="0099CC"/>
            </a:solidFill>
            <a:ln w="6350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TextBox 63"/>
            <p:cNvSpPr txBox="1"/>
            <p:nvPr/>
          </p:nvSpPr>
          <p:spPr>
            <a:xfrm>
              <a:off x="446431" y="3787008"/>
              <a:ext cx="93511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900" dirty="0">
                  <a:solidFill>
                    <a:srgbClr val="0070C0"/>
                  </a:solidFill>
                </a:rPr>
                <a:t>R</a:t>
              </a:r>
              <a:r>
                <a:rPr lang="en-US" sz="900" dirty="0" smtClean="0">
                  <a:solidFill>
                    <a:srgbClr val="0070C0"/>
                  </a:solidFill>
                </a:rPr>
                <a:t>X power</a:t>
              </a:r>
            </a:p>
            <a:p>
              <a:r>
                <a:rPr lang="en-US" sz="900" dirty="0" smtClean="0">
                  <a:solidFill>
                    <a:srgbClr val="0070C0"/>
                  </a:solidFill>
                </a:rPr>
                <a:t>-113 </a:t>
              </a:r>
              <a:r>
                <a:rPr lang="en-US" sz="900" dirty="0" err="1" smtClean="0">
                  <a:solidFill>
                    <a:srgbClr val="0070C0"/>
                  </a:solidFill>
                </a:rPr>
                <a:t>dBm</a:t>
              </a:r>
              <a:endParaRPr lang="en-US" sz="900" dirty="0">
                <a:solidFill>
                  <a:srgbClr val="0070C0"/>
                </a:solidFill>
              </a:endParaRPr>
            </a:p>
          </p:txBody>
        </p:sp>
        <p:cxnSp>
          <p:nvCxnSpPr>
            <p:cNvPr id="65" name="Straight Connector 109"/>
            <p:cNvCxnSpPr/>
            <p:nvPr/>
          </p:nvCxnSpPr>
          <p:spPr>
            <a:xfrm rot="5400000">
              <a:off x="4837790" y="3128832"/>
              <a:ext cx="461619" cy="27600"/>
            </a:xfrm>
            <a:prstGeom prst="curvedConnector3">
              <a:avLst>
                <a:gd name="adj1" fmla="val 96770"/>
              </a:avLst>
            </a:prstGeom>
            <a:ln w="19050">
              <a:solidFill>
                <a:schemeClr val="tx1"/>
              </a:solidFill>
              <a:prstDash val="sysDot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Straight Connector 65"/>
            <p:cNvCxnSpPr/>
            <p:nvPr/>
          </p:nvCxnSpPr>
          <p:spPr>
            <a:xfrm flipH="1">
              <a:off x="517131" y="3378988"/>
              <a:ext cx="4528796" cy="806158"/>
            </a:xfrm>
            <a:prstGeom prst="line">
              <a:avLst/>
            </a:prstGeom>
            <a:ln w="19050">
              <a:solidFill>
                <a:srgbClr val="0099CC"/>
              </a:solidFill>
              <a:headEnd w="sm" len="med"/>
              <a:tailEnd type="triangle" w="sm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Straight Connector 66"/>
            <p:cNvCxnSpPr/>
            <p:nvPr/>
          </p:nvCxnSpPr>
          <p:spPr>
            <a:xfrm>
              <a:off x="5712664" y="1444624"/>
              <a:ext cx="684000" cy="0"/>
            </a:xfrm>
            <a:prstGeom prst="line">
              <a:avLst/>
            </a:prstGeom>
            <a:ln>
              <a:solidFill>
                <a:schemeClr val="tx1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Straight Connector 67"/>
            <p:cNvCxnSpPr/>
            <p:nvPr/>
          </p:nvCxnSpPr>
          <p:spPr>
            <a:xfrm rot="5400000">
              <a:off x="5724000" y="1440000"/>
              <a:ext cx="144000" cy="0"/>
            </a:xfrm>
            <a:prstGeom prst="line">
              <a:avLst/>
            </a:prstGeom>
            <a:ln>
              <a:solidFill>
                <a:schemeClr val="tx1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Straight Connector 68"/>
            <p:cNvCxnSpPr/>
            <p:nvPr/>
          </p:nvCxnSpPr>
          <p:spPr>
            <a:xfrm>
              <a:off x="5575300" y="1444624"/>
              <a:ext cx="108000" cy="0"/>
            </a:xfrm>
            <a:prstGeom prst="line">
              <a:avLst/>
            </a:prstGeom>
            <a:ln>
              <a:solidFill>
                <a:schemeClr val="tx1"/>
              </a:solidFill>
              <a:prstDash val="sysDot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0" name="TextBox 69"/>
            <p:cNvSpPr txBox="1"/>
            <p:nvPr/>
          </p:nvSpPr>
          <p:spPr>
            <a:xfrm>
              <a:off x="5618367" y="1142102"/>
              <a:ext cx="423983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dirty="0" smtClean="0"/>
                <a:t>10k</a:t>
              </a:r>
              <a:endParaRPr lang="en-US" sz="1000" dirty="0"/>
            </a:p>
          </p:txBody>
        </p:sp>
        <p:cxnSp>
          <p:nvCxnSpPr>
            <p:cNvPr id="71" name="Straight Connector 70"/>
            <p:cNvCxnSpPr/>
            <p:nvPr/>
          </p:nvCxnSpPr>
          <p:spPr>
            <a:xfrm rot="5400000">
              <a:off x="6264000" y="1440000"/>
              <a:ext cx="144000" cy="0"/>
            </a:xfrm>
            <a:prstGeom prst="line">
              <a:avLst/>
            </a:prstGeom>
            <a:ln>
              <a:solidFill>
                <a:schemeClr val="tx1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2" name="TextBox 71"/>
            <p:cNvSpPr txBox="1"/>
            <p:nvPr/>
          </p:nvSpPr>
          <p:spPr>
            <a:xfrm>
              <a:off x="6144757" y="1142102"/>
              <a:ext cx="464337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dirty="0" smtClean="0"/>
                <a:t>100k</a:t>
              </a:r>
              <a:endParaRPr lang="en-US" sz="1000" dirty="0"/>
            </a:p>
          </p:txBody>
        </p:sp>
        <p:cxnSp>
          <p:nvCxnSpPr>
            <p:cNvPr id="73" name="Straight Connector 72"/>
            <p:cNvCxnSpPr/>
            <p:nvPr/>
          </p:nvCxnSpPr>
          <p:spPr>
            <a:xfrm>
              <a:off x="5796000" y="1440000"/>
              <a:ext cx="0" cy="3240000"/>
            </a:xfrm>
            <a:prstGeom prst="line">
              <a:avLst/>
            </a:prstGeom>
            <a:ln>
              <a:solidFill>
                <a:schemeClr val="tx1">
                  <a:alpha val="40000"/>
                </a:schemeClr>
              </a:solidFill>
              <a:prstDash val="dash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Straight Connector 73"/>
            <p:cNvCxnSpPr/>
            <p:nvPr/>
          </p:nvCxnSpPr>
          <p:spPr>
            <a:xfrm>
              <a:off x="6334300" y="1440000"/>
              <a:ext cx="0" cy="3240000"/>
            </a:xfrm>
            <a:prstGeom prst="line">
              <a:avLst/>
            </a:prstGeom>
            <a:ln>
              <a:solidFill>
                <a:schemeClr val="tx1">
                  <a:alpha val="40000"/>
                </a:schemeClr>
              </a:solidFill>
              <a:prstDash val="dash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5" name="Oval 74"/>
            <p:cNvSpPr>
              <a:spLocks noChangeAspect="1"/>
            </p:cNvSpPr>
            <p:nvPr/>
          </p:nvSpPr>
          <p:spPr>
            <a:xfrm>
              <a:off x="6188790" y="3753267"/>
              <a:ext cx="54000" cy="53466"/>
            </a:xfrm>
            <a:prstGeom prst="ellipse">
              <a:avLst/>
            </a:prstGeom>
            <a:solidFill>
              <a:srgbClr val="00B050"/>
            </a:solidFill>
            <a:ln w="6350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TextBox 75"/>
            <p:cNvSpPr txBox="1"/>
            <p:nvPr/>
          </p:nvSpPr>
          <p:spPr>
            <a:xfrm>
              <a:off x="5940099" y="3516937"/>
              <a:ext cx="562058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900" dirty="0" smtClean="0"/>
                <a:t>85 km</a:t>
              </a:r>
              <a:endParaRPr lang="en-US" sz="900" dirty="0"/>
            </a:p>
          </p:txBody>
        </p:sp>
        <p:cxnSp>
          <p:nvCxnSpPr>
            <p:cNvPr id="77" name="Straight Arrow Connector 76"/>
            <p:cNvCxnSpPr/>
            <p:nvPr/>
          </p:nvCxnSpPr>
          <p:spPr>
            <a:xfrm>
              <a:off x="5674801" y="3663417"/>
              <a:ext cx="515867" cy="108598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triangle" w="sm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8" name="Oval 77"/>
            <p:cNvSpPr>
              <a:spLocks noChangeAspect="1"/>
            </p:cNvSpPr>
            <p:nvPr/>
          </p:nvSpPr>
          <p:spPr>
            <a:xfrm>
              <a:off x="6184096" y="1952422"/>
              <a:ext cx="54000" cy="53466"/>
            </a:xfrm>
            <a:prstGeom prst="ellipse">
              <a:avLst/>
            </a:prstGeom>
            <a:solidFill>
              <a:srgbClr val="00B050"/>
            </a:solidFill>
            <a:ln w="6350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Oval 78"/>
            <p:cNvSpPr>
              <a:spLocks noChangeAspect="1"/>
            </p:cNvSpPr>
            <p:nvPr/>
          </p:nvSpPr>
          <p:spPr>
            <a:xfrm>
              <a:off x="459026" y="4257470"/>
              <a:ext cx="54000" cy="53466"/>
            </a:xfrm>
            <a:prstGeom prst="ellipse">
              <a:avLst/>
            </a:prstGeom>
            <a:solidFill>
              <a:srgbClr val="00B050"/>
            </a:solidFill>
            <a:ln w="6350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Oval 79"/>
            <p:cNvSpPr>
              <a:spLocks noChangeAspect="1"/>
            </p:cNvSpPr>
            <p:nvPr/>
          </p:nvSpPr>
          <p:spPr>
            <a:xfrm>
              <a:off x="459703" y="4158637"/>
              <a:ext cx="54000" cy="53466"/>
            </a:xfrm>
            <a:prstGeom prst="ellipse">
              <a:avLst/>
            </a:prstGeom>
            <a:solidFill>
              <a:srgbClr val="0099CC"/>
            </a:solidFill>
            <a:ln w="6350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81" name="Straight Connector 109"/>
            <p:cNvCxnSpPr/>
            <p:nvPr/>
          </p:nvCxnSpPr>
          <p:spPr>
            <a:xfrm rot="5400000">
              <a:off x="5968272" y="2222459"/>
              <a:ext cx="461619" cy="27600"/>
            </a:xfrm>
            <a:prstGeom prst="curvedConnector3">
              <a:avLst>
                <a:gd name="adj1" fmla="val 96770"/>
              </a:avLst>
            </a:prstGeom>
            <a:ln w="19050">
              <a:solidFill>
                <a:schemeClr val="tx1"/>
              </a:solidFill>
              <a:prstDash val="sysDot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Straight Connector 81"/>
            <p:cNvCxnSpPr/>
            <p:nvPr/>
          </p:nvCxnSpPr>
          <p:spPr>
            <a:xfrm flipH="1">
              <a:off x="521940" y="3390686"/>
              <a:ext cx="5009229" cy="890091"/>
            </a:xfrm>
            <a:prstGeom prst="line">
              <a:avLst/>
            </a:prstGeom>
            <a:ln w="19050">
              <a:solidFill>
                <a:srgbClr val="00B050"/>
              </a:solidFill>
              <a:headEnd w="sm" len="med"/>
              <a:tailEnd type="triangle" w="sm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Straight Connector 82"/>
            <p:cNvCxnSpPr>
              <a:cxnSpLocks noChangeAspect="1"/>
            </p:cNvCxnSpPr>
            <p:nvPr/>
          </p:nvCxnSpPr>
          <p:spPr>
            <a:xfrm rot="120000" flipV="1">
              <a:off x="5561120" y="3368813"/>
              <a:ext cx="72000" cy="15340"/>
            </a:xfrm>
            <a:prstGeom prst="line">
              <a:avLst/>
            </a:prstGeom>
            <a:ln>
              <a:solidFill>
                <a:schemeClr val="tx1"/>
              </a:solidFill>
              <a:prstDash val="sysDot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Straight Connector 83"/>
            <p:cNvCxnSpPr>
              <a:cxnSpLocks noChangeAspect="1"/>
            </p:cNvCxnSpPr>
            <p:nvPr/>
          </p:nvCxnSpPr>
          <p:spPr>
            <a:xfrm flipH="1">
              <a:off x="5673442" y="2467069"/>
              <a:ext cx="504000" cy="89551"/>
            </a:xfrm>
            <a:prstGeom prst="line">
              <a:avLst/>
            </a:prstGeom>
            <a:ln>
              <a:solidFill>
                <a:schemeClr val="tx1"/>
              </a:solidFill>
              <a:headEnd w="sm" len="med"/>
              <a:tailEnd type="triangle" w="sm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Straight Connector 84"/>
            <p:cNvCxnSpPr/>
            <p:nvPr/>
          </p:nvCxnSpPr>
          <p:spPr>
            <a:xfrm flipH="1">
              <a:off x="5647813" y="2556620"/>
              <a:ext cx="35488" cy="804545"/>
            </a:xfrm>
            <a:prstGeom prst="line">
              <a:avLst/>
            </a:prstGeom>
            <a:ln w="19050">
              <a:solidFill>
                <a:schemeClr val="tx1"/>
              </a:solidFill>
              <a:prstDash val="sysDot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6" name="TextBox 85"/>
            <p:cNvSpPr txBox="1"/>
            <p:nvPr/>
          </p:nvSpPr>
          <p:spPr>
            <a:xfrm>
              <a:off x="2191097" y="876496"/>
              <a:ext cx="237929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 smtClean="0"/>
                <a:t>Distance from Reader [m</a:t>
              </a:r>
              <a:r>
                <a:rPr lang="en-US" sz="1400" dirty="0"/>
                <a:t>]</a:t>
              </a:r>
            </a:p>
          </p:txBody>
        </p:sp>
        <p:sp>
          <p:nvSpPr>
            <p:cNvPr id="87" name="TextBox 86"/>
            <p:cNvSpPr txBox="1"/>
            <p:nvPr/>
          </p:nvSpPr>
          <p:spPr>
            <a:xfrm rot="16200000">
              <a:off x="-823892" y="2628216"/>
              <a:ext cx="1469573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 smtClean="0"/>
                <a:t>Power [</a:t>
              </a:r>
              <a:r>
                <a:rPr lang="en-US" sz="1200" dirty="0" err="1" smtClean="0"/>
                <a:t>dBm</a:t>
              </a:r>
              <a:r>
                <a:rPr lang="en-US" sz="1200" dirty="0" smtClean="0"/>
                <a:t>]</a:t>
              </a:r>
              <a:endParaRPr lang="en-US" sz="1200" dirty="0"/>
            </a:p>
          </p:txBody>
        </p:sp>
      </p:grpSp>
      <p:sp>
        <p:nvSpPr>
          <p:cNvPr id="124" name="TextBox 123"/>
          <p:cNvSpPr txBox="1"/>
          <p:nvPr/>
        </p:nvSpPr>
        <p:spPr>
          <a:xfrm>
            <a:off x="1468909" y="4227587"/>
            <a:ext cx="7754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solidFill>
                  <a:srgbClr val="00B050"/>
                </a:solidFill>
              </a:rPr>
              <a:t>R</a:t>
            </a:r>
            <a:r>
              <a:rPr lang="en-US" sz="900" dirty="0" smtClean="0">
                <a:solidFill>
                  <a:srgbClr val="00B050"/>
                </a:solidFill>
              </a:rPr>
              <a:t>X power</a:t>
            </a:r>
          </a:p>
          <a:p>
            <a:r>
              <a:rPr lang="en-US" sz="900" dirty="0" smtClean="0">
                <a:solidFill>
                  <a:srgbClr val="00B050"/>
                </a:solidFill>
              </a:rPr>
              <a:t>-118 </a:t>
            </a:r>
            <a:r>
              <a:rPr lang="en-US" sz="900" dirty="0" err="1" smtClean="0">
                <a:solidFill>
                  <a:srgbClr val="00B050"/>
                </a:solidFill>
              </a:rPr>
              <a:t>dBm</a:t>
            </a:r>
            <a:endParaRPr lang="en-US" sz="900" dirty="0">
              <a:solidFill>
                <a:srgbClr val="00B050"/>
              </a:solidFill>
            </a:endParaRPr>
          </a:p>
        </p:txBody>
      </p:sp>
      <p:cxnSp>
        <p:nvCxnSpPr>
          <p:cNvPr id="125" name="Straight Arrow Connector 124"/>
          <p:cNvCxnSpPr/>
          <p:nvPr/>
        </p:nvCxnSpPr>
        <p:spPr>
          <a:xfrm>
            <a:off x="2412000" y="2063171"/>
            <a:ext cx="0" cy="180000"/>
          </a:xfrm>
          <a:prstGeom prst="straightConnector1">
            <a:avLst/>
          </a:prstGeom>
          <a:ln w="6350">
            <a:solidFill>
              <a:schemeClr val="tx1"/>
            </a:solidFill>
            <a:headEnd w="sm" len="sm"/>
            <a:tailEnd type="triangl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6" name="Straight Arrow Connector 125"/>
          <p:cNvCxnSpPr/>
          <p:nvPr/>
        </p:nvCxnSpPr>
        <p:spPr>
          <a:xfrm flipH="1" flipV="1">
            <a:off x="2412000" y="2328266"/>
            <a:ext cx="0" cy="180000"/>
          </a:xfrm>
          <a:prstGeom prst="straightConnector1">
            <a:avLst/>
          </a:prstGeom>
          <a:ln w="6350">
            <a:solidFill>
              <a:schemeClr val="tx1"/>
            </a:solidFill>
            <a:headEnd w="sm" len="sm"/>
            <a:tailEnd type="triangl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7" name="TextBox 126"/>
          <p:cNvSpPr txBox="1"/>
          <p:nvPr/>
        </p:nvSpPr>
        <p:spPr>
          <a:xfrm>
            <a:off x="2244367" y="2179277"/>
            <a:ext cx="56205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 smtClean="0"/>
              <a:t>5 dB</a:t>
            </a:r>
            <a:endParaRPr lang="en-US" sz="800" dirty="0"/>
          </a:p>
        </p:txBody>
      </p:sp>
      <p:sp>
        <p:nvSpPr>
          <p:cNvPr id="128" name="TextBox 127"/>
          <p:cNvSpPr txBox="1"/>
          <p:nvPr/>
        </p:nvSpPr>
        <p:spPr>
          <a:xfrm>
            <a:off x="6063285" y="5505940"/>
            <a:ext cx="351882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 smtClean="0"/>
              <a:t>Directional antennas can improve link budget</a:t>
            </a:r>
            <a:endParaRPr lang="en-US" sz="800" dirty="0"/>
          </a:p>
        </p:txBody>
      </p:sp>
    </p:spTree>
    <p:extLst>
      <p:ext uri="{BB962C8B-B14F-4D97-AF65-F5344CB8AC3E}">
        <p14:creationId xmlns:p14="http://schemas.microsoft.com/office/powerpoint/2010/main" val="144019867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b="1" dirty="0"/>
              <a:t>Study UL/DL PHY design for all three Ambient </a:t>
            </a:r>
            <a:r>
              <a:rPr lang="en-US" b="1" dirty="0" err="1"/>
              <a:t>IoT</a:t>
            </a:r>
            <a:r>
              <a:rPr lang="en-US" b="1" dirty="0"/>
              <a:t> device types A,B,C</a:t>
            </a:r>
          </a:p>
          <a:p>
            <a:pPr lvl="1"/>
            <a:r>
              <a:rPr lang="en-US" dirty="0"/>
              <a:t>DL (A): Received signal needs to power receiver circuitry</a:t>
            </a:r>
          </a:p>
          <a:p>
            <a:pPr lvl="1"/>
            <a:r>
              <a:rPr lang="en-US" dirty="0"/>
              <a:t>UL (A/B/(C)): Back-scattering transmission </a:t>
            </a:r>
            <a:r>
              <a:rPr lang="en-US" dirty="0" smtClean="0"/>
              <a:t>design</a:t>
            </a:r>
          </a:p>
          <a:p>
            <a:pPr lvl="1"/>
            <a:r>
              <a:rPr lang="en-US" dirty="0" smtClean="0"/>
              <a:t>UL </a:t>
            </a:r>
            <a:r>
              <a:rPr lang="en-US" dirty="0"/>
              <a:t>(C): UL waveform enabling power-efficient transmitter </a:t>
            </a:r>
            <a:r>
              <a:rPr lang="en-US" dirty="0" smtClean="0"/>
              <a:t>design</a:t>
            </a:r>
          </a:p>
          <a:p>
            <a:pPr lvl="1"/>
            <a:r>
              <a:rPr lang="en-US" dirty="0"/>
              <a:t>DL </a:t>
            </a:r>
            <a:r>
              <a:rPr lang="en-US" dirty="0" smtClean="0"/>
              <a:t>(B/C</a:t>
            </a:r>
            <a:r>
              <a:rPr lang="en-US" dirty="0"/>
              <a:t>): For in-band operation, WUS design can be starting </a:t>
            </a:r>
            <a:r>
              <a:rPr lang="en-US" dirty="0" smtClean="0"/>
              <a:t>point</a:t>
            </a:r>
            <a:br>
              <a:rPr lang="en-US" dirty="0" smtClean="0"/>
            </a:br>
            <a:r>
              <a:rPr lang="en-US" dirty="0" smtClean="0">
                <a:sym typeface="Wingdings" panose="05000000000000000000" pitchFamily="2" charset="2"/>
              </a:rPr>
              <a:t> </a:t>
            </a:r>
            <a:r>
              <a:rPr lang="en-US" dirty="0" smtClean="0"/>
              <a:t>Different </a:t>
            </a:r>
            <a:r>
              <a:rPr lang="en-US" dirty="0"/>
              <a:t>device types require different waveforms/coding in UL and </a:t>
            </a:r>
            <a:r>
              <a:rPr lang="en-US" dirty="0" smtClean="0"/>
              <a:t>DL</a:t>
            </a:r>
          </a:p>
          <a:p>
            <a:pPr lvl="1"/>
            <a:r>
              <a:rPr lang="en-US" dirty="0">
                <a:sym typeface="Wingdings" panose="05000000000000000000" pitchFamily="2" charset="2"/>
              </a:rPr>
              <a:t>If prioritization among device types required </a:t>
            </a:r>
            <a:r>
              <a:rPr lang="en-US">
                <a:sym typeface="Wingdings" panose="05000000000000000000" pitchFamily="2" charset="2"/>
              </a:rPr>
              <a:t> </a:t>
            </a:r>
            <a:r>
              <a:rPr lang="en-US" smtClean="0">
                <a:sym typeface="Wingdings" panose="05000000000000000000" pitchFamily="2" charset="2"/>
              </a:rPr>
              <a:t>focus on A &amp; B</a:t>
            </a:r>
            <a:endParaRPr lang="en-US" dirty="0" smtClean="0"/>
          </a:p>
          <a:p>
            <a:r>
              <a:rPr lang="en-US" b="1" dirty="0"/>
              <a:t>Study PHY procedures</a:t>
            </a:r>
          </a:p>
          <a:p>
            <a:pPr lvl="1"/>
            <a:r>
              <a:rPr lang="en-US" dirty="0"/>
              <a:t>Multiple access schemes (TX/RX of multiple devices of different type)</a:t>
            </a:r>
          </a:p>
          <a:p>
            <a:pPr lvl="1"/>
            <a:r>
              <a:rPr lang="en-US" dirty="0"/>
              <a:t>Co-existence of all three device types (unified design to support all three device types)</a:t>
            </a:r>
          </a:p>
          <a:p>
            <a:pPr lvl="1"/>
            <a:r>
              <a:rPr lang="en-US" dirty="0"/>
              <a:t>Potential measurements performed by devices</a:t>
            </a:r>
          </a:p>
          <a:p>
            <a:pPr lvl="1"/>
            <a:r>
              <a:rPr lang="en-US" dirty="0"/>
              <a:t>Include energy harvesting in the evaluation methodology (communication uncertainty, does device have enough energy to </a:t>
            </a:r>
            <a:r>
              <a:rPr lang="en-US" dirty="0" smtClean="0"/>
              <a:t>receive/transmit)</a:t>
            </a:r>
          </a:p>
          <a:p>
            <a:r>
              <a:rPr lang="en-US" dirty="0" smtClean="0"/>
              <a:t>Given amount of novelty in the air interface </a:t>
            </a:r>
            <a:r>
              <a:rPr lang="en-US" dirty="0" smtClean="0">
                <a:sym typeface="Wingdings" panose="05000000000000000000" pitchFamily="2" charset="2"/>
              </a:rPr>
              <a:t> </a:t>
            </a:r>
            <a:r>
              <a:rPr lang="en-US" b="1" dirty="0" smtClean="0">
                <a:sym typeface="Wingdings" panose="05000000000000000000" pitchFamily="2" charset="2"/>
              </a:rPr>
              <a:t>SI only in Rel-19</a:t>
            </a:r>
            <a:endParaRPr lang="en-US" b="1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5441292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6350">
          <a:solidFill>
            <a:schemeClr val="accent4"/>
          </a:solidFill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solidFill>
            <a:schemeClr val="tx1"/>
          </a:solidFill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277814</TotalTime>
  <Words>922</Words>
  <Application>Microsoft Office PowerPoint</Application>
  <PresentationFormat>On-screen Show (4:3)</PresentationFormat>
  <Paragraphs>152</Paragraphs>
  <Slides>7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7</vt:i4>
      </vt:variant>
    </vt:vector>
  </HeadingPairs>
  <TitlesOfParts>
    <vt:vector size="18" baseType="lpstr">
      <vt:lpstr>Arial</vt:lpstr>
      <vt:lpstr>Arial Narrow</vt:lpstr>
      <vt:lpstr>Calibri</vt:lpstr>
      <vt:lpstr>Calibri Light</vt:lpstr>
      <vt:lpstr>Cambria Math</vt:lpstr>
      <vt:lpstr>DejaVu Sans</vt:lpstr>
      <vt:lpstr>Symbol</vt:lpstr>
      <vt:lpstr>Times New Roman</vt:lpstr>
      <vt:lpstr>Wingdings</vt:lpstr>
      <vt:lpstr>Office Theme</vt:lpstr>
      <vt:lpstr>1_Office Theme</vt:lpstr>
      <vt:lpstr>PowerPoint Presentation</vt:lpstr>
      <vt:lpstr>Background</vt:lpstr>
      <vt:lpstr>Deployment Scenarios and Topology</vt:lpstr>
      <vt:lpstr>Spectrum</vt:lpstr>
      <vt:lpstr>Three Very Different Device Types…</vt:lpstr>
      <vt:lpstr>Example Link Budget</vt:lpstr>
      <vt:lpstr>Proposals</vt:lpstr>
    </vt:vector>
  </TitlesOfParts>
  <Company>Eurecom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Sporadic UL</dc:title>
  <dc:subject/>
  <dc:creator>Raymond Knopp</dc:creator>
  <dc:description/>
  <cp:lastModifiedBy>Sebastian Wagner</cp:lastModifiedBy>
  <cp:revision>1317</cp:revision>
  <cp:lastPrinted>2014-05-05T14:01:36Z</cp:lastPrinted>
  <dcterms:created xsi:type="dcterms:W3CDTF">2007-06-19T08:15:35Z</dcterms:created>
  <dcterms:modified xsi:type="dcterms:W3CDTF">2023-12-04T10:51:10Z</dcterms:modified>
  <dc:language>en-US</dc:languag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ppVersion">
    <vt:lpwstr>16.0000</vt:lpwstr>
  </property>
  <property fmtid="{D5CDD505-2E9C-101B-9397-08002B2CF9AE}" pid="3" name="Company">
    <vt:lpwstr>Eurecom</vt:lpwstr>
  </property>
  <property fmtid="{D5CDD505-2E9C-101B-9397-08002B2CF9AE}" pid="4" name="HiddenSlides">
    <vt:i4>0</vt:i4>
  </property>
  <property fmtid="{D5CDD505-2E9C-101B-9397-08002B2CF9AE}" pid="5" name="HyperlinksChanged">
    <vt:bool>false</vt:bool>
  </property>
  <property fmtid="{D5CDD505-2E9C-101B-9397-08002B2CF9AE}" pid="6" name="LinksUpToDate">
    <vt:bool>false</vt:bool>
  </property>
  <property fmtid="{D5CDD505-2E9C-101B-9397-08002B2CF9AE}" pid="7" name="MMClips">
    <vt:i4>0</vt:i4>
  </property>
  <property fmtid="{D5CDD505-2E9C-101B-9397-08002B2CF9AE}" pid="8" name="Notes">
    <vt:i4>1</vt:i4>
  </property>
  <property fmtid="{D5CDD505-2E9C-101B-9397-08002B2CF9AE}" pid="9" name="PresentationFormat">
    <vt:lpwstr>On-screen Show (4:3)</vt:lpwstr>
  </property>
  <property fmtid="{D5CDD505-2E9C-101B-9397-08002B2CF9AE}" pid="10" name="ScaleCrop">
    <vt:bool>false</vt:bool>
  </property>
  <property fmtid="{D5CDD505-2E9C-101B-9397-08002B2CF9AE}" pid="11" name="ShareDoc">
    <vt:bool>false</vt:bool>
  </property>
  <property fmtid="{D5CDD505-2E9C-101B-9397-08002B2CF9AE}" pid="12" name="Slides">
    <vt:i4>3</vt:i4>
  </property>
</Properties>
</file>