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91" r:id="rId2"/>
  </p:sldMasterIdLst>
  <p:notesMasterIdLst>
    <p:notesMasterId r:id="rId18"/>
  </p:notesMasterIdLst>
  <p:sldIdLst>
    <p:sldId id="434" r:id="rId3"/>
    <p:sldId id="1085" r:id="rId4"/>
    <p:sldId id="1110" r:id="rId5"/>
    <p:sldId id="1175" r:id="rId6"/>
    <p:sldId id="1121" r:id="rId7"/>
    <p:sldId id="1090" r:id="rId8"/>
    <p:sldId id="1094" r:id="rId9"/>
    <p:sldId id="1111" r:id="rId10"/>
    <p:sldId id="1089" r:id="rId11"/>
    <p:sldId id="1096" r:id="rId12"/>
    <p:sldId id="1097" r:id="rId13"/>
    <p:sldId id="1113" r:id="rId14"/>
    <p:sldId id="1174" r:id="rId15"/>
    <p:sldId id="1162" r:id="rId16"/>
    <p:sldId id="1176" r:id="rId17"/>
  </p:sldIdLst>
  <p:sldSz cx="14995525" cy="6858000"/>
  <p:notesSz cx="6858000" cy="9144000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FF"/>
    <a:srgbClr val="92D050"/>
    <a:srgbClr val="FA7100"/>
    <a:srgbClr val="C5C5C5"/>
    <a:srgbClr val="C800BE"/>
    <a:srgbClr val="FFA7A7"/>
    <a:srgbClr val="53FFA1"/>
    <a:srgbClr val="FF5B5B"/>
    <a:srgbClr val="663300"/>
    <a:srgbClr val="1E965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FE0A87F-F627-4B68-ACC9-9BFB84B25801}" v="13" dt="2023-08-20T09:13:27.12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3971" autoAdjust="0"/>
    <p:restoredTop sz="96357" autoAdjust="0"/>
  </p:normalViewPr>
  <p:slideViewPr>
    <p:cSldViewPr snapToGrid="0">
      <p:cViewPr varScale="1">
        <p:scale>
          <a:sx n="113" d="100"/>
          <a:sy n="113" d="100"/>
        </p:scale>
        <p:origin x="150" y="12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7" d="100"/>
          <a:sy n="87" d="100"/>
        </p:scale>
        <p:origin x="3840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microsoft.com/office/2015/10/relationships/revisionInfo" Target="revisionInfo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microsoft.com/office/2016/11/relationships/changesInfo" Target="changesInfos/changesInfo1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Wanshi Chen" userId="3a7dbef4-3474-47c6-9897-007f5734efb0" providerId="ADAL" clId="{BFE0A87F-F627-4B68-ACC9-9BFB84B25801}"/>
    <pc:docChg chg="undo custSel addSld delSld modSld">
      <pc:chgData name="Wanshi Chen" userId="3a7dbef4-3474-47c6-9897-007f5734efb0" providerId="ADAL" clId="{BFE0A87F-F627-4B68-ACC9-9BFB84B25801}" dt="2023-08-27T19:17:04.103" v="767" actId="20577"/>
      <pc:docMkLst>
        <pc:docMk/>
      </pc:docMkLst>
      <pc:sldChg chg="modSp mod">
        <pc:chgData name="Wanshi Chen" userId="3a7dbef4-3474-47c6-9897-007f5734efb0" providerId="ADAL" clId="{BFE0A87F-F627-4B68-ACC9-9BFB84B25801}" dt="2023-08-20T10:01:35.700" v="765" actId="20577"/>
        <pc:sldMkLst>
          <pc:docMk/>
          <pc:sldMk cId="710073331" sldId="1085"/>
        </pc:sldMkLst>
        <pc:spChg chg="mod">
          <ac:chgData name="Wanshi Chen" userId="3a7dbef4-3474-47c6-9897-007f5734efb0" providerId="ADAL" clId="{BFE0A87F-F627-4B68-ACC9-9BFB84B25801}" dt="2023-08-20T10:01:35.700" v="765" actId="20577"/>
          <ac:spMkLst>
            <pc:docMk/>
            <pc:sldMk cId="710073331" sldId="1085"/>
            <ac:spMk id="3" creationId="{85903BC0-EB37-4C3E-8DD6-27F0E6CA817C}"/>
          </ac:spMkLst>
        </pc:spChg>
      </pc:sldChg>
      <pc:sldChg chg="modSp mod">
        <pc:chgData name="Wanshi Chen" userId="3a7dbef4-3474-47c6-9897-007f5734efb0" providerId="ADAL" clId="{BFE0A87F-F627-4B68-ACC9-9BFB84B25801}" dt="2023-08-20T08:05:09.197" v="317" actId="1076"/>
        <pc:sldMkLst>
          <pc:docMk/>
          <pc:sldMk cId="2540480853" sldId="1089"/>
        </pc:sldMkLst>
        <pc:spChg chg="mod">
          <ac:chgData name="Wanshi Chen" userId="3a7dbef4-3474-47c6-9897-007f5734efb0" providerId="ADAL" clId="{BFE0A87F-F627-4B68-ACC9-9BFB84B25801}" dt="2023-08-20T08:05:09.197" v="317" actId="1076"/>
          <ac:spMkLst>
            <pc:docMk/>
            <pc:sldMk cId="2540480853" sldId="1089"/>
            <ac:spMk id="4" creationId="{A4FD1953-0788-411A-B5AB-C3DECEE0CEEF}"/>
          </ac:spMkLst>
        </pc:spChg>
        <pc:spChg chg="mod">
          <ac:chgData name="Wanshi Chen" userId="3a7dbef4-3474-47c6-9897-007f5734efb0" providerId="ADAL" clId="{BFE0A87F-F627-4B68-ACC9-9BFB84B25801}" dt="2023-08-20T08:05:05.138" v="316" actId="20577"/>
          <ac:spMkLst>
            <pc:docMk/>
            <pc:sldMk cId="2540480853" sldId="1089"/>
            <ac:spMk id="7" creationId="{CC31E750-5E55-4FDC-B7CE-A790B3A34FF6}"/>
          </ac:spMkLst>
        </pc:spChg>
        <pc:graphicFrameChg chg="mod modGraphic">
          <ac:chgData name="Wanshi Chen" userId="3a7dbef4-3474-47c6-9897-007f5734efb0" providerId="ADAL" clId="{BFE0A87F-F627-4B68-ACC9-9BFB84B25801}" dt="2023-08-20T08:04:48.265" v="273" actId="20577"/>
          <ac:graphicFrameMkLst>
            <pc:docMk/>
            <pc:sldMk cId="2540480853" sldId="1089"/>
            <ac:graphicFrameMk id="5" creationId="{B49ED1F2-EB0A-463C-8692-FF6C41D3AA39}"/>
          </ac:graphicFrameMkLst>
        </pc:graphicFrameChg>
      </pc:sldChg>
      <pc:sldChg chg="modSp mod">
        <pc:chgData name="Wanshi Chen" userId="3a7dbef4-3474-47c6-9897-007f5734efb0" providerId="ADAL" clId="{BFE0A87F-F627-4B68-ACC9-9BFB84B25801}" dt="2023-08-20T08:56:50.466" v="682" actId="20577"/>
        <pc:sldMkLst>
          <pc:docMk/>
          <pc:sldMk cId="682579002" sldId="1096"/>
        </pc:sldMkLst>
        <pc:spChg chg="mod">
          <ac:chgData name="Wanshi Chen" userId="3a7dbef4-3474-47c6-9897-007f5734efb0" providerId="ADAL" clId="{BFE0A87F-F627-4B68-ACC9-9BFB84B25801}" dt="2023-08-20T08:52:43.006" v="665" actId="1076"/>
          <ac:spMkLst>
            <pc:docMk/>
            <pc:sldMk cId="682579002" sldId="1096"/>
            <ac:spMk id="5" creationId="{3F6D3193-A43A-4084-82C5-E3946FBB8B16}"/>
          </ac:spMkLst>
        </pc:spChg>
        <pc:spChg chg="mod">
          <ac:chgData name="Wanshi Chen" userId="3a7dbef4-3474-47c6-9897-007f5734efb0" providerId="ADAL" clId="{BFE0A87F-F627-4B68-ACC9-9BFB84B25801}" dt="2023-08-20T08:56:50.466" v="682" actId="20577"/>
          <ac:spMkLst>
            <pc:docMk/>
            <pc:sldMk cId="682579002" sldId="1096"/>
            <ac:spMk id="7" creationId="{C7FE331A-1761-4A36-AA82-FB5D36B3927F}"/>
          </ac:spMkLst>
        </pc:spChg>
        <pc:graphicFrameChg chg="mod modGraphic">
          <ac:chgData name="Wanshi Chen" userId="3a7dbef4-3474-47c6-9897-007f5734efb0" providerId="ADAL" clId="{BFE0A87F-F627-4B68-ACC9-9BFB84B25801}" dt="2023-08-20T08:52:40.306" v="664" actId="1076"/>
          <ac:graphicFrameMkLst>
            <pc:docMk/>
            <pc:sldMk cId="682579002" sldId="1096"/>
            <ac:graphicFrameMk id="6" creationId="{CCA4F789-4C8E-4FCD-8DB9-977346F05877}"/>
          </ac:graphicFrameMkLst>
        </pc:graphicFrameChg>
      </pc:sldChg>
      <pc:sldChg chg="modSp mod">
        <pc:chgData name="Wanshi Chen" userId="3a7dbef4-3474-47c6-9897-007f5734efb0" providerId="ADAL" clId="{BFE0A87F-F627-4B68-ACC9-9BFB84B25801}" dt="2023-08-20T09:27:05.990" v="699" actId="20577"/>
        <pc:sldMkLst>
          <pc:docMk/>
          <pc:sldMk cId="1281507769" sldId="1097"/>
        </pc:sldMkLst>
        <pc:spChg chg="mod">
          <ac:chgData name="Wanshi Chen" userId="3a7dbef4-3474-47c6-9897-007f5734efb0" providerId="ADAL" clId="{BFE0A87F-F627-4B68-ACC9-9BFB84B25801}" dt="2023-08-19T20:33:04.201" v="7" actId="20577"/>
          <ac:spMkLst>
            <pc:docMk/>
            <pc:sldMk cId="1281507769" sldId="1097"/>
            <ac:spMk id="4" creationId="{8A3F9B02-80E7-4D8C-A825-EC880AF405EC}"/>
          </ac:spMkLst>
        </pc:spChg>
        <pc:spChg chg="mod">
          <ac:chgData name="Wanshi Chen" userId="3a7dbef4-3474-47c6-9897-007f5734efb0" providerId="ADAL" clId="{BFE0A87F-F627-4B68-ACC9-9BFB84B25801}" dt="2023-08-20T09:27:05.990" v="699" actId="20577"/>
          <ac:spMkLst>
            <pc:docMk/>
            <pc:sldMk cId="1281507769" sldId="1097"/>
            <ac:spMk id="6" creationId="{C545FF89-EB61-4BE8-9DAB-F798AF663B38}"/>
          </ac:spMkLst>
        </pc:spChg>
        <pc:graphicFrameChg chg="modGraphic">
          <ac:chgData name="Wanshi Chen" userId="3a7dbef4-3474-47c6-9897-007f5734efb0" providerId="ADAL" clId="{BFE0A87F-F627-4B68-ACC9-9BFB84B25801}" dt="2023-08-20T09:24:17.189" v="689" actId="20577"/>
          <ac:graphicFrameMkLst>
            <pc:docMk/>
            <pc:sldMk cId="1281507769" sldId="1097"/>
            <ac:graphicFrameMk id="5" creationId="{5E591E27-E387-492E-A930-ED79E7BD7625}"/>
          </ac:graphicFrameMkLst>
        </pc:graphicFrameChg>
      </pc:sldChg>
      <pc:sldChg chg="modSp mod">
        <pc:chgData name="Wanshi Chen" userId="3a7dbef4-3474-47c6-9897-007f5734efb0" providerId="ADAL" clId="{BFE0A87F-F627-4B68-ACC9-9BFB84B25801}" dt="2023-08-20T09:33:18.487" v="739" actId="20577"/>
        <pc:sldMkLst>
          <pc:docMk/>
          <pc:sldMk cId="1299118312" sldId="1113"/>
        </pc:sldMkLst>
        <pc:spChg chg="mod">
          <ac:chgData name="Wanshi Chen" userId="3a7dbef4-3474-47c6-9897-007f5734efb0" providerId="ADAL" clId="{BFE0A87F-F627-4B68-ACC9-9BFB84B25801}" dt="2023-08-20T09:33:18.487" v="739" actId="20577"/>
          <ac:spMkLst>
            <pc:docMk/>
            <pc:sldMk cId="1299118312" sldId="1113"/>
            <ac:spMk id="4" creationId="{AE4E52AD-A0CD-409F-AD00-7E9B6AA1832E}"/>
          </ac:spMkLst>
        </pc:spChg>
      </pc:sldChg>
      <pc:sldChg chg="modSp mod">
        <pc:chgData name="Wanshi Chen" userId="3a7dbef4-3474-47c6-9897-007f5734efb0" providerId="ADAL" clId="{BFE0A87F-F627-4B68-ACC9-9BFB84B25801}" dt="2023-08-27T19:17:04.103" v="767" actId="20577"/>
        <pc:sldMkLst>
          <pc:docMk/>
          <pc:sldMk cId="2867761962" sldId="1162"/>
        </pc:sldMkLst>
        <pc:spChg chg="mod">
          <ac:chgData name="Wanshi Chen" userId="3a7dbef4-3474-47c6-9897-007f5734efb0" providerId="ADAL" clId="{BFE0A87F-F627-4B68-ACC9-9BFB84B25801}" dt="2023-08-27T19:17:04.103" v="767" actId="20577"/>
          <ac:spMkLst>
            <pc:docMk/>
            <pc:sldMk cId="2867761962" sldId="1162"/>
            <ac:spMk id="3" creationId="{85903BC0-EB37-4C3E-8DD6-27F0E6CA817C}"/>
          </ac:spMkLst>
        </pc:spChg>
      </pc:sldChg>
      <pc:sldChg chg="modSp mod">
        <pc:chgData name="Wanshi Chen" userId="3a7dbef4-3474-47c6-9897-007f5734efb0" providerId="ADAL" clId="{BFE0A87F-F627-4B68-ACC9-9BFB84B25801}" dt="2023-08-20T09:36:46.809" v="758" actId="20577"/>
        <pc:sldMkLst>
          <pc:docMk/>
          <pc:sldMk cId="2424280064" sldId="1174"/>
        </pc:sldMkLst>
        <pc:spChg chg="mod">
          <ac:chgData name="Wanshi Chen" userId="3a7dbef4-3474-47c6-9897-007f5734efb0" providerId="ADAL" clId="{BFE0A87F-F627-4B68-ACC9-9BFB84B25801}" dt="2023-08-20T09:36:46.809" v="758" actId="20577"/>
          <ac:spMkLst>
            <pc:docMk/>
            <pc:sldMk cId="2424280064" sldId="1174"/>
            <ac:spMk id="3" creationId="{85903BC0-EB37-4C3E-8DD6-27F0E6CA817C}"/>
          </ac:spMkLst>
        </pc:spChg>
      </pc:sldChg>
      <pc:sldChg chg="modSp mod">
        <pc:chgData name="Wanshi Chen" userId="3a7dbef4-3474-47c6-9897-007f5734efb0" providerId="ADAL" clId="{BFE0A87F-F627-4B68-ACC9-9BFB84B25801}" dt="2023-08-19T20:32:27.337" v="4" actId="404"/>
        <pc:sldMkLst>
          <pc:docMk/>
          <pc:sldMk cId="1924638679" sldId="1175"/>
        </pc:sldMkLst>
        <pc:spChg chg="mod">
          <ac:chgData name="Wanshi Chen" userId="3a7dbef4-3474-47c6-9897-007f5734efb0" providerId="ADAL" clId="{BFE0A87F-F627-4B68-ACC9-9BFB84B25801}" dt="2023-08-19T20:32:27.337" v="4" actId="404"/>
          <ac:spMkLst>
            <pc:docMk/>
            <pc:sldMk cId="1924638679" sldId="1175"/>
            <ac:spMk id="3" creationId="{85903BC0-EB37-4C3E-8DD6-27F0E6CA817C}"/>
          </ac:spMkLst>
        </pc:spChg>
      </pc:sldChg>
      <pc:sldChg chg="del">
        <pc:chgData name="Wanshi Chen" userId="3a7dbef4-3474-47c6-9897-007f5734efb0" providerId="ADAL" clId="{BFE0A87F-F627-4B68-ACC9-9BFB84B25801}" dt="2023-08-20T10:01:29.937" v="759" actId="47"/>
        <pc:sldMkLst>
          <pc:docMk/>
          <pc:sldMk cId="1112118374" sldId="1176"/>
        </pc:sldMkLst>
      </pc:sldChg>
      <pc:sldChg chg="new del">
        <pc:chgData name="Wanshi Chen" userId="3a7dbef4-3474-47c6-9897-007f5734efb0" providerId="ADAL" clId="{BFE0A87F-F627-4B68-ACC9-9BFB84B25801}" dt="2023-08-20T08:04:44.704" v="272" actId="680"/>
        <pc:sldMkLst>
          <pc:docMk/>
          <pc:sldMk cId="179351670" sldId="1177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948FFD-DDE0-4E13-8CF4-6D833C916B90}" type="datetimeFigureOut">
              <a:rPr lang="en-US" smtClean="0"/>
              <a:t>8/28/2023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55563" y="1143000"/>
            <a:ext cx="67468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FD39E0-52DC-4E29-9B33-7D479C89A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4321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66538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+mj-lt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131951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-1 Nokia Divider Master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17"/>
            <a:ext cx="13625855" cy="84635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5866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684840" y="1440000"/>
            <a:ext cx="13625855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306901" indent="-306901">
              <a:spcBef>
                <a:spcPts val="0"/>
              </a:spcBef>
              <a:spcAft>
                <a:spcPts val="800"/>
              </a:spcAft>
              <a:buFont typeface="Nokia Pure Text Light" panose="020B0304040602060303" pitchFamily="34" charset="0"/>
              <a:buChar char="‑"/>
              <a:defRPr sz="2132" b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609566" indent="-302667">
              <a:spcBef>
                <a:spcPts val="0"/>
              </a:spcBef>
              <a:spcAft>
                <a:spcPts val="800"/>
              </a:spcAft>
              <a:buFont typeface="Nokia Pure Text Light" panose="020B0304040602060303" pitchFamily="34" charset="0"/>
              <a:buChar char="‑"/>
              <a:defRPr sz="1867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845352" indent="-228587">
              <a:spcBef>
                <a:spcPts val="0"/>
              </a:spcBef>
              <a:spcAft>
                <a:spcPts val="800"/>
              </a:spcAft>
              <a:buSzPct val="66000"/>
              <a:buFont typeface="Wingdings" panose="05000000000000000000" pitchFamily="2" charset="2"/>
              <a:buChar char="§"/>
              <a:defRPr sz="1599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1068859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538315" indent="0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None/>
              <a:defRPr sz="1068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845497" indent="0">
              <a:spcBef>
                <a:spcPts val="0"/>
              </a:spcBef>
              <a:spcAft>
                <a:spcPts val="800"/>
              </a:spcAft>
              <a:buNone/>
              <a:defRPr sz="933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2152679" indent="0">
              <a:spcBef>
                <a:spcPts val="0"/>
              </a:spcBef>
              <a:spcAft>
                <a:spcPts val="800"/>
              </a:spcAft>
              <a:buNone/>
              <a:defRPr sz="8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915787" y="6198577"/>
            <a:ext cx="1654940" cy="56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08483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800"/>
              </a:spcAft>
              <a:defRPr baseline="0"/>
            </a:lvl1pPr>
            <a:lvl2pPr>
              <a:spcAft>
                <a:spcPts val="800"/>
              </a:spcAft>
              <a:defRPr/>
            </a:lvl2pPr>
            <a:lvl3pPr>
              <a:spcAft>
                <a:spcPts val="800"/>
              </a:spcAft>
              <a:defRPr/>
            </a:lvl3pPr>
            <a:lvl4pPr>
              <a:spcAft>
                <a:spcPts val="800"/>
              </a:spcAft>
              <a:defRPr/>
            </a:lvl4pPr>
            <a:lvl5pPr>
              <a:spcAft>
                <a:spcPts val="8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85691" y="372352"/>
            <a:ext cx="13495974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685697" y="717056"/>
            <a:ext cx="13492774" cy="402167"/>
          </a:xfrm>
        </p:spPr>
        <p:txBody>
          <a:bodyPr/>
          <a:lstStyle>
            <a:lvl1pPr marL="0" indent="0">
              <a:buFont typeface="Arial"/>
              <a:buNone/>
              <a:defRPr sz="24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CDED975-CFE7-49E4-ACAD-F0EA43FC8E8B}"/>
              </a:ext>
            </a:extLst>
          </p:cNvPr>
          <p:cNvSpPr/>
          <p:nvPr userDrawn="1"/>
        </p:nvSpPr>
        <p:spPr>
          <a:xfrm>
            <a:off x="2269969" y="6319707"/>
            <a:ext cx="2517598" cy="335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000" tIns="96000" rIns="96000" bIns="9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fi-FI" sz="1599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67220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+mj-lt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2702208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4EB823F2-CD38-4A2C-B19B-02C8CF0FAD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572" y="18"/>
            <a:ext cx="6328839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24668" y="2130447"/>
            <a:ext cx="12746197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26260" y="3839308"/>
            <a:ext cx="10496869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66" indent="0" algn="ctr">
              <a:buNone/>
              <a:defRPr/>
            </a:lvl2pPr>
            <a:lvl3pPr marL="1219133" indent="0" algn="ctr">
              <a:buNone/>
              <a:defRPr/>
            </a:lvl3pPr>
            <a:lvl4pPr marL="1828697" indent="0" algn="ctr">
              <a:buNone/>
              <a:defRPr/>
            </a:lvl4pPr>
            <a:lvl5pPr marL="2438263" indent="0" algn="ctr">
              <a:buNone/>
              <a:defRPr/>
            </a:lvl5pPr>
            <a:lvl6pPr marL="3047830" indent="0" algn="ctr">
              <a:buNone/>
              <a:defRPr/>
            </a:lvl6pPr>
            <a:lvl7pPr marL="3657396" indent="0" algn="ctr">
              <a:buNone/>
              <a:defRPr/>
            </a:lvl7pPr>
            <a:lvl8pPr marL="4266963" indent="0" algn="ctr">
              <a:buNone/>
              <a:defRPr/>
            </a:lvl8pPr>
            <a:lvl9pPr marL="4876529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1026" name="Picture 1">
            <a:extLst>
              <a:ext uri="{FF2B5EF4-FFF2-40B4-BE49-F238E27FC236}">
                <a16:creationId xmlns:a16="http://schemas.microsoft.com/office/drawing/2014/main" id="{4338F59A-BA49-4F59-9A25-4591FB314DB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002" y="0"/>
            <a:ext cx="2396398" cy="1492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3759811"/>
      </p:ext>
    </p:extLst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457176" indent="-457176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3555665"/>
      </p:ext>
    </p:extLst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5933555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+mn-lt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40" y="1440000"/>
            <a:ext cx="13625855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67046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able Placeholder 2"/>
          <p:cNvSpPr>
            <a:spLocks noGrp="1"/>
          </p:cNvSpPr>
          <p:nvPr>
            <p:ph type="tbl" sz="quarter" idx="13"/>
          </p:nvPr>
        </p:nvSpPr>
        <p:spPr>
          <a:xfrm>
            <a:off x="684840" y="1435200"/>
            <a:ext cx="13625855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</p:spTree>
    <p:extLst>
      <p:ext uri="{BB962C8B-B14F-4D97-AF65-F5344CB8AC3E}">
        <p14:creationId xmlns:p14="http://schemas.microsoft.com/office/powerpoint/2010/main" val="40351572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SmartArt Placeholder 2"/>
          <p:cNvSpPr>
            <a:spLocks noGrp="1"/>
          </p:cNvSpPr>
          <p:nvPr>
            <p:ph type="dgm" sz="quarter" idx="14"/>
          </p:nvPr>
        </p:nvSpPr>
        <p:spPr>
          <a:xfrm>
            <a:off x="684840" y="1435200"/>
            <a:ext cx="13625855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</p:spTree>
    <p:extLst>
      <p:ext uri="{BB962C8B-B14F-4D97-AF65-F5344CB8AC3E}">
        <p14:creationId xmlns:p14="http://schemas.microsoft.com/office/powerpoint/2010/main" val="3502790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37" y="1440000"/>
            <a:ext cx="6576779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733914" y="1440000"/>
            <a:ext cx="6576779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043842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733914" y="1440000"/>
            <a:ext cx="6576779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4"/>
          </p:nvPr>
        </p:nvSpPr>
        <p:spPr>
          <a:xfrm>
            <a:off x="684837" y="1440000"/>
            <a:ext cx="6576779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noProof="0"/>
              <a:t>Click icon to add table</a:t>
            </a:r>
          </a:p>
        </p:txBody>
      </p:sp>
    </p:spTree>
    <p:extLst>
      <p:ext uri="{BB962C8B-B14F-4D97-AF65-F5344CB8AC3E}">
        <p14:creationId xmlns:p14="http://schemas.microsoft.com/office/powerpoint/2010/main" val="36096453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35" y="1440000"/>
            <a:ext cx="42507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5372178" y="1440000"/>
            <a:ext cx="42507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10059990" y="1440000"/>
            <a:ext cx="42507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641699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sz="quarter" idx="15"/>
          </p:nvPr>
        </p:nvSpPr>
        <p:spPr>
          <a:xfrm>
            <a:off x="684362" y="1440000"/>
            <a:ext cx="42507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4" name="Table Placeholder 2"/>
          <p:cNvSpPr>
            <a:spLocks noGrp="1"/>
          </p:cNvSpPr>
          <p:nvPr>
            <p:ph type="tbl" sz="quarter" idx="16"/>
          </p:nvPr>
        </p:nvSpPr>
        <p:spPr>
          <a:xfrm>
            <a:off x="10056747" y="1440000"/>
            <a:ext cx="42507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5" name="Table Placeholder 2"/>
          <p:cNvSpPr>
            <a:spLocks noGrp="1"/>
          </p:cNvSpPr>
          <p:nvPr>
            <p:ph type="tbl" sz="quarter" idx="17"/>
          </p:nvPr>
        </p:nvSpPr>
        <p:spPr>
          <a:xfrm>
            <a:off x="5368935" y="1440000"/>
            <a:ext cx="42507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</p:spTree>
    <p:extLst>
      <p:ext uri="{BB962C8B-B14F-4D97-AF65-F5344CB8AC3E}">
        <p14:creationId xmlns:p14="http://schemas.microsoft.com/office/powerpoint/2010/main" val="1395285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5 White - four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39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191669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7698494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11205324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475826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.jpe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/>
          <p:cNvSpPr>
            <a:spLocks noGrp="1"/>
          </p:cNvSpPr>
          <p:nvPr>
            <p:ph type="title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/>
              <a:t>Click</a:t>
            </a:r>
            <a:r>
              <a:rPr lang="en-US"/>
              <a:t> to edit Master title slide</a:t>
            </a:r>
          </a:p>
        </p:txBody>
      </p: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687302" y="6417413"/>
            <a:ext cx="413264" cy="168188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333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5877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2" r:id="rId11"/>
    <p:sldLayoutId id="2147483673" r:id="rId12"/>
  </p:sldLayoutIdLst>
  <p:hf sldNum="0" hdr="0" dt="0"/>
  <p:txStyles>
    <p:titleStyle>
      <a:lvl1pPr algn="l" defTabSz="1219133" rtl="0" eaLnBrk="1" latinLnBrk="0" hangingPunct="1">
        <a:spcBef>
          <a:spcPct val="0"/>
        </a:spcBef>
        <a:buNone/>
        <a:defRPr sz="2666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76" indent="-457176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44" indent="-380978" algn="l" defTabSz="1219133" rtl="0" eaLnBrk="1" latinLnBrk="0" hangingPunct="1">
        <a:spcBef>
          <a:spcPct val="20000"/>
        </a:spcBef>
        <a:buFont typeface="Arial" panose="020B0604020202020204" pitchFamily="34" charset="0"/>
        <a:buChar char="–"/>
        <a:defRPr sz="3732" kern="1200">
          <a:solidFill>
            <a:schemeClr val="tx1"/>
          </a:solidFill>
          <a:latin typeface="+mn-lt"/>
          <a:ea typeface="+mn-ea"/>
          <a:cs typeface="+mn-cs"/>
        </a:defRPr>
      </a:lvl2pPr>
      <a:lvl3pPr marL="1523915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1" kern="1200">
          <a:solidFill>
            <a:schemeClr val="tx1"/>
          </a:solidFill>
          <a:latin typeface="+mn-lt"/>
          <a:ea typeface="+mn-ea"/>
          <a:cs typeface="+mn-cs"/>
        </a:defRPr>
      </a:lvl3pPr>
      <a:lvl4pPr marL="2133481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–"/>
        <a:defRPr sz="2666" kern="1200">
          <a:solidFill>
            <a:schemeClr val="tx1"/>
          </a:solidFill>
          <a:latin typeface="+mn-lt"/>
          <a:ea typeface="+mn-ea"/>
          <a:cs typeface="+mn-cs"/>
        </a:defRPr>
      </a:lvl4pPr>
      <a:lvl5pPr marL="2743047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»"/>
        <a:defRPr sz="2666" kern="1200">
          <a:solidFill>
            <a:schemeClr val="tx1"/>
          </a:solidFill>
          <a:latin typeface="+mn-lt"/>
          <a:ea typeface="+mn-ea"/>
          <a:cs typeface="+mn-cs"/>
        </a:defRPr>
      </a:lvl5pPr>
      <a:lvl6pPr marL="3352613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6pPr>
      <a:lvl7pPr marL="3962179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7pPr>
      <a:lvl8pPr marL="4571745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8pPr>
      <a:lvl9pPr marL="5181311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6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3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697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2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83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39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9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529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F88378C-9D96-42E8-92CD-8526DDBF4F3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2153009" y="228600"/>
            <a:ext cx="984602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49C4EDCB-B938-42B8-9865-939F84368B6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796641" y="1454152"/>
            <a:ext cx="13756312" cy="483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7ECE1BFA-4997-4EE5-ADD7-5FC15788726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701131" y="3304123"/>
            <a:ext cx="1277189" cy="301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 dirty="0">
                <a:solidFill>
                  <a:schemeClr val="bg1"/>
                </a:solidFill>
              </a:rPr>
              <a:t>© 3GPP 2012</a:t>
            </a:r>
            <a:endParaRPr lang="en-GB" altLang="en-US" sz="1333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10107ACB-6C9C-4721-BBBF-F429AA9FB76B}"/>
              </a:ext>
            </a:extLst>
          </p:cNvPr>
          <p:cNvSpPr txBox="1">
            <a:spLocks/>
          </p:cNvSpPr>
          <p:nvPr userDrawn="1"/>
        </p:nvSpPr>
        <p:spPr>
          <a:xfrm>
            <a:off x="687301" y="6421261"/>
            <a:ext cx="650431" cy="164340"/>
          </a:xfrm>
          <a:prstGeom prst="rect">
            <a:avLst/>
          </a:prstGeom>
        </p:spPr>
        <p:txBody>
          <a:bodyPr wrap="square"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1068" dirty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t>Slide </a:t>
            </a:r>
            <a:fld id="{71245D3D-131A-47D1-B100-B33219007AD2}" type="slidenum">
              <a:rPr lang="en-US" sz="10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333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0339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</p:sldLayoutIdLst>
  <p:transition spd="slow"/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5pPr>
      <a:lvl6pPr marL="609566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33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697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263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457176" indent="-457176" algn="l" rtl="0" eaLnBrk="0" fontAlgn="base" hangingPunct="0">
        <a:spcBef>
          <a:spcPct val="20000"/>
        </a:spcBef>
        <a:spcAft>
          <a:spcPct val="0"/>
        </a:spcAft>
        <a:buBlip>
          <a:blip r:embed="rId5"/>
        </a:buBlip>
        <a:defRPr sz="3732">
          <a:solidFill>
            <a:schemeClr val="tx1"/>
          </a:solidFill>
          <a:latin typeface="+mn-lt"/>
          <a:ea typeface="+mn-ea"/>
          <a:cs typeface="+mn-cs"/>
        </a:defRPr>
      </a:lvl1pPr>
      <a:lvl2pPr marL="990544" indent="-380978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3201">
          <a:solidFill>
            <a:schemeClr val="tx1"/>
          </a:solidFill>
          <a:latin typeface="+mn-lt"/>
        </a:defRPr>
      </a:lvl2pPr>
      <a:lvl3pPr marL="1523915" indent="-3047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666">
          <a:solidFill>
            <a:schemeClr val="tx1"/>
          </a:solidFill>
          <a:latin typeface="+mn-lt"/>
        </a:defRPr>
      </a:lvl3pPr>
      <a:lvl4pPr marL="2133481" indent="-3047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66">
          <a:solidFill>
            <a:schemeClr val="tx1"/>
          </a:solidFill>
          <a:latin typeface="+mn-lt"/>
        </a:defRPr>
      </a:lvl4pPr>
      <a:lvl5pPr marL="2743047" indent="-3047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2">
          <a:solidFill>
            <a:schemeClr val="tx1"/>
          </a:solidFill>
          <a:latin typeface="+mn-lt"/>
        </a:defRPr>
      </a:lvl5pPr>
      <a:lvl6pPr marL="3352613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6pPr>
      <a:lvl7pPr marL="3962179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7pPr>
      <a:lvl8pPr marL="4571745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8pPr>
      <a:lvl9pPr marL="5181311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6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3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697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2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83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39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9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529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3gpp.org/ftp/tsg_ran/TSG_RAN/TSGR_99/Docs/RP-230050.zip" TargetMode="External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ran/TSG_RAN/TSGR_99/Docs/RP-230050.zip" TargetMode="External"/><Relationship Id="rId2" Type="http://schemas.openxmlformats.org/officeDocument/2006/relationships/hyperlink" Target="http://www.3gpp.org/ftp/tsg_ran/TSG_RAN/TSGR_98e/Docs/RP-222730.zip" TargetMode="External"/><Relationship Id="rId1" Type="http://schemas.openxmlformats.org/officeDocument/2006/relationships/slideLayout" Target="../slideLayouts/slideLayout14.xml"/><Relationship Id="rId4" Type="http://schemas.openxmlformats.org/officeDocument/2006/relationships/hyperlink" Target="http://www.3gpp.org/ftp/tsg_ran/TSG_RAN/TSGR_AHs/2023_06_RAN_Rel19_WS/Docs/RWS-230488.zip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ran/TSG_RAN/TSGR_AHs/2023_06_RAN_Rel19_WS/Docs/RWS-230488.zip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3gpp.org/ftp/tsg_ran/TSG_RAN/TSGR_AHs/2023_06_RAN_Rel19_WS/Docs/RWS-230488.zip" TargetMode="External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47535" y="2369287"/>
            <a:ext cx="12746197" cy="1470025"/>
          </a:xfrm>
        </p:spPr>
        <p:txBody>
          <a:bodyPr/>
          <a:lstStyle/>
          <a:p>
            <a:r>
              <a:rPr lang="en-US" sz="4800" dirty="0"/>
              <a:t>RAN Chair’s Guidance for RAN Release 19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0131E32-5769-4333-B8D6-800B757A4D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406913" y="4127179"/>
            <a:ext cx="10324867" cy="1752600"/>
          </a:xfrm>
        </p:spPr>
        <p:txBody>
          <a:bodyPr/>
          <a:lstStyle/>
          <a:p>
            <a:r>
              <a:rPr lang="en-US" u="sng" dirty="0"/>
              <a:t>Source:</a:t>
            </a:r>
            <a:r>
              <a:rPr lang="en-US" dirty="0"/>
              <a:t> RAN Chair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5BB95B6-96F8-4C7B-843E-16CFF3CC2E82}"/>
              </a:ext>
            </a:extLst>
          </p:cNvPr>
          <p:cNvSpPr txBox="1"/>
          <p:nvPr/>
        </p:nvSpPr>
        <p:spPr>
          <a:xfrm>
            <a:off x="11379200" y="1641441"/>
            <a:ext cx="19352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RP-231540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9EF7242-00B2-4235-91B6-52D9E9D54541}"/>
              </a:ext>
            </a:extLst>
          </p:cNvPr>
          <p:cNvSpPr txBox="1"/>
          <p:nvPr/>
        </p:nvSpPr>
        <p:spPr>
          <a:xfrm>
            <a:off x="11379200" y="282688"/>
            <a:ext cx="300065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3GPP TSG RAN#101</a:t>
            </a:r>
          </a:p>
          <a:p>
            <a:r>
              <a:rPr lang="en-US" dirty="0"/>
              <a:t>11</a:t>
            </a:r>
            <a:r>
              <a:rPr lang="en-US" baseline="30000" dirty="0"/>
              <a:t>th</a:t>
            </a:r>
            <a:r>
              <a:rPr lang="en-US" dirty="0"/>
              <a:t> – 15</a:t>
            </a:r>
            <a:r>
              <a:rPr lang="en-US" baseline="30000" dirty="0"/>
              <a:t>th</a:t>
            </a:r>
            <a:r>
              <a:rPr lang="en-US" dirty="0"/>
              <a:t>, September 2023 </a:t>
            </a:r>
          </a:p>
          <a:p>
            <a:endParaRPr lang="en-US" dirty="0"/>
          </a:p>
          <a:p>
            <a:r>
              <a:rPr lang="en-US" dirty="0"/>
              <a:t>Agenda: 8.A</a:t>
            </a:r>
          </a:p>
        </p:txBody>
      </p:sp>
    </p:spTree>
    <p:extLst>
      <p:ext uri="{BB962C8B-B14F-4D97-AF65-F5344CB8AC3E}">
        <p14:creationId xmlns:p14="http://schemas.microsoft.com/office/powerpoint/2010/main" val="399343419"/>
      </p:ext>
    </p:extLst>
  </p:cSld>
  <p:clrMapOvr>
    <a:masterClrMapping/>
  </p:clrMapOvr>
  <p:transition spd="slow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3664" y="138223"/>
            <a:ext cx="13861278" cy="1143000"/>
          </a:xfrm>
        </p:spPr>
        <p:txBody>
          <a:bodyPr/>
          <a:lstStyle/>
          <a:p>
            <a:r>
              <a:rPr lang="en-US" sz="3600" dirty="0"/>
              <a:t>List of Potential RAN2-led Items for Subsequent Discussion till RAN#102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CCA4F789-4C8E-4FCD-8DB9-977346F0587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5392709"/>
              </p:ext>
            </p:extLst>
          </p:nvPr>
        </p:nvGraphicFramePr>
        <p:xfrm>
          <a:off x="1690422" y="1055564"/>
          <a:ext cx="11316277" cy="36199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129">
                  <a:extLst>
                    <a:ext uri="{9D8B030D-6E8A-4147-A177-3AD203B41FA5}">
                      <a16:colId xmlns:a16="http://schemas.microsoft.com/office/drawing/2014/main" val="371783704"/>
                    </a:ext>
                  </a:extLst>
                </a:gridCol>
                <a:gridCol w="7618932">
                  <a:extLst>
                    <a:ext uri="{9D8B030D-6E8A-4147-A177-3AD203B41FA5}">
                      <a16:colId xmlns:a16="http://schemas.microsoft.com/office/drawing/2014/main" val="1468657178"/>
                    </a:ext>
                  </a:extLst>
                </a:gridCol>
                <a:gridCol w="2330216">
                  <a:extLst>
                    <a:ext uri="{9D8B030D-6E8A-4147-A177-3AD203B41FA5}">
                      <a16:colId xmlns:a16="http://schemas.microsoft.com/office/drawing/2014/main" val="355880695"/>
                    </a:ext>
                  </a:extLst>
                </a:gridCol>
              </a:tblGrid>
              <a:tr h="477364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Index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Title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First-order TU Estimate (# TUs)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6817822"/>
                  </a:ext>
                </a:extLst>
              </a:tr>
              <a:tr h="444645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000" dirty="0"/>
                        <a:t>Mobility Enhancements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[2]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53953129"/>
                  </a:ext>
                </a:extLst>
              </a:tr>
              <a:tr h="444645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000" dirty="0">
                          <a:solidFill>
                            <a:schemeClr val="tx1"/>
                          </a:solidFill>
                        </a:rPr>
                        <a:t>Enhancements for XR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chemeClr val="tx1"/>
                          </a:solidFill>
                        </a:rPr>
                        <a:t>[2]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32107506"/>
                  </a:ext>
                </a:extLst>
              </a:tr>
              <a:tr h="444645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000" dirty="0"/>
                        <a:t>NTN (Non-Terrestrial Networks) evolution for NR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[2]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85820766"/>
                  </a:ext>
                </a:extLst>
              </a:tr>
              <a:tr h="198120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000" dirty="0"/>
                        <a:t>NTN (Non-Terrestrial Networks) evolution for IoT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[1]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82735534"/>
                  </a:ext>
                </a:extLst>
              </a:tr>
              <a:tr h="198120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13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/>
                        <a:t>AI/ML for Air interface SI (Mobility)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[2]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53969875"/>
                  </a:ext>
                </a:extLst>
              </a:tr>
              <a:tr h="198120">
                <a:tc rowSpan="2">
                  <a:txBody>
                    <a:bodyPr/>
                    <a:lstStyle/>
                    <a:p>
                      <a:pPr algn="ctr"/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000" b="0" i="1" dirty="0">
                          <a:solidFill>
                            <a:srgbClr val="0066FF"/>
                          </a:solidFill>
                          <a:effectLst/>
                        </a:rPr>
                        <a:t>[RAN1-led] Ambient IoT</a:t>
                      </a:r>
                      <a:endParaRPr lang="en-US" sz="2000" b="0" i="1" dirty="0">
                        <a:solidFill>
                          <a:srgbClr val="0066FF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i="1" dirty="0">
                          <a:solidFill>
                            <a:srgbClr val="0066FF"/>
                          </a:solidFill>
                          <a:sym typeface="Wingdings" panose="05000000000000000000" pitchFamily="2" charset="2"/>
                        </a:rPr>
                        <a:t>[2]</a:t>
                      </a:r>
                      <a:endParaRPr lang="en-US" sz="2000" i="1" dirty="0">
                        <a:solidFill>
                          <a:srgbClr val="0066FF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60638989"/>
                  </a:ext>
                </a:extLst>
              </a:tr>
              <a:tr h="19812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000" b="0" i="1" dirty="0">
                          <a:solidFill>
                            <a:srgbClr val="0066FF"/>
                          </a:solidFill>
                        </a:rPr>
                        <a:t>[RAN1-led] AI/ML for Air interface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i="1" dirty="0">
                          <a:solidFill>
                            <a:srgbClr val="0066FF"/>
                          </a:solidFill>
                        </a:rPr>
                        <a:t>[2]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66846363"/>
                  </a:ext>
                </a:extLst>
              </a:tr>
            </a:tbl>
          </a:graphicData>
        </a:graphic>
      </p:graphicFrame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3F6D3193-A43A-4084-82C5-E3946FBB8B16}"/>
              </a:ext>
            </a:extLst>
          </p:cNvPr>
          <p:cNvSpPr txBox="1">
            <a:spLocks/>
          </p:cNvSpPr>
          <p:nvPr/>
        </p:nvSpPr>
        <p:spPr bwMode="auto">
          <a:xfrm>
            <a:off x="1821923" y="4872561"/>
            <a:ext cx="9537863" cy="14808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457176" indent="-457176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3732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544" indent="-38097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3201">
                <a:solidFill>
                  <a:schemeClr val="tx1"/>
                </a:solidFill>
                <a:latin typeface="+mn-lt"/>
              </a:defRPr>
            </a:lvl2pPr>
            <a:lvl3pPr marL="1523915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666">
                <a:solidFill>
                  <a:schemeClr val="tx1"/>
                </a:solidFill>
                <a:latin typeface="+mn-lt"/>
              </a:defRPr>
            </a:lvl3pPr>
            <a:lvl4pPr marL="2133481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66">
                <a:solidFill>
                  <a:schemeClr val="tx1"/>
                </a:solidFill>
                <a:latin typeface="+mn-lt"/>
              </a:defRPr>
            </a:lvl4pPr>
            <a:lvl5pPr marL="2743047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5pPr>
            <a:lvl6pPr marL="3352613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6pPr>
            <a:lvl7pPr marL="3962179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7pPr>
            <a:lvl8pPr marL="4571745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8pPr>
            <a:lvl9pPr marL="5181311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1800" kern="0" dirty="0"/>
              <a:t>~10% RAN2 capacity (~40TUs) is planned to be reserved</a:t>
            </a:r>
          </a:p>
          <a:p>
            <a:r>
              <a:rPr lang="en-US" sz="1800" kern="0" dirty="0"/>
              <a:t>Additionally, 13 TUs are reserved in RAN2 for maintenance, LSs, overflows, etc. </a:t>
            </a:r>
          </a:p>
          <a:p>
            <a:r>
              <a:rPr lang="en-US" sz="1800" kern="0" dirty="0"/>
              <a:t>~1TU (in the 2</a:t>
            </a:r>
            <a:r>
              <a:rPr lang="en-US" sz="1800" kern="0" baseline="30000" dirty="0"/>
              <a:t>nd</a:t>
            </a:r>
            <a:r>
              <a:rPr lang="en-US" sz="1800" kern="0" dirty="0"/>
              <a:t> half Rel-19) is planned to be reserved for TEI purpose </a:t>
            </a:r>
          </a:p>
          <a:p>
            <a:r>
              <a:rPr lang="en-US" sz="1800" kern="0" dirty="0"/>
              <a:t>With [3] TUs left, RAN2 may have room up to 3 RAN2-led </a:t>
            </a:r>
            <a:r>
              <a:rPr lang="en-US" sz="1800" b="1" kern="0" dirty="0"/>
              <a:t>small</a:t>
            </a:r>
            <a:r>
              <a:rPr lang="en-US" sz="1800" kern="0" dirty="0"/>
              <a:t> projects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C7FE331A-1761-4A36-AA82-FB5D36B3927F}"/>
              </a:ext>
            </a:extLst>
          </p:cNvPr>
          <p:cNvSpPr txBox="1">
            <a:spLocks/>
          </p:cNvSpPr>
          <p:nvPr/>
        </p:nvSpPr>
        <p:spPr bwMode="auto">
          <a:xfrm>
            <a:off x="10989734" y="4872561"/>
            <a:ext cx="3453608" cy="14084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457176" indent="-457176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3732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544" indent="-38097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3201">
                <a:solidFill>
                  <a:schemeClr val="tx1"/>
                </a:solidFill>
                <a:latin typeface="+mn-lt"/>
              </a:defRPr>
            </a:lvl2pPr>
            <a:lvl3pPr marL="1523915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666">
                <a:solidFill>
                  <a:schemeClr val="tx1"/>
                </a:solidFill>
                <a:latin typeface="+mn-lt"/>
              </a:defRPr>
            </a:lvl3pPr>
            <a:lvl4pPr marL="2133481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66">
                <a:solidFill>
                  <a:schemeClr val="tx1"/>
                </a:solidFill>
                <a:latin typeface="+mn-lt"/>
              </a:defRPr>
            </a:lvl4pPr>
            <a:lvl5pPr marL="2743047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5pPr>
            <a:lvl6pPr marL="3352613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6pPr>
            <a:lvl7pPr marL="3962179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7pPr>
            <a:lvl8pPr marL="4571745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8pPr>
            <a:lvl9pPr marL="5181311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None/>
            </a:pPr>
            <a:r>
              <a:rPr lang="en-US" sz="1800" kern="0" dirty="0"/>
              <a:t>Total: </a:t>
            </a:r>
            <a:r>
              <a:rPr lang="en-US" sz="1800" kern="0" dirty="0">
                <a:sym typeface="Wingdings" panose="05000000000000000000" pitchFamily="2" charset="2"/>
              </a:rPr>
              <a:t>[13]</a:t>
            </a:r>
          </a:p>
          <a:p>
            <a:pPr marL="0" indent="0">
              <a:buNone/>
            </a:pPr>
            <a:r>
              <a:rPr lang="en-US" sz="1800" kern="0" dirty="0">
                <a:sym typeface="Wingdings" panose="05000000000000000000" pitchFamily="2" charset="2"/>
              </a:rPr>
              <a:t>Cross-WG/TSG impact: [7] TUs </a:t>
            </a:r>
          </a:p>
          <a:p>
            <a:pPr marL="533368" lvl="1" indent="0">
              <a:buNone/>
            </a:pPr>
            <a:r>
              <a:rPr lang="en-US" sz="1269" i="1" kern="0" dirty="0">
                <a:sym typeface="Wingdings" panose="05000000000000000000" pitchFamily="2" charset="2"/>
              </a:rPr>
              <a:t>* Besides A-IoT &amp; RAN1-led AI/ML</a:t>
            </a:r>
          </a:p>
          <a:p>
            <a:pPr marL="0" indent="0">
              <a:buNone/>
            </a:pPr>
            <a:r>
              <a:rPr lang="en-US" sz="1800" kern="0" dirty="0">
                <a:sym typeface="Wingdings" panose="05000000000000000000" pitchFamily="2" charset="2"/>
              </a:rPr>
              <a:t>~17 TUs reserved</a:t>
            </a:r>
          </a:p>
          <a:p>
            <a:pPr marL="0" indent="0">
              <a:buNone/>
            </a:pPr>
            <a:r>
              <a:rPr lang="en-US" sz="1800" kern="0" dirty="0">
                <a:sym typeface="Wingdings" panose="05000000000000000000" pitchFamily="2" charset="2"/>
              </a:rPr>
              <a:t>[3] TUs left</a:t>
            </a:r>
            <a:endParaRPr lang="en-US" sz="1800" kern="0" dirty="0"/>
          </a:p>
        </p:txBody>
      </p:sp>
    </p:spTree>
    <p:extLst>
      <p:ext uri="{BB962C8B-B14F-4D97-AF65-F5344CB8AC3E}">
        <p14:creationId xmlns:p14="http://schemas.microsoft.com/office/powerpoint/2010/main" val="682579002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9839" y="138223"/>
            <a:ext cx="13716000" cy="1143000"/>
          </a:xfrm>
        </p:spPr>
        <p:txBody>
          <a:bodyPr/>
          <a:lstStyle/>
          <a:p>
            <a:r>
              <a:rPr lang="en-US" sz="3600" dirty="0"/>
              <a:t>List of Potential RAN3-led Items for Subsequent Discussion till RAN#102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5E591E27-E387-492E-A930-ED79E7BD762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3239743"/>
              </p:ext>
            </p:extLst>
          </p:nvPr>
        </p:nvGraphicFramePr>
        <p:xfrm>
          <a:off x="1690422" y="1281223"/>
          <a:ext cx="11614679" cy="27995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03179">
                  <a:extLst>
                    <a:ext uri="{9D8B030D-6E8A-4147-A177-3AD203B41FA5}">
                      <a16:colId xmlns:a16="http://schemas.microsoft.com/office/drawing/2014/main" val="371783704"/>
                    </a:ext>
                  </a:extLst>
                </a:gridCol>
                <a:gridCol w="7819838">
                  <a:extLst>
                    <a:ext uri="{9D8B030D-6E8A-4147-A177-3AD203B41FA5}">
                      <a16:colId xmlns:a16="http://schemas.microsoft.com/office/drawing/2014/main" val="1468657178"/>
                    </a:ext>
                  </a:extLst>
                </a:gridCol>
                <a:gridCol w="2391662">
                  <a:extLst>
                    <a:ext uri="{9D8B030D-6E8A-4147-A177-3AD203B41FA5}">
                      <a16:colId xmlns:a16="http://schemas.microsoft.com/office/drawing/2014/main" val="355880695"/>
                    </a:ext>
                  </a:extLst>
                </a:gridCol>
              </a:tblGrid>
              <a:tr h="652991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Index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Title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First-order TU Estimate (# TUs)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6817822"/>
                  </a:ext>
                </a:extLst>
              </a:tr>
              <a:tr h="652991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000" dirty="0"/>
                        <a:t>AI/ML for NG-RAN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[2]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53953129"/>
                  </a:ext>
                </a:extLst>
              </a:tr>
              <a:tr h="652991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000" dirty="0"/>
                        <a:t>SON/MDT Enhancements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[1-2]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86861940"/>
                  </a:ext>
                </a:extLst>
              </a:tr>
              <a:tr h="326496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000" dirty="0"/>
                        <a:t>Additional Topological Enhancements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[1-2]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82735534"/>
                  </a:ext>
                </a:extLst>
              </a:tr>
              <a:tr h="326496">
                <a:tc>
                  <a:txBody>
                    <a:bodyPr/>
                    <a:lstStyle/>
                    <a:p>
                      <a:pPr algn="ctr"/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000" b="0" i="1" dirty="0">
                          <a:solidFill>
                            <a:srgbClr val="0066FF"/>
                          </a:solidFill>
                          <a:effectLst/>
                        </a:rPr>
                        <a:t>[RAN1-led] Ambient IoT</a:t>
                      </a:r>
                      <a:endParaRPr lang="en-US" sz="2000" b="0" i="1" dirty="0">
                        <a:solidFill>
                          <a:srgbClr val="0066FF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i="1" dirty="0">
                          <a:solidFill>
                            <a:srgbClr val="0066FF"/>
                          </a:solidFill>
                          <a:sym typeface="Wingdings" panose="05000000000000000000" pitchFamily="2" charset="2"/>
                        </a:rPr>
                        <a:t>[2]</a:t>
                      </a:r>
                      <a:endParaRPr lang="en-US" sz="2000" i="1" dirty="0">
                        <a:solidFill>
                          <a:srgbClr val="0066FF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2354262"/>
                  </a:ext>
                </a:extLst>
              </a:tr>
            </a:tbl>
          </a:graphicData>
        </a:graphic>
      </p:graphicFrame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A3F9B02-80E7-4D8C-A825-EC880AF405EC}"/>
              </a:ext>
            </a:extLst>
          </p:cNvPr>
          <p:cNvSpPr txBox="1">
            <a:spLocks/>
          </p:cNvSpPr>
          <p:nvPr/>
        </p:nvSpPr>
        <p:spPr bwMode="auto">
          <a:xfrm>
            <a:off x="1690422" y="4204551"/>
            <a:ext cx="9537863" cy="1095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457176" indent="-457176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3732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544" indent="-38097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3201">
                <a:solidFill>
                  <a:schemeClr val="tx1"/>
                </a:solidFill>
                <a:latin typeface="+mn-lt"/>
              </a:defRPr>
            </a:lvl2pPr>
            <a:lvl3pPr marL="1523915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666">
                <a:solidFill>
                  <a:schemeClr val="tx1"/>
                </a:solidFill>
                <a:latin typeface="+mn-lt"/>
              </a:defRPr>
            </a:lvl3pPr>
            <a:lvl4pPr marL="2133481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66">
                <a:solidFill>
                  <a:schemeClr val="tx1"/>
                </a:solidFill>
                <a:latin typeface="+mn-lt"/>
              </a:defRPr>
            </a:lvl4pPr>
            <a:lvl5pPr marL="2743047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5pPr>
            <a:lvl6pPr marL="3352613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6pPr>
            <a:lvl7pPr marL="3962179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7pPr>
            <a:lvl8pPr marL="4571745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8pPr>
            <a:lvl9pPr marL="5181311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1800" kern="0" dirty="0"/>
              <a:t>~10% RAN3 capacity (12 TUs) is planned to be reserved</a:t>
            </a:r>
          </a:p>
          <a:p>
            <a:r>
              <a:rPr lang="en-US" sz="1800" kern="0" dirty="0"/>
              <a:t>With [0-1] TU left, RAN3 may not have room for additional RAN3-led projects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C545FF89-EB61-4BE8-9DAB-F798AF663B38}"/>
              </a:ext>
            </a:extLst>
          </p:cNvPr>
          <p:cNvSpPr txBox="1">
            <a:spLocks/>
          </p:cNvSpPr>
          <p:nvPr/>
        </p:nvSpPr>
        <p:spPr bwMode="auto">
          <a:xfrm>
            <a:off x="11376718" y="4193542"/>
            <a:ext cx="3251200" cy="14084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457176" indent="-457176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3732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544" indent="-38097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3201">
                <a:solidFill>
                  <a:schemeClr val="tx1"/>
                </a:solidFill>
                <a:latin typeface="+mn-lt"/>
              </a:defRPr>
            </a:lvl2pPr>
            <a:lvl3pPr marL="1523915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666">
                <a:solidFill>
                  <a:schemeClr val="tx1"/>
                </a:solidFill>
                <a:latin typeface="+mn-lt"/>
              </a:defRPr>
            </a:lvl3pPr>
            <a:lvl4pPr marL="2133481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66">
                <a:solidFill>
                  <a:schemeClr val="tx1"/>
                </a:solidFill>
                <a:latin typeface="+mn-lt"/>
              </a:defRPr>
            </a:lvl4pPr>
            <a:lvl5pPr marL="2743047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5pPr>
            <a:lvl6pPr marL="3352613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6pPr>
            <a:lvl7pPr marL="3962179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7pPr>
            <a:lvl8pPr marL="4571745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8pPr>
            <a:lvl9pPr marL="5181311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None/>
            </a:pPr>
            <a:r>
              <a:rPr lang="en-US" sz="1800" kern="0" dirty="0"/>
              <a:t>Total: </a:t>
            </a:r>
            <a:r>
              <a:rPr lang="en-US" sz="1800" kern="0" dirty="0">
                <a:sym typeface="Wingdings" panose="05000000000000000000" pitchFamily="2" charset="2"/>
              </a:rPr>
              <a:t>[7]</a:t>
            </a:r>
          </a:p>
          <a:p>
            <a:pPr marL="0" indent="0">
              <a:buNone/>
            </a:pPr>
            <a:r>
              <a:rPr lang="en-US" sz="1800" kern="0" dirty="0">
                <a:sym typeface="Wingdings" panose="05000000000000000000" pitchFamily="2" charset="2"/>
              </a:rPr>
              <a:t>Cross-WG/TSG impact: [3-4] TUs</a:t>
            </a:r>
          </a:p>
          <a:p>
            <a:pPr marL="533368" lvl="1" indent="0">
              <a:buNone/>
            </a:pPr>
            <a:r>
              <a:rPr lang="en-US" sz="1269" kern="0" dirty="0">
                <a:sym typeface="Wingdings" panose="05000000000000000000" pitchFamily="2" charset="2"/>
              </a:rPr>
              <a:t>* </a:t>
            </a:r>
            <a:r>
              <a:rPr lang="en-US" sz="1269" i="1" kern="0" dirty="0">
                <a:sym typeface="Wingdings" panose="05000000000000000000" pitchFamily="2" charset="2"/>
              </a:rPr>
              <a:t>Besides A-IoT</a:t>
            </a:r>
          </a:p>
          <a:p>
            <a:pPr marL="0" indent="0">
              <a:buNone/>
            </a:pPr>
            <a:r>
              <a:rPr lang="en-US" sz="1800" kern="0" dirty="0">
                <a:sym typeface="Wingdings" panose="05000000000000000000" pitchFamily="2" charset="2"/>
              </a:rPr>
              <a:t>~[1] TU reserved</a:t>
            </a:r>
          </a:p>
          <a:p>
            <a:pPr marL="0" indent="0">
              <a:buNone/>
            </a:pPr>
            <a:r>
              <a:rPr lang="en-US" sz="1800" kern="0" dirty="0">
                <a:sym typeface="Wingdings" panose="05000000000000000000" pitchFamily="2" charset="2"/>
              </a:rPr>
              <a:t>~[0-1] TU left</a:t>
            </a:r>
            <a:endParaRPr lang="en-US" sz="1800" kern="0" dirty="0"/>
          </a:p>
        </p:txBody>
      </p:sp>
    </p:spTree>
    <p:extLst>
      <p:ext uri="{BB962C8B-B14F-4D97-AF65-F5344CB8AC3E}">
        <p14:creationId xmlns:p14="http://schemas.microsoft.com/office/powerpoint/2010/main" val="1281507769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2388" y="138223"/>
            <a:ext cx="13673271" cy="1143000"/>
          </a:xfrm>
        </p:spPr>
        <p:txBody>
          <a:bodyPr/>
          <a:lstStyle/>
          <a:p>
            <a:r>
              <a:rPr lang="en-US" sz="3600" dirty="0"/>
              <a:t>RAN4 Considerations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AE4E52AD-A0CD-409F-AD00-7E9B6AA183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28807" y="1013883"/>
            <a:ext cx="13308826" cy="4830233"/>
          </a:xfrm>
        </p:spPr>
        <p:txBody>
          <a:bodyPr/>
          <a:lstStyle/>
          <a:p>
            <a:r>
              <a:rPr lang="en-US" sz="2400" dirty="0"/>
              <a:t> It is critical to maintain RAN4 load reasonable</a:t>
            </a:r>
          </a:p>
          <a:p>
            <a:pPr lvl="1"/>
            <a:r>
              <a:rPr lang="en-US" sz="2000" dirty="0"/>
              <a:t>The load from the projects led by RAN1/2/3</a:t>
            </a:r>
          </a:p>
          <a:p>
            <a:pPr lvl="2"/>
            <a:r>
              <a:rPr lang="en-US" sz="1800" dirty="0"/>
              <a:t>An estimate of RAN4 TU impact is necessary for all RAN1/2/3-led items</a:t>
            </a:r>
          </a:p>
          <a:p>
            <a:pPr lvl="2"/>
            <a:r>
              <a:rPr lang="en-US" sz="1800" dirty="0"/>
              <a:t>A certain amount of RAN4 capacity is to be reserved when approving the package in December</a:t>
            </a:r>
          </a:p>
          <a:p>
            <a:pPr lvl="1"/>
            <a:r>
              <a:rPr lang="en-US" sz="2000" dirty="0"/>
              <a:t>The load from RAN4-led projects</a:t>
            </a:r>
          </a:p>
          <a:p>
            <a:r>
              <a:rPr lang="en-US" sz="2400" dirty="0"/>
              <a:t>It is critical to make sure the projects are rooted in commercial interests</a:t>
            </a:r>
          </a:p>
          <a:p>
            <a:pPr lvl="1"/>
            <a:r>
              <a:rPr lang="en-US" sz="2000" dirty="0"/>
              <a:t>For any RAN4-led non-spectrum related projects to be further considered for Rel-19, support from multiple operators from different regions is highly recommended!</a:t>
            </a:r>
          </a:p>
          <a:p>
            <a:pPr lvl="2"/>
            <a:r>
              <a:rPr lang="en-US" sz="1600" dirty="0"/>
              <a:t>Note: it is NOT intended to be “number counting” driven discussion, but rather as an indication of some tangible commercial interests </a:t>
            </a:r>
          </a:p>
          <a:p>
            <a:r>
              <a:rPr lang="en-US" sz="2400" dirty="0"/>
              <a:t>To organize RAN#102 agenda for RAN4 Rel-19 as (</a:t>
            </a:r>
            <a:r>
              <a:rPr lang="en-US" sz="1800" dirty="0"/>
              <a:t>Note: no discussion on spectrum related items</a:t>
            </a:r>
            <a:r>
              <a:rPr lang="en-US" sz="2400" dirty="0"/>
              <a:t>)</a:t>
            </a:r>
          </a:p>
          <a:p>
            <a:pPr lvl="1"/>
            <a:r>
              <a:rPr lang="en-US" sz="1800" i="1" dirty="0"/>
              <a:t>General</a:t>
            </a:r>
          </a:p>
          <a:p>
            <a:pPr lvl="1"/>
            <a:r>
              <a:rPr lang="en-US" sz="1800" i="1" dirty="0"/>
              <a:t>Candidate RF/OTA Topics for Rel-19</a:t>
            </a:r>
          </a:p>
          <a:p>
            <a:pPr lvl="1"/>
            <a:r>
              <a:rPr lang="en-US" sz="1800" i="1" dirty="0"/>
              <a:t>Candidate </a:t>
            </a:r>
            <a:r>
              <a:rPr lang="en-US" sz="1800" i="1" dirty="0" err="1"/>
              <a:t>Demod</a:t>
            </a:r>
            <a:r>
              <a:rPr lang="en-US" sz="1800" i="1" dirty="0"/>
              <a:t>/RRM Topics for Rel-19</a:t>
            </a:r>
          </a:p>
          <a:p>
            <a:pPr lvl="1"/>
            <a:r>
              <a:rPr lang="en-US" sz="1800" i="1" dirty="0"/>
              <a:t>Candidate Topics Impacting both RF/OTA and </a:t>
            </a:r>
            <a:r>
              <a:rPr lang="en-US" sz="1800" i="1" dirty="0" err="1"/>
              <a:t>Demod</a:t>
            </a:r>
            <a:r>
              <a:rPr lang="en-US" sz="1800" i="1" dirty="0"/>
              <a:t>/RRM for Rel-19</a:t>
            </a:r>
          </a:p>
          <a:p>
            <a:pPr lvl="1"/>
            <a:r>
              <a:rPr lang="en-US" sz="1800" i="1" dirty="0"/>
              <a:t>Others</a:t>
            </a:r>
          </a:p>
        </p:txBody>
      </p:sp>
    </p:spTree>
    <p:extLst>
      <p:ext uri="{BB962C8B-B14F-4D97-AF65-F5344CB8AC3E}">
        <p14:creationId xmlns:p14="http://schemas.microsoft.com/office/powerpoint/2010/main" val="1299118312"/>
      </p:ext>
    </p:extLst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0218" y="66233"/>
            <a:ext cx="11706046" cy="702730"/>
          </a:xfrm>
        </p:spPr>
        <p:txBody>
          <a:bodyPr/>
          <a:lstStyle/>
          <a:p>
            <a:r>
              <a:rPr lang="en-US" sz="3600" dirty="0"/>
              <a:t>Additional Considerations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0880" y="1013883"/>
            <a:ext cx="14027887" cy="4830233"/>
          </a:xfrm>
        </p:spPr>
        <p:txBody>
          <a:bodyPr/>
          <a:lstStyle/>
          <a:p>
            <a:r>
              <a:rPr lang="en-US" sz="2400" dirty="0"/>
              <a:t>Additional Candidate Topics for further consideration during RAN#101 and till RAN#102</a:t>
            </a:r>
          </a:p>
          <a:p>
            <a:pPr lvl="1"/>
            <a:r>
              <a:rPr lang="en-US" sz="1800" dirty="0"/>
              <a:t>Multi-carrier Enhancements</a:t>
            </a:r>
          </a:p>
          <a:p>
            <a:pPr lvl="1"/>
            <a:r>
              <a:rPr lang="en-US" sz="1800" dirty="0"/>
              <a:t>Coverage Enhancements</a:t>
            </a:r>
          </a:p>
          <a:p>
            <a:pPr lvl="1"/>
            <a:r>
              <a:rPr lang="en-US" sz="1800" dirty="0"/>
              <a:t>Positioning Enhancements</a:t>
            </a:r>
          </a:p>
          <a:p>
            <a:pPr lvl="1"/>
            <a:r>
              <a:rPr lang="en-US" sz="1800" dirty="0"/>
              <a:t>SL Evolution</a:t>
            </a:r>
            <a:endParaRPr lang="en-US" sz="1050" dirty="0"/>
          </a:p>
          <a:p>
            <a:pPr lvl="1"/>
            <a:r>
              <a:rPr lang="en-US" sz="1800" dirty="0"/>
              <a:t>NCR</a:t>
            </a:r>
          </a:p>
          <a:p>
            <a:pPr lvl="1"/>
            <a:r>
              <a:rPr lang="en-US" sz="1800" kern="0" dirty="0"/>
              <a:t>SL Relay Enhancements</a:t>
            </a:r>
          </a:p>
          <a:p>
            <a:pPr lvl="1"/>
            <a:r>
              <a:rPr lang="en-US" sz="1800" dirty="0"/>
              <a:t>UAV/UAM</a:t>
            </a:r>
          </a:p>
          <a:p>
            <a:pPr lvl="1"/>
            <a:r>
              <a:rPr lang="en-US" sz="1800" dirty="0"/>
              <a:t>MU-SIM</a:t>
            </a:r>
            <a:endParaRPr lang="en-US" sz="1800" strike="sngStrike" dirty="0"/>
          </a:p>
          <a:p>
            <a:pPr lvl="1"/>
            <a:r>
              <a:rPr lang="en-US" sz="1800" dirty="0"/>
              <a:t>Broadcast/multicast</a:t>
            </a:r>
          </a:p>
          <a:p>
            <a:pPr lvl="1"/>
            <a:r>
              <a:rPr lang="en-US" sz="1800" dirty="0"/>
              <a:t>UE aggregation, collaboration, and backup</a:t>
            </a:r>
          </a:p>
          <a:p>
            <a:pPr lvl="1"/>
            <a:r>
              <a:rPr lang="en-US" sz="1800" dirty="0"/>
              <a:t>Lean protocol stack/High speed packetization/Layer 2 UP enhancements</a:t>
            </a:r>
          </a:p>
          <a:p>
            <a:pPr lvl="1"/>
            <a:r>
              <a:rPr lang="en-US" sz="1800" dirty="0" err="1"/>
              <a:t>QoE</a:t>
            </a:r>
            <a:endParaRPr lang="en-US" sz="1800" dirty="0"/>
          </a:p>
          <a:p>
            <a:pPr lvl="1"/>
            <a:r>
              <a:rPr lang="en-US" sz="1800" dirty="0"/>
              <a:t>Others</a:t>
            </a:r>
          </a:p>
          <a:p>
            <a:pPr lvl="1"/>
            <a:endParaRPr lang="en-US" sz="1469" dirty="0"/>
          </a:p>
        </p:txBody>
      </p:sp>
    </p:spTree>
    <p:extLst>
      <p:ext uri="{BB962C8B-B14F-4D97-AF65-F5344CB8AC3E}">
        <p14:creationId xmlns:p14="http://schemas.microsoft.com/office/powerpoint/2010/main" val="2424280064"/>
      </p:ext>
    </p:extLst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6641" y="245536"/>
            <a:ext cx="13427870" cy="1143000"/>
          </a:xfrm>
        </p:spPr>
        <p:txBody>
          <a:bodyPr/>
          <a:lstStyle/>
          <a:p>
            <a:r>
              <a:rPr lang="en-US" sz="4000" dirty="0"/>
              <a:t>Proposal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 </a:t>
            </a:r>
            <a:r>
              <a:rPr lang="en-US" sz="3201" dirty="0"/>
              <a:t>It is proposed to endorse slide 6 to slide 13</a:t>
            </a:r>
            <a:endParaRPr lang="en-US" sz="2666" dirty="0"/>
          </a:p>
        </p:txBody>
      </p:sp>
    </p:spTree>
    <p:extLst>
      <p:ext uri="{BB962C8B-B14F-4D97-AF65-F5344CB8AC3E}">
        <p14:creationId xmlns:p14="http://schemas.microsoft.com/office/powerpoint/2010/main" val="2867761962"/>
      </p:ext>
    </p:extLst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9A290F-50EE-455A-BFE7-93207D46DD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Appendix 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E0F7C006-97A2-4071-9C79-0ABD3FD7C097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917701" y="1887538"/>
            <a:ext cx="11503025" cy="3878263"/>
            <a:chOff x="1208" y="1189"/>
            <a:chExt cx="7246" cy="2443"/>
          </a:xfrm>
        </p:grpSpPr>
        <p:sp>
          <p:nvSpPr>
            <p:cNvPr id="7" name="Freeform 5">
              <a:extLst>
                <a:ext uri="{FF2B5EF4-FFF2-40B4-BE49-F238E27FC236}">
                  <a16:creationId xmlns:a16="http://schemas.microsoft.com/office/drawing/2014/main" id="{AF681BB3-D6C7-40B9-B5A4-7F5F4E70297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007" y="1621"/>
              <a:ext cx="48" cy="1067"/>
            </a:xfrm>
            <a:custGeom>
              <a:avLst/>
              <a:gdLst>
                <a:gd name="T0" fmla="*/ 30 w 48"/>
                <a:gd name="T1" fmla="*/ 40 h 1067"/>
                <a:gd name="T2" fmla="*/ 35 w 48"/>
                <a:gd name="T3" fmla="*/ 1067 h 1067"/>
                <a:gd name="T4" fmla="*/ 23 w 48"/>
                <a:gd name="T5" fmla="*/ 1067 h 1067"/>
                <a:gd name="T6" fmla="*/ 18 w 48"/>
                <a:gd name="T7" fmla="*/ 40 h 1067"/>
                <a:gd name="T8" fmla="*/ 30 w 48"/>
                <a:gd name="T9" fmla="*/ 40 h 1067"/>
                <a:gd name="T10" fmla="*/ 0 w 48"/>
                <a:gd name="T11" fmla="*/ 48 h 1067"/>
                <a:gd name="T12" fmla="*/ 23 w 48"/>
                <a:gd name="T13" fmla="*/ 0 h 1067"/>
                <a:gd name="T14" fmla="*/ 48 w 48"/>
                <a:gd name="T15" fmla="*/ 48 h 1067"/>
                <a:gd name="T16" fmla="*/ 0 w 48"/>
                <a:gd name="T17" fmla="*/ 48 h 10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1067">
                  <a:moveTo>
                    <a:pt x="30" y="40"/>
                  </a:moveTo>
                  <a:lnTo>
                    <a:pt x="35" y="1067"/>
                  </a:lnTo>
                  <a:lnTo>
                    <a:pt x="23" y="1067"/>
                  </a:lnTo>
                  <a:lnTo>
                    <a:pt x="18" y="40"/>
                  </a:lnTo>
                  <a:lnTo>
                    <a:pt x="30" y="40"/>
                  </a:lnTo>
                  <a:close/>
                  <a:moveTo>
                    <a:pt x="0" y="48"/>
                  </a:moveTo>
                  <a:lnTo>
                    <a:pt x="23" y="0"/>
                  </a:lnTo>
                  <a:lnTo>
                    <a:pt x="48" y="48"/>
                  </a:lnTo>
                  <a:lnTo>
                    <a:pt x="0" y="48"/>
                  </a:lnTo>
                  <a:close/>
                </a:path>
              </a:pathLst>
            </a:custGeom>
            <a:solidFill>
              <a:srgbClr val="000000"/>
            </a:solidFill>
            <a:ln w="0" cap="flat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6">
              <a:extLst>
                <a:ext uri="{FF2B5EF4-FFF2-40B4-BE49-F238E27FC236}">
                  <a16:creationId xmlns:a16="http://schemas.microsoft.com/office/drawing/2014/main" id="{4122310C-C0EB-498C-B777-1F97A94500A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660" y="1598"/>
              <a:ext cx="48" cy="1256"/>
            </a:xfrm>
            <a:custGeom>
              <a:avLst/>
              <a:gdLst>
                <a:gd name="T0" fmla="*/ 30 w 48"/>
                <a:gd name="T1" fmla="*/ 40 h 1256"/>
                <a:gd name="T2" fmla="*/ 41 w 48"/>
                <a:gd name="T3" fmla="*/ 1256 h 1256"/>
                <a:gd name="T4" fmla="*/ 29 w 48"/>
                <a:gd name="T5" fmla="*/ 1256 h 1256"/>
                <a:gd name="T6" fmla="*/ 18 w 48"/>
                <a:gd name="T7" fmla="*/ 40 h 1256"/>
                <a:gd name="T8" fmla="*/ 30 w 48"/>
                <a:gd name="T9" fmla="*/ 40 h 1256"/>
                <a:gd name="T10" fmla="*/ 0 w 48"/>
                <a:gd name="T11" fmla="*/ 48 h 1256"/>
                <a:gd name="T12" fmla="*/ 24 w 48"/>
                <a:gd name="T13" fmla="*/ 0 h 1256"/>
                <a:gd name="T14" fmla="*/ 48 w 48"/>
                <a:gd name="T15" fmla="*/ 48 h 1256"/>
                <a:gd name="T16" fmla="*/ 0 w 48"/>
                <a:gd name="T17" fmla="*/ 48 h 1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1256">
                  <a:moveTo>
                    <a:pt x="30" y="40"/>
                  </a:moveTo>
                  <a:lnTo>
                    <a:pt x="41" y="1256"/>
                  </a:lnTo>
                  <a:lnTo>
                    <a:pt x="29" y="1256"/>
                  </a:lnTo>
                  <a:lnTo>
                    <a:pt x="18" y="40"/>
                  </a:lnTo>
                  <a:lnTo>
                    <a:pt x="30" y="40"/>
                  </a:lnTo>
                  <a:close/>
                  <a:moveTo>
                    <a:pt x="0" y="48"/>
                  </a:moveTo>
                  <a:lnTo>
                    <a:pt x="24" y="0"/>
                  </a:lnTo>
                  <a:lnTo>
                    <a:pt x="48" y="48"/>
                  </a:lnTo>
                  <a:lnTo>
                    <a:pt x="0" y="48"/>
                  </a:lnTo>
                  <a:close/>
                </a:path>
              </a:pathLst>
            </a:custGeom>
            <a:solidFill>
              <a:srgbClr val="000000"/>
            </a:solidFill>
            <a:ln w="0" cap="flat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7">
              <a:extLst>
                <a:ext uri="{FF2B5EF4-FFF2-40B4-BE49-F238E27FC236}">
                  <a16:creationId xmlns:a16="http://schemas.microsoft.com/office/drawing/2014/main" id="{831EB7CE-F95E-4B2F-B644-BFA823E9822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819" y="1669"/>
              <a:ext cx="6" cy="1277"/>
            </a:xfrm>
            <a:custGeom>
              <a:avLst/>
              <a:gdLst>
                <a:gd name="T0" fmla="*/ 0 w 6"/>
                <a:gd name="T1" fmla="*/ 24 h 1277"/>
                <a:gd name="T2" fmla="*/ 6 w 6"/>
                <a:gd name="T3" fmla="*/ 42 h 1277"/>
                <a:gd name="T4" fmla="*/ 0 w 6"/>
                <a:gd name="T5" fmla="*/ 42 h 1277"/>
                <a:gd name="T6" fmla="*/ 6 w 6"/>
                <a:gd name="T7" fmla="*/ 108 h 1277"/>
                <a:gd name="T8" fmla="*/ 6 w 6"/>
                <a:gd name="T9" fmla="*/ 84 h 1277"/>
                <a:gd name="T10" fmla="*/ 0 w 6"/>
                <a:gd name="T11" fmla="*/ 150 h 1277"/>
                <a:gd name="T12" fmla="*/ 6 w 6"/>
                <a:gd name="T13" fmla="*/ 168 h 1277"/>
                <a:gd name="T14" fmla="*/ 0 w 6"/>
                <a:gd name="T15" fmla="*/ 168 h 1277"/>
                <a:gd name="T16" fmla="*/ 6 w 6"/>
                <a:gd name="T17" fmla="*/ 234 h 1277"/>
                <a:gd name="T18" fmla="*/ 6 w 6"/>
                <a:gd name="T19" fmla="*/ 210 h 1277"/>
                <a:gd name="T20" fmla="*/ 0 w 6"/>
                <a:gd name="T21" fmla="*/ 276 h 1277"/>
                <a:gd name="T22" fmla="*/ 6 w 6"/>
                <a:gd name="T23" fmla="*/ 294 h 1277"/>
                <a:gd name="T24" fmla="*/ 0 w 6"/>
                <a:gd name="T25" fmla="*/ 294 h 1277"/>
                <a:gd name="T26" fmla="*/ 6 w 6"/>
                <a:gd name="T27" fmla="*/ 360 h 1277"/>
                <a:gd name="T28" fmla="*/ 6 w 6"/>
                <a:gd name="T29" fmla="*/ 336 h 1277"/>
                <a:gd name="T30" fmla="*/ 0 w 6"/>
                <a:gd name="T31" fmla="*/ 402 h 1277"/>
                <a:gd name="T32" fmla="*/ 6 w 6"/>
                <a:gd name="T33" fmla="*/ 420 h 1277"/>
                <a:gd name="T34" fmla="*/ 0 w 6"/>
                <a:gd name="T35" fmla="*/ 420 h 1277"/>
                <a:gd name="T36" fmla="*/ 6 w 6"/>
                <a:gd name="T37" fmla="*/ 486 h 1277"/>
                <a:gd name="T38" fmla="*/ 6 w 6"/>
                <a:gd name="T39" fmla="*/ 462 h 1277"/>
                <a:gd name="T40" fmla="*/ 0 w 6"/>
                <a:gd name="T41" fmla="*/ 528 h 1277"/>
                <a:gd name="T42" fmla="*/ 6 w 6"/>
                <a:gd name="T43" fmla="*/ 546 h 1277"/>
                <a:gd name="T44" fmla="*/ 0 w 6"/>
                <a:gd name="T45" fmla="*/ 546 h 1277"/>
                <a:gd name="T46" fmla="*/ 6 w 6"/>
                <a:gd name="T47" fmla="*/ 612 h 1277"/>
                <a:gd name="T48" fmla="*/ 6 w 6"/>
                <a:gd name="T49" fmla="*/ 588 h 1277"/>
                <a:gd name="T50" fmla="*/ 0 w 6"/>
                <a:gd name="T51" fmla="*/ 654 h 1277"/>
                <a:gd name="T52" fmla="*/ 6 w 6"/>
                <a:gd name="T53" fmla="*/ 672 h 1277"/>
                <a:gd name="T54" fmla="*/ 0 w 6"/>
                <a:gd name="T55" fmla="*/ 672 h 1277"/>
                <a:gd name="T56" fmla="*/ 6 w 6"/>
                <a:gd name="T57" fmla="*/ 738 h 1277"/>
                <a:gd name="T58" fmla="*/ 6 w 6"/>
                <a:gd name="T59" fmla="*/ 714 h 1277"/>
                <a:gd name="T60" fmla="*/ 0 w 6"/>
                <a:gd name="T61" fmla="*/ 780 h 1277"/>
                <a:gd name="T62" fmla="*/ 6 w 6"/>
                <a:gd name="T63" fmla="*/ 798 h 1277"/>
                <a:gd name="T64" fmla="*/ 0 w 6"/>
                <a:gd name="T65" fmla="*/ 798 h 1277"/>
                <a:gd name="T66" fmla="*/ 6 w 6"/>
                <a:gd name="T67" fmla="*/ 864 h 1277"/>
                <a:gd name="T68" fmla="*/ 6 w 6"/>
                <a:gd name="T69" fmla="*/ 840 h 1277"/>
                <a:gd name="T70" fmla="*/ 0 w 6"/>
                <a:gd name="T71" fmla="*/ 906 h 1277"/>
                <a:gd name="T72" fmla="*/ 6 w 6"/>
                <a:gd name="T73" fmla="*/ 924 h 1277"/>
                <a:gd name="T74" fmla="*/ 0 w 6"/>
                <a:gd name="T75" fmla="*/ 924 h 1277"/>
                <a:gd name="T76" fmla="*/ 6 w 6"/>
                <a:gd name="T77" fmla="*/ 990 h 1277"/>
                <a:gd name="T78" fmla="*/ 6 w 6"/>
                <a:gd name="T79" fmla="*/ 966 h 1277"/>
                <a:gd name="T80" fmla="*/ 0 w 6"/>
                <a:gd name="T81" fmla="*/ 1032 h 1277"/>
                <a:gd name="T82" fmla="*/ 6 w 6"/>
                <a:gd name="T83" fmla="*/ 1050 h 1277"/>
                <a:gd name="T84" fmla="*/ 0 w 6"/>
                <a:gd name="T85" fmla="*/ 1050 h 1277"/>
                <a:gd name="T86" fmla="*/ 6 w 6"/>
                <a:gd name="T87" fmla="*/ 1116 h 1277"/>
                <a:gd name="T88" fmla="*/ 6 w 6"/>
                <a:gd name="T89" fmla="*/ 1092 h 1277"/>
                <a:gd name="T90" fmla="*/ 0 w 6"/>
                <a:gd name="T91" fmla="*/ 1158 h 1277"/>
                <a:gd name="T92" fmla="*/ 6 w 6"/>
                <a:gd name="T93" fmla="*/ 1176 h 1277"/>
                <a:gd name="T94" fmla="*/ 0 w 6"/>
                <a:gd name="T95" fmla="*/ 1176 h 1277"/>
                <a:gd name="T96" fmla="*/ 6 w 6"/>
                <a:gd name="T97" fmla="*/ 1242 h 1277"/>
                <a:gd name="T98" fmla="*/ 6 w 6"/>
                <a:gd name="T99" fmla="*/ 1218 h 1277"/>
                <a:gd name="T100" fmla="*/ 0 w 6"/>
                <a:gd name="T101" fmla="*/ 1277 h 1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" h="1277">
                  <a:moveTo>
                    <a:pt x="6" y="0"/>
                  </a:moveTo>
                  <a:lnTo>
                    <a:pt x="6" y="24"/>
                  </a:lnTo>
                  <a:lnTo>
                    <a:pt x="0" y="24"/>
                  </a:lnTo>
                  <a:lnTo>
                    <a:pt x="0" y="0"/>
                  </a:lnTo>
                  <a:lnTo>
                    <a:pt x="6" y="0"/>
                  </a:lnTo>
                  <a:close/>
                  <a:moveTo>
                    <a:pt x="6" y="42"/>
                  </a:moveTo>
                  <a:lnTo>
                    <a:pt x="6" y="66"/>
                  </a:lnTo>
                  <a:lnTo>
                    <a:pt x="0" y="66"/>
                  </a:lnTo>
                  <a:lnTo>
                    <a:pt x="0" y="42"/>
                  </a:lnTo>
                  <a:lnTo>
                    <a:pt x="6" y="42"/>
                  </a:lnTo>
                  <a:close/>
                  <a:moveTo>
                    <a:pt x="6" y="84"/>
                  </a:moveTo>
                  <a:lnTo>
                    <a:pt x="6" y="108"/>
                  </a:lnTo>
                  <a:lnTo>
                    <a:pt x="0" y="108"/>
                  </a:lnTo>
                  <a:lnTo>
                    <a:pt x="0" y="84"/>
                  </a:lnTo>
                  <a:lnTo>
                    <a:pt x="6" y="84"/>
                  </a:lnTo>
                  <a:close/>
                  <a:moveTo>
                    <a:pt x="6" y="126"/>
                  </a:moveTo>
                  <a:lnTo>
                    <a:pt x="6" y="150"/>
                  </a:lnTo>
                  <a:lnTo>
                    <a:pt x="0" y="150"/>
                  </a:lnTo>
                  <a:lnTo>
                    <a:pt x="0" y="126"/>
                  </a:lnTo>
                  <a:lnTo>
                    <a:pt x="6" y="126"/>
                  </a:lnTo>
                  <a:close/>
                  <a:moveTo>
                    <a:pt x="6" y="168"/>
                  </a:moveTo>
                  <a:lnTo>
                    <a:pt x="6" y="192"/>
                  </a:lnTo>
                  <a:lnTo>
                    <a:pt x="0" y="192"/>
                  </a:lnTo>
                  <a:lnTo>
                    <a:pt x="0" y="168"/>
                  </a:lnTo>
                  <a:lnTo>
                    <a:pt x="6" y="168"/>
                  </a:lnTo>
                  <a:close/>
                  <a:moveTo>
                    <a:pt x="6" y="210"/>
                  </a:moveTo>
                  <a:lnTo>
                    <a:pt x="6" y="234"/>
                  </a:lnTo>
                  <a:lnTo>
                    <a:pt x="0" y="234"/>
                  </a:lnTo>
                  <a:lnTo>
                    <a:pt x="0" y="210"/>
                  </a:lnTo>
                  <a:lnTo>
                    <a:pt x="6" y="210"/>
                  </a:lnTo>
                  <a:close/>
                  <a:moveTo>
                    <a:pt x="6" y="252"/>
                  </a:moveTo>
                  <a:lnTo>
                    <a:pt x="6" y="276"/>
                  </a:lnTo>
                  <a:lnTo>
                    <a:pt x="0" y="276"/>
                  </a:lnTo>
                  <a:lnTo>
                    <a:pt x="0" y="252"/>
                  </a:lnTo>
                  <a:lnTo>
                    <a:pt x="6" y="252"/>
                  </a:lnTo>
                  <a:close/>
                  <a:moveTo>
                    <a:pt x="6" y="294"/>
                  </a:moveTo>
                  <a:lnTo>
                    <a:pt x="6" y="318"/>
                  </a:lnTo>
                  <a:lnTo>
                    <a:pt x="0" y="318"/>
                  </a:lnTo>
                  <a:lnTo>
                    <a:pt x="0" y="294"/>
                  </a:lnTo>
                  <a:lnTo>
                    <a:pt x="6" y="294"/>
                  </a:lnTo>
                  <a:close/>
                  <a:moveTo>
                    <a:pt x="6" y="336"/>
                  </a:moveTo>
                  <a:lnTo>
                    <a:pt x="6" y="360"/>
                  </a:lnTo>
                  <a:lnTo>
                    <a:pt x="0" y="360"/>
                  </a:lnTo>
                  <a:lnTo>
                    <a:pt x="0" y="336"/>
                  </a:lnTo>
                  <a:lnTo>
                    <a:pt x="6" y="336"/>
                  </a:lnTo>
                  <a:close/>
                  <a:moveTo>
                    <a:pt x="6" y="378"/>
                  </a:moveTo>
                  <a:lnTo>
                    <a:pt x="6" y="402"/>
                  </a:lnTo>
                  <a:lnTo>
                    <a:pt x="0" y="402"/>
                  </a:lnTo>
                  <a:lnTo>
                    <a:pt x="0" y="378"/>
                  </a:lnTo>
                  <a:lnTo>
                    <a:pt x="6" y="378"/>
                  </a:lnTo>
                  <a:close/>
                  <a:moveTo>
                    <a:pt x="6" y="420"/>
                  </a:moveTo>
                  <a:lnTo>
                    <a:pt x="6" y="444"/>
                  </a:lnTo>
                  <a:lnTo>
                    <a:pt x="0" y="444"/>
                  </a:lnTo>
                  <a:lnTo>
                    <a:pt x="0" y="420"/>
                  </a:lnTo>
                  <a:lnTo>
                    <a:pt x="6" y="420"/>
                  </a:lnTo>
                  <a:close/>
                  <a:moveTo>
                    <a:pt x="6" y="462"/>
                  </a:moveTo>
                  <a:lnTo>
                    <a:pt x="6" y="486"/>
                  </a:lnTo>
                  <a:lnTo>
                    <a:pt x="0" y="486"/>
                  </a:lnTo>
                  <a:lnTo>
                    <a:pt x="0" y="462"/>
                  </a:lnTo>
                  <a:lnTo>
                    <a:pt x="6" y="462"/>
                  </a:lnTo>
                  <a:close/>
                  <a:moveTo>
                    <a:pt x="6" y="504"/>
                  </a:moveTo>
                  <a:lnTo>
                    <a:pt x="6" y="528"/>
                  </a:lnTo>
                  <a:lnTo>
                    <a:pt x="0" y="528"/>
                  </a:lnTo>
                  <a:lnTo>
                    <a:pt x="0" y="504"/>
                  </a:lnTo>
                  <a:lnTo>
                    <a:pt x="6" y="504"/>
                  </a:lnTo>
                  <a:close/>
                  <a:moveTo>
                    <a:pt x="6" y="546"/>
                  </a:moveTo>
                  <a:lnTo>
                    <a:pt x="6" y="570"/>
                  </a:lnTo>
                  <a:lnTo>
                    <a:pt x="0" y="570"/>
                  </a:lnTo>
                  <a:lnTo>
                    <a:pt x="0" y="546"/>
                  </a:lnTo>
                  <a:lnTo>
                    <a:pt x="6" y="546"/>
                  </a:lnTo>
                  <a:close/>
                  <a:moveTo>
                    <a:pt x="6" y="588"/>
                  </a:moveTo>
                  <a:lnTo>
                    <a:pt x="6" y="612"/>
                  </a:lnTo>
                  <a:lnTo>
                    <a:pt x="0" y="612"/>
                  </a:lnTo>
                  <a:lnTo>
                    <a:pt x="0" y="588"/>
                  </a:lnTo>
                  <a:lnTo>
                    <a:pt x="6" y="588"/>
                  </a:lnTo>
                  <a:close/>
                  <a:moveTo>
                    <a:pt x="6" y="630"/>
                  </a:moveTo>
                  <a:lnTo>
                    <a:pt x="6" y="654"/>
                  </a:lnTo>
                  <a:lnTo>
                    <a:pt x="0" y="654"/>
                  </a:lnTo>
                  <a:lnTo>
                    <a:pt x="0" y="630"/>
                  </a:lnTo>
                  <a:lnTo>
                    <a:pt x="6" y="630"/>
                  </a:lnTo>
                  <a:close/>
                  <a:moveTo>
                    <a:pt x="6" y="672"/>
                  </a:moveTo>
                  <a:lnTo>
                    <a:pt x="6" y="696"/>
                  </a:lnTo>
                  <a:lnTo>
                    <a:pt x="0" y="696"/>
                  </a:lnTo>
                  <a:lnTo>
                    <a:pt x="0" y="672"/>
                  </a:lnTo>
                  <a:lnTo>
                    <a:pt x="6" y="672"/>
                  </a:lnTo>
                  <a:close/>
                  <a:moveTo>
                    <a:pt x="6" y="714"/>
                  </a:moveTo>
                  <a:lnTo>
                    <a:pt x="6" y="738"/>
                  </a:lnTo>
                  <a:lnTo>
                    <a:pt x="0" y="738"/>
                  </a:lnTo>
                  <a:lnTo>
                    <a:pt x="0" y="714"/>
                  </a:lnTo>
                  <a:lnTo>
                    <a:pt x="6" y="714"/>
                  </a:lnTo>
                  <a:close/>
                  <a:moveTo>
                    <a:pt x="6" y="756"/>
                  </a:moveTo>
                  <a:lnTo>
                    <a:pt x="6" y="780"/>
                  </a:lnTo>
                  <a:lnTo>
                    <a:pt x="0" y="780"/>
                  </a:lnTo>
                  <a:lnTo>
                    <a:pt x="0" y="756"/>
                  </a:lnTo>
                  <a:lnTo>
                    <a:pt x="6" y="756"/>
                  </a:lnTo>
                  <a:close/>
                  <a:moveTo>
                    <a:pt x="6" y="798"/>
                  </a:moveTo>
                  <a:lnTo>
                    <a:pt x="6" y="822"/>
                  </a:lnTo>
                  <a:lnTo>
                    <a:pt x="0" y="822"/>
                  </a:lnTo>
                  <a:lnTo>
                    <a:pt x="0" y="798"/>
                  </a:lnTo>
                  <a:lnTo>
                    <a:pt x="6" y="798"/>
                  </a:lnTo>
                  <a:close/>
                  <a:moveTo>
                    <a:pt x="6" y="840"/>
                  </a:moveTo>
                  <a:lnTo>
                    <a:pt x="6" y="864"/>
                  </a:lnTo>
                  <a:lnTo>
                    <a:pt x="0" y="864"/>
                  </a:lnTo>
                  <a:lnTo>
                    <a:pt x="0" y="840"/>
                  </a:lnTo>
                  <a:lnTo>
                    <a:pt x="6" y="840"/>
                  </a:lnTo>
                  <a:close/>
                  <a:moveTo>
                    <a:pt x="6" y="882"/>
                  </a:moveTo>
                  <a:lnTo>
                    <a:pt x="6" y="906"/>
                  </a:lnTo>
                  <a:lnTo>
                    <a:pt x="0" y="906"/>
                  </a:lnTo>
                  <a:lnTo>
                    <a:pt x="0" y="882"/>
                  </a:lnTo>
                  <a:lnTo>
                    <a:pt x="6" y="882"/>
                  </a:lnTo>
                  <a:close/>
                  <a:moveTo>
                    <a:pt x="6" y="924"/>
                  </a:moveTo>
                  <a:lnTo>
                    <a:pt x="6" y="948"/>
                  </a:lnTo>
                  <a:lnTo>
                    <a:pt x="0" y="948"/>
                  </a:lnTo>
                  <a:lnTo>
                    <a:pt x="0" y="924"/>
                  </a:lnTo>
                  <a:lnTo>
                    <a:pt x="6" y="924"/>
                  </a:lnTo>
                  <a:close/>
                  <a:moveTo>
                    <a:pt x="6" y="966"/>
                  </a:moveTo>
                  <a:lnTo>
                    <a:pt x="6" y="990"/>
                  </a:lnTo>
                  <a:lnTo>
                    <a:pt x="0" y="990"/>
                  </a:lnTo>
                  <a:lnTo>
                    <a:pt x="0" y="966"/>
                  </a:lnTo>
                  <a:lnTo>
                    <a:pt x="6" y="966"/>
                  </a:lnTo>
                  <a:close/>
                  <a:moveTo>
                    <a:pt x="6" y="1008"/>
                  </a:moveTo>
                  <a:lnTo>
                    <a:pt x="6" y="1032"/>
                  </a:lnTo>
                  <a:lnTo>
                    <a:pt x="0" y="1032"/>
                  </a:lnTo>
                  <a:lnTo>
                    <a:pt x="0" y="1008"/>
                  </a:lnTo>
                  <a:lnTo>
                    <a:pt x="6" y="1008"/>
                  </a:lnTo>
                  <a:close/>
                  <a:moveTo>
                    <a:pt x="6" y="1050"/>
                  </a:moveTo>
                  <a:lnTo>
                    <a:pt x="6" y="1074"/>
                  </a:lnTo>
                  <a:lnTo>
                    <a:pt x="0" y="1074"/>
                  </a:lnTo>
                  <a:lnTo>
                    <a:pt x="0" y="1050"/>
                  </a:lnTo>
                  <a:lnTo>
                    <a:pt x="6" y="1050"/>
                  </a:lnTo>
                  <a:close/>
                  <a:moveTo>
                    <a:pt x="6" y="1092"/>
                  </a:moveTo>
                  <a:lnTo>
                    <a:pt x="6" y="1116"/>
                  </a:lnTo>
                  <a:lnTo>
                    <a:pt x="0" y="1116"/>
                  </a:lnTo>
                  <a:lnTo>
                    <a:pt x="0" y="1092"/>
                  </a:lnTo>
                  <a:lnTo>
                    <a:pt x="6" y="1092"/>
                  </a:lnTo>
                  <a:close/>
                  <a:moveTo>
                    <a:pt x="6" y="1134"/>
                  </a:moveTo>
                  <a:lnTo>
                    <a:pt x="6" y="1158"/>
                  </a:lnTo>
                  <a:lnTo>
                    <a:pt x="0" y="1158"/>
                  </a:lnTo>
                  <a:lnTo>
                    <a:pt x="0" y="1134"/>
                  </a:lnTo>
                  <a:lnTo>
                    <a:pt x="6" y="1134"/>
                  </a:lnTo>
                  <a:close/>
                  <a:moveTo>
                    <a:pt x="6" y="1176"/>
                  </a:moveTo>
                  <a:lnTo>
                    <a:pt x="6" y="1200"/>
                  </a:lnTo>
                  <a:lnTo>
                    <a:pt x="0" y="1200"/>
                  </a:lnTo>
                  <a:lnTo>
                    <a:pt x="0" y="1176"/>
                  </a:lnTo>
                  <a:lnTo>
                    <a:pt x="6" y="1176"/>
                  </a:lnTo>
                  <a:close/>
                  <a:moveTo>
                    <a:pt x="6" y="1218"/>
                  </a:moveTo>
                  <a:lnTo>
                    <a:pt x="6" y="1242"/>
                  </a:lnTo>
                  <a:lnTo>
                    <a:pt x="0" y="1242"/>
                  </a:lnTo>
                  <a:lnTo>
                    <a:pt x="0" y="1218"/>
                  </a:lnTo>
                  <a:lnTo>
                    <a:pt x="6" y="1218"/>
                  </a:lnTo>
                  <a:close/>
                  <a:moveTo>
                    <a:pt x="6" y="1260"/>
                  </a:moveTo>
                  <a:lnTo>
                    <a:pt x="6" y="1277"/>
                  </a:lnTo>
                  <a:lnTo>
                    <a:pt x="0" y="1277"/>
                  </a:lnTo>
                  <a:lnTo>
                    <a:pt x="0" y="1260"/>
                  </a:lnTo>
                  <a:lnTo>
                    <a:pt x="6" y="1260"/>
                  </a:lnTo>
                  <a:close/>
                </a:path>
              </a:pathLst>
            </a:custGeom>
            <a:solidFill>
              <a:srgbClr val="000000"/>
            </a:solidFill>
            <a:ln w="0" cap="flat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Rectangle 12">
              <a:extLst>
                <a:ext uri="{FF2B5EF4-FFF2-40B4-BE49-F238E27FC236}">
                  <a16:creationId xmlns:a16="http://schemas.microsoft.com/office/drawing/2014/main" id="{D72015DA-F90A-4962-B827-AA457AACC6C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08" y="1790"/>
              <a:ext cx="1734" cy="232"/>
            </a:xfrm>
            <a:prstGeom prst="rect">
              <a:avLst/>
            </a:prstGeom>
            <a:solidFill>
              <a:srgbClr val="EBF1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Rectangle 13">
              <a:extLst>
                <a:ext uri="{FF2B5EF4-FFF2-40B4-BE49-F238E27FC236}">
                  <a16:creationId xmlns:a16="http://schemas.microsoft.com/office/drawing/2014/main" id="{46463059-7851-4E0F-AD87-77FEA5946E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08" y="1790"/>
              <a:ext cx="1734" cy="232"/>
            </a:xfrm>
            <a:prstGeom prst="rect">
              <a:avLst/>
            </a:prstGeom>
            <a:noFill/>
            <a:ln w="9525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Rectangle 14">
              <a:extLst>
                <a:ext uri="{FF2B5EF4-FFF2-40B4-BE49-F238E27FC236}">
                  <a16:creationId xmlns:a16="http://schemas.microsoft.com/office/drawing/2014/main" id="{CB5669D7-D5E3-42C0-B544-2826E151889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68" y="1824"/>
              <a:ext cx="677" cy="1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600" b="1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R18 RAN1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7" name="Rectangle 15">
              <a:extLst>
                <a:ext uri="{FF2B5EF4-FFF2-40B4-BE49-F238E27FC236}">
                  <a16:creationId xmlns:a16="http://schemas.microsoft.com/office/drawing/2014/main" id="{459FE66B-FAC1-488B-89B9-E6C86228E3A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08" y="2413"/>
              <a:ext cx="2332" cy="222"/>
            </a:xfrm>
            <a:prstGeom prst="rect">
              <a:avLst/>
            </a:prstGeom>
            <a:solidFill>
              <a:srgbClr val="DCE6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Rectangle 16">
              <a:extLst>
                <a:ext uri="{FF2B5EF4-FFF2-40B4-BE49-F238E27FC236}">
                  <a16:creationId xmlns:a16="http://schemas.microsoft.com/office/drawing/2014/main" id="{F1AB1E9D-4947-439E-BFCF-9DC8A483081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08" y="2413"/>
              <a:ext cx="2332" cy="222"/>
            </a:xfrm>
            <a:prstGeom prst="rect">
              <a:avLst/>
            </a:prstGeom>
            <a:noFill/>
            <a:ln w="9525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Rectangle 17">
              <a:extLst>
                <a:ext uri="{FF2B5EF4-FFF2-40B4-BE49-F238E27FC236}">
                  <a16:creationId xmlns:a16="http://schemas.microsoft.com/office/drawing/2014/main" id="{E2F5AD95-9742-4009-9E36-C13F7F66ECD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61" y="2448"/>
              <a:ext cx="890" cy="1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600" b="1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R18 RAN2/3/4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0" name="Freeform 18">
              <a:extLst>
                <a:ext uri="{FF2B5EF4-FFF2-40B4-BE49-F238E27FC236}">
                  <a16:creationId xmlns:a16="http://schemas.microsoft.com/office/drawing/2014/main" id="{8D55DF31-8B71-4EED-9236-8D6C9917FF4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16" y="1611"/>
              <a:ext cx="48" cy="1460"/>
            </a:xfrm>
            <a:custGeom>
              <a:avLst/>
              <a:gdLst>
                <a:gd name="T0" fmla="*/ 30 w 48"/>
                <a:gd name="T1" fmla="*/ 40 h 1460"/>
                <a:gd name="T2" fmla="*/ 45 w 48"/>
                <a:gd name="T3" fmla="*/ 1460 h 1460"/>
                <a:gd name="T4" fmla="*/ 33 w 48"/>
                <a:gd name="T5" fmla="*/ 1460 h 1460"/>
                <a:gd name="T6" fmla="*/ 18 w 48"/>
                <a:gd name="T7" fmla="*/ 41 h 1460"/>
                <a:gd name="T8" fmla="*/ 30 w 48"/>
                <a:gd name="T9" fmla="*/ 40 h 1460"/>
                <a:gd name="T10" fmla="*/ 0 w 48"/>
                <a:gd name="T11" fmla="*/ 49 h 1460"/>
                <a:gd name="T12" fmla="*/ 24 w 48"/>
                <a:gd name="T13" fmla="*/ 0 h 1460"/>
                <a:gd name="T14" fmla="*/ 48 w 48"/>
                <a:gd name="T15" fmla="*/ 48 h 1460"/>
                <a:gd name="T16" fmla="*/ 0 w 48"/>
                <a:gd name="T17" fmla="*/ 49 h 14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1460">
                  <a:moveTo>
                    <a:pt x="30" y="40"/>
                  </a:moveTo>
                  <a:lnTo>
                    <a:pt x="45" y="1460"/>
                  </a:lnTo>
                  <a:lnTo>
                    <a:pt x="33" y="1460"/>
                  </a:lnTo>
                  <a:lnTo>
                    <a:pt x="18" y="41"/>
                  </a:lnTo>
                  <a:lnTo>
                    <a:pt x="30" y="40"/>
                  </a:lnTo>
                  <a:close/>
                  <a:moveTo>
                    <a:pt x="0" y="49"/>
                  </a:moveTo>
                  <a:lnTo>
                    <a:pt x="24" y="0"/>
                  </a:lnTo>
                  <a:lnTo>
                    <a:pt x="48" y="48"/>
                  </a:lnTo>
                  <a:lnTo>
                    <a:pt x="0" y="49"/>
                  </a:lnTo>
                  <a:close/>
                </a:path>
              </a:pathLst>
            </a:custGeom>
            <a:solidFill>
              <a:srgbClr val="000000"/>
            </a:solidFill>
            <a:ln w="0" cap="flat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Rectangle 19">
              <a:extLst>
                <a:ext uri="{FF2B5EF4-FFF2-40B4-BE49-F238E27FC236}">
                  <a16:creationId xmlns:a16="http://schemas.microsoft.com/office/drawing/2014/main" id="{A0866A1B-FC3F-4392-AD51-B63084E970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65" y="2049"/>
              <a:ext cx="1023" cy="16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Rectangle 20">
              <a:extLst>
                <a:ext uri="{FF2B5EF4-FFF2-40B4-BE49-F238E27FC236}">
                  <a16:creationId xmlns:a16="http://schemas.microsoft.com/office/drawing/2014/main" id="{64CF6BF3-F3EB-4BD9-9391-686F43F2F92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60" y="2078"/>
              <a:ext cx="434" cy="1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100" b="1" i="1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R18 RAN1 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3" name="Rectangle 21">
              <a:extLst>
                <a:ext uri="{FF2B5EF4-FFF2-40B4-BE49-F238E27FC236}">
                  <a16:creationId xmlns:a16="http://schemas.microsoft.com/office/drawing/2014/main" id="{37238111-91F8-4A6A-AAB8-F62B71BD92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46" y="2078"/>
              <a:ext cx="218" cy="1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100" b="1" i="1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Func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4" name="Rectangle 22">
              <a:extLst>
                <a:ext uri="{FF2B5EF4-FFF2-40B4-BE49-F238E27FC236}">
                  <a16:creationId xmlns:a16="http://schemas.microsoft.com/office/drawing/2014/main" id="{567A0CC2-31F1-40C5-99C7-4F2AFF2F3B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17" y="2078"/>
              <a:ext cx="327" cy="1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100" b="1" i="1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. Freeze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5" name="Rectangle 23">
              <a:extLst>
                <a:ext uri="{FF2B5EF4-FFF2-40B4-BE49-F238E27FC236}">
                  <a16:creationId xmlns:a16="http://schemas.microsoft.com/office/drawing/2014/main" id="{ECBBEC7B-2264-406E-9298-367413EDECD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48" y="2682"/>
              <a:ext cx="1213" cy="16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Rectangle 24">
              <a:extLst>
                <a:ext uri="{FF2B5EF4-FFF2-40B4-BE49-F238E27FC236}">
                  <a16:creationId xmlns:a16="http://schemas.microsoft.com/office/drawing/2014/main" id="{C71F950D-7A10-4880-91B6-93ACB6B070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55" y="2709"/>
              <a:ext cx="654" cy="1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100" b="1" i="1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R18 RAN2/3/4 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7" name="Rectangle 25">
              <a:extLst>
                <a:ext uri="{FF2B5EF4-FFF2-40B4-BE49-F238E27FC236}">
                  <a16:creationId xmlns:a16="http://schemas.microsoft.com/office/drawing/2014/main" id="{382326DE-EC37-4028-88AE-A9F1D1F1664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07" y="2709"/>
              <a:ext cx="238" cy="1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100" b="1" i="1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Func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8" name="Rectangle 26">
              <a:extLst>
                <a:ext uri="{FF2B5EF4-FFF2-40B4-BE49-F238E27FC236}">
                  <a16:creationId xmlns:a16="http://schemas.microsoft.com/office/drawing/2014/main" id="{BCA8EB4F-8A2E-4C94-8ACA-44B05C2A39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78" y="2709"/>
              <a:ext cx="357" cy="1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100" b="1" i="1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. Freeze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9" name="Freeform 27">
              <a:extLst>
                <a:ext uri="{FF2B5EF4-FFF2-40B4-BE49-F238E27FC236}">
                  <a16:creationId xmlns:a16="http://schemas.microsoft.com/office/drawing/2014/main" id="{7E2ED0F3-2CC6-4A7C-82CF-F78870F5250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26" y="1607"/>
              <a:ext cx="48" cy="1256"/>
            </a:xfrm>
            <a:custGeom>
              <a:avLst/>
              <a:gdLst>
                <a:gd name="T0" fmla="*/ 30 w 48"/>
                <a:gd name="T1" fmla="*/ 40 h 1256"/>
                <a:gd name="T2" fmla="*/ 40 w 48"/>
                <a:gd name="T3" fmla="*/ 1256 h 1256"/>
                <a:gd name="T4" fmla="*/ 28 w 48"/>
                <a:gd name="T5" fmla="*/ 1256 h 1256"/>
                <a:gd name="T6" fmla="*/ 18 w 48"/>
                <a:gd name="T7" fmla="*/ 40 h 1256"/>
                <a:gd name="T8" fmla="*/ 30 w 48"/>
                <a:gd name="T9" fmla="*/ 40 h 1256"/>
                <a:gd name="T10" fmla="*/ 0 w 48"/>
                <a:gd name="T11" fmla="*/ 48 h 1256"/>
                <a:gd name="T12" fmla="*/ 23 w 48"/>
                <a:gd name="T13" fmla="*/ 0 h 1256"/>
                <a:gd name="T14" fmla="*/ 48 w 48"/>
                <a:gd name="T15" fmla="*/ 48 h 1256"/>
                <a:gd name="T16" fmla="*/ 0 w 48"/>
                <a:gd name="T17" fmla="*/ 48 h 1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1256">
                  <a:moveTo>
                    <a:pt x="30" y="40"/>
                  </a:moveTo>
                  <a:lnTo>
                    <a:pt x="40" y="1256"/>
                  </a:lnTo>
                  <a:lnTo>
                    <a:pt x="28" y="1256"/>
                  </a:lnTo>
                  <a:lnTo>
                    <a:pt x="18" y="40"/>
                  </a:lnTo>
                  <a:lnTo>
                    <a:pt x="30" y="40"/>
                  </a:lnTo>
                  <a:close/>
                  <a:moveTo>
                    <a:pt x="0" y="48"/>
                  </a:moveTo>
                  <a:lnTo>
                    <a:pt x="23" y="0"/>
                  </a:lnTo>
                  <a:lnTo>
                    <a:pt x="48" y="48"/>
                  </a:lnTo>
                  <a:lnTo>
                    <a:pt x="0" y="48"/>
                  </a:lnTo>
                  <a:close/>
                </a:path>
              </a:pathLst>
            </a:custGeom>
            <a:solidFill>
              <a:srgbClr val="000000"/>
            </a:solidFill>
            <a:ln w="0" cap="flat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Rectangle 28">
              <a:extLst>
                <a:ext uri="{FF2B5EF4-FFF2-40B4-BE49-F238E27FC236}">
                  <a16:creationId xmlns:a16="http://schemas.microsoft.com/office/drawing/2014/main" id="{329D6283-E19B-407A-A174-BA4397DF3B2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34" y="2831"/>
              <a:ext cx="498" cy="379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Rectangle 29">
              <a:extLst>
                <a:ext uri="{FF2B5EF4-FFF2-40B4-BE49-F238E27FC236}">
                  <a16:creationId xmlns:a16="http://schemas.microsoft.com/office/drawing/2014/main" id="{23D013B2-BF42-43E5-B1CB-843FB42653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24" y="2859"/>
              <a:ext cx="386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100" b="1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First R18 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2" name="Freeform 30">
              <a:extLst>
                <a:ext uri="{FF2B5EF4-FFF2-40B4-BE49-F238E27FC236}">
                  <a16:creationId xmlns:a16="http://schemas.microsoft.com/office/drawing/2014/main" id="{ABFBDE36-04A7-4B3A-B10E-B258341CC4A4}"/>
                </a:ext>
              </a:extLst>
            </p:cNvPr>
            <p:cNvSpPr>
              <a:spLocks/>
            </p:cNvSpPr>
            <p:nvPr/>
          </p:nvSpPr>
          <p:spPr bwMode="auto">
            <a:xfrm>
              <a:off x="4023" y="2952"/>
              <a:ext cx="319" cy="6"/>
            </a:xfrm>
            <a:custGeom>
              <a:avLst/>
              <a:gdLst>
                <a:gd name="T0" fmla="*/ 0 w 319"/>
                <a:gd name="T1" fmla="*/ 0 h 6"/>
                <a:gd name="T2" fmla="*/ 80 w 319"/>
                <a:gd name="T3" fmla="*/ 0 h 6"/>
                <a:gd name="T4" fmla="*/ 160 w 319"/>
                <a:gd name="T5" fmla="*/ 0 h 6"/>
                <a:gd name="T6" fmla="*/ 239 w 319"/>
                <a:gd name="T7" fmla="*/ 0 h 6"/>
                <a:gd name="T8" fmla="*/ 319 w 319"/>
                <a:gd name="T9" fmla="*/ 0 h 6"/>
                <a:gd name="T10" fmla="*/ 319 w 319"/>
                <a:gd name="T11" fmla="*/ 6 h 6"/>
                <a:gd name="T12" fmla="*/ 239 w 319"/>
                <a:gd name="T13" fmla="*/ 6 h 6"/>
                <a:gd name="T14" fmla="*/ 160 w 319"/>
                <a:gd name="T15" fmla="*/ 6 h 6"/>
                <a:gd name="T16" fmla="*/ 80 w 319"/>
                <a:gd name="T17" fmla="*/ 6 h 6"/>
                <a:gd name="T18" fmla="*/ 0 w 319"/>
                <a:gd name="T19" fmla="*/ 6 h 6"/>
                <a:gd name="T20" fmla="*/ 0 w 319"/>
                <a:gd name="T2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9" h="6">
                  <a:moveTo>
                    <a:pt x="0" y="0"/>
                  </a:moveTo>
                  <a:lnTo>
                    <a:pt x="80" y="0"/>
                  </a:lnTo>
                  <a:lnTo>
                    <a:pt x="160" y="0"/>
                  </a:lnTo>
                  <a:lnTo>
                    <a:pt x="239" y="0"/>
                  </a:lnTo>
                  <a:lnTo>
                    <a:pt x="319" y="0"/>
                  </a:lnTo>
                  <a:lnTo>
                    <a:pt x="319" y="6"/>
                  </a:lnTo>
                  <a:lnTo>
                    <a:pt x="239" y="6"/>
                  </a:lnTo>
                  <a:lnTo>
                    <a:pt x="160" y="6"/>
                  </a:lnTo>
                  <a:lnTo>
                    <a:pt x="80" y="6"/>
                  </a:lnTo>
                  <a:lnTo>
                    <a:pt x="0" y="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Rectangle 31">
              <a:extLst>
                <a:ext uri="{FF2B5EF4-FFF2-40B4-BE49-F238E27FC236}">
                  <a16:creationId xmlns:a16="http://schemas.microsoft.com/office/drawing/2014/main" id="{C15AAAFA-93CA-4575-BEA2-19222FEF4E3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72" y="2966"/>
              <a:ext cx="289" cy="1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100" b="1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ASN.1 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4" name="Freeform 32">
              <a:extLst>
                <a:ext uri="{FF2B5EF4-FFF2-40B4-BE49-F238E27FC236}">
                  <a16:creationId xmlns:a16="http://schemas.microsoft.com/office/drawing/2014/main" id="{03ADFF80-0D00-44E6-884E-F2C86F48AD46}"/>
                </a:ext>
              </a:extLst>
            </p:cNvPr>
            <p:cNvSpPr>
              <a:spLocks/>
            </p:cNvSpPr>
            <p:nvPr/>
          </p:nvSpPr>
          <p:spPr bwMode="auto">
            <a:xfrm>
              <a:off x="4071" y="3058"/>
              <a:ext cx="223" cy="6"/>
            </a:xfrm>
            <a:custGeom>
              <a:avLst/>
              <a:gdLst>
                <a:gd name="T0" fmla="*/ 0 w 223"/>
                <a:gd name="T1" fmla="*/ 0 h 6"/>
                <a:gd name="T2" fmla="*/ 74 w 223"/>
                <a:gd name="T3" fmla="*/ 0 h 6"/>
                <a:gd name="T4" fmla="*/ 149 w 223"/>
                <a:gd name="T5" fmla="*/ 0 h 6"/>
                <a:gd name="T6" fmla="*/ 223 w 223"/>
                <a:gd name="T7" fmla="*/ 0 h 6"/>
                <a:gd name="T8" fmla="*/ 223 w 223"/>
                <a:gd name="T9" fmla="*/ 6 h 6"/>
                <a:gd name="T10" fmla="*/ 149 w 223"/>
                <a:gd name="T11" fmla="*/ 6 h 6"/>
                <a:gd name="T12" fmla="*/ 74 w 223"/>
                <a:gd name="T13" fmla="*/ 6 h 6"/>
                <a:gd name="T14" fmla="*/ 0 w 223"/>
                <a:gd name="T15" fmla="*/ 6 h 6"/>
                <a:gd name="T16" fmla="*/ 0 w 223"/>
                <a:gd name="T1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3" h="6">
                  <a:moveTo>
                    <a:pt x="0" y="0"/>
                  </a:moveTo>
                  <a:lnTo>
                    <a:pt x="74" y="0"/>
                  </a:lnTo>
                  <a:lnTo>
                    <a:pt x="149" y="0"/>
                  </a:lnTo>
                  <a:lnTo>
                    <a:pt x="223" y="0"/>
                  </a:lnTo>
                  <a:lnTo>
                    <a:pt x="223" y="6"/>
                  </a:lnTo>
                  <a:lnTo>
                    <a:pt x="149" y="6"/>
                  </a:lnTo>
                  <a:lnTo>
                    <a:pt x="74" y="6"/>
                  </a:lnTo>
                  <a:lnTo>
                    <a:pt x="0" y="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Rectangle 33">
              <a:extLst>
                <a:ext uri="{FF2B5EF4-FFF2-40B4-BE49-F238E27FC236}">
                  <a16:creationId xmlns:a16="http://schemas.microsoft.com/office/drawing/2014/main" id="{5615C077-D18B-411B-ABD9-4A08AADE57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58" y="3070"/>
              <a:ext cx="323" cy="1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100" b="1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review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6" name="Freeform 34">
              <a:extLst>
                <a:ext uri="{FF2B5EF4-FFF2-40B4-BE49-F238E27FC236}">
                  <a16:creationId xmlns:a16="http://schemas.microsoft.com/office/drawing/2014/main" id="{1C08ECAC-E57C-4E68-BF49-74EAB07B77B9}"/>
                </a:ext>
              </a:extLst>
            </p:cNvPr>
            <p:cNvSpPr>
              <a:spLocks/>
            </p:cNvSpPr>
            <p:nvPr/>
          </p:nvSpPr>
          <p:spPr bwMode="auto">
            <a:xfrm>
              <a:off x="4058" y="3164"/>
              <a:ext cx="250" cy="5"/>
            </a:xfrm>
            <a:custGeom>
              <a:avLst/>
              <a:gdLst>
                <a:gd name="T0" fmla="*/ 0 w 250"/>
                <a:gd name="T1" fmla="*/ 0 h 5"/>
                <a:gd name="T2" fmla="*/ 83 w 250"/>
                <a:gd name="T3" fmla="*/ 0 h 5"/>
                <a:gd name="T4" fmla="*/ 167 w 250"/>
                <a:gd name="T5" fmla="*/ 0 h 5"/>
                <a:gd name="T6" fmla="*/ 250 w 250"/>
                <a:gd name="T7" fmla="*/ 0 h 5"/>
                <a:gd name="T8" fmla="*/ 250 w 250"/>
                <a:gd name="T9" fmla="*/ 5 h 5"/>
                <a:gd name="T10" fmla="*/ 167 w 250"/>
                <a:gd name="T11" fmla="*/ 5 h 5"/>
                <a:gd name="T12" fmla="*/ 83 w 250"/>
                <a:gd name="T13" fmla="*/ 5 h 5"/>
                <a:gd name="T14" fmla="*/ 0 w 250"/>
                <a:gd name="T15" fmla="*/ 5 h 5"/>
                <a:gd name="T16" fmla="*/ 0 w 250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">
                  <a:moveTo>
                    <a:pt x="0" y="0"/>
                  </a:moveTo>
                  <a:lnTo>
                    <a:pt x="83" y="0"/>
                  </a:lnTo>
                  <a:lnTo>
                    <a:pt x="167" y="0"/>
                  </a:lnTo>
                  <a:lnTo>
                    <a:pt x="250" y="0"/>
                  </a:lnTo>
                  <a:lnTo>
                    <a:pt x="250" y="5"/>
                  </a:lnTo>
                  <a:lnTo>
                    <a:pt x="167" y="5"/>
                  </a:lnTo>
                  <a:lnTo>
                    <a:pt x="83" y="5"/>
                  </a:lnTo>
                  <a:lnTo>
                    <a:pt x="0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Rectangle 35">
              <a:extLst>
                <a:ext uri="{FF2B5EF4-FFF2-40B4-BE49-F238E27FC236}">
                  <a16:creationId xmlns:a16="http://schemas.microsoft.com/office/drawing/2014/main" id="{643D153D-7C57-425E-868C-FD289A8A74C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77" y="1790"/>
              <a:ext cx="557" cy="232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Rectangle 36">
              <a:extLst>
                <a:ext uri="{FF2B5EF4-FFF2-40B4-BE49-F238E27FC236}">
                  <a16:creationId xmlns:a16="http://schemas.microsoft.com/office/drawing/2014/main" id="{B83AE709-EE88-445D-934F-99A885D4AF0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77" y="1790"/>
              <a:ext cx="557" cy="232"/>
            </a:xfrm>
            <a:prstGeom prst="rect">
              <a:avLst/>
            </a:prstGeom>
            <a:noFill/>
            <a:ln w="9525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Rectangle 37">
              <a:extLst>
                <a:ext uri="{FF2B5EF4-FFF2-40B4-BE49-F238E27FC236}">
                  <a16:creationId xmlns:a16="http://schemas.microsoft.com/office/drawing/2014/main" id="{4BF1817A-B241-446C-959A-784E0D66157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35" y="1822"/>
              <a:ext cx="399" cy="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900" b="1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Arial" panose="020B0604020202020204" pitchFamily="34" charset="0"/>
                </a:rPr>
                <a:t>R18 RAN1 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40" name="Rectangle 38">
              <a:extLst>
                <a:ext uri="{FF2B5EF4-FFF2-40B4-BE49-F238E27FC236}">
                  <a16:creationId xmlns:a16="http://schemas.microsoft.com/office/drawing/2014/main" id="{9282E153-D6D5-4400-86A5-E9245727B16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35" y="1908"/>
              <a:ext cx="224" cy="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900" b="1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Arial" panose="020B0604020202020204" pitchFamily="34" charset="0"/>
                </a:rPr>
                <a:t>Maint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41" name="Rectangle 39">
              <a:extLst>
                <a:ext uri="{FF2B5EF4-FFF2-40B4-BE49-F238E27FC236}">
                  <a16:creationId xmlns:a16="http://schemas.microsoft.com/office/drawing/2014/main" id="{BCE77A12-D856-49C0-B44C-3DA004EE60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60" y="2415"/>
              <a:ext cx="578" cy="222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Rectangle 40">
              <a:extLst>
                <a:ext uri="{FF2B5EF4-FFF2-40B4-BE49-F238E27FC236}">
                  <a16:creationId xmlns:a16="http://schemas.microsoft.com/office/drawing/2014/main" id="{2372B5B6-7243-4311-96F2-14FCA09C53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60" y="2415"/>
              <a:ext cx="578" cy="222"/>
            </a:xfrm>
            <a:prstGeom prst="rect">
              <a:avLst/>
            </a:prstGeom>
            <a:noFill/>
            <a:ln w="9525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Rectangle 41">
              <a:extLst>
                <a:ext uri="{FF2B5EF4-FFF2-40B4-BE49-F238E27FC236}">
                  <a16:creationId xmlns:a16="http://schemas.microsoft.com/office/drawing/2014/main" id="{9043058D-0668-4FBE-8DAE-E0C812F78C9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19" y="2446"/>
              <a:ext cx="465" cy="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800" b="1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Arial" panose="020B0604020202020204" pitchFamily="34" charset="0"/>
                </a:rPr>
                <a:t>R18 RAN2/3/4 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44" name="Rectangle 42">
              <a:extLst>
                <a:ext uri="{FF2B5EF4-FFF2-40B4-BE49-F238E27FC236}">
                  <a16:creationId xmlns:a16="http://schemas.microsoft.com/office/drawing/2014/main" id="{739FB835-21A5-436F-9353-FE0CAA4985E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19" y="2524"/>
              <a:ext cx="198" cy="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800" b="1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Arial" panose="020B0604020202020204" pitchFamily="34" charset="0"/>
                </a:rPr>
                <a:t>Maint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45" name="Rectangle 43">
              <a:extLst>
                <a:ext uri="{FF2B5EF4-FFF2-40B4-BE49-F238E27FC236}">
                  <a16:creationId xmlns:a16="http://schemas.microsoft.com/office/drawing/2014/main" id="{6177F438-544F-4816-9842-1C34790848E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37" y="2714"/>
              <a:ext cx="673" cy="2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800" b="1" i="0" u="none" strike="noStrike" cap="none" normalizeH="0" baseline="0">
                  <a:ln>
                    <a:noFill/>
                  </a:ln>
                  <a:solidFill>
                    <a:srgbClr val="C800BE"/>
                  </a:solidFill>
                  <a:effectLst/>
                  <a:latin typeface="Calibri" panose="020F0502020204030204" pitchFamily="34" charset="0"/>
                </a:rPr>
                <a:t>R19 RAN1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46" name="Rectangle 44">
              <a:extLst>
                <a:ext uri="{FF2B5EF4-FFF2-40B4-BE49-F238E27FC236}">
                  <a16:creationId xmlns:a16="http://schemas.microsoft.com/office/drawing/2014/main" id="{6B94C325-E89E-4393-BB58-51782C200E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66" y="2887"/>
              <a:ext cx="357" cy="2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800" b="1" i="0" u="none" strike="noStrike" cap="none" normalizeH="0" baseline="0">
                  <a:ln>
                    <a:noFill/>
                  </a:ln>
                  <a:solidFill>
                    <a:srgbClr val="C800BE"/>
                  </a:solidFill>
                  <a:effectLst/>
                  <a:latin typeface="Calibri" panose="020F0502020204030204" pitchFamily="34" charset="0"/>
                </a:rPr>
                <a:t>Func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47" name="Rectangle 45">
              <a:extLst>
                <a:ext uri="{FF2B5EF4-FFF2-40B4-BE49-F238E27FC236}">
                  <a16:creationId xmlns:a16="http://schemas.microsoft.com/office/drawing/2014/main" id="{93DC85F6-279D-4275-8EE8-936AFFC22DF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48" y="2887"/>
              <a:ext cx="538" cy="2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800" b="1" i="0" u="none" strike="noStrike" cap="none" normalizeH="0" baseline="0">
                  <a:ln>
                    <a:noFill/>
                  </a:ln>
                  <a:solidFill>
                    <a:srgbClr val="C800BE"/>
                  </a:solidFill>
                  <a:effectLst/>
                  <a:latin typeface="Calibri" panose="020F0502020204030204" pitchFamily="34" charset="0"/>
                </a:rPr>
                <a:t>. Freeze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48" name="Rectangle 46">
              <a:extLst>
                <a:ext uri="{FF2B5EF4-FFF2-40B4-BE49-F238E27FC236}">
                  <a16:creationId xmlns:a16="http://schemas.microsoft.com/office/drawing/2014/main" id="{0762318D-0606-4833-9F0C-068C7C1E9B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28" y="3231"/>
              <a:ext cx="361" cy="1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200" b="0" i="0" u="none" strike="noStrike" cap="none" normalizeH="0" baseline="0">
                  <a:ln>
                    <a:noFill/>
                  </a:ln>
                  <a:solidFill>
                    <a:srgbClr val="C800BE"/>
                  </a:solidFill>
                  <a:effectLst/>
                  <a:latin typeface="Calibri" panose="020F0502020204030204" pitchFamily="34" charset="0"/>
                </a:rPr>
                <a:t>R19 Pkg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49" name="Rectangle 47">
              <a:extLst>
                <a:ext uri="{FF2B5EF4-FFF2-40B4-BE49-F238E27FC236}">
                  <a16:creationId xmlns:a16="http://schemas.microsoft.com/office/drawing/2014/main" id="{E9E76764-2426-412A-A13C-BD9F186A905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56" y="3345"/>
              <a:ext cx="327" cy="1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200" b="0" i="0" u="none" strike="noStrike" cap="none" normalizeH="0" baseline="0">
                  <a:ln>
                    <a:noFill/>
                  </a:ln>
                  <a:solidFill>
                    <a:srgbClr val="C800BE"/>
                  </a:solidFill>
                  <a:effectLst/>
                  <a:latin typeface="Calibri" panose="020F0502020204030204" pitchFamily="34" charset="0"/>
                </a:rPr>
                <a:t>(RAN4)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50" name="Rectangle 48">
              <a:extLst>
                <a:ext uri="{FF2B5EF4-FFF2-40B4-BE49-F238E27FC236}">
                  <a16:creationId xmlns:a16="http://schemas.microsoft.com/office/drawing/2014/main" id="{E3CC6019-0F95-407E-86F2-F9DAF2FA26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08" y="1189"/>
              <a:ext cx="2329" cy="220"/>
            </a:xfrm>
            <a:prstGeom prst="rect">
              <a:avLst/>
            </a:prstGeom>
            <a:solidFill>
              <a:srgbClr val="C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Rectangle 49">
              <a:extLst>
                <a:ext uri="{FF2B5EF4-FFF2-40B4-BE49-F238E27FC236}">
                  <a16:creationId xmlns:a16="http://schemas.microsoft.com/office/drawing/2014/main" id="{617A0912-44A2-4BBF-8643-F96BC706DD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08" y="1189"/>
              <a:ext cx="2329" cy="220"/>
            </a:xfrm>
            <a:prstGeom prst="rect">
              <a:avLst/>
            </a:prstGeom>
            <a:noFill/>
            <a:ln w="9525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" name="Rectangle 50">
              <a:extLst>
                <a:ext uri="{FF2B5EF4-FFF2-40B4-BE49-F238E27FC236}">
                  <a16:creationId xmlns:a16="http://schemas.microsoft.com/office/drawing/2014/main" id="{5C3BF432-6DB5-4B40-8904-DD07005B06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94" y="1226"/>
              <a:ext cx="452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000" b="1" i="0" u="none" strike="noStrike" cap="none" normalizeH="0" baseline="0">
                  <a:ln>
                    <a:noFill/>
                  </a:ln>
                  <a:solidFill>
                    <a:srgbClr val="FFFFFF"/>
                  </a:solidFill>
                  <a:effectLst/>
                  <a:latin typeface="Arial" panose="020B0604020202020204" pitchFamily="34" charset="0"/>
                </a:rPr>
                <a:t>2023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53" name="Rectangle 51">
              <a:extLst>
                <a:ext uri="{FF2B5EF4-FFF2-40B4-BE49-F238E27FC236}">
                  <a16:creationId xmlns:a16="http://schemas.microsoft.com/office/drawing/2014/main" id="{D53CF7F7-2200-4293-8068-755ACD41557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08" y="1404"/>
              <a:ext cx="614" cy="203"/>
            </a:xfrm>
            <a:prstGeom prst="rect">
              <a:avLst/>
            </a:prstGeom>
            <a:solidFill>
              <a:srgbClr val="D996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Rectangle 52">
              <a:extLst>
                <a:ext uri="{FF2B5EF4-FFF2-40B4-BE49-F238E27FC236}">
                  <a16:creationId xmlns:a16="http://schemas.microsoft.com/office/drawing/2014/main" id="{2D54128E-FCA6-4E34-B6D2-9FC3706BA3D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08" y="1404"/>
              <a:ext cx="614" cy="203"/>
            </a:xfrm>
            <a:prstGeom prst="rect">
              <a:avLst/>
            </a:prstGeom>
            <a:noFill/>
            <a:ln w="9525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Rectangle 53">
              <a:extLst>
                <a:ext uri="{FF2B5EF4-FFF2-40B4-BE49-F238E27FC236}">
                  <a16:creationId xmlns:a16="http://schemas.microsoft.com/office/drawing/2014/main" id="{B208017F-70EC-44A5-B377-868D28DA09E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31" y="1441"/>
              <a:ext cx="227" cy="1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6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Q1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56" name="Rectangle 54">
              <a:extLst>
                <a:ext uri="{FF2B5EF4-FFF2-40B4-BE49-F238E27FC236}">
                  <a16:creationId xmlns:a16="http://schemas.microsoft.com/office/drawing/2014/main" id="{529F1192-F9AD-420D-825D-2923F53687A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22" y="1402"/>
              <a:ext cx="545" cy="203"/>
            </a:xfrm>
            <a:prstGeom prst="rect">
              <a:avLst/>
            </a:prstGeom>
            <a:solidFill>
              <a:srgbClr val="D996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" name="Rectangle 55">
              <a:extLst>
                <a:ext uri="{FF2B5EF4-FFF2-40B4-BE49-F238E27FC236}">
                  <a16:creationId xmlns:a16="http://schemas.microsoft.com/office/drawing/2014/main" id="{291FD75D-7165-4491-968A-DA48508F004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22" y="1402"/>
              <a:ext cx="545" cy="203"/>
            </a:xfrm>
            <a:prstGeom prst="rect">
              <a:avLst/>
            </a:prstGeom>
            <a:noFill/>
            <a:ln w="9525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" name="Rectangle 56">
              <a:extLst>
                <a:ext uri="{FF2B5EF4-FFF2-40B4-BE49-F238E27FC236}">
                  <a16:creationId xmlns:a16="http://schemas.microsoft.com/office/drawing/2014/main" id="{F261C192-87B8-4DAD-BD87-51C3A066ADD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10" y="1439"/>
              <a:ext cx="228" cy="1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6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Q2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59" name="Rectangle 57">
              <a:extLst>
                <a:ext uri="{FF2B5EF4-FFF2-40B4-BE49-F238E27FC236}">
                  <a16:creationId xmlns:a16="http://schemas.microsoft.com/office/drawing/2014/main" id="{78E508A6-44E5-44A1-9FAC-93F9585C4B2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65" y="1404"/>
              <a:ext cx="569" cy="203"/>
            </a:xfrm>
            <a:prstGeom prst="rect">
              <a:avLst/>
            </a:prstGeom>
            <a:solidFill>
              <a:srgbClr val="D996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" name="Rectangle 58">
              <a:extLst>
                <a:ext uri="{FF2B5EF4-FFF2-40B4-BE49-F238E27FC236}">
                  <a16:creationId xmlns:a16="http://schemas.microsoft.com/office/drawing/2014/main" id="{B49F4104-DFD1-43AD-AFCC-8535A72A8D6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65" y="1404"/>
              <a:ext cx="569" cy="203"/>
            </a:xfrm>
            <a:prstGeom prst="rect">
              <a:avLst/>
            </a:prstGeom>
            <a:noFill/>
            <a:ln w="9525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" name="Rectangle 59">
              <a:extLst>
                <a:ext uri="{FF2B5EF4-FFF2-40B4-BE49-F238E27FC236}">
                  <a16:creationId xmlns:a16="http://schemas.microsoft.com/office/drawing/2014/main" id="{0ED8169A-F757-4C85-B3D5-EFCC5DEAB0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65" y="1441"/>
              <a:ext cx="228" cy="1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6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Q3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62" name="Rectangle 60">
              <a:extLst>
                <a:ext uri="{FF2B5EF4-FFF2-40B4-BE49-F238E27FC236}">
                  <a16:creationId xmlns:a16="http://schemas.microsoft.com/office/drawing/2014/main" id="{436B371F-6309-4E4A-B3B6-D3061343AF0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38" y="1404"/>
              <a:ext cx="599" cy="203"/>
            </a:xfrm>
            <a:prstGeom prst="rect">
              <a:avLst/>
            </a:prstGeom>
            <a:solidFill>
              <a:srgbClr val="D996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" name="Rectangle 61">
              <a:extLst>
                <a:ext uri="{FF2B5EF4-FFF2-40B4-BE49-F238E27FC236}">
                  <a16:creationId xmlns:a16="http://schemas.microsoft.com/office/drawing/2014/main" id="{53AF0CE0-B757-44ED-9061-2D4C8975AA8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38" y="1404"/>
              <a:ext cx="599" cy="203"/>
            </a:xfrm>
            <a:prstGeom prst="rect">
              <a:avLst/>
            </a:prstGeom>
            <a:noFill/>
            <a:ln w="9525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" name="Rectangle 62">
              <a:extLst>
                <a:ext uri="{FF2B5EF4-FFF2-40B4-BE49-F238E27FC236}">
                  <a16:creationId xmlns:a16="http://schemas.microsoft.com/office/drawing/2014/main" id="{5AE7EB69-E14C-438B-8BB9-8687AB01553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53" y="1441"/>
              <a:ext cx="227" cy="1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6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Q4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65" name="Rectangle 63">
              <a:extLst>
                <a:ext uri="{FF2B5EF4-FFF2-40B4-BE49-F238E27FC236}">
                  <a16:creationId xmlns:a16="http://schemas.microsoft.com/office/drawing/2014/main" id="{2893FB04-0CE6-4E35-924F-88090D808AB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37" y="1190"/>
              <a:ext cx="2329" cy="220"/>
            </a:xfrm>
            <a:prstGeom prst="rect">
              <a:avLst/>
            </a:prstGeom>
            <a:solidFill>
              <a:srgbClr val="C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6" name="Rectangle 64">
              <a:extLst>
                <a:ext uri="{FF2B5EF4-FFF2-40B4-BE49-F238E27FC236}">
                  <a16:creationId xmlns:a16="http://schemas.microsoft.com/office/drawing/2014/main" id="{BB388C64-80E4-400D-A3B1-1EBB8C07506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37" y="1190"/>
              <a:ext cx="2329" cy="220"/>
            </a:xfrm>
            <a:prstGeom prst="rect">
              <a:avLst/>
            </a:prstGeom>
            <a:noFill/>
            <a:ln w="9525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" name="Rectangle 65">
              <a:extLst>
                <a:ext uri="{FF2B5EF4-FFF2-40B4-BE49-F238E27FC236}">
                  <a16:creationId xmlns:a16="http://schemas.microsoft.com/office/drawing/2014/main" id="{A09E3C6E-FDE8-4779-A778-594820B2538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23" y="1227"/>
              <a:ext cx="433" cy="2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000" b="1" i="0" u="none" strike="noStrike" cap="none" normalizeH="0" baseline="0">
                  <a:ln>
                    <a:noFill/>
                  </a:ln>
                  <a:solidFill>
                    <a:srgbClr val="FFFFFF"/>
                  </a:solidFill>
                  <a:effectLst/>
                  <a:latin typeface="Arial" panose="020B0604020202020204" pitchFamily="34" charset="0"/>
                </a:rPr>
                <a:t>2024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68" name="Rectangle 66">
              <a:extLst>
                <a:ext uri="{FF2B5EF4-FFF2-40B4-BE49-F238E27FC236}">
                  <a16:creationId xmlns:a16="http://schemas.microsoft.com/office/drawing/2014/main" id="{1415E3CF-8019-4C24-9FF4-F63557AD393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37" y="1404"/>
              <a:ext cx="615" cy="204"/>
            </a:xfrm>
            <a:prstGeom prst="rect">
              <a:avLst/>
            </a:prstGeom>
            <a:solidFill>
              <a:srgbClr val="D996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" name="Rectangle 67">
              <a:extLst>
                <a:ext uri="{FF2B5EF4-FFF2-40B4-BE49-F238E27FC236}">
                  <a16:creationId xmlns:a16="http://schemas.microsoft.com/office/drawing/2014/main" id="{19302895-6B71-4392-AC10-3E114D92847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37" y="1404"/>
              <a:ext cx="615" cy="204"/>
            </a:xfrm>
            <a:prstGeom prst="rect">
              <a:avLst/>
            </a:prstGeom>
            <a:noFill/>
            <a:ln w="9525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" name="Rectangle 68">
              <a:extLst>
                <a:ext uri="{FF2B5EF4-FFF2-40B4-BE49-F238E27FC236}">
                  <a16:creationId xmlns:a16="http://schemas.microsoft.com/office/drawing/2014/main" id="{D9392AF7-6311-4063-A01B-D9C9694538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60" y="1443"/>
              <a:ext cx="228" cy="1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6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Q1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71" name="Rectangle 69">
              <a:extLst>
                <a:ext uri="{FF2B5EF4-FFF2-40B4-BE49-F238E27FC236}">
                  <a16:creationId xmlns:a16="http://schemas.microsoft.com/office/drawing/2014/main" id="{5B6A1B83-BE6F-426A-82CA-78EE6957438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52" y="1402"/>
              <a:ext cx="544" cy="204"/>
            </a:xfrm>
            <a:prstGeom prst="rect">
              <a:avLst/>
            </a:prstGeom>
            <a:solidFill>
              <a:srgbClr val="D996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" name="Rectangle 70">
              <a:extLst>
                <a:ext uri="{FF2B5EF4-FFF2-40B4-BE49-F238E27FC236}">
                  <a16:creationId xmlns:a16="http://schemas.microsoft.com/office/drawing/2014/main" id="{57835139-CCDB-470D-A0FF-3F5F7002AB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52" y="1402"/>
              <a:ext cx="544" cy="204"/>
            </a:xfrm>
            <a:prstGeom prst="rect">
              <a:avLst/>
            </a:prstGeom>
            <a:noFill/>
            <a:ln w="9525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" name="Rectangle 71">
              <a:extLst>
                <a:ext uri="{FF2B5EF4-FFF2-40B4-BE49-F238E27FC236}">
                  <a16:creationId xmlns:a16="http://schemas.microsoft.com/office/drawing/2014/main" id="{200FFA15-D8C7-44F6-90F7-837C93517E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39" y="1441"/>
              <a:ext cx="228" cy="1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6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Q2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74" name="Rectangle 72">
              <a:extLst>
                <a:ext uri="{FF2B5EF4-FFF2-40B4-BE49-F238E27FC236}">
                  <a16:creationId xmlns:a16="http://schemas.microsoft.com/office/drawing/2014/main" id="{8ACF4743-52F9-4401-A9C4-9D23A9C34B2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94" y="1404"/>
              <a:ext cx="569" cy="204"/>
            </a:xfrm>
            <a:prstGeom prst="rect">
              <a:avLst/>
            </a:prstGeom>
            <a:solidFill>
              <a:srgbClr val="D996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5" name="Rectangle 73">
              <a:extLst>
                <a:ext uri="{FF2B5EF4-FFF2-40B4-BE49-F238E27FC236}">
                  <a16:creationId xmlns:a16="http://schemas.microsoft.com/office/drawing/2014/main" id="{B3CF7529-EA9B-4E01-8C13-576B3AB40A7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94" y="1404"/>
              <a:ext cx="569" cy="204"/>
            </a:xfrm>
            <a:prstGeom prst="rect">
              <a:avLst/>
            </a:prstGeom>
            <a:noFill/>
            <a:ln w="9525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" name="Rectangle 74">
              <a:extLst>
                <a:ext uri="{FF2B5EF4-FFF2-40B4-BE49-F238E27FC236}">
                  <a16:creationId xmlns:a16="http://schemas.microsoft.com/office/drawing/2014/main" id="{B9F2A114-3514-43DE-AED1-DD1C14F85D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95" y="1443"/>
              <a:ext cx="227" cy="1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6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Q3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77" name="Rectangle 75">
              <a:extLst>
                <a:ext uri="{FF2B5EF4-FFF2-40B4-BE49-F238E27FC236}">
                  <a16:creationId xmlns:a16="http://schemas.microsoft.com/office/drawing/2014/main" id="{52D721E0-0727-49B2-A789-2B5577437F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67" y="1404"/>
              <a:ext cx="599" cy="204"/>
            </a:xfrm>
            <a:prstGeom prst="rect">
              <a:avLst/>
            </a:prstGeom>
            <a:solidFill>
              <a:srgbClr val="D996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" name="Rectangle 76">
              <a:extLst>
                <a:ext uri="{FF2B5EF4-FFF2-40B4-BE49-F238E27FC236}">
                  <a16:creationId xmlns:a16="http://schemas.microsoft.com/office/drawing/2014/main" id="{2DB841BE-99A1-4AE8-BA0F-F94AC9674B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67" y="1404"/>
              <a:ext cx="599" cy="204"/>
            </a:xfrm>
            <a:prstGeom prst="rect">
              <a:avLst/>
            </a:prstGeom>
            <a:noFill/>
            <a:ln w="9525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" name="Rectangle 77">
              <a:extLst>
                <a:ext uri="{FF2B5EF4-FFF2-40B4-BE49-F238E27FC236}">
                  <a16:creationId xmlns:a16="http://schemas.microsoft.com/office/drawing/2014/main" id="{C60E31D1-2E21-4534-9240-571DF86E34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82" y="1443"/>
              <a:ext cx="228" cy="1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6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Q4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80" name="Rectangle 78">
              <a:extLst>
                <a:ext uri="{FF2B5EF4-FFF2-40B4-BE49-F238E27FC236}">
                  <a16:creationId xmlns:a16="http://schemas.microsoft.com/office/drawing/2014/main" id="{2C0349F2-21F1-4196-9816-1D418B7D4B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60" y="3139"/>
              <a:ext cx="332" cy="1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100" b="0" i="0" u="none" strike="noStrike" cap="none" normalizeH="0" baseline="0">
                  <a:ln>
                    <a:noFill/>
                  </a:ln>
                  <a:solidFill>
                    <a:srgbClr val="C800BE"/>
                  </a:solidFill>
                  <a:effectLst/>
                  <a:latin typeface="Calibri" panose="020F0502020204030204" pitchFamily="34" charset="0"/>
                </a:rPr>
                <a:t>R19 Pkg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81" name="Rectangle 79">
              <a:extLst>
                <a:ext uri="{FF2B5EF4-FFF2-40B4-BE49-F238E27FC236}">
                  <a16:creationId xmlns:a16="http://schemas.microsoft.com/office/drawing/2014/main" id="{7EDDF24F-DAC4-445B-A2BC-5B693A908D1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95" y="3243"/>
              <a:ext cx="459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100" b="0" i="0" u="none" strike="noStrike" cap="none" normalizeH="0" baseline="0">
                  <a:ln>
                    <a:noFill/>
                  </a:ln>
                  <a:solidFill>
                    <a:srgbClr val="C800BE"/>
                  </a:solidFill>
                  <a:effectLst/>
                  <a:latin typeface="Calibri" panose="020F0502020204030204" pitchFamily="34" charset="0"/>
                </a:rPr>
                <a:t>(RAN1/2/3)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82" name="Rectangle 80">
              <a:extLst>
                <a:ext uri="{FF2B5EF4-FFF2-40B4-BE49-F238E27FC236}">
                  <a16:creationId xmlns:a16="http://schemas.microsoft.com/office/drawing/2014/main" id="{587D3EB2-5F5E-40C5-A2A9-5013F920138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92" y="2823"/>
              <a:ext cx="500" cy="271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" name="Rectangle 81">
              <a:extLst>
                <a:ext uri="{FF2B5EF4-FFF2-40B4-BE49-F238E27FC236}">
                  <a16:creationId xmlns:a16="http://schemas.microsoft.com/office/drawing/2014/main" id="{652FDECB-F15F-4C31-98B4-0B245D77E6A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60" y="2852"/>
              <a:ext cx="450" cy="1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100" b="1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R18 ASN.1 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84" name="Freeform 82">
              <a:extLst>
                <a:ext uri="{FF2B5EF4-FFF2-40B4-BE49-F238E27FC236}">
                  <a16:creationId xmlns:a16="http://schemas.microsoft.com/office/drawing/2014/main" id="{8D5D293F-6EC0-4058-B361-53185FC535F0}"/>
                </a:ext>
              </a:extLst>
            </p:cNvPr>
            <p:cNvSpPr>
              <a:spLocks/>
            </p:cNvSpPr>
            <p:nvPr/>
          </p:nvSpPr>
          <p:spPr bwMode="auto">
            <a:xfrm>
              <a:off x="4559" y="2940"/>
              <a:ext cx="365" cy="6"/>
            </a:xfrm>
            <a:custGeom>
              <a:avLst/>
              <a:gdLst>
                <a:gd name="T0" fmla="*/ 0 w 365"/>
                <a:gd name="T1" fmla="*/ 0 h 6"/>
                <a:gd name="T2" fmla="*/ 92 w 365"/>
                <a:gd name="T3" fmla="*/ 0 h 6"/>
                <a:gd name="T4" fmla="*/ 183 w 365"/>
                <a:gd name="T5" fmla="*/ 0 h 6"/>
                <a:gd name="T6" fmla="*/ 274 w 365"/>
                <a:gd name="T7" fmla="*/ 0 h 6"/>
                <a:gd name="T8" fmla="*/ 365 w 365"/>
                <a:gd name="T9" fmla="*/ 0 h 6"/>
                <a:gd name="T10" fmla="*/ 365 w 365"/>
                <a:gd name="T11" fmla="*/ 6 h 6"/>
                <a:gd name="T12" fmla="*/ 274 w 365"/>
                <a:gd name="T13" fmla="*/ 6 h 6"/>
                <a:gd name="T14" fmla="*/ 183 w 365"/>
                <a:gd name="T15" fmla="*/ 6 h 6"/>
                <a:gd name="T16" fmla="*/ 92 w 365"/>
                <a:gd name="T17" fmla="*/ 6 h 6"/>
                <a:gd name="T18" fmla="*/ 0 w 365"/>
                <a:gd name="T19" fmla="*/ 6 h 6"/>
                <a:gd name="T20" fmla="*/ 0 w 365"/>
                <a:gd name="T2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5" h="6">
                  <a:moveTo>
                    <a:pt x="0" y="0"/>
                  </a:moveTo>
                  <a:lnTo>
                    <a:pt x="92" y="0"/>
                  </a:lnTo>
                  <a:lnTo>
                    <a:pt x="183" y="0"/>
                  </a:lnTo>
                  <a:lnTo>
                    <a:pt x="274" y="0"/>
                  </a:lnTo>
                  <a:lnTo>
                    <a:pt x="365" y="0"/>
                  </a:lnTo>
                  <a:lnTo>
                    <a:pt x="365" y="6"/>
                  </a:lnTo>
                  <a:lnTo>
                    <a:pt x="274" y="6"/>
                  </a:lnTo>
                  <a:lnTo>
                    <a:pt x="183" y="6"/>
                  </a:lnTo>
                  <a:lnTo>
                    <a:pt x="92" y="6"/>
                  </a:lnTo>
                  <a:lnTo>
                    <a:pt x="0" y="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" name="Rectangle 83">
              <a:extLst>
                <a:ext uri="{FF2B5EF4-FFF2-40B4-BE49-F238E27FC236}">
                  <a16:creationId xmlns:a16="http://schemas.microsoft.com/office/drawing/2014/main" id="{30022DE4-B947-4E07-8395-F7334F4EFC3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28" y="2953"/>
              <a:ext cx="286" cy="1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100" b="1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Freeze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86" name="Freeform 84">
              <a:extLst>
                <a:ext uri="{FF2B5EF4-FFF2-40B4-BE49-F238E27FC236}">
                  <a16:creationId xmlns:a16="http://schemas.microsoft.com/office/drawing/2014/main" id="{DB79D97B-3FD8-47B5-BA8A-18E0FB982911}"/>
                </a:ext>
              </a:extLst>
            </p:cNvPr>
            <p:cNvSpPr>
              <a:spLocks/>
            </p:cNvSpPr>
            <p:nvPr/>
          </p:nvSpPr>
          <p:spPr bwMode="auto">
            <a:xfrm>
              <a:off x="4627" y="3041"/>
              <a:ext cx="229" cy="5"/>
            </a:xfrm>
            <a:custGeom>
              <a:avLst/>
              <a:gdLst>
                <a:gd name="T0" fmla="*/ 0 w 229"/>
                <a:gd name="T1" fmla="*/ 0 h 5"/>
                <a:gd name="T2" fmla="*/ 77 w 229"/>
                <a:gd name="T3" fmla="*/ 0 h 5"/>
                <a:gd name="T4" fmla="*/ 153 w 229"/>
                <a:gd name="T5" fmla="*/ 0 h 5"/>
                <a:gd name="T6" fmla="*/ 229 w 229"/>
                <a:gd name="T7" fmla="*/ 0 h 5"/>
                <a:gd name="T8" fmla="*/ 229 w 229"/>
                <a:gd name="T9" fmla="*/ 5 h 5"/>
                <a:gd name="T10" fmla="*/ 153 w 229"/>
                <a:gd name="T11" fmla="*/ 5 h 5"/>
                <a:gd name="T12" fmla="*/ 77 w 229"/>
                <a:gd name="T13" fmla="*/ 5 h 5"/>
                <a:gd name="T14" fmla="*/ 0 w 229"/>
                <a:gd name="T15" fmla="*/ 5 h 5"/>
                <a:gd name="T16" fmla="*/ 0 w 229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9" h="5">
                  <a:moveTo>
                    <a:pt x="0" y="0"/>
                  </a:moveTo>
                  <a:lnTo>
                    <a:pt x="77" y="0"/>
                  </a:lnTo>
                  <a:lnTo>
                    <a:pt x="153" y="0"/>
                  </a:lnTo>
                  <a:lnTo>
                    <a:pt x="229" y="0"/>
                  </a:lnTo>
                  <a:lnTo>
                    <a:pt x="229" y="5"/>
                  </a:lnTo>
                  <a:lnTo>
                    <a:pt x="153" y="5"/>
                  </a:lnTo>
                  <a:lnTo>
                    <a:pt x="77" y="5"/>
                  </a:lnTo>
                  <a:lnTo>
                    <a:pt x="0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" name="Rectangle 85">
              <a:extLst>
                <a:ext uri="{FF2B5EF4-FFF2-40B4-BE49-F238E27FC236}">
                  <a16:creationId xmlns:a16="http://schemas.microsoft.com/office/drawing/2014/main" id="{89FD6CD0-8AF6-4CA4-A8BB-A9ACD754D8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67" y="1189"/>
              <a:ext cx="2329" cy="219"/>
            </a:xfrm>
            <a:prstGeom prst="rect">
              <a:avLst/>
            </a:prstGeom>
            <a:solidFill>
              <a:srgbClr val="C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" name="Rectangle 86">
              <a:extLst>
                <a:ext uri="{FF2B5EF4-FFF2-40B4-BE49-F238E27FC236}">
                  <a16:creationId xmlns:a16="http://schemas.microsoft.com/office/drawing/2014/main" id="{B8FC6D3E-4A1E-429E-BF04-47EC03DC1EF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67" y="1189"/>
              <a:ext cx="2329" cy="219"/>
            </a:xfrm>
            <a:prstGeom prst="rect">
              <a:avLst/>
            </a:prstGeom>
            <a:noFill/>
            <a:ln w="9525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" name="Rectangle 87">
              <a:extLst>
                <a:ext uri="{FF2B5EF4-FFF2-40B4-BE49-F238E27FC236}">
                  <a16:creationId xmlns:a16="http://schemas.microsoft.com/office/drawing/2014/main" id="{38B3A9DF-CA24-46A6-B41A-39793A9C7D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53" y="1226"/>
              <a:ext cx="433" cy="2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000" b="1" i="0" u="none" strike="noStrike" cap="none" normalizeH="0" baseline="0">
                  <a:ln>
                    <a:noFill/>
                  </a:ln>
                  <a:solidFill>
                    <a:srgbClr val="FFFFFF"/>
                  </a:solidFill>
                  <a:effectLst/>
                  <a:latin typeface="Arial" panose="020B0604020202020204" pitchFamily="34" charset="0"/>
                </a:rPr>
                <a:t>2025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90" name="Rectangle 88">
              <a:extLst>
                <a:ext uri="{FF2B5EF4-FFF2-40B4-BE49-F238E27FC236}">
                  <a16:creationId xmlns:a16="http://schemas.microsoft.com/office/drawing/2014/main" id="{CACEBCDC-B609-4B50-B25C-30E76C07BA1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67" y="1403"/>
              <a:ext cx="614" cy="204"/>
            </a:xfrm>
            <a:prstGeom prst="rect">
              <a:avLst/>
            </a:prstGeom>
            <a:solidFill>
              <a:srgbClr val="D996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" name="Rectangle 89">
              <a:extLst>
                <a:ext uri="{FF2B5EF4-FFF2-40B4-BE49-F238E27FC236}">
                  <a16:creationId xmlns:a16="http://schemas.microsoft.com/office/drawing/2014/main" id="{D4572143-0E75-4BC4-AE61-51326620066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67" y="1403"/>
              <a:ext cx="614" cy="204"/>
            </a:xfrm>
            <a:prstGeom prst="rect">
              <a:avLst/>
            </a:prstGeom>
            <a:noFill/>
            <a:ln w="9525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" name="Rectangle 90">
              <a:extLst>
                <a:ext uri="{FF2B5EF4-FFF2-40B4-BE49-F238E27FC236}">
                  <a16:creationId xmlns:a16="http://schemas.microsoft.com/office/drawing/2014/main" id="{94FBF792-999B-40F7-9E96-3E2B6D2A116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90" y="1442"/>
              <a:ext cx="227" cy="1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6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Q1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93" name="Rectangle 91">
              <a:extLst>
                <a:ext uri="{FF2B5EF4-FFF2-40B4-BE49-F238E27FC236}">
                  <a16:creationId xmlns:a16="http://schemas.microsoft.com/office/drawing/2014/main" id="{89BDE8D7-64F6-4F37-AA7E-3B00036D84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81" y="1401"/>
              <a:ext cx="545" cy="204"/>
            </a:xfrm>
            <a:prstGeom prst="rect">
              <a:avLst/>
            </a:prstGeom>
            <a:solidFill>
              <a:srgbClr val="D996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" name="Rectangle 92">
              <a:extLst>
                <a:ext uri="{FF2B5EF4-FFF2-40B4-BE49-F238E27FC236}">
                  <a16:creationId xmlns:a16="http://schemas.microsoft.com/office/drawing/2014/main" id="{322040E2-BD9A-454B-8E78-3485FF365E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81" y="1401"/>
              <a:ext cx="545" cy="204"/>
            </a:xfrm>
            <a:prstGeom prst="rect">
              <a:avLst/>
            </a:prstGeom>
            <a:noFill/>
            <a:ln w="9525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" name="Rectangle 93">
              <a:extLst>
                <a:ext uri="{FF2B5EF4-FFF2-40B4-BE49-F238E27FC236}">
                  <a16:creationId xmlns:a16="http://schemas.microsoft.com/office/drawing/2014/main" id="{9AD3D6E3-A4FA-4D31-B628-6F7B06E114C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69" y="1440"/>
              <a:ext cx="228" cy="1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6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Q2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96" name="Rectangle 94">
              <a:extLst>
                <a:ext uri="{FF2B5EF4-FFF2-40B4-BE49-F238E27FC236}">
                  <a16:creationId xmlns:a16="http://schemas.microsoft.com/office/drawing/2014/main" id="{431AC3DD-544E-43DE-BBE4-E0578D7F87D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24" y="1403"/>
              <a:ext cx="569" cy="204"/>
            </a:xfrm>
            <a:prstGeom prst="rect">
              <a:avLst/>
            </a:prstGeom>
            <a:solidFill>
              <a:srgbClr val="D996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" name="Rectangle 95">
              <a:extLst>
                <a:ext uri="{FF2B5EF4-FFF2-40B4-BE49-F238E27FC236}">
                  <a16:creationId xmlns:a16="http://schemas.microsoft.com/office/drawing/2014/main" id="{3AD26EE2-E308-46A2-84FB-DEF6DCE9DDC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24" y="1403"/>
              <a:ext cx="569" cy="204"/>
            </a:xfrm>
            <a:prstGeom prst="rect">
              <a:avLst/>
            </a:prstGeom>
            <a:noFill/>
            <a:ln w="9525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" name="Rectangle 96">
              <a:extLst>
                <a:ext uri="{FF2B5EF4-FFF2-40B4-BE49-F238E27FC236}">
                  <a16:creationId xmlns:a16="http://schemas.microsoft.com/office/drawing/2014/main" id="{3AD6943C-CB72-490F-8BF9-A9BCA97B87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24" y="1442"/>
              <a:ext cx="228" cy="1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6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Q3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99" name="Rectangle 97">
              <a:extLst>
                <a:ext uri="{FF2B5EF4-FFF2-40B4-BE49-F238E27FC236}">
                  <a16:creationId xmlns:a16="http://schemas.microsoft.com/office/drawing/2014/main" id="{3CCA207E-D86B-4B25-9184-14DEEA7B3FD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97" y="1403"/>
              <a:ext cx="599" cy="204"/>
            </a:xfrm>
            <a:prstGeom prst="rect">
              <a:avLst/>
            </a:prstGeom>
            <a:solidFill>
              <a:srgbClr val="D996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" name="Rectangle 98">
              <a:extLst>
                <a:ext uri="{FF2B5EF4-FFF2-40B4-BE49-F238E27FC236}">
                  <a16:creationId xmlns:a16="http://schemas.microsoft.com/office/drawing/2014/main" id="{4B139ABE-51A9-4611-881E-30E66BE70E3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97" y="1403"/>
              <a:ext cx="599" cy="204"/>
            </a:xfrm>
            <a:prstGeom prst="rect">
              <a:avLst/>
            </a:prstGeom>
            <a:noFill/>
            <a:ln w="9525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" name="Rectangle 99">
              <a:extLst>
                <a:ext uri="{FF2B5EF4-FFF2-40B4-BE49-F238E27FC236}">
                  <a16:creationId xmlns:a16="http://schemas.microsoft.com/office/drawing/2014/main" id="{8B75873D-0D63-4677-AA2C-F34803A1827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12" y="1442"/>
              <a:ext cx="227" cy="1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6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Q4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02" name="Rectangle 100">
              <a:extLst>
                <a:ext uri="{FF2B5EF4-FFF2-40B4-BE49-F238E27FC236}">
                  <a16:creationId xmlns:a16="http://schemas.microsoft.com/office/drawing/2014/main" id="{16499EDB-5CDF-44F1-897B-9B6CA1FC823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67" y="2414"/>
              <a:ext cx="3426" cy="222"/>
            </a:xfrm>
            <a:prstGeom prst="rect">
              <a:avLst/>
            </a:prstGeom>
            <a:solidFill>
              <a:srgbClr val="95B3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" name="Rectangle 101">
              <a:extLst>
                <a:ext uri="{FF2B5EF4-FFF2-40B4-BE49-F238E27FC236}">
                  <a16:creationId xmlns:a16="http://schemas.microsoft.com/office/drawing/2014/main" id="{E6D65DBD-4772-43E0-A05B-9224D32B76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67" y="2414"/>
              <a:ext cx="3426" cy="222"/>
            </a:xfrm>
            <a:prstGeom prst="rect">
              <a:avLst/>
            </a:prstGeom>
            <a:noFill/>
            <a:ln w="9525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" name="Rectangle 102">
              <a:extLst>
                <a:ext uri="{FF2B5EF4-FFF2-40B4-BE49-F238E27FC236}">
                  <a16:creationId xmlns:a16="http://schemas.microsoft.com/office/drawing/2014/main" id="{E41928D7-7A39-4DB8-90BE-7B83C7CFB24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67" y="2449"/>
              <a:ext cx="890" cy="1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600" b="1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R19 RAN2/3/4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05" name="Rectangle 103">
              <a:extLst>
                <a:ext uri="{FF2B5EF4-FFF2-40B4-BE49-F238E27FC236}">
                  <a16:creationId xmlns:a16="http://schemas.microsoft.com/office/drawing/2014/main" id="{08BE2691-375D-44A0-8D87-6650E2912AB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48" y="1801"/>
              <a:ext cx="3476" cy="224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" name="Rectangle 104">
              <a:extLst>
                <a:ext uri="{FF2B5EF4-FFF2-40B4-BE49-F238E27FC236}">
                  <a16:creationId xmlns:a16="http://schemas.microsoft.com/office/drawing/2014/main" id="{27F5D37F-9280-4370-9A42-C651DCED15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48" y="1801"/>
              <a:ext cx="3476" cy="224"/>
            </a:xfrm>
            <a:prstGeom prst="rect">
              <a:avLst/>
            </a:prstGeom>
            <a:noFill/>
            <a:ln w="9525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" name="Rectangle 105">
              <a:extLst>
                <a:ext uri="{FF2B5EF4-FFF2-40B4-BE49-F238E27FC236}">
                  <a16:creationId xmlns:a16="http://schemas.microsoft.com/office/drawing/2014/main" id="{4D85AC0F-AE52-4A3A-B5BC-301644BC143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79" y="1837"/>
              <a:ext cx="677" cy="1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600" b="1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R19 RAN1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08" name="Freeform 106">
              <a:extLst>
                <a:ext uri="{FF2B5EF4-FFF2-40B4-BE49-F238E27FC236}">
                  <a16:creationId xmlns:a16="http://schemas.microsoft.com/office/drawing/2014/main" id="{FA802534-BC3A-4376-A7C8-36A49324E95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584" y="1621"/>
              <a:ext cx="48" cy="1512"/>
            </a:xfrm>
            <a:custGeom>
              <a:avLst/>
              <a:gdLst>
                <a:gd name="T0" fmla="*/ 30 w 48"/>
                <a:gd name="T1" fmla="*/ 40 h 1512"/>
                <a:gd name="T2" fmla="*/ 41 w 48"/>
                <a:gd name="T3" fmla="*/ 1512 h 1512"/>
                <a:gd name="T4" fmla="*/ 29 w 48"/>
                <a:gd name="T5" fmla="*/ 1512 h 1512"/>
                <a:gd name="T6" fmla="*/ 18 w 48"/>
                <a:gd name="T7" fmla="*/ 40 h 1512"/>
                <a:gd name="T8" fmla="*/ 30 w 48"/>
                <a:gd name="T9" fmla="*/ 40 h 1512"/>
                <a:gd name="T10" fmla="*/ 0 w 48"/>
                <a:gd name="T11" fmla="*/ 48 h 1512"/>
                <a:gd name="T12" fmla="*/ 23 w 48"/>
                <a:gd name="T13" fmla="*/ 0 h 1512"/>
                <a:gd name="T14" fmla="*/ 48 w 48"/>
                <a:gd name="T15" fmla="*/ 48 h 1512"/>
                <a:gd name="T16" fmla="*/ 0 w 48"/>
                <a:gd name="T17" fmla="*/ 48 h 1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1512">
                  <a:moveTo>
                    <a:pt x="30" y="40"/>
                  </a:moveTo>
                  <a:lnTo>
                    <a:pt x="41" y="1512"/>
                  </a:lnTo>
                  <a:lnTo>
                    <a:pt x="29" y="1512"/>
                  </a:lnTo>
                  <a:lnTo>
                    <a:pt x="18" y="40"/>
                  </a:lnTo>
                  <a:lnTo>
                    <a:pt x="30" y="40"/>
                  </a:lnTo>
                  <a:close/>
                  <a:moveTo>
                    <a:pt x="0" y="48"/>
                  </a:moveTo>
                  <a:lnTo>
                    <a:pt x="23" y="0"/>
                  </a:lnTo>
                  <a:lnTo>
                    <a:pt x="48" y="48"/>
                  </a:lnTo>
                  <a:lnTo>
                    <a:pt x="0" y="48"/>
                  </a:lnTo>
                  <a:close/>
                </a:path>
              </a:pathLst>
            </a:custGeom>
            <a:solidFill>
              <a:srgbClr val="000000"/>
            </a:solidFill>
            <a:ln w="0" cap="flat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" name="Rectangle 107">
              <a:extLst>
                <a:ext uri="{FF2B5EF4-FFF2-40B4-BE49-F238E27FC236}">
                  <a16:creationId xmlns:a16="http://schemas.microsoft.com/office/drawing/2014/main" id="{95A7B8EE-D29F-42EF-B8F4-14292A920D0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10" y="3245"/>
              <a:ext cx="943" cy="2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800" b="1" i="0" u="none" strike="noStrike" cap="none" normalizeH="0" baseline="0">
                  <a:ln>
                    <a:noFill/>
                  </a:ln>
                  <a:solidFill>
                    <a:srgbClr val="C800BE"/>
                  </a:solidFill>
                  <a:effectLst/>
                  <a:latin typeface="Calibri" panose="020F0502020204030204" pitchFamily="34" charset="0"/>
                </a:rPr>
                <a:t>R19 RAN2/3/4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10" name="Rectangle 108">
              <a:extLst>
                <a:ext uri="{FF2B5EF4-FFF2-40B4-BE49-F238E27FC236}">
                  <a16:creationId xmlns:a16="http://schemas.microsoft.com/office/drawing/2014/main" id="{FDAC8027-DD97-43BA-A7F1-F45287232AF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74" y="3418"/>
              <a:ext cx="357" cy="2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800" b="1" i="0" u="none" strike="noStrike" cap="none" normalizeH="0" baseline="0">
                  <a:ln>
                    <a:noFill/>
                  </a:ln>
                  <a:solidFill>
                    <a:srgbClr val="C800BE"/>
                  </a:solidFill>
                  <a:effectLst/>
                  <a:latin typeface="Calibri" panose="020F0502020204030204" pitchFamily="34" charset="0"/>
                </a:rPr>
                <a:t>Func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11" name="Rectangle 109">
              <a:extLst>
                <a:ext uri="{FF2B5EF4-FFF2-40B4-BE49-F238E27FC236}">
                  <a16:creationId xmlns:a16="http://schemas.microsoft.com/office/drawing/2014/main" id="{A2651267-92F5-4CE1-8D48-E93BC7F1831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56" y="3418"/>
              <a:ext cx="537" cy="2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800" b="1" i="0" u="none" strike="noStrike" cap="none" normalizeH="0" baseline="0">
                  <a:ln>
                    <a:noFill/>
                  </a:ln>
                  <a:solidFill>
                    <a:srgbClr val="C800BE"/>
                  </a:solidFill>
                  <a:effectLst/>
                  <a:latin typeface="Calibri" panose="020F0502020204030204" pitchFamily="34" charset="0"/>
                </a:rPr>
                <a:t>. Freeze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12" name="Freeform 110">
              <a:extLst>
                <a:ext uri="{FF2B5EF4-FFF2-40B4-BE49-F238E27FC236}">
                  <a16:creationId xmlns:a16="http://schemas.microsoft.com/office/drawing/2014/main" id="{6B34A900-5F39-40C4-91F4-1ED2A538983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183" y="1624"/>
              <a:ext cx="48" cy="1064"/>
            </a:xfrm>
            <a:custGeom>
              <a:avLst/>
              <a:gdLst>
                <a:gd name="T0" fmla="*/ 30 w 48"/>
                <a:gd name="T1" fmla="*/ 40 h 1064"/>
                <a:gd name="T2" fmla="*/ 30 w 48"/>
                <a:gd name="T3" fmla="*/ 1064 h 1064"/>
                <a:gd name="T4" fmla="*/ 18 w 48"/>
                <a:gd name="T5" fmla="*/ 1064 h 1064"/>
                <a:gd name="T6" fmla="*/ 18 w 48"/>
                <a:gd name="T7" fmla="*/ 40 h 1064"/>
                <a:gd name="T8" fmla="*/ 30 w 48"/>
                <a:gd name="T9" fmla="*/ 40 h 1064"/>
                <a:gd name="T10" fmla="*/ 0 w 48"/>
                <a:gd name="T11" fmla="*/ 48 h 1064"/>
                <a:gd name="T12" fmla="*/ 24 w 48"/>
                <a:gd name="T13" fmla="*/ 0 h 1064"/>
                <a:gd name="T14" fmla="*/ 48 w 48"/>
                <a:gd name="T15" fmla="*/ 48 h 1064"/>
                <a:gd name="T16" fmla="*/ 0 w 48"/>
                <a:gd name="T17" fmla="*/ 48 h 10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1064">
                  <a:moveTo>
                    <a:pt x="30" y="40"/>
                  </a:moveTo>
                  <a:lnTo>
                    <a:pt x="30" y="1064"/>
                  </a:lnTo>
                  <a:lnTo>
                    <a:pt x="18" y="1064"/>
                  </a:lnTo>
                  <a:lnTo>
                    <a:pt x="18" y="40"/>
                  </a:lnTo>
                  <a:lnTo>
                    <a:pt x="30" y="40"/>
                  </a:lnTo>
                  <a:close/>
                  <a:moveTo>
                    <a:pt x="0" y="48"/>
                  </a:moveTo>
                  <a:lnTo>
                    <a:pt x="24" y="0"/>
                  </a:lnTo>
                  <a:lnTo>
                    <a:pt x="48" y="48"/>
                  </a:lnTo>
                  <a:lnTo>
                    <a:pt x="0" y="48"/>
                  </a:lnTo>
                  <a:close/>
                </a:path>
              </a:pathLst>
            </a:custGeom>
            <a:solidFill>
              <a:srgbClr val="000000"/>
            </a:solidFill>
            <a:ln w="0" cap="flat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" name="Rectangle 111">
              <a:extLst>
                <a:ext uri="{FF2B5EF4-FFF2-40B4-BE49-F238E27FC236}">
                  <a16:creationId xmlns:a16="http://schemas.microsoft.com/office/drawing/2014/main" id="{A465B75B-80C1-4DA3-90F8-2106DF65D30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15" y="2407"/>
              <a:ext cx="557" cy="232"/>
            </a:xfrm>
            <a:prstGeom prst="rect">
              <a:avLst/>
            </a:prstGeom>
            <a:solidFill>
              <a:srgbClr val="3760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4" name="Rectangle 112">
              <a:extLst>
                <a:ext uri="{FF2B5EF4-FFF2-40B4-BE49-F238E27FC236}">
                  <a16:creationId xmlns:a16="http://schemas.microsoft.com/office/drawing/2014/main" id="{8BAB09F3-6793-434F-9083-A93B50C8D44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15" y="2407"/>
              <a:ext cx="557" cy="232"/>
            </a:xfrm>
            <a:prstGeom prst="rect">
              <a:avLst/>
            </a:prstGeom>
            <a:noFill/>
            <a:ln w="9525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5" name="Rectangle 113">
              <a:extLst>
                <a:ext uri="{FF2B5EF4-FFF2-40B4-BE49-F238E27FC236}">
                  <a16:creationId xmlns:a16="http://schemas.microsoft.com/office/drawing/2014/main" id="{0F453D46-EA14-4EDA-83AC-FEB0E8DAAD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47" y="2695"/>
              <a:ext cx="499" cy="523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6" name="Rectangle 114">
              <a:extLst>
                <a:ext uri="{FF2B5EF4-FFF2-40B4-BE49-F238E27FC236}">
                  <a16:creationId xmlns:a16="http://schemas.microsoft.com/office/drawing/2014/main" id="{B309B821-B455-4C92-824F-45D9CE18233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97" y="2722"/>
              <a:ext cx="299" cy="1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600" b="1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R19 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17" name="Freeform 115">
              <a:extLst>
                <a:ext uri="{FF2B5EF4-FFF2-40B4-BE49-F238E27FC236}">
                  <a16:creationId xmlns:a16="http://schemas.microsoft.com/office/drawing/2014/main" id="{C4F44500-BBDD-4C63-99AB-706056BA53CB}"/>
                </a:ext>
              </a:extLst>
            </p:cNvPr>
            <p:cNvSpPr>
              <a:spLocks/>
            </p:cNvSpPr>
            <p:nvPr/>
          </p:nvSpPr>
          <p:spPr bwMode="auto">
            <a:xfrm>
              <a:off x="8096" y="2858"/>
              <a:ext cx="201" cy="9"/>
            </a:xfrm>
            <a:custGeom>
              <a:avLst/>
              <a:gdLst>
                <a:gd name="T0" fmla="*/ 0 w 201"/>
                <a:gd name="T1" fmla="*/ 0 h 9"/>
                <a:gd name="T2" fmla="*/ 67 w 201"/>
                <a:gd name="T3" fmla="*/ 0 h 9"/>
                <a:gd name="T4" fmla="*/ 134 w 201"/>
                <a:gd name="T5" fmla="*/ 0 h 9"/>
                <a:gd name="T6" fmla="*/ 201 w 201"/>
                <a:gd name="T7" fmla="*/ 0 h 9"/>
                <a:gd name="T8" fmla="*/ 201 w 201"/>
                <a:gd name="T9" fmla="*/ 9 h 9"/>
                <a:gd name="T10" fmla="*/ 134 w 201"/>
                <a:gd name="T11" fmla="*/ 9 h 9"/>
                <a:gd name="T12" fmla="*/ 67 w 201"/>
                <a:gd name="T13" fmla="*/ 9 h 9"/>
                <a:gd name="T14" fmla="*/ 0 w 201"/>
                <a:gd name="T15" fmla="*/ 9 h 9"/>
                <a:gd name="T16" fmla="*/ 0 w 201"/>
                <a:gd name="T1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1" h="9">
                  <a:moveTo>
                    <a:pt x="0" y="0"/>
                  </a:moveTo>
                  <a:lnTo>
                    <a:pt x="67" y="0"/>
                  </a:lnTo>
                  <a:lnTo>
                    <a:pt x="134" y="0"/>
                  </a:lnTo>
                  <a:lnTo>
                    <a:pt x="201" y="0"/>
                  </a:lnTo>
                  <a:lnTo>
                    <a:pt x="201" y="9"/>
                  </a:lnTo>
                  <a:lnTo>
                    <a:pt x="134" y="9"/>
                  </a:lnTo>
                  <a:lnTo>
                    <a:pt x="67" y="9"/>
                  </a:lnTo>
                  <a:lnTo>
                    <a:pt x="0" y="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" name="Rectangle 116">
              <a:extLst>
                <a:ext uri="{FF2B5EF4-FFF2-40B4-BE49-F238E27FC236}">
                  <a16:creationId xmlns:a16="http://schemas.microsoft.com/office/drawing/2014/main" id="{C2AE9CB6-EE3B-49F0-BC42-AA94131D215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36" y="2876"/>
              <a:ext cx="418" cy="1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600" b="1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ASN.1 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19" name="Freeform 117">
              <a:extLst>
                <a:ext uri="{FF2B5EF4-FFF2-40B4-BE49-F238E27FC236}">
                  <a16:creationId xmlns:a16="http://schemas.microsoft.com/office/drawing/2014/main" id="{F76E57A8-C2F7-42B4-8F82-C5EB2FCD1472}"/>
                </a:ext>
              </a:extLst>
            </p:cNvPr>
            <p:cNvSpPr>
              <a:spLocks/>
            </p:cNvSpPr>
            <p:nvPr/>
          </p:nvSpPr>
          <p:spPr bwMode="auto">
            <a:xfrm>
              <a:off x="8036" y="3012"/>
              <a:ext cx="321" cy="8"/>
            </a:xfrm>
            <a:custGeom>
              <a:avLst/>
              <a:gdLst>
                <a:gd name="T0" fmla="*/ 0 w 321"/>
                <a:gd name="T1" fmla="*/ 0 h 8"/>
                <a:gd name="T2" fmla="*/ 80 w 321"/>
                <a:gd name="T3" fmla="*/ 0 h 8"/>
                <a:gd name="T4" fmla="*/ 161 w 321"/>
                <a:gd name="T5" fmla="*/ 0 h 8"/>
                <a:gd name="T6" fmla="*/ 241 w 321"/>
                <a:gd name="T7" fmla="*/ 0 h 8"/>
                <a:gd name="T8" fmla="*/ 321 w 321"/>
                <a:gd name="T9" fmla="*/ 0 h 8"/>
                <a:gd name="T10" fmla="*/ 321 w 321"/>
                <a:gd name="T11" fmla="*/ 8 h 8"/>
                <a:gd name="T12" fmla="*/ 241 w 321"/>
                <a:gd name="T13" fmla="*/ 8 h 8"/>
                <a:gd name="T14" fmla="*/ 161 w 321"/>
                <a:gd name="T15" fmla="*/ 8 h 8"/>
                <a:gd name="T16" fmla="*/ 80 w 321"/>
                <a:gd name="T17" fmla="*/ 8 h 8"/>
                <a:gd name="T18" fmla="*/ 0 w 321"/>
                <a:gd name="T19" fmla="*/ 8 h 8"/>
                <a:gd name="T20" fmla="*/ 0 w 321"/>
                <a:gd name="T2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1" h="8">
                  <a:moveTo>
                    <a:pt x="0" y="0"/>
                  </a:moveTo>
                  <a:lnTo>
                    <a:pt x="80" y="0"/>
                  </a:lnTo>
                  <a:lnTo>
                    <a:pt x="161" y="0"/>
                  </a:lnTo>
                  <a:lnTo>
                    <a:pt x="241" y="0"/>
                  </a:lnTo>
                  <a:lnTo>
                    <a:pt x="321" y="0"/>
                  </a:lnTo>
                  <a:lnTo>
                    <a:pt x="321" y="8"/>
                  </a:lnTo>
                  <a:lnTo>
                    <a:pt x="241" y="8"/>
                  </a:lnTo>
                  <a:lnTo>
                    <a:pt x="161" y="8"/>
                  </a:lnTo>
                  <a:lnTo>
                    <a:pt x="80" y="8"/>
                  </a:lnTo>
                  <a:lnTo>
                    <a:pt x="0" y="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0" name="Rectangle 118">
              <a:extLst>
                <a:ext uri="{FF2B5EF4-FFF2-40B4-BE49-F238E27FC236}">
                  <a16:creationId xmlns:a16="http://schemas.microsoft.com/office/drawing/2014/main" id="{1C5BDDEC-2AEE-4D81-B01E-5E5CE34A1ED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25" y="3029"/>
              <a:ext cx="414" cy="1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600" b="1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Freeze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21" name="Freeform 119">
              <a:extLst>
                <a:ext uri="{FF2B5EF4-FFF2-40B4-BE49-F238E27FC236}">
                  <a16:creationId xmlns:a16="http://schemas.microsoft.com/office/drawing/2014/main" id="{5795F695-7C05-4450-A0D4-7C3646EE9FD7}"/>
                </a:ext>
              </a:extLst>
            </p:cNvPr>
            <p:cNvSpPr>
              <a:spLocks/>
            </p:cNvSpPr>
            <p:nvPr/>
          </p:nvSpPr>
          <p:spPr bwMode="auto">
            <a:xfrm>
              <a:off x="8024" y="3165"/>
              <a:ext cx="344" cy="9"/>
            </a:xfrm>
            <a:custGeom>
              <a:avLst/>
              <a:gdLst>
                <a:gd name="T0" fmla="*/ 0 w 344"/>
                <a:gd name="T1" fmla="*/ 0 h 9"/>
                <a:gd name="T2" fmla="*/ 86 w 344"/>
                <a:gd name="T3" fmla="*/ 0 h 9"/>
                <a:gd name="T4" fmla="*/ 172 w 344"/>
                <a:gd name="T5" fmla="*/ 0 h 9"/>
                <a:gd name="T6" fmla="*/ 258 w 344"/>
                <a:gd name="T7" fmla="*/ 0 h 9"/>
                <a:gd name="T8" fmla="*/ 344 w 344"/>
                <a:gd name="T9" fmla="*/ 0 h 9"/>
                <a:gd name="T10" fmla="*/ 344 w 344"/>
                <a:gd name="T11" fmla="*/ 9 h 9"/>
                <a:gd name="T12" fmla="*/ 258 w 344"/>
                <a:gd name="T13" fmla="*/ 9 h 9"/>
                <a:gd name="T14" fmla="*/ 172 w 344"/>
                <a:gd name="T15" fmla="*/ 9 h 9"/>
                <a:gd name="T16" fmla="*/ 86 w 344"/>
                <a:gd name="T17" fmla="*/ 9 h 9"/>
                <a:gd name="T18" fmla="*/ 0 w 344"/>
                <a:gd name="T19" fmla="*/ 9 h 9"/>
                <a:gd name="T20" fmla="*/ 0 w 344"/>
                <a:gd name="T2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4" h="9">
                  <a:moveTo>
                    <a:pt x="0" y="0"/>
                  </a:moveTo>
                  <a:lnTo>
                    <a:pt x="86" y="0"/>
                  </a:lnTo>
                  <a:lnTo>
                    <a:pt x="172" y="0"/>
                  </a:lnTo>
                  <a:lnTo>
                    <a:pt x="258" y="0"/>
                  </a:lnTo>
                  <a:lnTo>
                    <a:pt x="344" y="0"/>
                  </a:lnTo>
                  <a:lnTo>
                    <a:pt x="344" y="9"/>
                  </a:lnTo>
                  <a:lnTo>
                    <a:pt x="258" y="9"/>
                  </a:lnTo>
                  <a:lnTo>
                    <a:pt x="172" y="9"/>
                  </a:lnTo>
                  <a:lnTo>
                    <a:pt x="86" y="9"/>
                  </a:lnTo>
                  <a:lnTo>
                    <a:pt x="0" y="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2" name="Freeform 120">
              <a:extLst>
                <a:ext uri="{FF2B5EF4-FFF2-40B4-BE49-F238E27FC236}">
                  <a16:creationId xmlns:a16="http://schemas.microsoft.com/office/drawing/2014/main" id="{FC80E96F-53E1-4B46-9BE9-3FF7CABA26A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929" y="1593"/>
              <a:ext cx="48" cy="457"/>
            </a:xfrm>
            <a:custGeom>
              <a:avLst/>
              <a:gdLst>
                <a:gd name="T0" fmla="*/ 29 w 48"/>
                <a:gd name="T1" fmla="*/ 40 h 457"/>
                <a:gd name="T2" fmla="*/ 34 w 48"/>
                <a:gd name="T3" fmla="*/ 457 h 457"/>
                <a:gd name="T4" fmla="*/ 22 w 48"/>
                <a:gd name="T5" fmla="*/ 457 h 457"/>
                <a:gd name="T6" fmla="*/ 17 w 48"/>
                <a:gd name="T7" fmla="*/ 40 h 457"/>
                <a:gd name="T8" fmla="*/ 29 w 48"/>
                <a:gd name="T9" fmla="*/ 40 h 457"/>
                <a:gd name="T10" fmla="*/ 0 w 48"/>
                <a:gd name="T11" fmla="*/ 48 h 457"/>
                <a:gd name="T12" fmla="*/ 23 w 48"/>
                <a:gd name="T13" fmla="*/ 0 h 457"/>
                <a:gd name="T14" fmla="*/ 48 w 48"/>
                <a:gd name="T15" fmla="*/ 48 h 457"/>
                <a:gd name="T16" fmla="*/ 0 w 48"/>
                <a:gd name="T17" fmla="*/ 48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457">
                  <a:moveTo>
                    <a:pt x="29" y="40"/>
                  </a:moveTo>
                  <a:lnTo>
                    <a:pt x="34" y="457"/>
                  </a:lnTo>
                  <a:lnTo>
                    <a:pt x="22" y="457"/>
                  </a:lnTo>
                  <a:lnTo>
                    <a:pt x="17" y="40"/>
                  </a:lnTo>
                  <a:lnTo>
                    <a:pt x="29" y="40"/>
                  </a:lnTo>
                  <a:close/>
                  <a:moveTo>
                    <a:pt x="0" y="48"/>
                  </a:moveTo>
                  <a:lnTo>
                    <a:pt x="23" y="0"/>
                  </a:lnTo>
                  <a:lnTo>
                    <a:pt x="48" y="48"/>
                  </a:lnTo>
                  <a:lnTo>
                    <a:pt x="0" y="48"/>
                  </a:lnTo>
                  <a:close/>
                </a:path>
              </a:pathLst>
            </a:custGeom>
            <a:solidFill>
              <a:srgbClr val="000000"/>
            </a:solidFill>
            <a:ln w="0" cap="flat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23" name="Content Placeholder 2">
            <a:extLst>
              <a:ext uri="{FF2B5EF4-FFF2-40B4-BE49-F238E27FC236}">
                <a16:creationId xmlns:a16="http://schemas.microsoft.com/office/drawing/2014/main" id="{E335E819-C200-45CD-97DC-E12322876E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77723" y="1182985"/>
            <a:ext cx="13756312" cy="4830233"/>
          </a:xfrm>
        </p:spPr>
        <p:txBody>
          <a:bodyPr/>
          <a:lstStyle/>
          <a:p>
            <a:r>
              <a:rPr lang="en-US" dirty="0"/>
              <a:t> </a:t>
            </a:r>
            <a:r>
              <a:rPr lang="en-US" sz="3201" dirty="0"/>
              <a:t>Endorsed Rel-19 timeline (as in </a:t>
            </a:r>
            <a:r>
              <a:rPr lang="en-US" sz="3200" dirty="0">
                <a:hlinkClick r:id="rId2"/>
              </a:rPr>
              <a:t>RP-230050</a:t>
            </a:r>
            <a:r>
              <a:rPr lang="en-US" sz="3200" dirty="0"/>
              <a:t>)</a:t>
            </a:r>
            <a:r>
              <a:rPr lang="en-US" sz="3201" dirty="0"/>
              <a:t> </a:t>
            </a:r>
            <a:endParaRPr lang="en-US" sz="2666" dirty="0">
              <a:highlight>
                <a:srgbClr val="FF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577941915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87688" y="228603"/>
            <a:ext cx="11706046" cy="639488"/>
          </a:xfrm>
        </p:spPr>
        <p:txBody>
          <a:bodyPr/>
          <a:lstStyle/>
          <a:p>
            <a:r>
              <a:rPr lang="en-US" dirty="0"/>
              <a:t>Outline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9605" y="1013883"/>
            <a:ext cx="14230927" cy="4830233"/>
          </a:xfrm>
        </p:spPr>
        <p:txBody>
          <a:bodyPr/>
          <a:lstStyle/>
          <a:p>
            <a:r>
              <a:rPr lang="en-US" sz="3200" dirty="0"/>
              <a:t>References</a:t>
            </a:r>
          </a:p>
          <a:p>
            <a:r>
              <a:rPr lang="en-US" sz="3200" dirty="0">
                <a:sym typeface="Wingdings" panose="05000000000000000000" pitchFamily="2" charset="2"/>
              </a:rPr>
              <a:t>General Guidance</a:t>
            </a:r>
          </a:p>
          <a:p>
            <a:r>
              <a:rPr lang="en-US" sz="3200" dirty="0"/>
              <a:t>List of Potential Items Led per RAN WG for Subsequent Discussion till RAN#102</a:t>
            </a:r>
          </a:p>
          <a:p>
            <a:pPr lvl="1"/>
            <a:r>
              <a:rPr lang="en-US" sz="2800" dirty="0"/>
              <a:t>RAN1, RAN2, RAN3</a:t>
            </a:r>
          </a:p>
          <a:p>
            <a:pPr lvl="1"/>
            <a:r>
              <a:rPr lang="en-US" sz="2800" dirty="0"/>
              <a:t>RAN4 Considerations</a:t>
            </a:r>
          </a:p>
          <a:p>
            <a:pPr lvl="1"/>
            <a:r>
              <a:rPr lang="en-US" sz="2800" dirty="0"/>
              <a:t>Additional Considerations</a:t>
            </a:r>
          </a:p>
          <a:p>
            <a:endParaRPr lang="en-US" sz="3200" dirty="0"/>
          </a:p>
          <a:p>
            <a:pPr lvl="1"/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710073331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31068" y="2460647"/>
            <a:ext cx="12746197" cy="1470025"/>
          </a:xfrm>
        </p:spPr>
        <p:txBody>
          <a:bodyPr/>
          <a:lstStyle/>
          <a:p>
            <a:r>
              <a:rPr lang="en-US" sz="6000" dirty="0"/>
              <a:t>References</a:t>
            </a:r>
          </a:p>
        </p:txBody>
      </p:sp>
    </p:spTree>
    <p:extLst>
      <p:ext uri="{BB962C8B-B14F-4D97-AF65-F5344CB8AC3E}">
        <p14:creationId xmlns:p14="http://schemas.microsoft.com/office/powerpoint/2010/main" val="4184185885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0218" y="66233"/>
            <a:ext cx="11706046" cy="702730"/>
          </a:xfrm>
        </p:spPr>
        <p:txBody>
          <a:bodyPr/>
          <a:lstStyle/>
          <a:p>
            <a:r>
              <a:rPr lang="en-US" dirty="0"/>
              <a:t>References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2334" y="768963"/>
            <a:ext cx="14027887" cy="4830233"/>
          </a:xfrm>
        </p:spPr>
        <p:txBody>
          <a:bodyPr/>
          <a:lstStyle/>
          <a:p>
            <a:r>
              <a:rPr lang="en-US" sz="2400" dirty="0"/>
              <a:t>Steps towards RAN Rel-19 package approval, as endorsed in </a:t>
            </a:r>
            <a:r>
              <a:rPr lang="en-US" sz="2400" dirty="0">
                <a:hlinkClick r:id="rId2"/>
              </a:rPr>
              <a:t>RP-222730</a:t>
            </a:r>
            <a:endParaRPr lang="en-US" sz="2400" dirty="0"/>
          </a:p>
          <a:p>
            <a:pPr lvl="1"/>
            <a:r>
              <a:rPr lang="en-US" sz="1869" dirty="0"/>
              <a:t>Note that a half-day presentation for RAN4-led items is scheduled in RAN#101</a:t>
            </a:r>
          </a:p>
          <a:p>
            <a:r>
              <a:rPr lang="en-US" sz="2400" dirty="0"/>
              <a:t>Rel-19 timeline, as endorsed in </a:t>
            </a:r>
            <a:r>
              <a:rPr lang="en-US" sz="2400" dirty="0">
                <a:hlinkClick r:id="rId3"/>
              </a:rPr>
              <a:t>RP-230050</a:t>
            </a:r>
            <a:endParaRPr lang="en-US" sz="2400" dirty="0"/>
          </a:p>
          <a:p>
            <a:pPr lvl="1"/>
            <a:r>
              <a:rPr lang="en-US" sz="1869" dirty="0"/>
              <a:t>See details in the Appendix</a:t>
            </a:r>
          </a:p>
          <a:p>
            <a:r>
              <a:rPr lang="en-US" sz="2400" dirty="0"/>
              <a:t>Rel-19 workshop summary, as endorsed in </a:t>
            </a:r>
            <a:r>
              <a:rPr lang="en-US" sz="2400" dirty="0">
                <a:hlinkClick r:id="rId4" tooltip="http://www.3gpp.org/ftp/tsg_ran/tsg_ran/tsgr_ahs/2021_06_ran_rel18_ws/docs/rws-210659.zip"/>
              </a:rPr>
              <a:t>RWS-230488</a:t>
            </a:r>
            <a:r>
              <a:rPr lang="en-US" sz="2400" dirty="0"/>
              <a:t> </a:t>
            </a:r>
          </a:p>
          <a:p>
            <a:pPr lvl="1"/>
            <a:r>
              <a:rPr lang="en-US" sz="2000" dirty="0"/>
              <a:t>In particular, </a:t>
            </a:r>
          </a:p>
          <a:p>
            <a:pPr lvl="2"/>
            <a:r>
              <a:rPr lang="en-US" sz="1800" b="1" i="1" dirty="0"/>
              <a:t>Critical</a:t>
            </a:r>
            <a:r>
              <a:rPr lang="en-US" sz="1800" i="1" dirty="0"/>
              <a:t> to ensure </a:t>
            </a:r>
            <a:r>
              <a:rPr lang="en-US" sz="1800" b="1" i="1" dirty="0"/>
              <a:t>on-time delivery </a:t>
            </a:r>
            <a:r>
              <a:rPr lang="en-US" sz="1800" i="1" dirty="0"/>
              <a:t>of Rel-19</a:t>
            </a:r>
          </a:p>
          <a:p>
            <a:pPr lvl="3"/>
            <a:r>
              <a:rPr lang="en-US" sz="1600" i="1" dirty="0"/>
              <a:t>Especially considering that the uncertainties of future meeting planning are minimized and the subsequent evolution of 5G-advanced</a:t>
            </a:r>
          </a:p>
          <a:p>
            <a:pPr lvl="2"/>
            <a:r>
              <a:rPr lang="en-US" sz="2000" i="1" dirty="0"/>
              <a:t>The overall </a:t>
            </a:r>
            <a:r>
              <a:rPr lang="en-US" sz="2000" b="1" i="1" dirty="0"/>
              <a:t>Rel-19 load </a:t>
            </a:r>
            <a:r>
              <a:rPr lang="en-US" sz="2000" i="1" dirty="0"/>
              <a:t>is expected to be </a:t>
            </a:r>
            <a:r>
              <a:rPr lang="en-US" sz="2000" b="1" i="1" dirty="0"/>
              <a:t>lower than Rel-18 load</a:t>
            </a:r>
          </a:p>
          <a:p>
            <a:pPr lvl="3"/>
            <a:r>
              <a:rPr lang="en-US" sz="1600" i="1" dirty="0"/>
              <a:t>RAN WGs in Rel-18 are heavily loaded, requiring one dedicated quarter for maintenance and two ASN.1 freeze checking points, although primarily due to partial face-to-face meeting resumption</a:t>
            </a:r>
          </a:p>
          <a:p>
            <a:pPr lvl="3"/>
            <a:r>
              <a:rPr lang="en-US" sz="1600" i="1" dirty="0"/>
              <a:t>More TUs (time units) are to be reserved, especially towards the end of the release</a:t>
            </a:r>
          </a:p>
          <a:p>
            <a:pPr lvl="4"/>
            <a:r>
              <a:rPr lang="en-US" sz="1400" i="1" dirty="0"/>
              <a:t>Necessary cushion; more flexibility for working group (WG) chairs; better prepared for urgent commercial needs; and, more dedicated handling of inter-WG/inter-TSG (Task Specification Group) matters</a:t>
            </a:r>
            <a:endParaRPr lang="en-US" sz="1600" i="1" dirty="0"/>
          </a:p>
          <a:p>
            <a:pPr lvl="1"/>
            <a:r>
              <a:rPr lang="en-US" sz="20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The endorsed “Categorization of topics based on WS contributions” is shown in the next slide</a:t>
            </a:r>
          </a:p>
          <a:p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1924638679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07645" y="111073"/>
            <a:ext cx="11671540" cy="927100"/>
          </a:xfrm>
        </p:spPr>
        <p:txBody>
          <a:bodyPr/>
          <a:lstStyle/>
          <a:p>
            <a:r>
              <a:rPr lang="en-US" dirty="0"/>
              <a:t>Categorization of topics based on WS contributions</a:t>
            </a:r>
            <a:br>
              <a:rPr lang="en-US" dirty="0"/>
            </a:br>
            <a:r>
              <a:rPr lang="en-US" sz="2400" dirty="0">
                <a:solidFill>
                  <a:schemeClr val="tx1"/>
                </a:solidFill>
              </a:rPr>
              <a:t>(</a:t>
            </a:r>
            <a:r>
              <a:rPr lang="en-US" sz="2400" b="1" dirty="0">
                <a:solidFill>
                  <a:schemeClr val="tx1"/>
                </a:solidFill>
              </a:rPr>
              <a:t>source: </a:t>
            </a:r>
            <a:r>
              <a:rPr lang="en-US" sz="2400" b="1" dirty="0">
                <a:solidFill>
                  <a:schemeClr val="tx1"/>
                </a:solidFill>
                <a:hlinkClick r:id="rId3" tooltip="http://www.3gpp.org/ftp/tsg_ran/tsg_ran/tsgr_ahs/2021_06_ran_rel18_ws/docs/rws-210659.zi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RWS-230488</a:t>
            </a:r>
            <a:r>
              <a:rPr lang="en-US" sz="2400" b="1" dirty="0">
                <a:solidFill>
                  <a:schemeClr val="tx1"/>
                </a:solidFill>
              </a:rPr>
              <a:t> slide 7</a:t>
            </a:r>
            <a:r>
              <a:rPr lang="en-US" sz="2400" dirty="0">
                <a:solidFill>
                  <a:schemeClr val="tx1"/>
                </a:solidFill>
              </a:rPr>
              <a:t>)</a:t>
            </a:r>
            <a:endParaRPr lang="en-US" sz="3200" dirty="0">
              <a:solidFill>
                <a:schemeClr val="tx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7351" y="1127125"/>
            <a:ext cx="4625585" cy="5038524"/>
          </a:xfrm>
        </p:spPr>
        <p:txBody>
          <a:bodyPr/>
          <a:lstStyle/>
          <a:p>
            <a:r>
              <a:rPr lang="en-US" sz="2000" dirty="0"/>
              <a:t>AI/ML Air Interface</a:t>
            </a:r>
          </a:p>
          <a:p>
            <a:r>
              <a:rPr lang="en-US" sz="2000" dirty="0"/>
              <a:t>MIMO Evolution</a:t>
            </a:r>
          </a:p>
          <a:p>
            <a:r>
              <a:rPr lang="en-US" sz="2000" dirty="0"/>
              <a:t>Duplex Evolution</a:t>
            </a:r>
          </a:p>
          <a:p>
            <a:r>
              <a:rPr lang="en-US" sz="2000" dirty="0"/>
              <a:t>Ambient IoT</a:t>
            </a:r>
          </a:p>
          <a:p>
            <a:r>
              <a:rPr lang="en-US" sz="2000" dirty="0"/>
              <a:t>Network Energy Saving Enhancements </a:t>
            </a:r>
          </a:p>
          <a:p>
            <a:r>
              <a:rPr lang="en-US" sz="2000" dirty="0"/>
              <a:t>Mobility Enhancements </a:t>
            </a:r>
          </a:p>
          <a:p>
            <a:r>
              <a:rPr lang="en-US" sz="2000" dirty="0"/>
              <a:t>NTN Evolution</a:t>
            </a:r>
          </a:p>
          <a:p>
            <a:r>
              <a:rPr lang="en-US" sz="2000" dirty="0"/>
              <a:t>XR Evolution </a:t>
            </a:r>
          </a:p>
          <a:p>
            <a:r>
              <a:rPr lang="en-US" sz="2000" dirty="0"/>
              <a:t>AI/ML for NG-RAN</a:t>
            </a:r>
          </a:p>
          <a:p>
            <a:r>
              <a:rPr lang="en-US" sz="2000" dirty="0"/>
              <a:t>SON/MDT</a:t>
            </a:r>
          </a:p>
          <a:p>
            <a:r>
              <a:rPr lang="en-US" sz="2000" dirty="0"/>
              <a:t>Channel Modeling (&amp; possibly additional aspects e.g. for ISAC) for further evolution</a:t>
            </a:r>
            <a:endParaRPr lang="en-US" sz="1869" dirty="0"/>
          </a:p>
          <a:p>
            <a:endParaRPr lang="en-US" sz="20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6FC23419-D3FE-438D-BF1A-640C97744323}"/>
              </a:ext>
            </a:extLst>
          </p:cNvPr>
          <p:cNvSpPr txBox="1">
            <a:spLocks/>
          </p:cNvSpPr>
          <p:nvPr/>
        </p:nvSpPr>
        <p:spPr bwMode="auto">
          <a:xfrm>
            <a:off x="5081337" y="1089126"/>
            <a:ext cx="4832850" cy="50385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457176" indent="-457176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4"/>
              </a:buBlip>
              <a:defRPr sz="3732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544" indent="-38097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3201">
                <a:solidFill>
                  <a:schemeClr val="tx1"/>
                </a:solidFill>
                <a:latin typeface="+mn-lt"/>
              </a:defRPr>
            </a:lvl2pPr>
            <a:lvl3pPr marL="1523915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666">
                <a:solidFill>
                  <a:schemeClr val="tx1"/>
                </a:solidFill>
                <a:latin typeface="+mn-lt"/>
              </a:defRPr>
            </a:lvl3pPr>
            <a:lvl4pPr marL="2133481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66">
                <a:solidFill>
                  <a:schemeClr val="tx1"/>
                </a:solidFill>
                <a:latin typeface="+mn-lt"/>
              </a:defRPr>
            </a:lvl4pPr>
            <a:lvl5pPr marL="2743047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5pPr>
            <a:lvl6pPr marL="3352613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6pPr>
            <a:lvl7pPr marL="3962179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7pPr>
            <a:lvl8pPr marL="4571745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8pPr>
            <a:lvl9pPr marL="5181311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2000" kern="0" dirty="0"/>
              <a:t>Additional RAN1-led Candidate Topics</a:t>
            </a:r>
          </a:p>
          <a:p>
            <a:pPr lvl="1"/>
            <a:r>
              <a:rPr lang="en-US" sz="1600" dirty="0"/>
              <a:t>LP-WUS/WUR </a:t>
            </a:r>
          </a:p>
          <a:p>
            <a:pPr lvl="1"/>
            <a:r>
              <a:rPr lang="en-US" sz="1600" dirty="0"/>
              <a:t>Multi-carrier Enhancements</a:t>
            </a:r>
          </a:p>
          <a:p>
            <a:pPr lvl="1"/>
            <a:r>
              <a:rPr lang="en-US" sz="1600" dirty="0"/>
              <a:t>Coverage Enhancements</a:t>
            </a:r>
          </a:p>
          <a:p>
            <a:pPr lvl="1"/>
            <a:r>
              <a:rPr lang="en-US" sz="1600" dirty="0"/>
              <a:t>Positioning Enhancements</a:t>
            </a:r>
          </a:p>
          <a:p>
            <a:pPr lvl="1"/>
            <a:r>
              <a:rPr lang="en-US" sz="1600" dirty="0"/>
              <a:t>SL Evolution</a:t>
            </a:r>
            <a:endParaRPr lang="en-US" sz="1000" dirty="0"/>
          </a:p>
          <a:p>
            <a:r>
              <a:rPr lang="en-US" sz="2000" kern="0" dirty="0"/>
              <a:t>Additional RAN2-led Candidate Topics</a:t>
            </a:r>
          </a:p>
          <a:p>
            <a:pPr lvl="1"/>
            <a:r>
              <a:rPr lang="en-US" sz="1600" dirty="0"/>
              <a:t>NCR</a:t>
            </a:r>
            <a:endParaRPr lang="en-US" sz="1600" dirty="0">
              <a:highlight>
                <a:srgbClr val="FFFF00"/>
              </a:highlight>
            </a:endParaRPr>
          </a:p>
          <a:p>
            <a:pPr lvl="1"/>
            <a:r>
              <a:rPr lang="en-US" sz="1600" kern="0" dirty="0"/>
              <a:t>SL Relay Enhancements</a:t>
            </a:r>
          </a:p>
          <a:p>
            <a:pPr lvl="1"/>
            <a:r>
              <a:rPr lang="en-US" sz="1600" dirty="0"/>
              <a:t>UAV/UAM</a:t>
            </a:r>
          </a:p>
          <a:p>
            <a:pPr lvl="1"/>
            <a:r>
              <a:rPr lang="en-US" sz="1600" dirty="0"/>
              <a:t>MU-SIM</a:t>
            </a:r>
            <a:endParaRPr lang="en-US" sz="1600" strike="sngStrike" dirty="0">
              <a:solidFill>
                <a:srgbClr val="FF0000"/>
              </a:solidFill>
              <a:highlight>
                <a:srgbClr val="FFFF00"/>
              </a:highlight>
            </a:endParaRPr>
          </a:p>
          <a:p>
            <a:pPr lvl="1"/>
            <a:r>
              <a:rPr lang="en-US" sz="1600" dirty="0"/>
              <a:t>Broadcast/multicast</a:t>
            </a:r>
          </a:p>
          <a:p>
            <a:pPr lvl="1"/>
            <a:r>
              <a:rPr lang="en-US" sz="1600" dirty="0"/>
              <a:t>UE aggregation, collaboration, and backup</a:t>
            </a:r>
          </a:p>
          <a:p>
            <a:r>
              <a:rPr lang="en-US" sz="2000" kern="0" dirty="0"/>
              <a:t>Additional RAN3-led Candidate Topics</a:t>
            </a:r>
          </a:p>
          <a:p>
            <a:pPr lvl="1"/>
            <a:r>
              <a:rPr lang="en-US" sz="1600" dirty="0"/>
              <a:t>Topological enhancements</a:t>
            </a:r>
          </a:p>
          <a:p>
            <a:pPr lvl="2"/>
            <a:r>
              <a:rPr lang="en-US" sz="1400" dirty="0"/>
              <a:t>IAB/WAB/</a:t>
            </a:r>
            <a:r>
              <a:rPr lang="en-US" sz="1400" dirty="0" err="1"/>
              <a:t>Femto</a:t>
            </a:r>
            <a:endParaRPr lang="en-US" sz="1400" dirty="0"/>
          </a:p>
          <a:p>
            <a:pPr lvl="2"/>
            <a:r>
              <a:rPr lang="en-US" sz="1400" dirty="0"/>
              <a:t>E.g.., for public safety/emergency services</a:t>
            </a:r>
          </a:p>
          <a:p>
            <a:pPr lvl="1"/>
            <a:r>
              <a:rPr lang="en-US" sz="1600" dirty="0" err="1"/>
              <a:t>QoE</a:t>
            </a:r>
            <a:endParaRPr lang="en-US" sz="1600" dirty="0"/>
          </a:p>
          <a:p>
            <a:pPr marL="0" indent="0">
              <a:buNone/>
            </a:pPr>
            <a:endParaRPr lang="en-US" sz="2400" kern="0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DFC08D22-CEB7-4255-9B19-81D8C445853C}"/>
              </a:ext>
            </a:extLst>
          </p:cNvPr>
          <p:cNvSpPr txBox="1">
            <a:spLocks/>
          </p:cNvSpPr>
          <p:nvPr/>
        </p:nvSpPr>
        <p:spPr bwMode="auto">
          <a:xfrm>
            <a:off x="10026643" y="1076172"/>
            <a:ext cx="4720394" cy="50385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457176" indent="-457176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4"/>
              </a:buBlip>
              <a:defRPr sz="3732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544" indent="-38097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3201">
                <a:solidFill>
                  <a:schemeClr val="tx1"/>
                </a:solidFill>
                <a:latin typeface="+mn-lt"/>
              </a:defRPr>
            </a:lvl2pPr>
            <a:lvl3pPr marL="1523915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666">
                <a:solidFill>
                  <a:schemeClr val="tx1"/>
                </a:solidFill>
                <a:latin typeface="+mn-lt"/>
              </a:defRPr>
            </a:lvl3pPr>
            <a:lvl4pPr marL="2133481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66">
                <a:solidFill>
                  <a:schemeClr val="tx1"/>
                </a:solidFill>
                <a:latin typeface="+mn-lt"/>
              </a:defRPr>
            </a:lvl4pPr>
            <a:lvl5pPr marL="2743047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5pPr>
            <a:lvl6pPr marL="3352613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6pPr>
            <a:lvl7pPr marL="3962179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7pPr>
            <a:lvl8pPr marL="4571745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8pPr>
            <a:lvl9pPr marL="5181311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2000" kern="0" dirty="0"/>
              <a:t>Others</a:t>
            </a:r>
            <a:endParaRPr lang="en-US" sz="1800" dirty="0"/>
          </a:p>
          <a:p>
            <a:pPr lvl="1"/>
            <a:r>
              <a:rPr lang="en-US" sz="1600" dirty="0"/>
              <a:t>Lean protocol stack/High speed packetization/Layer 2 UP enhancements</a:t>
            </a:r>
          </a:p>
          <a:p>
            <a:pPr lvl="1"/>
            <a:r>
              <a:rPr lang="en-US" sz="1600" dirty="0"/>
              <a:t>RAN architectural enhancements/AS Security Enhancements</a:t>
            </a:r>
          </a:p>
          <a:p>
            <a:pPr lvl="1"/>
            <a:r>
              <a:rPr lang="en-US" sz="1600" dirty="0"/>
              <a:t>Network/Outer coding</a:t>
            </a:r>
          </a:p>
          <a:p>
            <a:pPr lvl="1"/>
            <a:r>
              <a:rPr lang="en-US" sz="1600" dirty="0" err="1"/>
              <a:t>RedCap</a:t>
            </a:r>
            <a:r>
              <a:rPr lang="en-US" sz="1600" dirty="0"/>
              <a:t> </a:t>
            </a:r>
            <a:r>
              <a:rPr lang="en-US" sz="1600" dirty="0" err="1"/>
              <a:t>Enh</a:t>
            </a:r>
            <a:r>
              <a:rPr lang="en-US" sz="1600" dirty="0"/>
              <a:t>./High reliability and low complexity IoT</a:t>
            </a:r>
          </a:p>
          <a:p>
            <a:pPr lvl="2"/>
            <a:r>
              <a:rPr lang="en-US" sz="1200" dirty="0"/>
              <a:t>Combination w/ SL or NTN can be discussed in the SL/NTN topics, respectively)</a:t>
            </a:r>
          </a:p>
          <a:p>
            <a:pPr lvl="1"/>
            <a:r>
              <a:rPr lang="en-US" sz="1600" dirty="0" err="1"/>
              <a:t>TaaS</a:t>
            </a:r>
            <a:r>
              <a:rPr lang="en-US" sz="1600" dirty="0"/>
              <a:t> (Timing as a service)/High Accuracy Timing Service</a:t>
            </a:r>
          </a:p>
          <a:p>
            <a:pPr lvl="1"/>
            <a:r>
              <a:rPr lang="en-US" sz="1600" dirty="0"/>
              <a:t>SDT enhancements</a:t>
            </a:r>
          </a:p>
          <a:p>
            <a:pPr lvl="1"/>
            <a:r>
              <a:rPr lang="en-US" sz="1600" dirty="0"/>
              <a:t>LTE enhancements</a:t>
            </a:r>
          </a:p>
          <a:p>
            <a:pPr lvl="1"/>
            <a:r>
              <a:rPr lang="en-US" sz="1600" dirty="0"/>
              <a:t>Dynamic UE capability update</a:t>
            </a:r>
          </a:p>
          <a:p>
            <a:pPr lvl="1"/>
            <a:r>
              <a:rPr lang="en-US" sz="1600" dirty="0"/>
              <a:t>Others (e.g.,, Idle/Inactive enhancements, RAN slicing enhancements, etc.)</a:t>
            </a:r>
          </a:p>
          <a:p>
            <a:endParaRPr lang="en-US" sz="2400" kern="0" dirty="0"/>
          </a:p>
          <a:p>
            <a:pPr marL="0" indent="0">
              <a:buNone/>
            </a:pPr>
            <a:endParaRPr lang="en-US" sz="2400" kern="0" dirty="0"/>
          </a:p>
          <a:p>
            <a:endParaRPr lang="en-US" sz="2400" kern="0" dirty="0"/>
          </a:p>
          <a:p>
            <a:endParaRPr lang="en-US" sz="2400" kern="0" dirty="0"/>
          </a:p>
          <a:p>
            <a:endParaRPr lang="en-US" sz="2400" kern="0" dirty="0"/>
          </a:p>
          <a:p>
            <a:endParaRPr lang="en-US" sz="2400" kern="0" dirty="0"/>
          </a:p>
          <a:p>
            <a:endParaRPr lang="en-US" sz="2000" kern="0" dirty="0"/>
          </a:p>
        </p:txBody>
      </p:sp>
    </p:spTree>
    <p:extLst>
      <p:ext uri="{BB962C8B-B14F-4D97-AF65-F5344CB8AC3E}">
        <p14:creationId xmlns:p14="http://schemas.microsoft.com/office/powerpoint/2010/main" val="2898341738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31068" y="2460647"/>
            <a:ext cx="12746197" cy="1470025"/>
          </a:xfrm>
        </p:spPr>
        <p:txBody>
          <a:bodyPr/>
          <a:lstStyle/>
          <a:p>
            <a:r>
              <a:rPr lang="en-US" sz="6000" dirty="0"/>
              <a:t>General Guidance</a:t>
            </a:r>
          </a:p>
        </p:txBody>
      </p:sp>
    </p:spTree>
    <p:extLst>
      <p:ext uri="{BB962C8B-B14F-4D97-AF65-F5344CB8AC3E}">
        <p14:creationId xmlns:p14="http://schemas.microsoft.com/office/powerpoint/2010/main" val="2191824459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0218" y="66233"/>
            <a:ext cx="11706046" cy="702730"/>
          </a:xfrm>
        </p:spPr>
        <p:txBody>
          <a:bodyPr/>
          <a:lstStyle/>
          <a:p>
            <a:r>
              <a:rPr lang="en-US" dirty="0"/>
              <a:t>General Guidance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2334" y="768963"/>
            <a:ext cx="14027887" cy="4830233"/>
          </a:xfrm>
        </p:spPr>
        <p:txBody>
          <a:bodyPr/>
          <a:lstStyle/>
          <a:p>
            <a:r>
              <a:rPr lang="en-US" sz="2000" dirty="0"/>
              <a:t>A list of items organized by the leading WG (RAN1/2/3) are provided in the sequel, which is to be used for subsequent discussion till RAN#102</a:t>
            </a:r>
          </a:p>
          <a:p>
            <a:pPr lvl="1"/>
            <a:r>
              <a:rPr lang="en-US" sz="1800" dirty="0"/>
              <a:t>No email discussion is intended during 4Q’2023</a:t>
            </a:r>
          </a:p>
          <a:p>
            <a:r>
              <a:rPr lang="en-US" sz="2000" b="1" dirty="0"/>
              <a:t>A subset of these items in the list are expected to be approved for RAN Rel-19 in RAN#102</a:t>
            </a:r>
          </a:p>
          <a:p>
            <a:pPr lvl="1"/>
            <a:r>
              <a:rPr lang="en-US" sz="1800" dirty="0"/>
              <a:t>All items are subject to discussion and justification, and may be potentially split, consolidated, or dropped, until RAN#102</a:t>
            </a:r>
          </a:p>
          <a:p>
            <a:pPr lvl="1"/>
            <a:r>
              <a:rPr lang="en-US" sz="1800" dirty="0"/>
              <a:t>It is critical to ensure all </a:t>
            </a:r>
            <a:r>
              <a:rPr lang="en-US" sz="1800" dirty="0" err="1"/>
              <a:t>WGs’s</a:t>
            </a:r>
            <a:r>
              <a:rPr lang="en-US" sz="1800" dirty="0"/>
              <a:t> </a:t>
            </a:r>
            <a:r>
              <a:rPr lang="en-US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load in Rel-19 is reasonable</a:t>
            </a:r>
            <a:r>
              <a:rPr lang="en-US" sz="1800" dirty="0"/>
              <a:t>, and </a:t>
            </a:r>
            <a:r>
              <a:rPr lang="en-US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lower than that of Rel-18</a:t>
            </a:r>
            <a:r>
              <a:rPr lang="en-US" sz="1800" dirty="0"/>
              <a:t>!</a:t>
            </a:r>
          </a:p>
          <a:p>
            <a:pPr lvl="1"/>
            <a:r>
              <a:rPr lang="en-US" sz="1800" dirty="0"/>
              <a:t>In approving RAN1/2/3-led projects in RAN#102 (see also </a:t>
            </a:r>
            <a:r>
              <a:rPr lang="en-US" sz="1800" dirty="0">
                <a:hlinkClick r:id="rId2" tooltip="http://www.3gpp.org/ftp/tsg_ran/tsg_ran/tsgr_ahs/2021_06_ran_rel18_ws/docs/rws-210659.zi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RWS-230488</a:t>
            </a:r>
            <a:r>
              <a:rPr lang="en-US" sz="1800" dirty="0"/>
              <a:t>)</a:t>
            </a:r>
          </a:p>
          <a:p>
            <a:pPr lvl="2"/>
            <a:r>
              <a:rPr lang="en-US" sz="1600" dirty="0"/>
              <a:t>Some RAN1/2/3 WG capacity (in terms of # TUs) will be reserved ([~10%]); All WGs would have dedicated TUs to handle impacts from other WGs (including other WG-led projects and misc. impact within RAN and from other TSGs)</a:t>
            </a:r>
          </a:p>
          <a:p>
            <a:r>
              <a:rPr lang="en-US" sz="2000" dirty="0"/>
              <a:t>A first order estimate of the expected TU for the leading WG is also provided for each project</a:t>
            </a:r>
          </a:p>
          <a:p>
            <a:pPr lvl="1"/>
            <a:r>
              <a:rPr lang="en-US" sz="1800" dirty="0"/>
              <a:t>The final TU allocation (including both the primary and second WGs) is to be decided in December; The detailed TU allocation may be different across WG meetings and/or across different projects; The scopes for each item are to be further discussed in RAN#101 and RAN#102</a:t>
            </a:r>
          </a:p>
          <a:p>
            <a:r>
              <a:rPr lang="en-US" sz="2000" dirty="0"/>
              <a:t>Note: even after the Dec’23 Rel-19 package approval, based on the progress and commercial needs, there may be room for additional new but smaller projects</a:t>
            </a:r>
          </a:p>
          <a:p>
            <a:pPr lvl="1"/>
            <a:r>
              <a:rPr lang="en-US" sz="1800" dirty="0"/>
              <a:t>Similar to Rel-18, and will be carefully managed (e.g., not expected to have new additional projects at the beginning of Rel-19)</a:t>
            </a:r>
          </a:p>
          <a:p>
            <a:pPr lvl="1"/>
            <a:endParaRPr lang="en-US" sz="1800" dirty="0"/>
          </a:p>
          <a:p>
            <a:pPr lvl="1"/>
            <a:endParaRPr lang="en-US" sz="1800" dirty="0"/>
          </a:p>
          <a:p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18730087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17068" y="2883981"/>
            <a:ext cx="9661865" cy="1470025"/>
          </a:xfrm>
        </p:spPr>
        <p:txBody>
          <a:bodyPr/>
          <a:lstStyle/>
          <a:p>
            <a:r>
              <a:rPr lang="en-US" sz="6000" dirty="0"/>
              <a:t>List of Potential Items Led per RAN WG for Subsequent Discussion till RAN#102</a:t>
            </a:r>
          </a:p>
        </p:txBody>
      </p:sp>
    </p:spTree>
    <p:extLst>
      <p:ext uri="{BB962C8B-B14F-4D97-AF65-F5344CB8AC3E}">
        <p14:creationId xmlns:p14="http://schemas.microsoft.com/office/powerpoint/2010/main" val="379042285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2748" y="143936"/>
            <a:ext cx="14408209" cy="821267"/>
          </a:xfrm>
        </p:spPr>
        <p:txBody>
          <a:bodyPr/>
          <a:lstStyle/>
          <a:p>
            <a:r>
              <a:rPr lang="en-US" sz="3600" dirty="0"/>
              <a:t>List of Potential RAN1-led Items for Subsequent Discussion till RAN#102</a:t>
            </a:r>
          </a:p>
        </p:txBody>
      </p:sp>
      <p:graphicFrame>
        <p:nvGraphicFramePr>
          <p:cNvPr id="5" name="Table 5">
            <a:extLst>
              <a:ext uri="{FF2B5EF4-FFF2-40B4-BE49-F238E27FC236}">
                <a16:creationId xmlns:a16="http://schemas.microsoft.com/office/drawing/2014/main" id="{B49ED1F2-EB0A-463C-8692-FF6C41D3AA3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4965690"/>
              </p:ext>
            </p:extLst>
          </p:nvPr>
        </p:nvGraphicFramePr>
        <p:xfrm>
          <a:off x="1703388" y="1066803"/>
          <a:ext cx="11337494" cy="3474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9692">
                  <a:extLst>
                    <a:ext uri="{9D8B030D-6E8A-4147-A177-3AD203B41FA5}">
                      <a16:colId xmlns:a16="http://schemas.microsoft.com/office/drawing/2014/main" val="2699800323"/>
                    </a:ext>
                  </a:extLst>
                </a:gridCol>
                <a:gridCol w="7633217">
                  <a:extLst>
                    <a:ext uri="{9D8B030D-6E8A-4147-A177-3AD203B41FA5}">
                      <a16:colId xmlns:a16="http://schemas.microsoft.com/office/drawing/2014/main" val="713419527"/>
                    </a:ext>
                  </a:extLst>
                </a:gridCol>
                <a:gridCol w="2334585">
                  <a:extLst>
                    <a:ext uri="{9D8B030D-6E8A-4147-A177-3AD203B41FA5}">
                      <a16:colId xmlns:a16="http://schemas.microsoft.com/office/drawing/2014/main" val="2556813644"/>
                    </a:ext>
                  </a:extLst>
                </a:gridCol>
              </a:tblGrid>
              <a:tr h="607342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Index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Title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First-order TU Estimate (# TUs)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7355005"/>
                  </a:ext>
                </a:extLst>
              </a:tr>
              <a:tr h="392623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000" dirty="0"/>
                        <a:t>AI (Artificial Intelligence)/ML (Machine Learning) for Air interface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ym typeface="Wingdings" panose="05000000000000000000" pitchFamily="2" charset="2"/>
                        </a:rPr>
                        <a:t>[4]</a:t>
                      </a:r>
                      <a:endParaRPr lang="en-US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12810100"/>
                  </a:ext>
                </a:extLst>
              </a:tr>
              <a:tr h="392623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000" dirty="0"/>
                        <a:t>MIMO Evolution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ym typeface="Wingdings" panose="05000000000000000000" pitchFamily="2" charset="2"/>
                        </a:rPr>
                        <a:t>[1-2]</a:t>
                      </a:r>
                      <a:endParaRPr lang="en-US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0284718"/>
                  </a:ext>
                </a:extLst>
              </a:tr>
              <a:tr h="355893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13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/>
                        <a:t>Duplex Evolution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ym typeface="Wingdings" panose="05000000000000000000" pitchFamily="2" charset="2"/>
                        </a:rPr>
                        <a:t>[2-3]</a:t>
                      </a:r>
                      <a:endParaRPr lang="en-US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78620577"/>
                  </a:ext>
                </a:extLst>
              </a:tr>
              <a:tr h="392623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000" b="0" dirty="0">
                          <a:effectLst/>
                        </a:rPr>
                        <a:t>Ambient IoT*</a:t>
                      </a:r>
                      <a:endParaRPr lang="en-US" sz="2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ym typeface="Wingdings" panose="05000000000000000000" pitchFamily="2" charset="2"/>
                        </a:rPr>
                        <a:t>[3-4]</a:t>
                      </a:r>
                      <a:endParaRPr lang="en-US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77284306"/>
                  </a:ext>
                </a:extLst>
              </a:tr>
              <a:tr h="198120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000" dirty="0"/>
                        <a:t>Network energy savings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ym typeface="Wingdings" panose="05000000000000000000" pitchFamily="2" charset="2"/>
                        </a:rPr>
                        <a:t>[2]</a:t>
                      </a:r>
                      <a:endParaRPr lang="en-US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27876853"/>
                  </a:ext>
                </a:extLst>
              </a:tr>
              <a:tr h="198120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000" dirty="0"/>
                        <a:t>LP-WUS/WUR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ym typeface="Wingdings" panose="05000000000000000000" pitchFamily="2" charset="2"/>
                        </a:rPr>
                        <a:t>[1-2]</a:t>
                      </a:r>
                      <a:endParaRPr lang="en-US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94365701"/>
                  </a:ext>
                </a:extLst>
              </a:tr>
              <a:tr h="343280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000" dirty="0"/>
                        <a:t>ISAC</a:t>
                      </a:r>
                      <a:r>
                        <a:rPr lang="en-US" sz="2000" dirty="0">
                          <a:solidFill>
                            <a:srgbClr val="FF0000"/>
                          </a:solidFill>
                        </a:rPr>
                        <a:t> </a:t>
                      </a:r>
                      <a:r>
                        <a:rPr lang="en-US" sz="2000" dirty="0">
                          <a:solidFill>
                            <a:schemeClr val="tx1"/>
                          </a:solidFill>
                        </a:rPr>
                        <a:t>&amp; Exploring study in new spectrum (7-24 GHz) **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ym typeface="Wingdings" panose="05000000000000000000" pitchFamily="2" charset="2"/>
                        </a:rPr>
                        <a:t>[2]</a:t>
                      </a:r>
                      <a:endParaRPr lang="en-US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73358227"/>
                  </a:ext>
                </a:extLst>
              </a:tr>
            </a:tbl>
          </a:graphicData>
        </a:graphic>
      </p:graphicFrame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A4FD1953-0788-411A-B5AB-C3DECEE0CE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42521" y="5301193"/>
            <a:ext cx="9537863" cy="821267"/>
          </a:xfrm>
        </p:spPr>
        <p:txBody>
          <a:bodyPr/>
          <a:lstStyle/>
          <a:p>
            <a:r>
              <a:rPr lang="en-US" sz="1800" dirty="0"/>
              <a:t>~10% RAN1 capacity (~27TUs) is planned to be reserved</a:t>
            </a:r>
          </a:p>
          <a:p>
            <a:r>
              <a:rPr lang="en-US" sz="1800" dirty="0"/>
              <a:t>~1TU (in the 2</a:t>
            </a:r>
            <a:r>
              <a:rPr lang="en-US" sz="1800" baseline="30000" dirty="0"/>
              <a:t>nd</a:t>
            </a:r>
            <a:r>
              <a:rPr lang="en-US" sz="1800" dirty="0"/>
              <a:t> half Rel-19) is planned to be reserved for TEI purpose </a:t>
            </a:r>
          </a:p>
          <a:p>
            <a:r>
              <a:rPr lang="en-US" sz="1800" dirty="0"/>
              <a:t>With [2-3] TUs left, RAN1 may have room up to 2 RAN1-led </a:t>
            </a:r>
            <a:r>
              <a:rPr lang="en-US" sz="1800" b="1" dirty="0"/>
              <a:t>small</a:t>
            </a:r>
            <a:r>
              <a:rPr lang="en-US" sz="1800" dirty="0"/>
              <a:t> projects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0E3EFCC-F276-4817-B15D-5C677BAD39D4}"/>
              </a:ext>
            </a:extLst>
          </p:cNvPr>
          <p:cNvSpPr txBox="1">
            <a:spLocks/>
          </p:cNvSpPr>
          <p:nvPr/>
        </p:nvSpPr>
        <p:spPr bwMode="auto">
          <a:xfrm>
            <a:off x="11260667" y="4611373"/>
            <a:ext cx="3251200" cy="14084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457176" indent="-457176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3732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544" indent="-38097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3201">
                <a:solidFill>
                  <a:schemeClr val="tx1"/>
                </a:solidFill>
                <a:latin typeface="+mn-lt"/>
              </a:defRPr>
            </a:lvl2pPr>
            <a:lvl3pPr marL="1523915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666">
                <a:solidFill>
                  <a:schemeClr val="tx1"/>
                </a:solidFill>
                <a:latin typeface="+mn-lt"/>
              </a:defRPr>
            </a:lvl3pPr>
            <a:lvl4pPr marL="2133481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66">
                <a:solidFill>
                  <a:schemeClr val="tx1"/>
                </a:solidFill>
                <a:latin typeface="+mn-lt"/>
              </a:defRPr>
            </a:lvl4pPr>
            <a:lvl5pPr marL="2743047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5pPr>
            <a:lvl6pPr marL="3352613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6pPr>
            <a:lvl7pPr marL="3962179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7pPr>
            <a:lvl8pPr marL="4571745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8pPr>
            <a:lvl9pPr marL="5181311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None/>
            </a:pPr>
            <a:r>
              <a:rPr lang="en-US" sz="1800" kern="0" dirty="0"/>
              <a:t>Total: </a:t>
            </a:r>
            <a:r>
              <a:rPr lang="en-US" sz="1800" kern="0" dirty="0">
                <a:sym typeface="Wingdings" panose="05000000000000000000" pitchFamily="2" charset="2"/>
              </a:rPr>
              <a:t>[17]</a:t>
            </a:r>
          </a:p>
          <a:p>
            <a:pPr marL="0" indent="0">
              <a:buNone/>
            </a:pPr>
            <a:r>
              <a:rPr lang="en-US" sz="1800" kern="0" dirty="0">
                <a:sym typeface="Wingdings" panose="05000000000000000000" pitchFamily="2" charset="2"/>
              </a:rPr>
              <a:t>Cross-WG/TSG impact: 3-4 TUs</a:t>
            </a:r>
          </a:p>
          <a:p>
            <a:pPr marL="0" indent="0">
              <a:buNone/>
            </a:pPr>
            <a:r>
              <a:rPr lang="en-US" sz="1800" kern="0" dirty="0">
                <a:sym typeface="Wingdings" panose="05000000000000000000" pitchFamily="2" charset="2"/>
              </a:rPr>
              <a:t>~4 TUs reserved</a:t>
            </a:r>
          </a:p>
          <a:p>
            <a:pPr marL="0" indent="0">
              <a:buNone/>
            </a:pPr>
            <a:r>
              <a:rPr lang="en-US" sz="1800" kern="0" dirty="0">
                <a:sym typeface="Wingdings" panose="05000000000000000000" pitchFamily="2" charset="2"/>
              </a:rPr>
              <a:t>[2-3] TUs left</a:t>
            </a:r>
            <a:endParaRPr lang="en-US" sz="1800" kern="0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CC31E750-5E55-4FDC-B7CE-A790B3A34FF6}"/>
              </a:ext>
            </a:extLst>
          </p:cNvPr>
          <p:cNvSpPr txBox="1">
            <a:spLocks/>
          </p:cNvSpPr>
          <p:nvPr/>
        </p:nvSpPr>
        <p:spPr bwMode="auto">
          <a:xfrm>
            <a:off x="2184401" y="4541523"/>
            <a:ext cx="9008532" cy="532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457176" indent="-457176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3732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544" indent="-38097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3201">
                <a:solidFill>
                  <a:schemeClr val="tx1"/>
                </a:solidFill>
                <a:latin typeface="+mn-lt"/>
              </a:defRPr>
            </a:lvl2pPr>
            <a:lvl3pPr marL="1523915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666">
                <a:solidFill>
                  <a:schemeClr val="tx1"/>
                </a:solidFill>
                <a:latin typeface="+mn-lt"/>
              </a:defRPr>
            </a:lvl3pPr>
            <a:lvl4pPr marL="2133481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66">
                <a:solidFill>
                  <a:schemeClr val="tx1"/>
                </a:solidFill>
                <a:latin typeface="+mn-lt"/>
              </a:defRPr>
            </a:lvl4pPr>
            <a:lvl5pPr marL="2743047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5pPr>
            <a:lvl6pPr marL="3352613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6pPr>
            <a:lvl7pPr marL="3962179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7pPr>
            <a:lvl8pPr marL="4571745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8pPr>
            <a:lvl9pPr marL="5181311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None/>
            </a:pPr>
            <a:r>
              <a:rPr lang="en-US" sz="1200" kern="0" dirty="0"/>
              <a:t>* Further discussion SI only or SI </a:t>
            </a:r>
            <a:r>
              <a:rPr lang="en-US" sz="1200" kern="0" dirty="0">
                <a:sym typeface="Wingdings" panose="05000000000000000000" pitchFamily="2" charset="2"/>
              </a:rPr>
              <a:t></a:t>
            </a:r>
            <a:r>
              <a:rPr lang="en-US" sz="1200" kern="0" dirty="0"/>
              <a:t> WI</a:t>
            </a:r>
          </a:p>
          <a:p>
            <a:pPr marL="0" indent="0">
              <a:buNone/>
            </a:pPr>
            <a:r>
              <a:rPr lang="en-US" sz="1200" kern="0" dirty="0"/>
              <a:t>** May start as a RAN-level study item first. For the new spectrum, focusing on channel modeling only. For ISAC, further discus channel modeling only or additionally techniques </a:t>
            </a:r>
          </a:p>
        </p:txBody>
      </p:sp>
    </p:spTree>
    <p:extLst>
      <p:ext uri="{BB962C8B-B14F-4D97-AF65-F5344CB8AC3E}">
        <p14:creationId xmlns:p14="http://schemas.microsoft.com/office/powerpoint/2010/main" val="2540480853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Nokia White Master with headlin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>
          <a:noFill/>
          <a:prstDash val="solid"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defRPr sz="1200" dirty="0" err="1" smtClean="0">
            <a:solidFill>
              <a:schemeClr val="tx2"/>
            </a:solidFill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spAutoFit/>
      </a:bodyPr>
      <a:lstStyle>
        <a:defPPr defTabSz="360000">
          <a:spcAft>
            <a:spcPts val="600"/>
          </a:spcAft>
          <a:tabLst>
            <a:tab pos="360000" algn="l"/>
          </a:tabLst>
          <a:defRPr sz="1200" dirty="0" smtClean="0">
            <a:solidFill>
              <a:schemeClr val="tx2"/>
            </a:solidFill>
            <a:latin typeface="Arial" panose="020B0604020202020204" pitchFamily="34" charset="0"/>
            <a:ea typeface="Nokia Pure Text Light" panose="020B0403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Arial PowerPoint.potx" id="{0E061A61-7E57-432B-907A-AB1A22788084}" vid="{E3207492-1C8E-486E-90C1-42382B5C6009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Metadata/LabelInfo.xml><?xml version="1.0" encoding="utf-8"?>
<clbl:labelList xmlns:clbl="http://schemas.microsoft.com/office/2020/mipLabelMetadata">
  <clbl:label id="{98e9ba89-e1a1-4e38-9007-8bdabc25de1d}" enabled="0" method="" siteId="{98e9ba89-e1a1-4e38-9007-8bdabc25de1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62130</TotalTime>
  <Words>1563</Words>
  <Application>Microsoft Office PowerPoint</Application>
  <PresentationFormat>Custom</PresentationFormat>
  <Paragraphs>260</Paragraphs>
  <Slides>15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15</vt:i4>
      </vt:variant>
    </vt:vector>
  </HeadingPairs>
  <TitlesOfParts>
    <vt:vector size="23" baseType="lpstr">
      <vt:lpstr>Nokia Pure Headline Ultra Light</vt:lpstr>
      <vt:lpstr>Nokia Pure Text</vt:lpstr>
      <vt:lpstr>Nokia Pure Text Light</vt:lpstr>
      <vt:lpstr>Arial</vt:lpstr>
      <vt:lpstr>Calibri</vt:lpstr>
      <vt:lpstr>Wingdings</vt:lpstr>
      <vt:lpstr>Nokia White Master with headline</vt:lpstr>
      <vt:lpstr>2_Office Theme</vt:lpstr>
      <vt:lpstr>RAN Chair’s Guidance for RAN Release 19</vt:lpstr>
      <vt:lpstr>Outline</vt:lpstr>
      <vt:lpstr>References</vt:lpstr>
      <vt:lpstr>References</vt:lpstr>
      <vt:lpstr>Categorization of topics based on WS contributions (source: RWS-230488 slide 7)</vt:lpstr>
      <vt:lpstr>General Guidance</vt:lpstr>
      <vt:lpstr>General Guidance</vt:lpstr>
      <vt:lpstr>List of Potential Items Led per RAN WG for Subsequent Discussion till RAN#102</vt:lpstr>
      <vt:lpstr>List of Potential RAN1-led Items for Subsequent Discussion till RAN#102</vt:lpstr>
      <vt:lpstr>List of Potential RAN2-led Items for Subsequent Discussion till RAN#102</vt:lpstr>
      <vt:lpstr>List of Potential RAN3-led Items for Subsequent Discussion till RAN#102</vt:lpstr>
      <vt:lpstr>RAN4 Considerations</vt:lpstr>
      <vt:lpstr>Additional Considerations</vt:lpstr>
      <vt:lpstr>Proposal</vt:lpstr>
      <vt:lpstr>Appendix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balazs.bertenyi@nokia.com</dc:creator>
  <cp:keywords>CTPClassification=CTP_NT</cp:keywords>
  <cp:lastModifiedBy>Wanshi Chen</cp:lastModifiedBy>
  <cp:revision>650</cp:revision>
  <dcterms:created xsi:type="dcterms:W3CDTF">2018-05-24T11:49:12Z</dcterms:created>
  <dcterms:modified xsi:type="dcterms:W3CDTF">2023-09-04T14:47:01Z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a5af123f-c90f-447d-ba37-4428aae2e3d0</vt:lpwstr>
  </property>
  <property fmtid="{D5CDD505-2E9C-101B-9397-08002B2CF9AE}" pid="3" name="CTP_TimeStamp">
    <vt:lpwstr>2018-06-14 23:21:33Z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</Properties>
</file>