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handoutMasterIdLst>
    <p:handoutMasterId r:id="rId10"/>
  </p:handoutMasterIdLst>
  <p:sldIdLst>
    <p:sldId id="349" r:id="rId5"/>
    <p:sldId id="483" r:id="rId6"/>
    <p:sldId id="485" r:id="rId7"/>
    <p:sldId id="484" r:id="rId8"/>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9F2"/>
    <a:srgbClr val="3536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127101-7BC4-44D2-8066-2B74A9C609D1}" v="21" dt="2023-06-05T13:29:06.2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86410" autoAdjust="0"/>
  </p:normalViewPr>
  <p:slideViewPr>
    <p:cSldViewPr snapToGrid="0" snapToObjects="1" showGuides="1">
      <p:cViewPr varScale="1">
        <p:scale>
          <a:sx n="110" d="100"/>
          <a:sy n="110" d="100"/>
        </p:scale>
        <p:origin x="576" y="102"/>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BB08E937-121D-4E20-A412-87A90C956B64}"/>
    <pc:docChg chg="undo redo custSel addSld delSld modSld">
      <pc:chgData name="Luca Lodigiani" userId="dbecbdc4-19ea-4ab2-8160-ea7bc6df931a" providerId="ADAL" clId="{BB08E937-121D-4E20-A412-87A90C956B64}" dt="2023-06-05T18:34:25.067" v="4340" actId="20577"/>
      <pc:docMkLst>
        <pc:docMk/>
      </pc:docMkLst>
      <pc:sldChg chg="delSp modSp mod">
        <pc:chgData name="Luca Lodigiani" userId="dbecbdc4-19ea-4ab2-8160-ea7bc6df931a" providerId="ADAL" clId="{BB08E937-121D-4E20-A412-87A90C956B64}" dt="2023-06-05T17:46:36.691" v="89" actId="20577"/>
        <pc:sldMkLst>
          <pc:docMk/>
          <pc:sldMk cId="3937625153" sldId="349"/>
        </pc:sldMkLst>
        <pc:spChg chg="mod">
          <ac:chgData name="Luca Lodigiani" userId="dbecbdc4-19ea-4ab2-8160-ea7bc6df931a" providerId="ADAL" clId="{BB08E937-121D-4E20-A412-87A90C956B64}" dt="2023-06-05T17:46:29.149" v="85" actId="20577"/>
          <ac:spMkLst>
            <pc:docMk/>
            <pc:sldMk cId="3937625153" sldId="349"/>
            <ac:spMk id="2" creationId="{00000000-0000-0000-0000-000000000000}"/>
          </ac:spMkLst>
        </pc:spChg>
        <pc:spChg chg="mod">
          <ac:chgData name="Luca Lodigiani" userId="dbecbdc4-19ea-4ab2-8160-ea7bc6df931a" providerId="ADAL" clId="{BB08E937-121D-4E20-A412-87A90C956B64}" dt="2023-06-05T17:46:15.886" v="30" actId="20577"/>
          <ac:spMkLst>
            <pc:docMk/>
            <pc:sldMk cId="3937625153" sldId="349"/>
            <ac:spMk id="3" creationId="{00000000-0000-0000-0000-000000000000}"/>
          </ac:spMkLst>
        </pc:spChg>
        <pc:spChg chg="mod">
          <ac:chgData name="Luca Lodigiani" userId="dbecbdc4-19ea-4ab2-8160-ea7bc6df931a" providerId="ADAL" clId="{BB08E937-121D-4E20-A412-87A90C956B64}" dt="2023-06-05T17:46:36.691" v="89" actId="20577"/>
          <ac:spMkLst>
            <pc:docMk/>
            <pc:sldMk cId="3937625153" sldId="349"/>
            <ac:spMk id="7" creationId="{00000000-0000-0000-0000-000000000000}"/>
          </ac:spMkLst>
        </pc:spChg>
        <pc:picChg chg="del">
          <ac:chgData name="Luca Lodigiani" userId="dbecbdc4-19ea-4ab2-8160-ea7bc6df931a" providerId="ADAL" clId="{BB08E937-121D-4E20-A412-87A90C956B64}" dt="2023-06-05T17:46:33.157" v="86" actId="478"/>
          <ac:picMkLst>
            <pc:docMk/>
            <pc:sldMk cId="3937625153" sldId="349"/>
            <ac:picMk id="4" creationId="{7078DCAD-14FD-FC23-E7C1-8FFCC0641AEB}"/>
          </ac:picMkLst>
        </pc:picChg>
        <pc:picChg chg="del">
          <ac:chgData name="Luca Lodigiani" userId="dbecbdc4-19ea-4ab2-8160-ea7bc6df931a" providerId="ADAL" clId="{BB08E937-121D-4E20-A412-87A90C956B64}" dt="2023-06-05T17:46:33.157" v="86" actId="478"/>
          <ac:picMkLst>
            <pc:docMk/>
            <pc:sldMk cId="3937625153" sldId="349"/>
            <ac:picMk id="8" creationId="{133104C7-13CC-3B1F-E7F1-933B2ED0BADE}"/>
          </ac:picMkLst>
        </pc:picChg>
        <pc:picChg chg="del">
          <ac:chgData name="Luca Lodigiani" userId="dbecbdc4-19ea-4ab2-8160-ea7bc6df931a" providerId="ADAL" clId="{BB08E937-121D-4E20-A412-87A90C956B64}" dt="2023-06-05T17:46:33.157" v="86" actId="478"/>
          <ac:picMkLst>
            <pc:docMk/>
            <pc:sldMk cId="3937625153" sldId="349"/>
            <ac:picMk id="9" creationId="{A27C0326-3AEA-396E-F55C-18AD2FA917E5}"/>
          </ac:picMkLst>
        </pc:picChg>
        <pc:picChg chg="del">
          <ac:chgData name="Luca Lodigiani" userId="dbecbdc4-19ea-4ab2-8160-ea7bc6df931a" providerId="ADAL" clId="{BB08E937-121D-4E20-A412-87A90C956B64}" dt="2023-06-05T17:46:33.157" v="86" actId="478"/>
          <ac:picMkLst>
            <pc:docMk/>
            <pc:sldMk cId="3937625153" sldId="349"/>
            <ac:picMk id="10" creationId="{CF4D9D07-9E98-012E-5214-0C4FE30361A6}"/>
          </ac:picMkLst>
        </pc:picChg>
      </pc:sldChg>
      <pc:sldChg chg="del">
        <pc:chgData name="Luca Lodigiani" userId="dbecbdc4-19ea-4ab2-8160-ea7bc6df931a" providerId="ADAL" clId="{BB08E937-121D-4E20-A412-87A90C956B64}" dt="2023-06-05T17:46:42.257" v="90" actId="47"/>
        <pc:sldMkLst>
          <pc:docMk/>
          <pc:sldMk cId="3125598246" sldId="371"/>
        </pc:sldMkLst>
      </pc:sldChg>
      <pc:sldChg chg="del">
        <pc:chgData name="Luca Lodigiani" userId="dbecbdc4-19ea-4ab2-8160-ea7bc6df931a" providerId="ADAL" clId="{BB08E937-121D-4E20-A412-87A90C956B64}" dt="2023-06-05T17:46:42.257" v="90" actId="47"/>
        <pc:sldMkLst>
          <pc:docMk/>
          <pc:sldMk cId="3500269906" sldId="481"/>
        </pc:sldMkLst>
      </pc:sldChg>
      <pc:sldChg chg="del">
        <pc:chgData name="Luca Lodigiani" userId="dbecbdc4-19ea-4ab2-8160-ea7bc6df931a" providerId="ADAL" clId="{BB08E937-121D-4E20-A412-87A90C956B64}" dt="2023-06-05T17:46:42.257" v="90" actId="47"/>
        <pc:sldMkLst>
          <pc:docMk/>
          <pc:sldMk cId="2864005789" sldId="482"/>
        </pc:sldMkLst>
      </pc:sldChg>
      <pc:sldChg chg="modSp mod">
        <pc:chgData name="Luca Lodigiani" userId="dbecbdc4-19ea-4ab2-8160-ea7bc6df931a" providerId="ADAL" clId="{BB08E937-121D-4E20-A412-87A90C956B64}" dt="2023-06-05T18:22:00.427" v="3483" actId="404"/>
        <pc:sldMkLst>
          <pc:docMk/>
          <pc:sldMk cId="686722705" sldId="483"/>
        </pc:sldMkLst>
        <pc:spChg chg="mod">
          <ac:chgData name="Luca Lodigiani" userId="dbecbdc4-19ea-4ab2-8160-ea7bc6df931a" providerId="ADAL" clId="{BB08E937-121D-4E20-A412-87A90C956B64}" dt="2023-06-05T18:21:22.951" v="3416" actId="20577"/>
          <ac:spMkLst>
            <pc:docMk/>
            <pc:sldMk cId="686722705" sldId="483"/>
            <ac:spMk id="2" creationId="{5B5F84AA-DACA-0716-7523-2B755A4890AD}"/>
          </ac:spMkLst>
        </pc:spChg>
        <pc:spChg chg="mod">
          <ac:chgData name="Luca Lodigiani" userId="dbecbdc4-19ea-4ab2-8160-ea7bc6df931a" providerId="ADAL" clId="{BB08E937-121D-4E20-A412-87A90C956B64}" dt="2023-06-05T18:22:00.427" v="3483" actId="404"/>
          <ac:spMkLst>
            <pc:docMk/>
            <pc:sldMk cId="686722705" sldId="483"/>
            <ac:spMk id="3" creationId="{F693980D-491A-A28A-274A-646CFE939170}"/>
          </ac:spMkLst>
        </pc:spChg>
      </pc:sldChg>
      <pc:sldChg chg="del">
        <pc:chgData name="Luca Lodigiani" userId="dbecbdc4-19ea-4ab2-8160-ea7bc6df931a" providerId="ADAL" clId="{BB08E937-121D-4E20-A412-87A90C956B64}" dt="2023-06-05T17:46:42.257" v="90" actId="47"/>
        <pc:sldMkLst>
          <pc:docMk/>
          <pc:sldMk cId="1269593286" sldId="484"/>
        </pc:sldMkLst>
      </pc:sldChg>
      <pc:sldChg chg="modSp new mod">
        <pc:chgData name="Luca Lodigiani" userId="dbecbdc4-19ea-4ab2-8160-ea7bc6df931a" providerId="ADAL" clId="{BB08E937-121D-4E20-A412-87A90C956B64}" dt="2023-06-05T18:34:25.067" v="4340" actId="20577"/>
        <pc:sldMkLst>
          <pc:docMk/>
          <pc:sldMk cId="3888301232" sldId="484"/>
        </pc:sldMkLst>
        <pc:spChg chg="mod">
          <ac:chgData name="Luca Lodigiani" userId="dbecbdc4-19ea-4ab2-8160-ea7bc6df931a" providerId="ADAL" clId="{BB08E937-121D-4E20-A412-87A90C956B64}" dt="2023-06-05T17:57:46.495" v="1447" actId="20577"/>
          <ac:spMkLst>
            <pc:docMk/>
            <pc:sldMk cId="3888301232" sldId="484"/>
            <ac:spMk id="2" creationId="{6F50F031-A125-27B5-2AAB-32E830C1AC20}"/>
          </ac:spMkLst>
        </pc:spChg>
        <pc:spChg chg="mod">
          <ac:chgData name="Luca Lodigiani" userId="dbecbdc4-19ea-4ab2-8160-ea7bc6df931a" providerId="ADAL" clId="{BB08E937-121D-4E20-A412-87A90C956B64}" dt="2023-06-05T18:34:25.067" v="4340" actId="20577"/>
          <ac:spMkLst>
            <pc:docMk/>
            <pc:sldMk cId="3888301232" sldId="484"/>
            <ac:spMk id="3" creationId="{19A92BD4-4A64-9027-A896-07A103A3F52A}"/>
          </ac:spMkLst>
        </pc:spChg>
      </pc:sldChg>
      <pc:sldChg chg="modSp new mod">
        <pc:chgData name="Luca Lodigiani" userId="dbecbdc4-19ea-4ab2-8160-ea7bc6df931a" providerId="ADAL" clId="{BB08E937-121D-4E20-A412-87A90C956B64}" dt="2023-06-05T18:33:51.951" v="4309" actId="20577"/>
        <pc:sldMkLst>
          <pc:docMk/>
          <pc:sldMk cId="3796768549" sldId="485"/>
        </pc:sldMkLst>
        <pc:spChg chg="mod">
          <ac:chgData name="Luca Lodigiani" userId="dbecbdc4-19ea-4ab2-8160-ea7bc6df931a" providerId="ADAL" clId="{BB08E937-121D-4E20-A412-87A90C956B64}" dt="2023-06-05T18:21:19.165" v="3412" actId="20577"/>
          <ac:spMkLst>
            <pc:docMk/>
            <pc:sldMk cId="3796768549" sldId="485"/>
            <ac:spMk id="2" creationId="{D482D5D4-2F2C-9F28-9200-A6046B1300F9}"/>
          </ac:spMkLst>
        </pc:spChg>
        <pc:spChg chg="mod">
          <ac:chgData name="Luca Lodigiani" userId="dbecbdc4-19ea-4ab2-8160-ea7bc6df931a" providerId="ADAL" clId="{BB08E937-121D-4E20-A412-87A90C956B64}" dt="2023-06-05T18:33:51.951" v="4309" actId="20577"/>
          <ac:spMkLst>
            <pc:docMk/>
            <pc:sldMk cId="3796768549" sldId="485"/>
            <ac:spMk id="3" creationId="{448C0A93-0BA5-B9EC-4B0F-B28BFBEBEFA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6/5/2023</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05/06/2023</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Views on IMT-2020 Satellite RIT Self-Evaluation</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GB" sz="1800" dirty="0"/>
              <a:t>Inmarsat, Viasat</a:t>
            </a:r>
            <a:endParaRPr lang="en-US" sz="1800" dirty="0"/>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b="1" dirty="0">
                <a:latin typeface="+mj-lt"/>
              </a:rPr>
              <a:t>3GPP TSG RAN#100	RP-231335</a:t>
            </a:r>
          </a:p>
          <a:p>
            <a:pPr>
              <a:tabLst>
                <a:tab pos="11199813" algn="r"/>
              </a:tabLst>
            </a:pPr>
            <a:r>
              <a:rPr lang="en-GB" dirty="0"/>
              <a:t>Taipei, Taiwan, 12th – 18th June 2023</a:t>
            </a:r>
            <a:r>
              <a:rPr lang="en-US" dirty="0"/>
              <a:t>	Agenda Item 9.2.3</a:t>
            </a:r>
          </a:p>
        </p:txBody>
      </p:sp>
      <p:sp>
        <p:nvSpPr>
          <p:cNvPr id="5" name="TextBox 4"/>
          <p:cNvSpPr txBox="1"/>
          <p:nvPr/>
        </p:nvSpPr>
        <p:spPr>
          <a:xfrm>
            <a:off x="3800212" y="3691156"/>
            <a:ext cx="4597167" cy="545284"/>
          </a:xfrm>
          <a:prstGeom prst="rect">
            <a:avLst/>
          </a:prstGeom>
        </p:spPr>
        <p:txBody>
          <a:bodyPr wrap="none" lIns="0" tIns="0" rIns="0" bIns="0" rtlCol="0">
            <a:noAutofit/>
          </a:bodyPr>
          <a:lstStyle/>
          <a:p>
            <a:pPr algn="ctr"/>
            <a:endParaRPr lang="en-US" b="1" dirty="0">
              <a:solidFill>
                <a:srgbClr val="FF0000"/>
              </a:solidFill>
              <a:latin typeface="+mj-lt"/>
            </a:endParaRP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F84AA-DACA-0716-7523-2B755A4890AD}"/>
              </a:ext>
            </a:extLst>
          </p:cNvPr>
          <p:cNvSpPr>
            <a:spLocks noGrp="1"/>
          </p:cNvSpPr>
          <p:nvPr>
            <p:ph type="title"/>
          </p:nvPr>
        </p:nvSpPr>
        <p:spPr/>
        <p:txBody>
          <a:bodyPr/>
          <a:lstStyle/>
          <a:p>
            <a:r>
              <a:rPr lang="en-GB" dirty="0"/>
              <a:t>Some considerations on IMT-2020 Satellite RIT Self-Evaluation (1)</a:t>
            </a:r>
          </a:p>
        </p:txBody>
      </p:sp>
      <p:sp>
        <p:nvSpPr>
          <p:cNvPr id="3" name="Content Placeholder 2">
            <a:extLst>
              <a:ext uri="{FF2B5EF4-FFF2-40B4-BE49-F238E27FC236}">
                <a16:creationId xmlns:a16="http://schemas.microsoft.com/office/drawing/2014/main" id="{F693980D-491A-A28A-274A-646CFE939170}"/>
              </a:ext>
            </a:extLst>
          </p:cNvPr>
          <p:cNvSpPr>
            <a:spLocks noGrp="1"/>
          </p:cNvSpPr>
          <p:nvPr>
            <p:ph idx="1"/>
          </p:nvPr>
        </p:nvSpPr>
        <p:spPr>
          <a:xfrm>
            <a:off x="481013" y="1907177"/>
            <a:ext cx="11233149" cy="4177712"/>
          </a:xfrm>
        </p:spPr>
        <p:txBody>
          <a:bodyPr/>
          <a:lstStyle/>
          <a:p>
            <a:r>
              <a:rPr lang="en-GB" sz="1800" b="1" dirty="0"/>
              <a:t>Report ITU-R M.2514-0 sets out a vision for a future “Satellite Radio Interface Technology”</a:t>
            </a:r>
          </a:p>
          <a:p>
            <a:pPr lvl="1"/>
            <a:r>
              <a:rPr lang="en-GB" sz="1400" b="1" dirty="0"/>
              <a:t>Implicitly this assumes that the Radio interface must be “designed” for deployment over diverse satellite scenarios, not be limited to work </a:t>
            </a:r>
            <a:r>
              <a:rPr lang="en-GB" sz="1200" b="1" dirty="0"/>
              <a:t>in a restricted subset of scenarios</a:t>
            </a:r>
          </a:p>
          <a:p>
            <a:pPr lvl="1"/>
            <a:r>
              <a:rPr lang="en-GB" sz="1200" b="1" dirty="0"/>
              <a:t>Moreover, this requirement is explicitly listed in Section 8.2.1 “the satellite component of IMT-2020 should be able to support a wide range of performance requirements in a wide range of deployment environments. “</a:t>
            </a:r>
          </a:p>
          <a:p>
            <a:r>
              <a:rPr lang="en-GB" sz="1800" b="1" dirty="0"/>
              <a:t>Report ITU-R M.2514-0 already assumes that KPIs for Satellite component will differ compared to Terrestrial component, and that “Both geostationary and non-geostationary mobile satellite systems have a role to play”, therefore, aspects such as minimization of latency and maximization of peak throughput might not be as central as for terrestrial</a:t>
            </a:r>
          </a:p>
          <a:p>
            <a:r>
              <a:rPr lang="en-GB" sz="1800" b="1" dirty="0"/>
              <a:t>As part of Release 15-18 work, 3GPP has defined a specification for Non-Terrestrial Networks (NTN) that satisfies a very wide range of deployment scenarios, ranging from LEO to GEO and more.</a:t>
            </a:r>
          </a:p>
          <a:p>
            <a:r>
              <a:rPr lang="en-GB" sz="1800" b="1" dirty="0"/>
              <a:t>This high-level of flexibility and capability to support diverse satellite deployment scenarios and architectures is a key defining factor of a “Satellite Radio Interface” and should be strongly emphasized</a:t>
            </a:r>
          </a:p>
        </p:txBody>
      </p:sp>
      <p:sp>
        <p:nvSpPr>
          <p:cNvPr id="4" name="Slide Number Placeholder 3">
            <a:extLst>
              <a:ext uri="{FF2B5EF4-FFF2-40B4-BE49-F238E27FC236}">
                <a16:creationId xmlns:a16="http://schemas.microsoft.com/office/drawing/2014/main" id="{B337AC6E-E586-7C31-B894-6A1E01483DB9}"/>
              </a:ext>
            </a:extLst>
          </p:cNvPr>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686722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2D5D4-2F2C-9F28-9200-A6046B1300F9}"/>
              </a:ext>
            </a:extLst>
          </p:cNvPr>
          <p:cNvSpPr>
            <a:spLocks noGrp="1"/>
          </p:cNvSpPr>
          <p:nvPr>
            <p:ph type="title"/>
          </p:nvPr>
        </p:nvSpPr>
        <p:spPr/>
        <p:txBody>
          <a:bodyPr/>
          <a:lstStyle/>
          <a:p>
            <a:r>
              <a:rPr lang="en-GB" dirty="0"/>
              <a:t>Some considerations on IMT-2020 Satellite RIT Self-Evaluation (2)</a:t>
            </a:r>
          </a:p>
        </p:txBody>
      </p:sp>
      <p:sp>
        <p:nvSpPr>
          <p:cNvPr id="3" name="Content Placeholder 2">
            <a:extLst>
              <a:ext uri="{FF2B5EF4-FFF2-40B4-BE49-F238E27FC236}">
                <a16:creationId xmlns:a16="http://schemas.microsoft.com/office/drawing/2014/main" id="{448C0A93-0BA5-B9EC-4B0F-B28BFBEBEFAB}"/>
              </a:ext>
            </a:extLst>
          </p:cNvPr>
          <p:cNvSpPr>
            <a:spLocks noGrp="1"/>
          </p:cNvSpPr>
          <p:nvPr>
            <p:ph idx="1"/>
          </p:nvPr>
        </p:nvSpPr>
        <p:spPr>
          <a:xfrm>
            <a:off x="481013" y="1863634"/>
            <a:ext cx="11233149" cy="4221255"/>
          </a:xfrm>
        </p:spPr>
        <p:txBody>
          <a:bodyPr/>
          <a:lstStyle/>
          <a:p>
            <a:r>
              <a:rPr lang="en-GB" sz="1600" b="1" dirty="0"/>
              <a:t>Current RAN4 specifications only encompass a very small subset of the possible frequency band and channel configurations that could be supported.  </a:t>
            </a:r>
          </a:p>
          <a:p>
            <a:pPr lvl="1"/>
            <a:r>
              <a:rPr lang="en-GB" sz="1100" b="1" dirty="0"/>
              <a:t>Nothing in Report ITU-R M.2514-0  suggests that the maximum supported Channel BW should be limited by current specific NTN band specifications by RAN4 – but rather by the capabilities supported by the Radio Interface more in general</a:t>
            </a:r>
          </a:p>
          <a:p>
            <a:r>
              <a:rPr lang="en-GB" sz="1600" b="1" dirty="0"/>
              <a:t>Current RAN4 specifications only encompass low power UE (PC3, PC5), this does not capture the full potential of current configurations available for satellite communications</a:t>
            </a:r>
          </a:p>
          <a:p>
            <a:r>
              <a:rPr lang="en-GB" sz="1600" b="1" dirty="0"/>
              <a:t>Parameters for “handheld” listed In Section 8.2.1.5 are “for information only”.  No restriction is provided on the hypothetical parameter set.</a:t>
            </a:r>
          </a:p>
          <a:p>
            <a:r>
              <a:rPr lang="en-GB" sz="1600" b="1" dirty="0"/>
              <a:t>Channel Bandwidth is listed as assessed by “Inspection” and channel bandwidth scalability is required to be “described”, which could imply also capabilities beyond the current version of the NTN spec.  The Report ITU-R M.2514-0  is seeking for what is the maximum that the SRIT could support, not for any specific band(s).</a:t>
            </a:r>
          </a:p>
          <a:p>
            <a:r>
              <a:rPr lang="en-GB" sz="1600" b="1" dirty="0"/>
              <a:t>Bands identified for IMT, as requested by the Report ITU-R M.2514-0 may not coincide with existing satellite bands.</a:t>
            </a:r>
          </a:p>
          <a:p>
            <a:r>
              <a:rPr lang="en-GB" sz="1600" b="1" dirty="0"/>
              <a:t>Requirements in Annex 2 do not assume handheld.</a:t>
            </a:r>
          </a:p>
        </p:txBody>
      </p:sp>
      <p:sp>
        <p:nvSpPr>
          <p:cNvPr id="4" name="Slide Number Placeholder 3">
            <a:extLst>
              <a:ext uri="{FF2B5EF4-FFF2-40B4-BE49-F238E27FC236}">
                <a16:creationId xmlns:a16="http://schemas.microsoft.com/office/drawing/2014/main" id="{1C0E8396-7BB3-60DD-00E6-906D0157C0F8}"/>
              </a:ext>
            </a:extLst>
          </p:cNvPr>
          <p:cNvSpPr>
            <a:spLocks noGrp="1"/>
          </p:cNvSpPr>
          <p:nvPr>
            <p:ph type="sldNum" sz="quarter" idx="12"/>
          </p:nvPr>
        </p:nvSpPr>
        <p:spPr/>
        <p:txBody>
          <a:bodyPr/>
          <a:lstStyle/>
          <a:p>
            <a:fld id="{0AEF9A4B-07C9-404C-9053-A3A2AC3AD5D6}" type="slidenum">
              <a:rPr lang="en-GB" smtClean="0"/>
              <a:pPr/>
              <a:t>3</a:t>
            </a:fld>
            <a:endParaRPr lang="en-GB"/>
          </a:p>
        </p:txBody>
      </p:sp>
    </p:spTree>
    <p:extLst>
      <p:ext uri="{BB962C8B-B14F-4D97-AF65-F5344CB8AC3E}">
        <p14:creationId xmlns:p14="http://schemas.microsoft.com/office/powerpoint/2010/main" val="3796768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F031-A125-27B5-2AAB-32E830C1AC20}"/>
              </a:ext>
            </a:extLst>
          </p:cNvPr>
          <p:cNvSpPr>
            <a:spLocks noGrp="1"/>
          </p:cNvSpPr>
          <p:nvPr>
            <p:ph type="title"/>
          </p:nvPr>
        </p:nvSpPr>
        <p:spPr/>
        <p:txBody>
          <a:bodyPr/>
          <a:lstStyle/>
          <a:p>
            <a:r>
              <a:rPr lang="en-GB" dirty="0"/>
              <a:t>Key recommendations</a:t>
            </a:r>
          </a:p>
        </p:txBody>
      </p:sp>
      <p:sp>
        <p:nvSpPr>
          <p:cNvPr id="3" name="Content Placeholder 2">
            <a:extLst>
              <a:ext uri="{FF2B5EF4-FFF2-40B4-BE49-F238E27FC236}">
                <a16:creationId xmlns:a16="http://schemas.microsoft.com/office/drawing/2014/main" id="{19A92BD4-4A64-9027-A896-07A103A3F52A}"/>
              </a:ext>
            </a:extLst>
          </p:cNvPr>
          <p:cNvSpPr>
            <a:spLocks noGrp="1"/>
          </p:cNvSpPr>
          <p:nvPr>
            <p:ph idx="1"/>
          </p:nvPr>
        </p:nvSpPr>
        <p:spPr/>
        <p:txBody>
          <a:bodyPr/>
          <a:lstStyle/>
          <a:p>
            <a:r>
              <a:rPr lang="en-GB" sz="2000" dirty="0"/>
              <a:t>Maximum propagation delay supported by the NTN SRIT should be included (i.e. highest supported orbit)</a:t>
            </a:r>
          </a:p>
          <a:p>
            <a:r>
              <a:rPr lang="en-GB" sz="2000" dirty="0"/>
              <a:t>Maximum Doppler supported by the NTN SRIT should be included (i.e. lowest orbit, highest Doppler tolerable)</a:t>
            </a:r>
          </a:p>
          <a:p>
            <a:r>
              <a:rPr lang="en-GB" sz="2000" dirty="0"/>
              <a:t>Capability to support multiple satellite deployment scenarios should be highlighted (e.g. orbit, beam size, frequency, etc)</a:t>
            </a:r>
          </a:p>
          <a:p>
            <a:r>
              <a:rPr lang="en-GB" sz="2000" dirty="0"/>
              <a:t>Throughput and Latency values should be caveated with a strong dependency on the satellite architecture, which can be very flexible</a:t>
            </a:r>
          </a:p>
          <a:p>
            <a:r>
              <a:rPr lang="en-GB" sz="2000" dirty="0"/>
              <a:t>Maximum and minimum latency overhead should be considered for each orbit scenario</a:t>
            </a:r>
          </a:p>
          <a:p>
            <a:r>
              <a:rPr lang="en-GB" sz="2000" dirty="0"/>
              <a:t>Clarify supported </a:t>
            </a:r>
            <a:r>
              <a:rPr lang="en-GB" sz="2000"/>
              <a:t>Channel BWs of the NTN SRIT </a:t>
            </a:r>
            <a:r>
              <a:rPr lang="en-GB" sz="2000" dirty="0"/>
              <a:t>independently of currently-specified NTN </a:t>
            </a:r>
            <a:r>
              <a:rPr lang="en-GB" sz="2000"/>
              <a:t>band definitions, UE </a:t>
            </a:r>
            <a:r>
              <a:rPr lang="en-GB" sz="2000" dirty="0"/>
              <a:t>or Satellite parameter sets</a:t>
            </a:r>
          </a:p>
          <a:p>
            <a:r>
              <a:rPr lang="en-GB" sz="2000" dirty="0"/>
              <a:t>It  should be clear that current 3GPP spec does not “preclude” regenerative architecture – moreover Report ITU-R M.2514-0 explicitly mentions it.</a:t>
            </a:r>
          </a:p>
        </p:txBody>
      </p:sp>
      <p:sp>
        <p:nvSpPr>
          <p:cNvPr id="4" name="Slide Number Placeholder 3">
            <a:extLst>
              <a:ext uri="{FF2B5EF4-FFF2-40B4-BE49-F238E27FC236}">
                <a16:creationId xmlns:a16="http://schemas.microsoft.com/office/drawing/2014/main" id="{543E4AEB-92DF-6AE4-DCC6-AF77A58C7494}"/>
              </a:ext>
            </a:extLst>
          </p:cNvPr>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3888301232"/>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1" ma:contentTypeDescription="Create a new document." ma:contentTypeScope="" ma:versionID="0915f0f398124208ca71ffcdf2414e98">
  <xsd:schema xmlns:xsd="http://www.w3.org/2001/XMLSchema" xmlns:xs="http://www.w3.org/2001/XMLSchema" xmlns:p="http://schemas.microsoft.com/office/2006/metadata/properties" xmlns:ns2="9521437f-7a5f-4c0e-989d-711dce789f28" xmlns:ns3="74fc1b7d-2491-4325-b4ba-4ded840cc5c3" targetNamespace="http://schemas.microsoft.com/office/2006/metadata/properties" ma:root="true" ma:fieldsID="cad92476acd6da4cf211bba17cbd983c" ns2:_="" ns3:_="">
    <xsd:import namespace="9521437f-7a5f-4c0e-989d-711dce789f28"/>
    <xsd:import namespace="74fc1b7d-2491-4325-b4ba-4ded840cc5c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D819E0-4EDD-4452-A859-5A80D8D7EFA8}">
  <ds:schemaRefs>
    <ds:schemaRef ds:uri="http://schemas.microsoft.com/office/2006/metadata/properties"/>
    <ds:schemaRef ds:uri="http://schemas.microsoft.com/office/infopath/2007/PartnerControls"/>
    <ds:schemaRef ds:uri="192cc535-ae41-4edd-8d69-aacfca6f0b98"/>
    <ds:schemaRef ds:uri="9521437f-7a5f-4c0e-989d-711dce789f28"/>
    <ds:schemaRef ds:uri="74fc1b7d-2491-4325-b4ba-4ded840cc5c3"/>
  </ds:schemaRefs>
</ds:datastoreItem>
</file>

<file path=customXml/itemProps2.xml><?xml version="1.0" encoding="utf-8"?>
<ds:datastoreItem xmlns:ds="http://schemas.openxmlformats.org/officeDocument/2006/customXml" ds:itemID="{25FD71A0-9EC6-48E4-9C6F-A47B13FA3F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671C4F5-C86C-4074-BEBA-9218AD6CD8D1}">
  <ds:schemaRefs>
    <ds:schemaRef ds:uri="http://schemas.microsoft.com/sharepoint/v3/contenttype/forms"/>
  </ds:schemaRefs>
</ds:datastoreItem>
</file>

<file path=docMetadata/LabelInfo.xml><?xml version="1.0" encoding="utf-8"?>
<clbl:labelList xmlns:clbl="http://schemas.microsoft.com/office/2020/mipLabelMetadata">
  <clbl:label id="{67f73250-91c3-4058-a7be-ac7b98891567}" enabled="1" method="Standard" siteId="{43eba056-5ca4-4871-89ac-bdd09160ce7e}" removed="0"/>
</clbl:labelList>
</file>

<file path=docProps/app.xml><?xml version="1.0" encoding="utf-8"?>
<Properties xmlns="http://schemas.openxmlformats.org/officeDocument/2006/extended-properties" xmlns:vt="http://schemas.openxmlformats.org/officeDocument/2006/docPropsVTypes">
  <Template>MediaTek Light</Template>
  <TotalTime>18414</TotalTime>
  <Words>613</Words>
  <Application>Microsoft Office PowerPoint</Application>
  <PresentationFormat>Custom</PresentationFormat>
  <Paragraphs>31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MediaTek_PPT_Template_16x9_Internal Use</vt:lpstr>
      <vt:lpstr>Views on IMT-2020 Satellite RIT Self-Evaluation</vt:lpstr>
      <vt:lpstr>Some considerations on IMT-2020 Satellite RIT Self-Evaluation (1)</vt:lpstr>
      <vt:lpstr>Some considerations on IMT-2020 Satellite RIT Self-Evaluation (2)</vt:lpstr>
      <vt:lpstr>Key 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el moumouhi sanaa</dc:creator>
  <cp:lastModifiedBy>Luca Lodigiani</cp:lastModifiedBy>
  <cp:revision>190</cp:revision>
  <dcterms:created xsi:type="dcterms:W3CDTF">2019-11-21T19:15:22Z</dcterms:created>
  <dcterms:modified xsi:type="dcterms:W3CDTF">2023-06-05T18:34:30Z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0x010100B98573469650B343AF314866C5FCEB84</vt:lpwstr>
  </property>
  <property fmtid="{D5CDD505-2E9C-101B-9397-08002B2CF9AE}" pid="4" name="MSIP_Label_67f73250-91c3-4058-a7be-ac7b98891567_Enabled">
    <vt:lpwstr>true</vt:lpwstr>
  </property>
  <property fmtid="{D5CDD505-2E9C-101B-9397-08002B2CF9AE}" pid="5" name="MSIP_Label_67f73250-91c3-4058-a7be-ac7b98891567_SetDate">
    <vt:lpwstr>2023-03-12T14:02:55Z</vt:lpwstr>
  </property>
  <property fmtid="{D5CDD505-2E9C-101B-9397-08002B2CF9AE}" pid="6" name="MSIP_Label_67f73250-91c3-4058-a7be-ac7b98891567_Method">
    <vt:lpwstr>Standard</vt:lpwstr>
  </property>
  <property fmtid="{D5CDD505-2E9C-101B-9397-08002B2CF9AE}" pid="7" name="MSIP_Label_67f73250-91c3-4058-a7be-ac7b98891567_Name">
    <vt:lpwstr>Internal</vt:lpwstr>
  </property>
  <property fmtid="{D5CDD505-2E9C-101B-9397-08002B2CF9AE}" pid="8" name="MSIP_Label_67f73250-91c3-4058-a7be-ac7b98891567_SiteId">
    <vt:lpwstr>43eba056-5ca4-4871-89ac-bdd09160ce7e</vt:lpwstr>
  </property>
  <property fmtid="{D5CDD505-2E9C-101B-9397-08002B2CF9AE}" pid="9" name="MSIP_Label_67f73250-91c3-4058-a7be-ac7b98891567_ActionId">
    <vt:lpwstr>9483838f-2783-4ab9-82cb-bd5f6ba78bea</vt:lpwstr>
  </property>
  <property fmtid="{D5CDD505-2E9C-101B-9397-08002B2CF9AE}" pid="10" name="MSIP_Label_67f73250-91c3-4058-a7be-ac7b98891567_ContentBits">
    <vt:lpwstr>2</vt:lpwstr>
  </property>
  <property fmtid="{D5CDD505-2E9C-101B-9397-08002B2CF9AE}" pid="11" name="MediaServiceImageTags">
    <vt:lpwstr/>
  </property>
</Properties>
</file>