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1"/>
  </p:notesMasterIdLst>
  <p:handoutMasterIdLst>
    <p:handoutMasterId r:id="rId12"/>
  </p:handoutMasterIdLst>
  <p:sldIdLst>
    <p:sldId id="341" r:id="rId2"/>
    <p:sldId id="405" r:id="rId3"/>
    <p:sldId id="406" r:id="rId4"/>
    <p:sldId id="407" r:id="rId5"/>
    <p:sldId id="408" r:id="rId6"/>
    <p:sldId id="409" r:id="rId7"/>
    <p:sldId id="410" r:id="rId8"/>
    <p:sldId id="411" r:id="rId9"/>
    <p:sldId id="379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9112" autoAdjust="0"/>
  </p:normalViewPr>
  <p:slideViewPr>
    <p:cSldViewPr snapToGrid="0">
      <p:cViewPr varScale="1">
        <p:scale>
          <a:sx n="70" d="100"/>
          <a:sy n="70" d="100"/>
        </p:scale>
        <p:origin x="-552" y="-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 smtClean="0">
              <a:latin typeface="Calibri" pitchFamily="34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-7938" y="4826"/>
            <a:ext cx="1220787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TSG-CT WG4 Meeting #98e</a:t>
            </a:r>
            <a:r>
              <a:rPr lang="en-GB" sz="1800" b="1" i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									</a:t>
            </a:r>
            <a:r>
              <a:rPr lang="en-GB" sz="1800" b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C4-203421</a:t>
            </a:r>
            <a:endParaRPr lang="fr-FR" sz="1800" kern="1200" dirty="0" smtClean="0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E-Meeting, 02</a:t>
            </a:r>
            <a:r>
              <a:rPr lang="en-GB" sz="1200" b="1" kern="1200" baseline="300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nd</a:t>
            </a:r>
            <a:r>
              <a:rPr lang="en-GB" sz="1200" b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– 12</a:t>
            </a:r>
            <a:r>
              <a:rPr lang="en-GB" sz="1200" b="1" kern="1200" baseline="300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th</a:t>
            </a:r>
            <a:r>
              <a:rPr lang="en-GB" sz="1200" b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June 2020</a:t>
            </a:r>
            <a:endParaRPr lang="fr-FR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7" y="1709738"/>
            <a:ext cx="5975577" cy="2852737"/>
          </a:xfrm>
        </p:spPr>
        <p:txBody>
          <a:bodyPr/>
          <a:lstStyle/>
          <a:p>
            <a:pPr eaLnBrk="1" hangingPunct="1"/>
            <a:r>
              <a:rPr lang="fr-FR" dirty="0"/>
              <a:t>Service </a:t>
            </a:r>
            <a:r>
              <a:rPr lang="fr-FR" dirty="0" err="1" smtClean="0"/>
              <a:t>Discovery</a:t>
            </a:r>
            <a:r>
              <a:rPr lang="fr-FR" dirty="0" smtClean="0"/>
              <a:t> For </a:t>
            </a:r>
            <a:r>
              <a:rPr lang="fr-FR" dirty="0"/>
              <a:t>IP Applications</a:t>
            </a:r>
            <a:endParaRPr lang="en-GB" altLang="en-US" dirty="0" smtClean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Lionel </a:t>
            </a:r>
            <a:r>
              <a:rPr lang="en-GB" altLang="en-US" dirty="0" err="1" smtClean="0"/>
              <a:t>Morand</a:t>
            </a:r>
            <a:endParaRPr lang="en-GB" altLang="en-US" dirty="0" smtClean="0"/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Orange</a:t>
            </a:r>
          </a:p>
          <a:p>
            <a:pPr marL="0" indent="0" eaLnBrk="1" hangingPunct="1">
              <a:buFontTx/>
              <a:buNone/>
            </a:pPr>
            <a:endParaRPr lang="en-GB" altLang="en-US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DNS-based Service </a:t>
            </a:r>
            <a:r>
              <a:rPr lang="en-US" dirty="0" smtClean="0"/>
              <a:t>Discovery (DNS-SD)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dirty="0" smtClean="0"/>
              <a:t>Specifies </a:t>
            </a:r>
            <a:r>
              <a:rPr lang="en-US" dirty="0"/>
              <a:t>how DNS resource records are named </a:t>
            </a:r>
            <a:r>
              <a:rPr lang="en-US" dirty="0" smtClean="0"/>
              <a:t>and structured </a:t>
            </a:r>
            <a:r>
              <a:rPr lang="en-US" dirty="0"/>
              <a:t>to facilitate service discovery.  </a:t>
            </a:r>
            <a:endParaRPr lang="en-US" dirty="0" smtClean="0"/>
          </a:p>
          <a:p>
            <a:r>
              <a:rPr lang="en-US" dirty="0"/>
              <a:t>T</a:t>
            </a:r>
            <a:r>
              <a:rPr lang="en-US" dirty="0" smtClean="0"/>
              <a:t>his </a:t>
            </a:r>
            <a:r>
              <a:rPr lang="en-US" dirty="0"/>
              <a:t>mechanism allows clients to discover </a:t>
            </a:r>
            <a:r>
              <a:rPr lang="en-US" dirty="0" smtClean="0"/>
              <a:t>a </a:t>
            </a:r>
            <a:r>
              <a:rPr lang="en-US" dirty="0"/>
              <a:t>list of named instances of </a:t>
            </a:r>
            <a:r>
              <a:rPr lang="en-US" dirty="0" smtClean="0"/>
              <a:t>a desired service in a given domain, </a:t>
            </a:r>
            <a:r>
              <a:rPr lang="en-US" dirty="0"/>
              <a:t>using standard </a:t>
            </a:r>
            <a:r>
              <a:rPr lang="en-US" dirty="0" smtClean="0"/>
              <a:t>DNS </a:t>
            </a:r>
            <a:r>
              <a:rPr lang="en-US" dirty="0"/>
              <a:t>queries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 smtClean="0"/>
              <a:t>No </a:t>
            </a:r>
            <a:r>
              <a:rPr lang="en-US" dirty="0"/>
              <a:t>change to the structure of DNS </a:t>
            </a:r>
            <a:r>
              <a:rPr lang="en-US" dirty="0" smtClean="0"/>
              <a:t>messages, </a:t>
            </a:r>
            <a:r>
              <a:rPr lang="en-US" dirty="0"/>
              <a:t>no new operation codes, response codes, resource record types, </a:t>
            </a:r>
            <a:r>
              <a:rPr lang="en-US" dirty="0" smtClean="0"/>
              <a:t>or </a:t>
            </a:r>
            <a:r>
              <a:rPr lang="en-US" dirty="0"/>
              <a:t>any other new DNS protocol values.</a:t>
            </a:r>
          </a:p>
          <a:p>
            <a:endParaRPr lang="en-US" dirty="0"/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42695963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DNS-SD </a:t>
            </a:r>
            <a:r>
              <a:rPr lang="fr-FR" dirty="0" err="1" smtClean="0"/>
              <a:t>Principles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PTR </a:t>
            </a:r>
            <a:r>
              <a:rPr lang="en-US" dirty="0"/>
              <a:t>lookup </a:t>
            </a:r>
            <a:r>
              <a:rPr lang="en-US" dirty="0" smtClean="0"/>
              <a:t>for </a:t>
            </a:r>
            <a:r>
              <a:rPr lang="en-US" dirty="0"/>
              <a:t>the service </a:t>
            </a:r>
            <a:r>
              <a:rPr lang="en-US" dirty="0" smtClean="0"/>
              <a:t>name in the form of &lt;Service</a:t>
            </a:r>
            <a:r>
              <a:rPr lang="en-US" dirty="0"/>
              <a:t>&gt;.&lt;Domain&gt;</a:t>
            </a:r>
          </a:p>
          <a:p>
            <a:pPr lvl="1"/>
            <a:r>
              <a:rPr lang="en-US" dirty="0" smtClean="0"/>
              <a:t>i.e. looking for this service in this domain</a:t>
            </a:r>
          </a:p>
          <a:p>
            <a:r>
              <a:rPr lang="en-US" dirty="0" smtClean="0"/>
              <a:t>DNS-SD's </a:t>
            </a:r>
            <a:r>
              <a:rPr lang="en-US" dirty="0"/>
              <a:t>PTR lookup </a:t>
            </a:r>
            <a:r>
              <a:rPr lang="en-US" dirty="0" smtClean="0"/>
              <a:t>result is  combination of DNS records:</a:t>
            </a:r>
          </a:p>
          <a:p>
            <a:pPr lvl="1"/>
            <a:r>
              <a:rPr lang="en-US" dirty="0"/>
              <a:t>DNS </a:t>
            </a:r>
            <a:r>
              <a:rPr lang="en-US" dirty="0" smtClean="0"/>
              <a:t>PTR (RFC1035) record(s)</a:t>
            </a:r>
          </a:p>
          <a:p>
            <a:pPr lvl="2"/>
            <a:r>
              <a:rPr lang="en-US" dirty="0" smtClean="0"/>
              <a:t>Providing the </a:t>
            </a:r>
            <a:r>
              <a:rPr lang="en-US" dirty="0"/>
              <a:t>list of </a:t>
            </a:r>
            <a:r>
              <a:rPr lang="en-US" dirty="0" smtClean="0"/>
              <a:t>available </a:t>
            </a:r>
            <a:r>
              <a:rPr lang="en-US" dirty="0"/>
              <a:t>instances </a:t>
            </a:r>
            <a:r>
              <a:rPr lang="en-US" dirty="0" smtClean="0"/>
              <a:t>in a domain as "Service </a:t>
            </a:r>
            <a:r>
              <a:rPr lang="en-US" dirty="0"/>
              <a:t>Instance </a:t>
            </a:r>
            <a:r>
              <a:rPr lang="en-US" dirty="0" smtClean="0"/>
              <a:t>Names"</a:t>
            </a:r>
            <a:endParaRPr lang="en-US" dirty="0"/>
          </a:p>
          <a:p>
            <a:pPr lvl="1"/>
            <a:r>
              <a:rPr lang="en-US" dirty="0" smtClean="0"/>
              <a:t>DNS </a:t>
            </a:r>
            <a:r>
              <a:rPr lang="en-US" dirty="0"/>
              <a:t>SRV </a:t>
            </a:r>
            <a:r>
              <a:rPr lang="en-US" dirty="0" smtClean="0"/>
              <a:t>(RFC2782) record(s)</a:t>
            </a:r>
          </a:p>
          <a:p>
            <a:pPr lvl="2"/>
            <a:r>
              <a:rPr lang="en-US" dirty="0" smtClean="0"/>
              <a:t>providing </a:t>
            </a:r>
            <a:r>
              <a:rPr lang="en-US" dirty="0"/>
              <a:t>the port number and target host name of the Service Instance </a:t>
            </a:r>
            <a:r>
              <a:rPr lang="en-US" dirty="0" smtClean="0"/>
              <a:t>Names</a:t>
            </a:r>
          </a:p>
          <a:p>
            <a:pPr lvl="1"/>
            <a:r>
              <a:rPr lang="en-US" dirty="0"/>
              <a:t>DNS </a:t>
            </a:r>
            <a:r>
              <a:rPr lang="en-US" dirty="0" smtClean="0"/>
              <a:t>A (RFC1035</a:t>
            </a:r>
            <a:r>
              <a:rPr lang="en-US" dirty="0"/>
              <a:t>) </a:t>
            </a:r>
            <a:r>
              <a:rPr lang="en-US" dirty="0" smtClean="0"/>
              <a:t>and/or AAAA (RFC3596) record(s)</a:t>
            </a:r>
          </a:p>
          <a:p>
            <a:pPr lvl="2"/>
            <a:r>
              <a:rPr lang="en-US" dirty="0"/>
              <a:t>All </a:t>
            </a:r>
            <a:r>
              <a:rPr lang="en-US" dirty="0" smtClean="0"/>
              <a:t>IP addresses of the </a:t>
            </a:r>
            <a:r>
              <a:rPr lang="en-US" dirty="0"/>
              <a:t>target host name listed in the SRV </a:t>
            </a:r>
            <a:r>
              <a:rPr lang="en-US" dirty="0" smtClean="0"/>
              <a:t>record(s).</a:t>
            </a:r>
            <a:endParaRPr lang="en-US" dirty="0"/>
          </a:p>
          <a:p>
            <a:pPr lvl="1"/>
            <a:r>
              <a:rPr lang="en-US" dirty="0" smtClean="0"/>
              <a:t>DNS </a:t>
            </a:r>
            <a:r>
              <a:rPr lang="en-US" dirty="0"/>
              <a:t>TXT </a:t>
            </a:r>
            <a:r>
              <a:rPr lang="en-US" dirty="0" smtClean="0"/>
              <a:t>(RFC1035) record(s)</a:t>
            </a:r>
          </a:p>
          <a:p>
            <a:pPr lvl="2"/>
            <a:r>
              <a:rPr lang="en-US" dirty="0"/>
              <a:t>additional data for the given Service Instance </a:t>
            </a:r>
            <a:endParaRPr lang="en-US" dirty="0" smtClean="0"/>
          </a:p>
          <a:p>
            <a:pPr lvl="2"/>
            <a:r>
              <a:rPr lang="en-US" dirty="0"/>
              <a:t>single zero octet </a:t>
            </a:r>
            <a:r>
              <a:rPr lang="en-US" dirty="0" smtClean="0"/>
              <a:t>indicates </a:t>
            </a:r>
            <a:r>
              <a:rPr lang="en-US" dirty="0"/>
              <a:t>that there is no additional data for the given Service Instance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71958778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Structured</a:t>
            </a:r>
            <a:r>
              <a:rPr lang="fr-FR" dirty="0" smtClean="0"/>
              <a:t> Service Instance Name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Service Instance Name = &lt;Instance</a:t>
            </a:r>
            <a:r>
              <a:rPr lang="en-US" dirty="0"/>
              <a:t>&gt;.&lt;Service&gt;.&lt;Domain</a:t>
            </a:r>
            <a:r>
              <a:rPr lang="en-US" dirty="0" smtClean="0"/>
              <a:t>&gt;</a:t>
            </a:r>
          </a:p>
          <a:p>
            <a:r>
              <a:rPr lang="en-US" dirty="0" smtClean="0"/>
              <a:t>&lt;Instance&gt;</a:t>
            </a:r>
          </a:p>
          <a:p>
            <a:pPr lvl="1"/>
            <a:r>
              <a:rPr lang="en-US" dirty="0"/>
              <a:t>user-friendly name, consisting of arbitrary Net-Unicode </a:t>
            </a:r>
            <a:r>
              <a:rPr lang="en-US" dirty="0" smtClean="0"/>
              <a:t>text</a:t>
            </a:r>
          </a:p>
          <a:p>
            <a:pPr lvl="1"/>
            <a:r>
              <a:rPr lang="en-US" dirty="0" smtClean="0"/>
              <a:t>Stored </a:t>
            </a:r>
            <a:r>
              <a:rPr lang="en-US" dirty="0"/>
              <a:t>directly in the DNS serving </a:t>
            </a:r>
            <a:r>
              <a:rPr lang="en-US" dirty="0" smtClean="0"/>
              <a:t>&lt;Domain&gt;</a:t>
            </a:r>
          </a:p>
          <a:p>
            <a:r>
              <a:rPr lang="en-US" dirty="0" smtClean="0"/>
              <a:t>&lt;</a:t>
            </a:r>
            <a:r>
              <a:rPr lang="en-US" dirty="0"/>
              <a:t>Service</a:t>
            </a:r>
            <a:r>
              <a:rPr lang="en-US" dirty="0" smtClean="0"/>
              <a:t>&gt;</a:t>
            </a:r>
          </a:p>
          <a:p>
            <a:pPr lvl="1"/>
            <a:r>
              <a:rPr lang="en-US" dirty="0" smtClean="0"/>
              <a:t>".&lt;name&gt;_</a:t>
            </a:r>
            <a:r>
              <a:rPr lang="en-US" dirty="0" err="1" smtClean="0"/>
              <a:t>tcp</a:t>
            </a:r>
            <a:r>
              <a:rPr lang="en-US" dirty="0"/>
              <a:t>" </a:t>
            </a:r>
            <a:r>
              <a:rPr lang="en-US" dirty="0" smtClean="0"/>
              <a:t>(for app over TCP</a:t>
            </a:r>
            <a:r>
              <a:rPr lang="en-US" dirty="0"/>
              <a:t>) or </a:t>
            </a:r>
            <a:r>
              <a:rPr lang="en-US" dirty="0" smtClean="0"/>
              <a:t>"</a:t>
            </a:r>
            <a:r>
              <a:rPr lang="en-US" dirty="0"/>
              <a:t>.&lt;name&gt;</a:t>
            </a:r>
            <a:r>
              <a:rPr lang="en-US" dirty="0" smtClean="0"/>
              <a:t>_</a:t>
            </a:r>
            <a:r>
              <a:rPr lang="en-US" dirty="0" err="1"/>
              <a:t>udp</a:t>
            </a:r>
            <a:r>
              <a:rPr lang="en-US" dirty="0"/>
              <a:t>" (for all others). </a:t>
            </a:r>
          </a:p>
          <a:p>
            <a:pPr lvl="1"/>
            <a:r>
              <a:rPr lang="en-US" dirty="0" smtClean="0"/>
              <a:t>&lt;name&gt;: IANA </a:t>
            </a:r>
            <a:r>
              <a:rPr lang="en-US" dirty="0"/>
              <a:t>registered name using simple "First Come First Served" </a:t>
            </a:r>
            <a:r>
              <a:rPr lang="en-US" dirty="0" smtClean="0"/>
              <a:t>policy</a:t>
            </a:r>
            <a:endParaRPr lang="en-US" dirty="0"/>
          </a:p>
          <a:p>
            <a:r>
              <a:rPr lang="en-US" dirty="0" smtClean="0"/>
              <a:t>&lt;Domain&gt;</a:t>
            </a:r>
          </a:p>
          <a:p>
            <a:pPr lvl="1"/>
            <a:r>
              <a:rPr lang="en-US" dirty="0"/>
              <a:t>"local." in the absence of any </a:t>
            </a:r>
            <a:r>
              <a:rPr lang="en-US" dirty="0" smtClean="0"/>
              <a:t>DNS </a:t>
            </a:r>
            <a:r>
              <a:rPr lang="en-US" dirty="0"/>
              <a:t>server, meaning "link-local Multicast DNS</a:t>
            </a:r>
            <a:r>
              <a:rPr lang="en-US" dirty="0" smtClean="0"/>
              <a:t>"</a:t>
            </a:r>
            <a:endParaRPr lang="en-US" dirty="0"/>
          </a:p>
          <a:p>
            <a:pPr lvl="1"/>
            <a:r>
              <a:rPr lang="en-US" dirty="0" smtClean="0"/>
              <a:t>Otherwise, subdomain </a:t>
            </a:r>
            <a:r>
              <a:rPr lang="en-US" dirty="0"/>
              <a:t>of </a:t>
            </a:r>
            <a:r>
              <a:rPr lang="en-US" dirty="0" smtClean="0"/>
              <a:t>an existing DNS </a:t>
            </a:r>
            <a:r>
              <a:rPr lang="en-US" dirty="0"/>
              <a:t>domain </a:t>
            </a:r>
            <a:r>
              <a:rPr lang="en-US" dirty="0" smtClean="0"/>
              <a:t>name.</a:t>
            </a:r>
            <a:endParaRPr lang="en-US" dirty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13302121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DNS </a:t>
            </a:r>
            <a:r>
              <a:rPr lang="fr-FR" dirty="0" err="1" smtClean="0"/>
              <a:t>Queries</a:t>
            </a:r>
            <a:r>
              <a:rPr lang="fr-FR" dirty="0" smtClean="0"/>
              <a:t>	1/2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When a </a:t>
            </a:r>
            <a:r>
              <a:rPr lang="en-US" dirty="0" smtClean="0"/>
              <a:t>DNS </a:t>
            </a:r>
            <a:r>
              <a:rPr lang="en-US" dirty="0"/>
              <a:t>server is </a:t>
            </a:r>
            <a:r>
              <a:rPr lang="en-US" dirty="0" smtClean="0"/>
              <a:t>deployed, </a:t>
            </a:r>
            <a:r>
              <a:rPr lang="en-US" dirty="0"/>
              <a:t>DNS queries </a:t>
            </a:r>
            <a:r>
              <a:rPr lang="en-US" dirty="0" smtClean="0"/>
              <a:t>are sent to </a:t>
            </a:r>
            <a:r>
              <a:rPr lang="en-US" dirty="0"/>
              <a:t>the Unicast DNS </a:t>
            </a:r>
            <a:r>
              <a:rPr lang="en-US" dirty="0" smtClean="0"/>
              <a:t>server.</a:t>
            </a:r>
            <a:endParaRPr lang="en-US" dirty="0"/>
          </a:p>
          <a:p>
            <a:r>
              <a:rPr lang="en-US" dirty="0"/>
              <a:t>The subdomain selected by the operator may be statically configured </a:t>
            </a:r>
            <a:r>
              <a:rPr lang="en-US" dirty="0" smtClean="0"/>
              <a:t>learned </a:t>
            </a:r>
            <a:r>
              <a:rPr lang="en-US" dirty="0"/>
              <a:t>by some other mechanism, such as: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DHCP "Domain" option (option code 15) </a:t>
            </a:r>
            <a:r>
              <a:rPr lang="en-US" dirty="0" smtClean="0"/>
              <a:t>(RFC2132),</a:t>
            </a:r>
            <a:endParaRPr lang="en-US" dirty="0"/>
          </a:p>
          <a:p>
            <a:pPr lvl="1"/>
            <a:r>
              <a:rPr lang="en-US" dirty="0" smtClean="0"/>
              <a:t>the </a:t>
            </a:r>
            <a:r>
              <a:rPr lang="en-US" dirty="0"/>
              <a:t>DHCP "Domain Search" option (option code 119) </a:t>
            </a:r>
            <a:r>
              <a:rPr lang="en-US" dirty="0" smtClean="0"/>
              <a:t>(RFC3397)</a:t>
            </a:r>
            <a:endParaRPr lang="en-US" dirty="0"/>
          </a:p>
          <a:p>
            <a:pPr lvl="1"/>
            <a:r>
              <a:rPr lang="en-US" dirty="0" smtClean="0"/>
              <a:t>IPv6 </a:t>
            </a:r>
            <a:r>
              <a:rPr lang="en-US" dirty="0"/>
              <a:t>Router Advertisement Options </a:t>
            </a:r>
            <a:r>
              <a:rPr lang="en-US" dirty="0" smtClean="0"/>
              <a:t>(RFC6106)</a:t>
            </a:r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9922967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DNS </a:t>
            </a:r>
            <a:r>
              <a:rPr lang="fr-FR" dirty="0" err="1" smtClean="0"/>
              <a:t>Queries</a:t>
            </a:r>
            <a:r>
              <a:rPr lang="fr-FR" dirty="0" smtClean="0"/>
              <a:t> 2/2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the absence of any DNS </a:t>
            </a:r>
            <a:r>
              <a:rPr lang="en-US" dirty="0" smtClean="0"/>
              <a:t>server, the DNS top-level domain ".local." is used</a:t>
            </a:r>
          </a:p>
          <a:p>
            <a:r>
              <a:rPr lang="en-US" dirty="0" smtClean="0"/>
              <a:t>DNS </a:t>
            </a:r>
            <a:r>
              <a:rPr lang="en-US" dirty="0"/>
              <a:t>queries are sent </a:t>
            </a:r>
            <a:r>
              <a:rPr lang="en-US" dirty="0" smtClean="0"/>
              <a:t>either to</a:t>
            </a:r>
            <a:r>
              <a:rPr lang="en-US" dirty="0"/>
              <a:t>:</a:t>
            </a:r>
          </a:p>
          <a:p>
            <a:pPr lvl="1"/>
            <a:r>
              <a:rPr lang="en-US" dirty="0" smtClean="0"/>
              <a:t>IPv4/IPv6 multicast </a:t>
            </a:r>
            <a:r>
              <a:rPr lang="en-US" dirty="0"/>
              <a:t>address to discover </a:t>
            </a:r>
            <a:r>
              <a:rPr lang="en-US" dirty="0" smtClean="0"/>
              <a:t>service instances on </a:t>
            </a:r>
            <a:r>
              <a:rPr lang="en-US" dirty="0"/>
              <a:t>local </a:t>
            </a:r>
            <a:r>
              <a:rPr lang="en-US" dirty="0" smtClean="0"/>
              <a:t>link</a:t>
            </a:r>
          </a:p>
          <a:p>
            <a:pPr lvl="2"/>
            <a:r>
              <a:rPr lang="en-US" dirty="0"/>
              <a:t>An </a:t>
            </a:r>
            <a:r>
              <a:rPr lang="en-US" dirty="0" smtClean="0"/>
              <a:t>node on the local link supporting </a:t>
            </a:r>
            <a:r>
              <a:rPr lang="en-US" dirty="0"/>
              <a:t>the </a:t>
            </a:r>
            <a:r>
              <a:rPr lang="en-US" dirty="0" smtClean="0"/>
              <a:t>service </a:t>
            </a:r>
            <a:r>
              <a:rPr lang="en-US" dirty="0"/>
              <a:t>receiving the </a:t>
            </a:r>
            <a:r>
              <a:rPr lang="en-US" dirty="0" err="1"/>
              <a:t>mDNS</a:t>
            </a:r>
            <a:r>
              <a:rPr lang="en-US" dirty="0"/>
              <a:t> request </a:t>
            </a:r>
            <a:r>
              <a:rPr lang="en-US" dirty="0" smtClean="0"/>
              <a:t>will respond</a:t>
            </a:r>
            <a:endParaRPr lang="en-US" dirty="0"/>
          </a:p>
          <a:p>
            <a:pPr lvl="1"/>
            <a:r>
              <a:rPr lang="en-US" dirty="0" smtClean="0"/>
              <a:t>a </a:t>
            </a:r>
            <a:r>
              <a:rPr lang="en-US" dirty="0"/>
              <a:t>unicast </a:t>
            </a:r>
            <a:r>
              <a:rPr lang="en-US" dirty="0" smtClean="0"/>
              <a:t>IPv4/IPv6 address </a:t>
            </a:r>
            <a:r>
              <a:rPr lang="en-US" dirty="0"/>
              <a:t>of a </a:t>
            </a:r>
            <a:r>
              <a:rPr lang="en-US" dirty="0" smtClean="0"/>
              <a:t>specific service instance</a:t>
            </a:r>
          </a:p>
          <a:p>
            <a:pPr lvl="2"/>
            <a:r>
              <a:rPr lang="en-US" dirty="0" smtClean="0"/>
              <a:t>Using the destination port 5353.</a:t>
            </a:r>
          </a:p>
          <a:p>
            <a:pPr lvl="2"/>
            <a:r>
              <a:rPr lang="en-US" dirty="0" smtClean="0"/>
              <a:t>On the local link or outside (if secured/authorized) </a:t>
            </a:r>
          </a:p>
          <a:p>
            <a:pPr lvl="2"/>
            <a:r>
              <a:rPr lang="en-US" dirty="0" smtClean="0"/>
              <a:t>The </a:t>
            </a:r>
            <a:r>
              <a:rPr lang="en-US" dirty="0"/>
              <a:t>IP address of the target </a:t>
            </a:r>
            <a:r>
              <a:rPr lang="en-US" dirty="0" smtClean="0"/>
              <a:t>node </a:t>
            </a:r>
            <a:r>
              <a:rPr lang="en-US" dirty="0"/>
              <a:t>is discovered by configuration.</a:t>
            </a:r>
          </a:p>
        </p:txBody>
      </p:sp>
    </p:spTree>
    <p:extLst>
      <p:ext uri="{BB962C8B-B14F-4D97-AF65-F5344CB8AC3E}">
        <p14:creationId xmlns:p14="http://schemas.microsoft.com/office/powerpoint/2010/main" val="542872248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3GPP standard action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Document the DSN-SD </a:t>
            </a:r>
            <a:r>
              <a:rPr lang="fr-FR" dirty="0" err="1" smtClean="0"/>
              <a:t>procedures</a:t>
            </a:r>
            <a:r>
              <a:rPr lang="fr-FR" dirty="0" smtClean="0"/>
              <a:t> in TS 29.303</a:t>
            </a:r>
          </a:p>
          <a:p>
            <a:pPr lvl="1"/>
            <a:r>
              <a:rPr lang="en-US" dirty="0" smtClean="0"/>
              <a:t>Generic mechanisms that can be reused for any new application/protocol defined by 3GPP</a:t>
            </a:r>
          </a:p>
          <a:p>
            <a:r>
              <a:rPr lang="fr-FR" dirty="0" smtClean="0"/>
              <a:t>Reference to IETF standard </a:t>
            </a:r>
            <a:r>
              <a:rPr lang="fr-FR" dirty="0" err="1" smtClean="0"/>
              <a:t>procedures</a:t>
            </a:r>
            <a:endParaRPr lang="fr-FR" dirty="0" smtClean="0"/>
          </a:p>
          <a:p>
            <a:r>
              <a:rPr lang="fr-FR" dirty="0" err="1" smtClean="0"/>
              <a:t>Register</a:t>
            </a:r>
            <a:r>
              <a:rPr lang="fr-FR" dirty="0" smtClean="0"/>
              <a:t> </a:t>
            </a:r>
            <a:r>
              <a:rPr lang="fr-FR" dirty="0" err="1" smtClean="0"/>
              <a:t>specific</a:t>
            </a:r>
            <a:r>
              <a:rPr lang="fr-FR" dirty="0" smtClean="0"/>
              <a:t> 3GPP service </a:t>
            </a:r>
            <a:r>
              <a:rPr lang="fr-FR" dirty="0" err="1" smtClean="0"/>
              <a:t>name</a:t>
            </a:r>
            <a:r>
              <a:rPr lang="fr-FR" dirty="0" smtClean="0"/>
              <a:t> at </a:t>
            </a:r>
            <a:r>
              <a:rPr lang="en-US" dirty="0" smtClean="0"/>
              <a:t>IANA:</a:t>
            </a:r>
          </a:p>
          <a:p>
            <a:pPr lvl="1"/>
            <a:r>
              <a:rPr lang="en-US" dirty="0" smtClean="0"/>
              <a:t>under </a:t>
            </a:r>
            <a:r>
              <a:rPr lang="en-US" dirty="0"/>
              <a:t>the "First Come First Served" </a:t>
            </a:r>
            <a:r>
              <a:rPr lang="en-US" dirty="0" smtClean="0"/>
              <a:t>policy</a:t>
            </a:r>
          </a:p>
          <a:p>
            <a:pPr lvl="1"/>
            <a:r>
              <a:rPr lang="en-US" dirty="0" smtClean="0"/>
              <a:t>No need for RFC/expert review</a:t>
            </a:r>
          </a:p>
          <a:p>
            <a:pPr lvl="1"/>
            <a:r>
              <a:rPr lang="en-US" dirty="0" smtClean="0"/>
              <a:t>e.g. for W1 application: "3gpp-w1ap"</a:t>
            </a:r>
          </a:p>
          <a:p>
            <a:r>
              <a:rPr lang="en-US" dirty="0" smtClean="0"/>
              <a:t>Nothing else!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9260638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Alternative: OAM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Principles</a:t>
            </a:r>
            <a:endParaRPr lang="fr-FR" dirty="0" smtClean="0"/>
          </a:p>
          <a:p>
            <a:pPr lvl="1"/>
            <a:r>
              <a:rPr lang="fr-FR" dirty="0" err="1" smtClean="0"/>
              <a:t>Static</a:t>
            </a:r>
            <a:r>
              <a:rPr lang="fr-FR" dirty="0" smtClean="0"/>
              <a:t> configuration of the port to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used</a:t>
            </a:r>
            <a:r>
              <a:rPr lang="fr-FR" dirty="0" smtClean="0"/>
              <a:t> by the network </a:t>
            </a:r>
            <a:r>
              <a:rPr lang="fr-FR" dirty="0" err="1" smtClean="0"/>
              <a:t>operator</a:t>
            </a:r>
            <a:endParaRPr lang="fr-FR" dirty="0" smtClean="0"/>
          </a:p>
          <a:p>
            <a:pPr lvl="1"/>
            <a:r>
              <a:rPr lang="fr-FR" dirty="0" err="1" smtClean="0"/>
              <a:t>Selected</a:t>
            </a:r>
            <a:r>
              <a:rPr lang="fr-FR" dirty="0" smtClean="0"/>
              <a:t> </a:t>
            </a:r>
            <a:r>
              <a:rPr lang="fr-FR" dirty="0" err="1" smtClean="0"/>
              <a:t>from</a:t>
            </a:r>
            <a:r>
              <a:rPr lang="fr-FR" dirty="0" smtClean="0"/>
              <a:t> the </a:t>
            </a:r>
            <a:r>
              <a:rPr lang="en-US" dirty="0" smtClean="0"/>
              <a:t>Dynamic </a:t>
            </a:r>
            <a:r>
              <a:rPr lang="en-US" dirty="0"/>
              <a:t>and/or </a:t>
            </a:r>
            <a:r>
              <a:rPr lang="en-US" dirty="0" smtClean="0"/>
              <a:t>Private Port range </a:t>
            </a:r>
            <a:r>
              <a:rPr lang="fr-FR" dirty="0" smtClean="0"/>
              <a:t>[49152-65535]</a:t>
            </a:r>
          </a:p>
          <a:p>
            <a:r>
              <a:rPr lang="fr-FR" dirty="0" err="1" smtClean="0"/>
              <a:t>Advantage</a:t>
            </a:r>
            <a:endParaRPr lang="fr-FR" dirty="0" smtClean="0"/>
          </a:p>
          <a:p>
            <a:pPr lvl="1"/>
            <a:r>
              <a:rPr lang="fr-FR" dirty="0" smtClean="0"/>
              <a:t>No </a:t>
            </a:r>
            <a:r>
              <a:rPr lang="fr-FR" dirty="0" err="1" smtClean="0"/>
              <a:t>standarization</a:t>
            </a:r>
            <a:r>
              <a:rPr lang="fr-FR" dirty="0" smtClean="0"/>
              <a:t> effort</a:t>
            </a:r>
          </a:p>
          <a:p>
            <a:pPr lvl="1"/>
            <a:r>
              <a:rPr lang="fr-FR" dirty="0" err="1" smtClean="0"/>
              <a:t>Easy</a:t>
            </a:r>
            <a:r>
              <a:rPr lang="fr-FR" dirty="0" smtClean="0"/>
              <a:t> </a:t>
            </a:r>
            <a:r>
              <a:rPr lang="fr-FR" dirty="0" err="1" smtClean="0"/>
              <a:t>implementation</a:t>
            </a:r>
            <a:endParaRPr lang="fr-FR" dirty="0" smtClean="0"/>
          </a:p>
          <a:p>
            <a:r>
              <a:rPr lang="fr-FR" dirty="0" err="1" smtClean="0"/>
              <a:t>Inconvenient</a:t>
            </a:r>
            <a:endParaRPr lang="fr-FR" dirty="0" smtClean="0"/>
          </a:p>
          <a:p>
            <a:pPr lvl="1"/>
            <a:r>
              <a:rPr lang="fr-FR" dirty="0" smtClean="0"/>
              <a:t>Passing </a:t>
            </a:r>
            <a:r>
              <a:rPr lang="fr-FR" dirty="0"/>
              <a:t>the </a:t>
            </a:r>
            <a:r>
              <a:rPr lang="fr-FR" dirty="0" err="1" smtClean="0"/>
              <a:t>buck</a:t>
            </a:r>
            <a:r>
              <a:rPr lang="fr-FR" dirty="0" smtClean="0"/>
              <a:t> (pain) to the </a:t>
            </a:r>
            <a:r>
              <a:rPr lang="fr-FR" dirty="0" err="1" smtClean="0"/>
              <a:t>operators</a:t>
            </a:r>
            <a:endParaRPr lang="fr-FR" dirty="0" smtClean="0"/>
          </a:p>
          <a:p>
            <a:pPr lvl="1"/>
            <a:r>
              <a:rPr lang="fr-FR" dirty="0" err="1" smtClean="0"/>
              <a:t>Need</a:t>
            </a:r>
            <a:r>
              <a:rPr lang="fr-FR" dirty="0" smtClean="0"/>
              <a:t> to </a:t>
            </a:r>
            <a:r>
              <a:rPr lang="fr-FR" dirty="0" err="1" smtClean="0"/>
              <a:t>maintain</a:t>
            </a:r>
            <a:r>
              <a:rPr lang="fr-FR" dirty="0" smtClean="0"/>
              <a:t> a </a:t>
            </a:r>
            <a:r>
              <a:rPr lang="fr-FR" dirty="0" err="1" smtClean="0"/>
              <a:t>private</a:t>
            </a:r>
            <a:r>
              <a:rPr lang="fr-FR" dirty="0" smtClean="0"/>
              <a:t> </a:t>
            </a:r>
            <a:r>
              <a:rPr lang="fr-FR" dirty="0" err="1" smtClean="0"/>
              <a:t>registry</a:t>
            </a:r>
            <a:endParaRPr lang="fr-FR" dirty="0"/>
          </a:p>
          <a:p>
            <a:pPr lvl="2"/>
            <a:r>
              <a:rPr lang="fr-FR" dirty="0" smtClean="0"/>
              <a:t>of </a:t>
            </a:r>
            <a:r>
              <a:rPr lang="fr-FR" dirty="0" err="1" smtClean="0"/>
              <a:t>locally</a:t>
            </a:r>
            <a:r>
              <a:rPr lang="fr-FR" dirty="0" smtClean="0"/>
              <a:t> </a:t>
            </a:r>
            <a:r>
              <a:rPr lang="fr-FR" dirty="0" err="1" smtClean="0"/>
              <a:t>assigned</a:t>
            </a:r>
            <a:r>
              <a:rPr lang="fr-FR" dirty="0" smtClean="0"/>
              <a:t> ports for </a:t>
            </a:r>
            <a:r>
              <a:rPr lang="fr-FR" dirty="0" err="1" smtClean="0"/>
              <a:t>specific</a:t>
            </a:r>
            <a:r>
              <a:rPr lang="fr-FR" dirty="0" smtClean="0"/>
              <a:t> application/</a:t>
            </a:r>
            <a:r>
              <a:rPr lang="fr-FR" dirty="0" err="1" smtClean="0"/>
              <a:t>protocol</a:t>
            </a:r>
            <a:endParaRPr lang="fr-FR" dirty="0" smtClean="0"/>
          </a:p>
          <a:p>
            <a:pPr lvl="2"/>
            <a:r>
              <a:rPr lang="fr-FR" dirty="0" smtClean="0"/>
              <a:t>At the PLMN </a:t>
            </a:r>
            <a:r>
              <a:rPr lang="fr-FR" dirty="0" err="1" smtClean="0"/>
              <a:t>level</a:t>
            </a:r>
            <a:r>
              <a:rPr lang="fr-FR" dirty="0" smtClean="0"/>
              <a:t> as </a:t>
            </a:r>
            <a:r>
              <a:rPr lang="fr-FR" dirty="0" err="1" smtClean="0"/>
              <a:t>it</a:t>
            </a:r>
            <a:r>
              <a:rPr lang="fr-FR" dirty="0" smtClean="0"/>
              <a:t> </a:t>
            </a:r>
            <a:r>
              <a:rPr lang="fr-FR" dirty="0" err="1" smtClean="0"/>
              <a:t>is</a:t>
            </a:r>
            <a:r>
              <a:rPr lang="fr-FR" dirty="0" smtClean="0"/>
              <a:t> not possible to </a:t>
            </a:r>
            <a:r>
              <a:rPr lang="fr-FR" dirty="0" err="1" smtClean="0"/>
              <a:t>define</a:t>
            </a:r>
            <a:r>
              <a:rPr lang="fr-FR" dirty="0" smtClean="0"/>
              <a:t> </a:t>
            </a:r>
            <a:r>
              <a:rPr lang="fr-FR" dirty="0" err="1" smtClean="0"/>
              <a:t>specific</a:t>
            </a:r>
            <a:r>
              <a:rPr lang="fr-FR" dirty="0" smtClean="0"/>
              <a:t> </a:t>
            </a:r>
            <a:r>
              <a:rPr lang="fr-FR" dirty="0" err="1" smtClean="0"/>
              <a:t>subdomains</a:t>
            </a:r>
            <a:r>
              <a:rPr lang="fr-FR" dirty="0" smtClean="0"/>
              <a:t> 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4138497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18334</TotalTime>
  <Words>618</Words>
  <Application>Microsoft Office PowerPoint</Application>
  <PresentationFormat>Personnalisé</PresentationFormat>
  <Paragraphs>68</Paragraphs>
  <Slides>9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0" baseType="lpstr">
      <vt:lpstr>Office Theme</vt:lpstr>
      <vt:lpstr>Service Discovery For IP Applications</vt:lpstr>
      <vt:lpstr>DNS-based Service Discovery (DNS-SD)</vt:lpstr>
      <vt:lpstr>DNS-SD Principles</vt:lpstr>
      <vt:lpstr>Structured Service Instance Name</vt:lpstr>
      <vt:lpstr>DNS Queries 1/2</vt:lpstr>
      <vt:lpstr>DNS Queries 2/2</vt:lpstr>
      <vt:lpstr>3GPP standard action</vt:lpstr>
      <vt:lpstr>Alternative: OAM</vt:lpstr>
      <vt:lpstr>Thank You!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CT chair</cp:lastModifiedBy>
  <cp:revision>664</cp:revision>
  <dcterms:created xsi:type="dcterms:W3CDTF">2010-02-05T13:52:04Z</dcterms:created>
  <dcterms:modified xsi:type="dcterms:W3CDTF">2020-05-27T11:55:24Z</dcterms:modified>
  <cp:contentStatus>Template 2017</cp:contentStatus>
</cp:coreProperties>
</file>