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7" r:id="rId5"/>
    <p:sldId id="422" r:id="rId6"/>
    <p:sldId id="423" r:id="rId7"/>
    <p:sldId id="421" r:id="rId8"/>
    <p:sldId id="424" r:id="rId9"/>
    <p:sldId id="425" r:id="rId10"/>
    <p:sldId id="426"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varScale="1">
        <p:scale>
          <a:sx n="105" d="100"/>
          <a:sy n="105" d="100"/>
        </p:scale>
        <p:origin x="576"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a:latin typeface="Arial "/>
              </a:rPr>
              <a:t>CT WG4#115e</a:t>
            </a:r>
            <a:endParaRPr lang="sv-SE" altLang="en-US" sz="1200" b="1" dirty="0">
              <a:latin typeface="Arial "/>
            </a:endParaRPr>
          </a:p>
          <a:p>
            <a:pPr eaLnBrk="1" hangingPunct="1">
              <a:defRPr/>
            </a:pPr>
            <a:r>
              <a:rPr lang="en-GB" sz="1000" b="1" kern="1200">
                <a:solidFill>
                  <a:schemeClr val="tx1"/>
                </a:solidFill>
                <a:effectLst/>
                <a:latin typeface="Arial" pitchFamily="34" charset="0"/>
                <a:ea typeface="+mn-ea"/>
                <a:cs typeface="Arial" pitchFamily="34" charset="0"/>
              </a:rPr>
              <a:t>E-Meeting;  17</a:t>
            </a:r>
            <a:r>
              <a:rPr lang="en-GB" sz="1000" b="1" kern="1200" baseline="30000">
                <a:solidFill>
                  <a:schemeClr val="tx1"/>
                </a:solidFill>
                <a:effectLst/>
                <a:latin typeface="Arial" pitchFamily="34" charset="0"/>
                <a:ea typeface="+mn-ea"/>
                <a:cs typeface="Arial" pitchFamily="34" charset="0"/>
              </a:rPr>
              <a:t>th</a:t>
            </a:r>
            <a:r>
              <a:rPr lang="en-GB" sz="1000" b="1" kern="1200">
                <a:solidFill>
                  <a:schemeClr val="tx1"/>
                </a:solidFill>
                <a:effectLst/>
                <a:latin typeface="Arial" pitchFamily="34" charset="0"/>
                <a:ea typeface="+mn-ea"/>
                <a:cs typeface="Arial" pitchFamily="34" charset="0"/>
              </a:rPr>
              <a:t> – 21</a:t>
            </a:r>
            <a:r>
              <a:rPr lang="en-GB" sz="1000" b="1" kern="1200" baseline="30000">
                <a:solidFill>
                  <a:schemeClr val="tx1"/>
                </a:solidFill>
                <a:effectLst/>
                <a:latin typeface="Arial" pitchFamily="34" charset="0"/>
                <a:ea typeface="+mn-ea"/>
                <a:cs typeface="Arial" pitchFamily="34" charset="0"/>
              </a:rPr>
              <a:t>st</a:t>
            </a:r>
            <a:r>
              <a:rPr lang="en-GB" sz="1000" b="1" kern="1200">
                <a:solidFill>
                  <a:schemeClr val="tx1"/>
                </a:solidFill>
                <a:effectLst/>
                <a:latin typeface="Arial" pitchFamily="34" charset="0"/>
                <a:ea typeface="+mn-ea"/>
                <a:cs typeface="Arial" pitchFamily="34" charset="0"/>
              </a:rPr>
              <a:t> April </a:t>
            </a:r>
            <a:r>
              <a:rPr lang="en-GB" sz="1000" b="1" kern="1200" dirty="0">
                <a:solidFill>
                  <a:schemeClr val="tx1"/>
                </a:solidFill>
                <a:effectLst/>
                <a:latin typeface="Arial" pitchFamily="34" charset="0"/>
                <a:ea typeface="+mn-ea"/>
                <a:cs typeface="Arial" pitchFamily="34" charset="0"/>
              </a:rPr>
              <a:t>2023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C4-231</a:t>
            </a:r>
            <a:r>
              <a:rPr lang="en-DE" altLang="en-US" sz="1200" b="1">
                <a:latin typeface="Arial "/>
              </a:rPr>
              <a:t>394</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WG4_protocollars_ex-CN4/TSGCT4_111e_meeting/Inbox/Drafts/2_chairman_notes/%0d"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ct/WG4_protocollars_ex-CN4/TSGCT4_115e_meeting/Inbox/" TargetMode="External"/><Relationship Id="rId2" Type="http://schemas.openxmlformats.org/officeDocument/2006/relationships/hyperlink" Target="https://www.3gpp.org/ftp/tsg_ct/WG4_protocollars_ex-CN4/TSGCT4_115e_meeting/Inbox/Draft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ct/WG4_protocollars_ex-CN4/TSGCT4_115e_meeting/Inbox/Drafts/" TargetMode="External"/><Relationship Id="rId2" Type="http://schemas.openxmlformats.org/officeDocument/2006/relationships/hyperlink" Target="mailto:3GPP_TSG_CT_WG4_E_MEETING@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4_E_MEETING@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CT4#115e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a:t>
            </a:r>
            <a:r>
              <a:rPr lang="en-GB" altLang="en-US" sz="2000" dirty="0"/>
              <a:t>, Huawei</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a:t>
            </a:r>
            <a:r>
              <a:rPr lang="en-GB"/>
              <a:t>(2/2)</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lvl="0"/>
            <a:r>
              <a:rPr lang="en-GB" sz="1000" b="1">
                <a:latin typeface="Arial" panose="020B0604020202020204" pitchFamily="34" charset="0"/>
                <a:cs typeface="Arial" panose="020B0604020202020204" pitchFamily="34" charset="0"/>
              </a:rPr>
              <a:t>Rapporteurs</a:t>
            </a:r>
            <a:r>
              <a:rPr lang="en-GB" sz="1000">
                <a:latin typeface="Arial" panose="020B0604020202020204" pitchFamily="34" charset="0"/>
                <a:cs typeface="Arial" panose="020B0604020202020204" pitchFamily="34" charset="0"/>
              </a:rPr>
              <a:t> should implement the OpenAPI part of the CRs agreed during the meeting and upload the YAML files to the GITLab and inform source companies about errors detected when checking the files in GITLab. Link to GITLab:   </a:t>
            </a:r>
            <a:r>
              <a:rPr lang="en-GB" sz="1000" u="sng">
                <a:latin typeface="Arial" panose="020B0604020202020204" pitchFamily="34" charset="0"/>
                <a:cs typeface="Arial" panose="020B0604020202020204" pitchFamily="34" charset="0"/>
                <a:hlinkClick r:id="rId2"/>
              </a:rPr>
              <a:t>https://forge.3gpp.org/rep/all/5G_APIs</a:t>
            </a:r>
            <a:r>
              <a:rPr lang="en-GB" sz="1000">
                <a:latin typeface="Arial" panose="020B0604020202020204" pitchFamily="34" charset="0"/>
                <a:cs typeface="Arial" panose="020B0604020202020204" pitchFamily="34" charset="0"/>
              </a:rPr>
              <a:t> </a:t>
            </a:r>
          </a:p>
          <a:p>
            <a:pPr marL="0" indent="0">
              <a:buNone/>
              <a:tabLst>
                <a:tab pos="1795463" algn="l"/>
              </a:tabLst>
            </a:pPr>
            <a:r>
              <a:rPr lang="en-GB" sz="1000" u="sng">
                <a:latin typeface="Arial" panose="020B0604020202020204" pitchFamily="34" charset="0"/>
                <a:cs typeface="Arial" panose="020B0604020202020204" pitchFamily="34" charset="0"/>
              </a:rPr>
              <a:t>Use </a:t>
            </a:r>
            <a:r>
              <a:rPr lang="en-GB" sz="1000" u="sng" dirty="0">
                <a:latin typeface="Arial" panose="020B0604020202020204" pitchFamily="34" charset="0"/>
                <a:cs typeface="Arial" panose="020B0604020202020204" pitchFamily="34" charset="0"/>
              </a:rPr>
              <a:t>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en-DE" dirty="0"/>
              <a:t>E</a:t>
            </a:r>
            <a:r>
              <a:rPr lang="en-GB" dirty="0"/>
              <a:t>l</a:t>
            </a:r>
            <a:r>
              <a:rPr lang="en-DE" dirty="0"/>
              <a:t>e</a:t>
            </a:r>
            <a:r>
              <a:rPr lang="en-GB" dirty="0"/>
              <a:t>c</a:t>
            </a:r>
            <a:r>
              <a:rPr lang="en-DE" dirty="0"/>
              <a:t>t</a:t>
            </a:r>
            <a:r>
              <a:rPr lang="en-GB" dirty="0"/>
              <a:t>i</a:t>
            </a:r>
            <a:r>
              <a:rPr lang="en-DE" dirty="0"/>
              <a:t>o</a:t>
            </a:r>
            <a:r>
              <a:rPr lang="en-GB" dirty="0"/>
              <a:t>n</a:t>
            </a:r>
            <a:r>
              <a:rPr lang="en-DE" dirty="0"/>
              <a:t>s during</a:t>
            </a:r>
            <a:r>
              <a:rPr lang="de-DE"/>
              <a:t> e-meeting</a:t>
            </a:r>
            <a:endParaRPr lang="en-DE" dirty="0"/>
          </a:p>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DE" dirty="0"/>
              <a:t>E</a:t>
            </a:r>
            <a:r>
              <a:rPr lang="en-GB" dirty="0"/>
              <a:t>l</a:t>
            </a:r>
            <a:r>
              <a:rPr lang="en-DE" dirty="0"/>
              <a:t>e</a:t>
            </a:r>
            <a:r>
              <a:rPr lang="en-GB" dirty="0"/>
              <a:t>c</a:t>
            </a:r>
            <a:r>
              <a:rPr lang="en-DE" dirty="0"/>
              <a:t>t</a:t>
            </a:r>
            <a:r>
              <a:rPr lang="en-GB" dirty="0"/>
              <a:t>i</a:t>
            </a:r>
            <a:r>
              <a:rPr lang="en-DE" dirty="0"/>
              <a:t>o</a:t>
            </a:r>
            <a:r>
              <a:rPr lang="en-GB" dirty="0"/>
              <a:t>n</a:t>
            </a:r>
            <a:r>
              <a:rPr lang="en-DE" dirty="0"/>
              <a:t>s during</a:t>
            </a:r>
            <a:r>
              <a:rPr lang="de-DE"/>
              <a:t> e-meeting</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 </a:t>
            </a:r>
            <a:r>
              <a:rPr lang="en-DE" sz="1600" dirty="0"/>
              <a:t>all delegates </a:t>
            </a:r>
            <a:r>
              <a:rPr lang="en-GB" sz="1600" dirty="0"/>
              <a:t>w</a:t>
            </a:r>
            <a:r>
              <a:rPr lang="en-DE" sz="1600" dirty="0"/>
              <a:t>h</a:t>
            </a:r>
            <a:r>
              <a:rPr lang="en-GB" sz="1600" dirty="0"/>
              <a:t>o</a:t>
            </a:r>
            <a:r>
              <a:rPr lang="en-DE" sz="1600" dirty="0"/>
              <a:t> </a:t>
            </a:r>
            <a:r>
              <a:rPr lang="en-GB" sz="1600" dirty="0"/>
              <a:t>w</a:t>
            </a:r>
            <a:r>
              <a:rPr lang="en-DE" sz="1600" dirty="0"/>
              <a:t>a</a:t>
            </a:r>
            <a:r>
              <a:rPr lang="en-GB" sz="1600" dirty="0"/>
              <a:t>n</a:t>
            </a:r>
            <a:r>
              <a:rPr lang="en-DE" sz="1600" dirty="0"/>
              <a:t>t </a:t>
            </a:r>
            <a:r>
              <a:rPr lang="en-GB" sz="1600" dirty="0"/>
              <a:t>t</a:t>
            </a:r>
            <a:r>
              <a:rPr lang="en-DE" sz="1600" dirty="0"/>
              <a:t>o </a:t>
            </a:r>
            <a:r>
              <a:rPr lang="en-GB" sz="1600" dirty="0"/>
              <a:t>v</a:t>
            </a:r>
            <a:r>
              <a:rPr lang="en-DE" sz="1600" dirty="0"/>
              <a:t>ote sh</a:t>
            </a:r>
            <a:r>
              <a:rPr lang="en-GB" sz="1600" dirty="0"/>
              <a:t>a</a:t>
            </a:r>
            <a:r>
              <a:rPr lang="en-DE" sz="1600" dirty="0"/>
              <a:t>l</a:t>
            </a:r>
            <a:r>
              <a:rPr lang="en-GB" sz="1600" dirty="0"/>
              <a:t>l</a:t>
            </a:r>
            <a:r>
              <a:rPr lang="en-DE" sz="1600" dirty="0"/>
              <a:t> </a:t>
            </a:r>
            <a:r>
              <a:rPr lang="en-GB" sz="1600" dirty="0"/>
              <a:t>r</a:t>
            </a:r>
            <a:r>
              <a:rPr lang="en-DE" sz="1600" dirty="0"/>
              <a:t>e</a:t>
            </a:r>
            <a:r>
              <a:rPr lang="en-GB" sz="1600" dirty="0"/>
              <a:t>g</a:t>
            </a:r>
            <a:r>
              <a:rPr lang="en-DE" sz="1600" dirty="0"/>
              <a:t>i</a:t>
            </a:r>
            <a:r>
              <a:rPr lang="en-GB" sz="1600" dirty="0"/>
              <a:t>s</a:t>
            </a:r>
            <a:r>
              <a:rPr lang="en-DE" sz="1600" dirty="0"/>
              <a:t>t</a:t>
            </a:r>
            <a:r>
              <a:rPr lang="en-GB" sz="1600" dirty="0"/>
              <a:t>e</a:t>
            </a:r>
            <a:r>
              <a:rPr lang="en-DE" sz="1600" dirty="0"/>
              <a:t>r  </a:t>
            </a:r>
            <a:r>
              <a:rPr lang="en-GB" sz="1600" dirty="0"/>
              <a:t>a</a:t>
            </a:r>
            <a:r>
              <a:rPr lang="en-DE" sz="1600" dirty="0"/>
              <a:t>n</a:t>
            </a:r>
            <a:r>
              <a:rPr lang="en-GB" sz="1600" dirty="0"/>
              <a:t>d</a:t>
            </a:r>
            <a:r>
              <a:rPr lang="en-DE" sz="1600" dirty="0"/>
              <a:t> </a:t>
            </a:r>
            <a:r>
              <a:rPr lang="en-GB" sz="1600" dirty="0"/>
              <a:t>c</a:t>
            </a:r>
            <a:r>
              <a:rPr lang="en-DE" sz="1600" dirty="0"/>
              <a:t>o</a:t>
            </a:r>
            <a:r>
              <a:rPr lang="en-GB" sz="1600" dirty="0"/>
              <a:t>n</a:t>
            </a:r>
            <a:r>
              <a:rPr lang="en-DE" sz="1600" dirty="0"/>
              <a:t>f</a:t>
            </a:r>
            <a:r>
              <a:rPr lang="en-GB" sz="1600" dirty="0"/>
              <a:t>i</a:t>
            </a:r>
            <a:r>
              <a:rPr lang="en-DE" sz="1600" dirty="0"/>
              <a:t>r</a:t>
            </a:r>
            <a:r>
              <a:rPr lang="en-GB" sz="1600" dirty="0"/>
              <a:t>m</a:t>
            </a:r>
            <a:r>
              <a:rPr lang="en-DE" sz="1600" dirty="0"/>
              <a:t> </a:t>
            </a:r>
            <a:r>
              <a:rPr lang="en-GB" sz="1600" dirty="0"/>
              <a:t>t</a:t>
            </a:r>
            <a:r>
              <a:rPr lang="en-DE" sz="1600" dirty="0"/>
              <a:t>h</a:t>
            </a:r>
            <a:r>
              <a:rPr lang="en-GB" sz="1600" dirty="0"/>
              <a:t>e</a:t>
            </a:r>
            <a:r>
              <a:rPr lang="en-DE" sz="1600" dirty="0"/>
              <a:t>i</a:t>
            </a:r>
            <a:r>
              <a:rPr lang="en-GB" sz="1600" dirty="0"/>
              <a:t>r</a:t>
            </a:r>
            <a:r>
              <a:rPr lang="en-DE" sz="1600" dirty="0"/>
              <a:t> </a:t>
            </a:r>
            <a:r>
              <a:rPr lang="en-GB" sz="1600" dirty="0"/>
              <a:t>par</a:t>
            </a:r>
            <a:r>
              <a:rPr lang="en-DE" sz="1600" dirty="0"/>
              <a:t>t</a:t>
            </a:r>
            <a:r>
              <a:rPr lang="en-GB" sz="1600" dirty="0"/>
              <a:t>i</a:t>
            </a:r>
            <a:r>
              <a:rPr lang="en-DE" sz="1600" dirty="0"/>
              <a:t>c</a:t>
            </a:r>
            <a:r>
              <a:rPr lang="en-GB" sz="1600" dirty="0"/>
              <a:t>i</a:t>
            </a:r>
            <a:r>
              <a:rPr lang="en-DE" sz="1600" dirty="0"/>
              <a:t>p</a:t>
            </a:r>
            <a:r>
              <a:rPr lang="en-GB" sz="1600" dirty="0"/>
              <a:t>a</a:t>
            </a:r>
            <a:r>
              <a:rPr lang="en-DE" sz="1600" dirty="0"/>
              <a:t>t</a:t>
            </a:r>
            <a:r>
              <a:rPr lang="en-GB" sz="1600" dirty="0"/>
              <a:t>i</a:t>
            </a:r>
            <a:r>
              <a:rPr lang="en-DE" sz="1600" dirty="0"/>
              <a:t>o</a:t>
            </a:r>
            <a:r>
              <a:rPr lang="en-GB" sz="1600" dirty="0"/>
              <a:t>n</a:t>
            </a:r>
            <a:r>
              <a:rPr lang="en-DE" sz="1600" dirty="0"/>
              <a:t> </a:t>
            </a:r>
            <a:r>
              <a:rPr lang="en-GB" sz="1600" dirty="0"/>
              <a:t>i</a:t>
            </a:r>
            <a:r>
              <a:rPr lang="en-DE" sz="1600" dirty="0"/>
              <a:t>n </a:t>
            </a:r>
            <a:r>
              <a:rPr lang="en-GB" sz="1600" dirty="0"/>
              <a:t>t</a:t>
            </a:r>
            <a:r>
              <a:rPr lang="en-DE" sz="1600" dirty="0"/>
              <a:t>h</a:t>
            </a:r>
            <a:r>
              <a:rPr lang="en-GB" sz="1600" dirty="0"/>
              <a:t>e</a:t>
            </a:r>
            <a:r>
              <a:rPr lang="en-DE" sz="1600" dirty="0"/>
              <a:t> </a:t>
            </a:r>
            <a:r>
              <a:rPr lang="en-GB" sz="1600" dirty="0"/>
              <a:t>m</a:t>
            </a:r>
            <a:r>
              <a:rPr lang="en-DE" sz="1600" dirty="0"/>
              <a:t>e</a:t>
            </a:r>
            <a:r>
              <a:rPr lang="en-GB" sz="1600" dirty="0"/>
              <a:t>e</a:t>
            </a:r>
            <a:r>
              <a:rPr lang="en-DE" sz="1600" dirty="0"/>
              <a:t>t</a:t>
            </a:r>
            <a:r>
              <a:rPr lang="en-GB" sz="1600" dirty="0"/>
              <a:t>i</a:t>
            </a:r>
            <a:r>
              <a:rPr lang="en-DE" sz="1600" dirty="0"/>
              <a:t>n</a:t>
            </a:r>
            <a:r>
              <a:rPr lang="en-GB" sz="1600" dirty="0"/>
              <a:t>g</a:t>
            </a:r>
            <a:r>
              <a:rPr lang="en-DE" sz="1600" dirty="0"/>
              <a:t> before the confer</a:t>
            </a:r>
            <a:r>
              <a:rPr lang="en-GB" sz="1600" dirty="0"/>
              <a:t>e</a:t>
            </a:r>
            <a:r>
              <a:rPr lang="en-DE" sz="1600" dirty="0"/>
              <a:t>nce call on Monday 17</a:t>
            </a:r>
            <a:r>
              <a:rPr lang="en-GB" sz="1600" dirty="0"/>
              <a:t>t</a:t>
            </a:r>
            <a:r>
              <a:rPr lang="en-DE" sz="1600" dirty="0"/>
              <a:t>h.</a:t>
            </a:r>
          </a:p>
          <a:p>
            <a:r>
              <a:rPr lang="en-DE" sz="1600" dirty="0"/>
              <a:t> all nom</a:t>
            </a:r>
            <a:r>
              <a:rPr lang="en-GB" sz="1600" dirty="0"/>
              <a:t>i</a:t>
            </a:r>
            <a:r>
              <a:rPr lang="en-DE" sz="1600" dirty="0"/>
              <a:t>n</a:t>
            </a:r>
            <a:r>
              <a:rPr lang="en-GB" sz="1600" dirty="0"/>
              <a:t>a</a:t>
            </a:r>
            <a:r>
              <a:rPr lang="en-DE" sz="1600" dirty="0"/>
              <a:t>t</a:t>
            </a:r>
            <a:r>
              <a:rPr lang="en-GB" sz="1600" dirty="0"/>
              <a:t>i</a:t>
            </a:r>
            <a:r>
              <a:rPr lang="en-DE" sz="1600" dirty="0"/>
              <a:t>o</a:t>
            </a:r>
            <a:r>
              <a:rPr lang="en-GB" sz="1600" dirty="0"/>
              <a:t>n</a:t>
            </a:r>
            <a:r>
              <a:rPr lang="en-DE" sz="1600" dirty="0"/>
              <a:t>s </a:t>
            </a:r>
            <a:r>
              <a:rPr lang="en-GB" sz="1600"/>
              <a:t>s</a:t>
            </a:r>
            <a:r>
              <a:rPr lang="en-DE" sz="1600"/>
              <a:t>h</a:t>
            </a:r>
            <a:r>
              <a:rPr lang="en-GB" sz="1600"/>
              <a:t>a</a:t>
            </a:r>
            <a:r>
              <a:rPr lang="en-DE" sz="1600"/>
              <a:t>l</a:t>
            </a:r>
            <a:r>
              <a:rPr lang="en-GB" sz="1600"/>
              <a:t>l</a:t>
            </a:r>
            <a:r>
              <a:rPr lang="en-DE" sz="1600" dirty="0"/>
              <a:t> </a:t>
            </a:r>
            <a:r>
              <a:rPr lang="en-GB" sz="1600" dirty="0"/>
              <a:t>b</a:t>
            </a:r>
            <a:r>
              <a:rPr lang="en-DE" sz="1600" dirty="0"/>
              <a:t>e </a:t>
            </a:r>
            <a:r>
              <a:rPr lang="en-GB" sz="1600" dirty="0"/>
              <a:t>u</a:t>
            </a:r>
            <a:r>
              <a:rPr lang="en-DE" sz="1600" dirty="0"/>
              <a:t>p</a:t>
            </a:r>
            <a:r>
              <a:rPr lang="en-GB" sz="1600" dirty="0"/>
              <a:t>l</a:t>
            </a:r>
            <a:r>
              <a:rPr lang="en-DE" sz="1600" dirty="0"/>
              <a:t>o</a:t>
            </a:r>
            <a:r>
              <a:rPr lang="en-GB" sz="1600" dirty="0"/>
              <a:t>a</a:t>
            </a:r>
            <a:r>
              <a:rPr lang="en-DE" sz="1600" dirty="0"/>
              <a:t>d</a:t>
            </a:r>
            <a:r>
              <a:rPr lang="en-GB" sz="1600" dirty="0"/>
              <a:t>e</a:t>
            </a:r>
            <a:r>
              <a:rPr lang="en-DE" sz="1600" dirty="0"/>
              <a:t>d </a:t>
            </a:r>
            <a:r>
              <a:rPr lang="en-GB" sz="1600" dirty="0"/>
              <a:t>b</a:t>
            </a:r>
            <a:r>
              <a:rPr lang="en-DE" sz="1600" dirty="0"/>
              <a:t>e</a:t>
            </a:r>
            <a:r>
              <a:rPr lang="en-GB" sz="1600" dirty="0"/>
              <a:t>f</a:t>
            </a:r>
            <a:r>
              <a:rPr lang="en-DE" sz="1600" dirty="0"/>
              <a:t>o</a:t>
            </a:r>
            <a:r>
              <a:rPr lang="en-GB" sz="1600" dirty="0"/>
              <a:t>r</a:t>
            </a:r>
            <a:r>
              <a:rPr lang="en-DE" sz="1600" dirty="0"/>
              <a:t>e </a:t>
            </a:r>
            <a:r>
              <a:rPr lang="en-GB" sz="1600" dirty="0"/>
              <a:t>s</a:t>
            </a:r>
            <a:r>
              <a:rPr lang="en-DE" sz="1600" dirty="0"/>
              <a:t>tart of the confer</a:t>
            </a:r>
            <a:r>
              <a:rPr lang="en-GB" sz="1600" dirty="0"/>
              <a:t>e</a:t>
            </a:r>
            <a:r>
              <a:rPr lang="en-DE" sz="1600" dirty="0"/>
              <a:t>n</a:t>
            </a:r>
            <a:r>
              <a:rPr lang="en-GB" sz="1600" dirty="0"/>
              <a:t>c</a:t>
            </a:r>
            <a:r>
              <a:rPr lang="en-DE" sz="1600" dirty="0"/>
              <a:t>e </a:t>
            </a:r>
            <a:r>
              <a:rPr lang="en-GB" sz="1600" dirty="0"/>
              <a:t>c</a:t>
            </a:r>
            <a:r>
              <a:rPr lang="en-DE" sz="1600" dirty="0"/>
              <a:t>a</a:t>
            </a:r>
            <a:r>
              <a:rPr lang="en-GB" sz="1600" dirty="0"/>
              <a:t>l</a:t>
            </a:r>
            <a:r>
              <a:rPr lang="en-DE" sz="1600" dirty="0"/>
              <a:t>l </a:t>
            </a:r>
            <a:r>
              <a:rPr lang="en-GB" sz="1600" dirty="0"/>
              <a:t>o</a:t>
            </a:r>
            <a:r>
              <a:rPr lang="en-DE" sz="1600" dirty="0"/>
              <a:t>n </a:t>
            </a:r>
            <a:r>
              <a:rPr lang="en-GB" sz="1600" dirty="0"/>
              <a:t>M</a:t>
            </a:r>
            <a:r>
              <a:rPr lang="en-DE" sz="1600" dirty="0"/>
              <a:t>o</a:t>
            </a:r>
            <a:r>
              <a:rPr lang="en-GB" sz="1600" dirty="0"/>
              <a:t>n</a:t>
            </a:r>
            <a:r>
              <a:rPr lang="en-DE" sz="1600" dirty="0"/>
              <a:t>d</a:t>
            </a:r>
            <a:r>
              <a:rPr lang="en-GB" sz="1600" dirty="0"/>
              <a:t>a</a:t>
            </a:r>
            <a:r>
              <a:rPr lang="en-DE" sz="1600" dirty="0"/>
              <a:t>y.</a:t>
            </a:r>
          </a:p>
          <a:p>
            <a:r>
              <a:rPr lang="en-DE" sz="1600" dirty="0"/>
              <a:t> </a:t>
            </a:r>
            <a:r>
              <a:rPr lang="en-DE" sz="1600"/>
              <a:t>3 Pos</a:t>
            </a:r>
            <a:r>
              <a:rPr lang="en-GB" sz="1600"/>
              <a:t>i</a:t>
            </a:r>
            <a:r>
              <a:rPr lang="en-DE" sz="1600"/>
              <a:t>tions </a:t>
            </a:r>
            <a:r>
              <a:rPr lang="en-DE" sz="1600" dirty="0"/>
              <a:t>are open: CT4 Chair,  1</a:t>
            </a:r>
            <a:r>
              <a:rPr lang="en-GB" sz="1600" dirty="0"/>
              <a:t>s</a:t>
            </a:r>
            <a:r>
              <a:rPr lang="en-DE" sz="1600" dirty="0"/>
              <a:t>t CT4 vice Chair, 2</a:t>
            </a:r>
            <a:r>
              <a:rPr lang="en-GB" sz="1600" dirty="0"/>
              <a:t>n</a:t>
            </a:r>
            <a:r>
              <a:rPr lang="en-DE" sz="1600" dirty="0"/>
              <a:t>d </a:t>
            </a:r>
            <a:r>
              <a:rPr lang="en-GB" sz="1600" dirty="0"/>
              <a:t>C</a:t>
            </a:r>
            <a:r>
              <a:rPr lang="en-DE" sz="1600" dirty="0"/>
              <a:t>T4 </a:t>
            </a:r>
            <a:r>
              <a:rPr lang="en-GB" sz="1600" dirty="0"/>
              <a:t>v</a:t>
            </a:r>
            <a:r>
              <a:rPr lang="en-DE" sz="1600" dirty="0"/>
              <a:t>i</a:t>
            </a:r>
            <a:r>
              <a:rPr lang="en-GB" sz="1600" dirty="0"/>
              <a:t>c</a:t>
            </a:r>
            <a:r>
              <a:rPr lang="en-DE" sz="1600" dirty="0"/>
              <a:t>e </a:t>
            </a:r>
            <a:r>
              <a:rPr lang="en-GB" sz="1600" dirty="0"/>
              <a:t>c</a:t>
            </a:r>
            <a:r>
              <a:rPr lang="en-DE" sz="1600" dirty="0"/>
              <a:t>h</a:t>
            </a:r>
            <a:r>
              <a:rPr lang="en-GB" sz="1600" dirty="0"/>
              <a:t>a</a:t>
            </a:r>
            <a:r>
              <a:rPr lang="en-DE" sz="1600" dirty="0"/>
              <a:t>i</a:t>
            </a:r>
            <a:r>
              <a:rPr lang="en-GB" sz="1600" dirty="0"/>
              <a:t>r</a:t>
            </a:r>
            <a:endParaRPr lang="en-DE" sz="1600" dirty="0"/>
          </a:p>
          <a:p>
            <a:r>
              <a:rPr lang="en-DE" sz="1600" dirty="0"/>
              <a:t> on Monday the CT4 chair will ask:</a:t>
            </a:r>
          </a:p>
          <a:p>
            <a:pPr lvl="1"/>
            <a:r>
              <a:rPr lang="en-DE" sz="1200" dirty="0"/>
              <a:t> if there are any new nominations</a:t>
            </a:r>
          </a:p>
          <a:p>
            <a:pPr lvl="1"/>
            <a:r>
              <a:rPr lang="en-DE" sz="1200" dirty="0"/>
              <a:t> check i</a:t>
            </a:r>
            <a:r>
              <a:rPr lang="en-GB" sz="1200" dirty="0"/>
              <a:t>f</a:t>
            </a:r>
            <a:r>
              <a:rPr lang="en-DE" sz="1200" dirty="0"/>
              <a:t> </a:t>
            </a:r>
            <a:r>
              <a:rPr lang="en-GB" sz="1200" dirty="0"/>
              <a:t>e</a:t>
            </a:r>
            <a:r>
              <a:rPr lang="en-DE" sz="1200" dirty="0"/>
              <a:t>l</a:t>
            </a:r>
            <a:r>
              <a:rPr lang="en-GB" sz="1200" dirty="0"/>
              <a:t>e</a:t>
            </a:r>
            <a:r>
              <a:rPr lang="en-DE" sz="1200" dirty="0"/>
              <a:t>c</a:t>
            </a:r>
            <a:r>
              <a:rPr lang="en-GB" sz="1200" dirty="0"/>
              <a:t>t</a:t>
            </a:r>
            <a:r>
              <a:rPr lang="en-DE" sz="1200" dirty="0"/>
              <a:t>i</a:t>
            </a:r>
            <a:r>
              <a:rPr lang="en-GB" sz="1200" dirty="0"/>
              <a:t>o</a:t>
            </a:r>
            <a:r>
              <a:rPr lang="en-DE" sz="1200" dirty="0"/>
              <a:t>n </a:t>
            </a:r>
            <a:r>
              <a:rPr lang="en-GB" sz="1200" dirty="0"/>
              <a:t>c</a:t>
            </a:r>
            <a:r>
              <a:rPr lang="en-DE" sz="1200" dirty="0"/>
              <a:t>a</a:t>
            </a:r>
            <a:r>
              <a:rPr lang="en-GB" sz="1200" dirty="0"/>
              <a:t>n</a:t>
            </a:r>
            <a:r>
              <a:rPr lang="en-DE" sz="1200" dirty="0"/>
              <a:t> </a:t>
            </a:r>
            <a:r>
              <a:rPr lang="en-GB" sz="1200" dirty="0"/>
              <a:t>b</a:t>
            </a:r>
            <a:r>
              <a:rPr lang="en-DE" sz="1200" dirty="0"/>
              <a:t>e </a:t>
            </a:r>
            <a:r>
              <a:rPr lang="en-GB" sz="1200" dirty="0"/>
              <a:t>d</a:t>
            </a:r>
            <a:r>
              <a:rPr lang="en-DE" sz="1200" dirty="0"/>
              <a:t>o</a:t>
            </a:r>
            <a:r>
              <a:rPr lang="en-GB" sz="1200" dirty="0"/>
              <a:t>n</a:t>
            </a:r>
            <a:r>
              <a:rPr lang="en-DE" sz="1200" dirty="0"/>
              <a:t>e </a:t>
            </a:r>
            <a:r>
              <a:rPr lang="en-GB" sz="1200" dirty="0"/>
              <a:t>b</a:t>
            </a:r>
            <a:r>
              <a:rPr lang="en-DE" sz="1200" dirty="0"/>
              <a:t>y </a:t>
            </a:r>
            <a:r>
              <a:rPr lang="en-GB" sz="1200" dirty="0"/>
              <a:t>a</a:t>
            </a:r>
            <a:r>
              <a:rPr lang="en-DE" sz="1200" dirty="0"/>
              <a:t>c</a:t>
            </a:r>
            <a:r>
              <a:rPr lang="en-GB" sz="1200" dirty="0"/>
              <a:t>c</a:t>
            </a:r>
            <a:r>
              <a:rPr lang="en-DE" sz="1200" dirty="0"/>
              <a:t>l</a:t>
            </a:r>
            <a:r>
              <a:rPr lang="en-GB" sz="1200" dirty="0"/>
              <a:t>a</a:t>
            </a:r>
            <a:r>
              <a:rPr lang="en-DE" sz="1200" dirty="0"/>
              <a:t>m</a:t>
            </a:r>
            <a:r>
              <a:rPr lang="en-GB" sz="1200" dirty="0"/>
              <a:t>t</a:t>
            </a:r>
            <a:r>
              <a:rPr lang="en-DE" sz="1200" dirty="0"/>
              <a:t>i</a:t>
            </a:r>
            <a:r>
              <a:rPr lang="en-GB" sz="1200" dirty="0"/>
              <a:t>o</a:t>
            </a:r>
            <a:r>
              <a:rPr lang="en-DE" sz="1200" dirty="0"/>
              <a:t>n</a:t>
            </a:r>
            <a:r>
              <a:rPr lang="en-GB" sz="1200" dirty="0"/>
              <a:t>s</a:t>
            </a:r>
            <a:r>
              <a:rPr lang="en-DE" sz="1200" dirty="0"/>
              <a:t> (</a:t>
            </a:r>
            <a:r>
              <a:rPr lang="en-GB" sz="1200" dirty="0"/>
              <a:t>m</a:t>
            </a:r>
            <a:r>
              <a:rPr lang="en-DE" sz="1200" dirty="0"/>
              <a:t>e</a:t>
            </a:r>
            <a:r>
              <a:rPr lang="en-GB" sz="1200" dirty="0"/>
              <a:t>a</a:t>
            </a:r>
            <a:r>
              <a:rPr lang="en-DE" sz="1200" dirty="0"/>
              <a:t>n</a:t>
            </a:r>
            <a:r>
              <a:rPr lang="en-GB" sz="1200" dirty="0"/>
              <a:t>s</a:t>
            </a:r>
            <a:r>
              <a:rPr lang="en-DE" sz="1200" dirty="0"/>
              <a:t> </a:t>
            </a:r>
            <a:r>
              <a:rPr lang="en-GB" sz="1200" dirty="0"/>
              <a:t>i</a:t>
            </a:r>
            <a:r>
              <a:rPr lang="en-DE" sz="1200" dirty="0"/>
              <a:t>f </a:t>
            </a:r>
            <a:r>
              <a:rPr lang="en-GB" sz="1200" dirty="0"/>
              <a:t>t</a:t>
            </a:r>
            <a:r>
              <a:rPr lang="en-DE" sz="1200" dirty="0"/>
              <a:t>h</a:t>
            </a:r>
            <a:r>
              <a:rPr lang="en-GB" sz="1200" dirty="0"/>
              <a:t>e</a:t>
            </a:r>
            <a:r>
              <a:rPr lang="en-DE" sz="1200" dirty="0"/>
              <a:t>r</a:t>
            </a:r>
            <a:r>
              <a:rPr lang="en-GB" sz="1200" dirty="0"/>
              <a:t>e</a:t>
            </a:r>
            <a:r>
              <a:rPr lang="en-DE" sz="1200" dirty="0"/>
              <a:t> is only one candidate for  a position)</a:t>
            </a:r>
          </a:p>
          <a:p>
            <a:pPr lvl="1"/>
            <a:r>
              <a:rPr lang="en-DE" sz="1200" dirty="0"/>
              <a:t> </a:t>
            </a:r>
            <a:r>
              <a:rPr lang="en-GB" sz="1200" dirty="0"/>
              <a:t>I</a:t>
            </a:r>
            <a:r>
              <a:rPr lang="en-DE" sz="1200" dirty="0"/>
              <a:t>f </a:t>
            </a:r>
            <a:r>
              <a:rPr lang="en-GB" sz="1200" dirty="0"/>
              <a:t>o</a:t>
            </a:r>
            <a:r>
              <a:rPr lang="en-DE" sz="1200" dirty="0"/>
              <a:t>n</a:t>
            </a:r>
            <a:r>
              <a:rPr lang="en-GB" sz="1200" dirty="0"/>
              <a:t>l</a:t>
            </a:r>
            <a:r>
              <a:rPr lang="en-DE" sz="1200" dirty="0"/>
              <a:t>y  </a:t>
            </a:r>
            <a:r>
              <a:rPr lang="en-GB" sz="1200" dirty="0"/>
              <a:t>o</a:t>
            </a:r>
            <a:r>
              <a:rPr lang="en-DE" sz="1200" dirty="0"/>
              <a:t>n</a:t>
            </a:r>
            <a:r>
              <a:rPr lang="en-GB" sz="1200" dirty="0"/>
              <a:t>e</a:t>
            </a:r>
            <a:r>
              <a:rPr lang="en-DE" sz="1200" dirty="0"/>
              <a:t> </a:t>
            </a:r>
            <a:r>
              <a:rPr lang="en-GB" sz="1200" dirty="0"/>
              <a:t>c</a:t>
            </a:r>
            <a:r>
              <a:rPr lang="en-DE" sz="1200" dirty="0"/>
              <a:t>a</a:t>
            </a:r>
            <a:r>
              <a:rPr lang="en-GB" sz="1200" dirty="0"/>
              <a:t>n</a:t>
            </a:r>
            <a:r>
              <a:rPr lang="en-DE" sz="1200" dirty="0"/>
              <a:t>d</a:t>
            </a:r>
            <a:r>
              <a:rPr lang="en-GB" sz="1200" dirty="0"/>
              <a:t>i</a:t>
            </a:r>
            <a:r>
              <a:rPr lang="en-DE" sz="1200" dirty="0"/>
              <a:t>d</a:t>
            </a:r>
            <a:r>
              <a:rPr lang="en-GB" sz="1200" dirty="0"/>
              <a:t>a</a:t>
            </a:r>
            <a:r>
              <a:rPr lang="en-DE" sz="1200" dirty="0"/>
              <a:t>t</a:t>
            </a:r>
            <a:r>
              <a:rPr lang="en-GB" sz="1200" dirty="0"/>
              <a:t>e</a:t>
            </a:r>
            <a:r>
              <a:rPr lang="en-DE" sz="1200" dirty="0"/>
              <a:t> </a:t>
            </a:r>
            <a:r>
              <a:rPr lang="en-GB" sz="1200" dirty="0"/>
              <a:t>f</a:t>
            </a:r>
            <a:r>
              <a:rPr lang="en-DE" sz="1200" dirty="0"/>
              <a:t>o</a:t>
            </a:r>
            <a:r>
              <a:rPr lang="en-GB" sz="1200" dirty="0"/>
              <a:t>r</a:t>
            </a:r>
            <a:r>
              <a:rPr lang="en-DE" sz="1200" dirty="0"/>
              <a:t> </a:t>
            </a:r>
            <a:r>
              <a:rPr lang="en-GB" sz="1200" dirty="0"/>
              <a:t>a</a:t>
            </a:r>
            <a:r>
              <a:rPr lang="en-DE" sz="1200" dirty="0"/>
              <a:t> </a:t>
            </a:r>
            <a:r>
              <a:rPr lang="en-GB" sz="1200" dirty="0"/>
              <a:t>p</a:t>
            </a:r>
            <a:r>
              <a:rPr lang="en-DE" sz="1200" dirty="0"/>
              <a:t>o</a:t>
            </a:r>
            <a:r>
              <a:rPr lang="en-GB" sz="1200" dirty="0"/>
              <a:t>s</a:t>
            </a:r>
            <a:r>
              <a:rPr lang="en-DE" sz="1200" dirty="0"/>
              <a:t>i</a:t>
            </a:r>
            <a:r>
              <a:rPr lang="en-GB" sz="1200" dirty="0"/>
              <a:t>t</a:t>
            </a:r>
            <a:r>
              <a:rPr lang="en-DE" sz="1200" dirty="0"/>
              <a:t>i</a:t>
            </a:r>
            <a:r>
              <a:rPr lang="en-GB" sz="1200" dirty="0"/>
              <a:t>o</a:t>
            </a:r>
            <a:r>
              <a:rPr lang="en-DE" sz="1200" dirty="0"/>
              <a:t>n </a:t>
            </a:r>
            <a:r>
              <a:rPr lang="en-GB" sz="1200" dirty="0"/>
              <a:t>t</a:t>
            </a:r>
            <a:r>
              <a:rPr lang="en-DE" sz="1200" dirty="0"/>
              <a:t>h</a:t>
            </a:r>
            <a:r>
              <a:rPr lang="en-GB" sz="1200" dirty="0"/>
              <a:t>e</a:t>
            </a:r>
            <a:r>
              <a:rPr lang="en-DE" sz="1200" dirty="0"/>
              <a:t> </a:t>
            </a:r>
            <a:r>
              <a:rPr lang="en-GB" sz="1200" dirty="0"/>
              <a:t>c</a:t>
            </a:r>
            <a:r>
              <a:rPr lang="en-DE" sz="1200" dirty="0"/>
              <a:t>a</a:t>
            </a:r>
            <a:r>
              <a:rPr lang="en-GB" sz="1200" dirty="0"/>
              <a:t>n</a:t>
            </a:r>
            <a:r>
              <a:rPr lang="en-DE" sz="1200" dirty="0"/>
              <a:t>d</a:t>
            </a:r>
            <a:r>
              <a:rPr lang="en-GB" sz="1200" dirty="0"/>
              <a:t>i</a:t>
            </a:r>
            <a:r>
              <a:rPr lang="en-DE" sz="1200" dirty="0"/>
              <a:t>d</a:t>
            </a:r>
            <a:r>
              <a:rPr lang="en-GB" sz="1200" dirty="0"/>
              <a:t>a</a:t>
            </a:r>
            <a:r>
              <a:rPr lang="en-DE" sz="1200" dirty="0"/>
              <a:t>t</a:t>
            </a:r>
            <a:r>
              <a:rPr lang="en-GB" sz="1200" dirty="0"/>
              <a:t>e</a:t>
            </a:r>
            <a:r>
              <a:rPr lang="en-DE" sz="1200" dirty="0"/>
              <a:t> </a:t>
            </a:r>
            <a:r>
              <a:rPr lang="en-GB" sz="1200" dirty="0"/>
              <a:t>w</a:t>
            </a:r>
            <a:r>
              <a:rPr lang="en-DE" sz="1200" dirty="0"/>
              <a:t>i</a:t>
            </a:r>
            <a:r>
              <a:rPr lang="en-GB" sz="1200" dirty="0"/>
              <a:t>l</a:t>
            </a:r>
            <a:r>
              <a:rPr lang="en-DE" sz="1200" dirty="0"/>
              <a:t>l </a:t>
            </a:r>
            <a:r>
              <a:rPr lang="en-GB" sz="1200" dirty="0"/>
              <a:t>b</a:t>
            </a:r>
            <a:r>
              <a:rPr lang="en-DE" sz="1200" dirty="0"/>
              <a:t>e </a:t>
            </a:r>
            <a:r>
              <a:rPr lang="en-GB" sz="1200" dirty="0"/>
              <a:t>e</a:t>
            </a:r>
            <a:r>
              <a:rPr lang="en-DE" sz="1200" dirty="0"/>
              <a:t>l</a:t>
            </a:r>
            <a:r>
              <a:rPr lang="en-GB" sz="1200" dirty="0"/>
              <a:t>e</a:t>
            </a:r>
            <a:r>
              <a:rPr lang="en-DE" sz="1200" dirty="0"/>
              <a:t>c</a:t>
            </a:r>
            <a:r>
              <a:rPr lang="en-GB" sz="1200" dirty="0"/>
              <a:t>t</a:t>
            </a:r>
            <a:r>
              <a:rPr lang="en-DE" sz="1200" dirty="0"/>
              <a:t>e</a:t>
            </a:r>
            <a:r>
              <a:rPr lang="en-GB" sz="1200" dirty="0"/>
              <a:t>d</a:t>
            </a:r>
            <a:r>
              <a:rPr lang="en-DE" sz="1200" dirty="0"/>
              <a:t> </a:t>
            </a:r>
            <a:r>
              <a:rPr lang="en-GB" sz="1200" dirty="0"/>
              <a:t>b</a:t>
            </a:r>
            <a:r>
              <a:rPr lang="en-DE" sz="1200" dirty="0"/>
              <a:t>y </a:t>
            </a:r>
            <a:r>
              <a:rPr lang="en-GB" sz="1200" dirty="0"/>
              <a:t>a</a:t>
            </a:r>
            <a:r>
              <a:rPr lang="en-DE" sz="1200" dirty="0"/>
              <a:t>c</a:t>
            </a:r>
            <a:r>
              <a:rPr lang="en-GB" sz="1200" dirty="0"/>
              <a:t>c</a:t>
            </a:r>
            <a:r>
              <a:rPr lang="en-DE" sz="1200" dirty="0"/>
              <a:t>l</a:t>
            </a:r>
            <a:r>
              <a:rPr lang="en-GB" sz="1200" dirty="0"/>
              <a:t>a</a:t>
            </a:r>
            <a:r>
              <a:rPr lang="en-DE" sz="1200" dirty="0"/>
              <a:t>m</a:t>
            </a:r>
            <a:r>
              <a:rPr lang="en-GB" sz="1200" dirty="0"/>
              <a:t>a</a:t>
            </a:r>
            <a:r>
              <a:rPr lang="en-DE" sz="1200" dirty="0"/>
              <a:t>t</a:t>
            </a:r>
            <a:r>
              <a:rPr lang="en-GB" sz="1200" dirty="0"/>
              <a:t>i</a:t>
            </a:r>
            <a:r>
              <a:rPr lang="en-DE" sz="1200" dirty="0"/>
              <a:t>o</a:t>
            </a:r>
            <a:r>
              <a:rPr lang="en-GB" sz="1200" dirty="0"/>
              <a:t>n</a:t>
            </a:r>
            <a:endParaRPr lang="en-DE" sz="1200" dirty="0"/>
          </a:p>
          <a:p>
            <a:pPr lvl="1"/>
            <a:r>
              <a:rPr lang="en-DE" sz="1200" dirty="0"/>
              <a:t> If there is more than one candidate for position the voting will start just after the conference call on Monday (16:00 UTC)  and will close </a:t>
            </a:r>
            <a:r>
              <a:rPr lang="en-DE" sz="1200"/>
              <a:t>at 12:00 </a:t>
            </a:r>
            <a:r>
              <a:rPr lang="en-DE" sz="1200" dirty="0"/>
              <a:t>UTC on Tuesday at start of the  CC.</a:t>
            </a:r>
          </a:p>
          <a:p>
            <a:r>
              <a:rPr lang="en-GB" sz="1600" dirty="0"/>
              <a:t>O</a:t>
            </a:r>
            <a:r>
              <a:rPr lang="en-DE" sz="1600" dirty="0"/>
              <a:t>n </a:t>
            </a:r>
            <a:r>
              <a:rPr lang="en-GB" sz="1600" dirty="0"/>
              <a:t>T</a:t>
            </a:r>
            <a:r>
              <a:rPr lang="en-DE" sz="1600" dirty="0"/>
              <a:t>u</a:t>
            </a:r>
            <a:r>
              <a:rPr lang="en-GB" sz="1600" dirty="0"/>
              <a:t>e</a:t>
            </a:r>
            <a:r>
              <a:rPr lang="en-DE" sz="1600" dirty="0"/>
              <a:t>s</a:t>
            </a:r>
            <a:r>
              <a:rPr lang="en-GB" sz="1600" dirty="0"/>
              <a:t>d</a:t>
            </a:r>
            <a:r>
              <a:rPr lang="en-DE" sz="1600" dirty="0"/>
              <a:t>a</a:t>
            </a:r>
            <a:r>
              <a:rPr lang="en-GB" sz="1600" dirty="0"/>
              <a:t>y</a:t>
            </a:r>
            <a:r>
              <a:rPr lang="en-DE" sz="1600" dirty="0"/>
              <a:t> </a:t>
            </a:r>
            <a:r>
              <a:rPr lang="en-GB" sz="1600" dirty="0"/>
              <a:t>a</a:t>
            </a:r>
            <a:r>
              <a:rPr lang="en-DE" sz="1600" dirty="0"/>
              <a:t>t </a:t>
            </a:r>
            <a:r>
              <a:rPr lang="en-GB" sz="1600" dirty="0"/>
              <a:t>s</a:t>
            </a:r>
            <a:r>
              <a:rPr lang="en-DE" sz="1600" dirty="0"/>
              <a:t>t</a:t>
            </a:r>
            <a:r>
              <a:rPr lang="en-GB" sz="1600" dirty="0"/>
              <a:t>a</a:t>
            </a:r>
            <a:r>
              <a:rPr lang="en-DE" sz="1600" dirty="0"/>
              <a:t>r</a:t>
            </a:r>
            <a:r>
              <a:rPr lang="en-GB" sz="1600" dirty="0"/>
              <a:t>t</a:t>
            </a:r>
            <a:r>
              <a:rPr lang="en-DE" sz="1600" dirty="0"/>
              <a:t> </a:t>
            </a:r>
            <a:r>
              <a:rPr lang="en-GB" sz="1600" dirty="0"/>
              <a:t>o</a:t>
            </a:r>
            <a:r>
              <a:rPr lang="en-DE" sz="1600" dirty="0"/>
              <a:t>f </a:t>
            </a:r>
            <a:r>
              <a:rPr lang="en-GB" sz="1600" dirty="0"/>
              <a:t>t</a:t>
            </a:r>
            <a:r>
              <a:rPr lang="en-DE" sz="1600" dirty="0"/>
              <a:t>h</a:t>
            </a:r>
            <a:r>
              <a:rPr lang="en-GB" sz="1600" dirty="0"/>
              <a:t>e</a:t>
            </a:r>
            <a:r>
              <a:rPr lang="en-DE" sz="1600" dirty="0"/>
              <a:t> </a:t>
            </a:r>
            <a:r>
              <a:rPr lang="en-GB" sz="1600" dirty="0"/>
              <a:t>C</a:t>
            </a:r>
            <a:r>
              <a:rPr lang="en-DE" sz="1600" dirty="0"/>
              <a:t>C, </a:t>
            </a:r>
            <a:r>
              <a:rPr lang="en-GB" sz="1600" dirty="0"/>
              <a:t>i</a:t>
            </a:r>
            <a:r>
              <a:rPr lang="en-DE" sz="1600" dirty="0"/>
              <a:t>f </a:t>
            </a:r>
            <a:r>
              <a:rPr lang="en-GB" sz="1600" dirty="0"/>
              <a:t>n</a:t>
            </a:r>
            <a:r>
              <a:rPr lang="en-DE" sz="1600" dirty="0"/>
              <a:t>o</a:t>
            </a:r>
            <a:r>
              <a:rPr lang="en-GB" sz="1600" dirty="0"/>
              <a:t>n</a:t>
            </a:r>
            <a:r>
              <a:rPr lang="en-DE" sz="1600" dirty="0"/>
              <a:t>e </a:t>
            </a:r>
            <a:r>
              <a:rPr lang="en-GB" sz="1600" dirty="0"/>
              <a:t>o</a:t>
            </a:r>
            <a:r>
              <a:rPr lang="en-DE" sz="1600" dirty="0"/>
              <a:t>f </a:t>
            </a:r>
            <a:r>
              <a:rPr lang="en-GB" sz="1600" dirty="0"/>
              <a:t>t</a:t>
            </a:r>
            <a:r>
              <a:rPr lang="en-DE" sz="1600" dirty="0"/>
              <a:t>h</a:t>
            </a:r>
            <a:r>
              <a:rPr lang="en-GB" sz="1600" dirty="0"/>
              <a:t>e</a:t>
            </a:r>
            <a:r>
              <a:rPr lang="en-DE" sz="1600" dirty="0"/>
              <a:t> </a:t>
            </a:r>
            <a:r>
              <a:rPr lang="en-GB" sz="1600" dirty="0"/>
              <a:t>c</a:t>
            </a:r>
            <a:r>
              <a:rPr lang="en-DE" sz="1600" dirty="0"/>
              <a:t>a</a:t>
            </a:r>
            <a:r>
              <a:rPr lang="en-GB" sz="1600" dirty="0"/>
              <a:t>n</a:t>
            </a:r>
            <a:r>
              <a:rPr lang="en-DE" sz="1600" dirty="0"/>
              <a:t>d</a:t>
            </a:r>
            <a:r>
              <a:rPr lang="en-GB" sz="1600" dirty="0"/>
              <a:t>i</a:t>
            </a:r>
            <a:r>
              <a:rPr lang="en-DE" sz="1600" dirty="0"/>
              <a:t>d</a:t>
            </a:r>
            <a:r>
              <a:rPr lang="en-GB" sz="1600" dirty="0"/>
              <a:t>a</a:t>
            </a:r>
            <a:r>
              <a:rPr lang="en-DE" sz="1600" dirty="0"/>
              <a:t>t</a:t>
            </a:r>
            <a:r>
              <a:rPr lang="en-GB" sz="1600" dirty="0"/>
              <a:t>e</a:t>
            </a:r>
            <a:r>
              <a:rPr lang="en-DE" sz="1600" dirty="0"/>
              <a:t>s </a:t>
            </a:r>
            <a:r>
              <a:rPr lang="en-GB" sz="1600" dirty="0"/>
              <a:t>h</a:t>
            </a:r>
            <a:r>
              <a:rPr lang="en-DE" sz="1600" dirty="0"/>
              <a:t>a</a:t>
            </a:r>
            <a:r>
              <a:rPr lang="en-GB" sz="1600" dirty="0"/>
              <a:t>v</a:t>
            </a:r>
            <a:r>
              <a:rPr lang="en-DE" sz="1600" dirty="0"/>
              <a:t>e </a:t>
            </a:r>
            <a:r>
              <a:rPr lang="en-GB" sz="1600" dirty="0"/>
              <a:t>m</a:t>
            </a:r>
            <a:r>
              <a:rPr lang="en-DE" sz="1600" dirty="0"/>
              <a:t>o</a:t>
            </a:r>
            <a:r>
              <a:rPr lang="en-GB" sz="1600" dirty="0"/>
              <a:t>r</a:t>
            </a:r>
            <a:r>
              <a:rPr lang="en-DE" sz="1600" dirty="0"/>
              <a:t>e </a:t>
            </a:r>
            <a:r>
              <a:rPr lang="en-GB" sz="1600" dirty="0"/>
              <a:t>t</a:t>
            </a:r>
            <a:r>
              <a:rPr lang="en-DE" sz="1600" dirty="0"/>
              <a:t>h</a:t>
            </a:r>
            <a:r>
              <a:rPr lang="en-GB" sz="1600" dirty="0"/>
              <a:t>a</a:t>
            </a:r>
            <a:r>
              <a:rPr lang="en-DE" sz="1600" dirty="0"/>
              <a:t>n 71%, </a:t>
            </a:r>
            <a:r>
              <a:rPr lang="en-GB" sz="1600" dirty="0"/>
              <a:t>C</a:t>
            </a:r>
            <a:r>
              <a:rPr lang="en-DE" sz="1600" dirty="0"/>
              <a:t>T4 </a:t>
            </a:r>
            <a:r>
              <a:rPr lang="en-GB" sz="1600" dirty="0"/>
              <a:t>C</a:t>
            </a:r>
            <a:r>
              <a:rPr lang="en-DE" sz="1600" dirty="0"/>
              <a:t>h</a:t>
            </a:r>
            <a:r>
              <a:rPr lang="en-GB" sz="1600" dirty="0"/>
              <a:t>a</a:t>
            </a:r>
            <a:r>
              <a:rPr lang="en-DE" sz="1600" dirty="0" err="1"/>
              <a:t>i</a:t>
            </a:r>
            <a:r>
              <a:rPr lang="en-GB" sz="1600"/>
              <a:t>r</a:t>
            </a:r>
            <a:r>
              <a:rPr lang="en-DE" sz="1600"/>
              <a:t> </a:t>
            </a:r>
            <a:r>
              <a:rPr lang="en-GB" sz="1600"/>
              <a:t>w</a:t>
            </a:r>
            <a:r>
              <a:rPr lang="en-DE" sz="1600"/>
              <a:t>i</a:t>
            </a:r>
            <a:r>
              <a:rPr lang="en-GB" sz="1600"/>
              <a:t>l</a:t>
            </a:r>
            <a:r>
              <a:rPr lang="en-DE" sz="1600"/>
              <a:t>l </a:t>
            </a:r>
            <a:r>
              <a:rPr lang="en-GB" sz="1600"/>
              <a:t>c</a:t>
            </a:r>
            <a:r>
              <a:rPr lang="en-DE" sz="1600"/>
              <a:t>h</a:t>
            </a:r>
            <a:r>
              <a:rPr lang="en-GB" sz="1600"/>
              <a:t>e</a:t>
            </a:r>
            <a:r>
              <a:rPr lang="en-DE" sz="1600"/>
              <a:t>c</a:t>
            </a:r>
            <a:r>
              <a:rPr lang="en-GB" sz="1600"/>
              <a:t>k</a:t>
            </a:r>
            <a:r>
              <a:rPr lang="en-DE" sz="1600"/>
              <a:t>  </a:t>
            </a:r>
            <a:r>
              <a:rPr lang="en-GB" sz="1600"/>
              <a:t>i</a:t>
            </a:r>
            <a:r>
              <a:rPr lang="en-DE" sz="1600"/>
              <a:t>f </a:t>
            </a:r>
            <a:r>
              <a:rPr lang="en-GB" sz="1600"/>
              <a:t>s</a:t>
            </a:r>
            <a:r>
              <a:rPr lang="en-DE" sz="1600"/>
              <a:t>e</a:t>
            </a:r>
            <a:r>
              <a:rPr lang="en-GB" sz="1600"/>
              <a:t>c</a:t>
            </a:r>
            <a:r>
              <a:rPr lang="en-DE" sz="1600"/>
              <a:t>o</a:t>
            </a:r>
            <a:r>
              <a:rPr lang="en-GB" sz="1600"/>
              <a:t>n</a:t>
            </a:r>
            <a:r>
              <a:rPr lang="en-DE" sz="1600"/>
              <a:t>d </a:t>
            </a:r>
            <a:r>
              <a:rPr lang="en-GB" sz="1600"/>
              <a:t>v</a:t>
            </a:r>
            <a:r>
              <a:rPr lang="en-DE" sz="1600"/>
              <a:t>o</a:t>
            </a:r>
            <a:r>
              <a:rPr lang="en-GB" sz="1600"/>
              <a:t>t</a:t>
            </a:r>
            <a:r>
              <a:rPr lang="en-DE" sz="1600"/>
              <a:t>i</a:t>
            </a:r>
            <a:r>
              <a:rPr lang="en-GB" sz="1600"/>
              <a:t>n</a:t>
            </a:r>
            <a:r>
              <a:rPr lang="en-DE" sz="1600"/>
              <a:t>g </a:t>
            </a:r>
            <a:r>
              <a:rPr lang="en-GB" sz="1600"/>
              <a:t>i</a:t>
            </a:r>
            <a:r>
              <a:rPr lang="en-DE" sz="1600"/>
              <a:t>s </a:t>
            </a:r>
            <a:r>
              <a:rPr lang="en-GB" sz="1600"/>
              <a:t>n</a:t>
            </a:r>
            <a:r>
              <a:rPr lang="en-DE" sz="1600"/>
              <a:t>e</a:t>
            </a:r>
            <a:r>
              <a:rPr lang="en-GB" sz="1600"/>
              <a:t>e</a:t>
            </a:r>
            <a:r>
              <a:rPr lang="en-DE" sz="1600"/>
              <a:t>d</a:t>
            </a:r>
            <a:r>
              <a:rPr lang="en-GB" sz="1600"/>
              <a:t>e</a:t>
            </a:r>
            <a:r>
              <a:rPr lang="en-DE" sz="1600"/>
              <a:t>d </a:t>
            </a:r>
            <a:r>
              <a:rPr lang="en-GB" sz="1600"/>
              <a:t>i</a:t>
            </a:r>
            <a:r>
              <a:rPr lang="en-DE" sz="1600"/>
              <a:t>f </a:t>
            </a:r>
            <a:r>
              <a:rPr lang="en-GB" sz="1600"/>
              <a:t>s</a:t>
            </a:r>
            <a:r>
              <a:rPr lang="en-DE" sz="1600"/>
              <a:t>o </a:t>
            </a:r>
            <a:r>
              <a:rPr lang="en-GB" sz="1600"/>
              <a:t>s</a:t>
            </a:r>
            <a:r>
              <a:rPr lang="en-DE" sz="1600"/>
              <a:t>e</a:t>
            </a:r>
            <a:r>
              <a:rPr lang="en-GB" sz="1600"/>
              <a:t>c</a:t>
            </a:r>
            <a:r>
              <a:rPr lang="en-DE" sz="1600"/>
              <a:t>o</a:t>
            </a:r>
            <a:r>
              <a:rPr lang="en-GB" sz="1600"/>
              <a:t>n</a:t>
            </a:r>
            <a:r>
              <a:rPr lang="en-DE" sz="1600"/>
              <a:t>d  </a:t>
            </a:r>
            <a:r>
              <a:rPr lang="en-GB" sz="1600"/>
              <a:t>v</a:t>
            </a:r>
            <a:r>
              <a:rPr lang="en-DE" sz="1600"/>
              <a:t>o</a:t>
            </a:r>
            <a:r>
              <a:rPr lang="en-GB" sz="1600"/>
              <a:t>t</a:t>
            </a:r>
            <a:r>
              <a:rPr lang="en-DE" sz="1600"/>
              <a:t>i</a:t>
            </a:r>
            <a:r>
              <a:rPr lang="en-GB" sz="1600"/>
              <a:t>n</a:t>
            </a:r>
            <a:r>
              <a:rPr lang="en-DE" sz="1600"/>
              <a:t>g </a:t>
            </a:r>
            <a:r>
              <a:rPr lang="en-GB" sz="1600"/>
              <a:t>w</a:t>
            </a:r>
            <a:r>
              <a:rPr lang="en-DE" sz="1600"/>
              <a:t>i</a:t>
            </a:r>
            <a:r>
              <a:rPr lang="en-GB" sz="1600"/>
              <a:t>l</a:t>
            </a:r>
            <a:r>
              <a:rPr lang="en-DE" sz="1600"/>
              <a:t>l </a:t>
            </a:r>
            <a:r>
              <a:rPr lang="en-GB" sz="1600"/>
              <a:t>s</a:t>
            </a:r>
            <a:r>
              <a:rPr lang="en-DE" sz="1600"/>
              <a:t>tart start just after the conference call on </a:t>
            </a:r>
            <a:r>
              <a:rPr lang="en-GB" sz="1600"/>
              <a:t>T</a:t>
            </a:r>
            <a:r>
              <a:rPr lang="en-DE" sz="1600"/>
              <a:t>u</a:t>
            </a:r>
            <a:r>
              <a:rPr lang="en-GB" sz="1600"/>
              <a:t>e</a:t>
            </a:r>
            <a:r>
              <a:rPr lang="en-DE" sz="1600"/>
              <a:t>sday (16:00 UTC)  and will close at 13:00 UTC on </a:t>
            </a:r>
            <a:r>
              <a:rPr lang="en-GB" sz="1600"/>
              <a:t>W</a:t>
            </a:r>
            <a:r>
              <a:rPr lang="en-DE" sz="1600"/>
              <a:t>e</a:t>
            </a:r>
            <a:r>
              <a:rPr lang="en-GB" sz="1600"/>
              <a:t>d</a:t>
            </a:r>
            <a:r>
              <a:rPr lang="en-DE" sz="1600"/>
              <a:t>n</a:t>
            </a:r>
            <a:r>
              <a:rPr lang="en-GB" sz="1600"/>
              <a:t>e</a:t>
            </a:r>
            <a:r>
              <a:rPr lang="en-DE" sz="1600"/>
              <a:t>sday at start of the  CC. </a:t>
            </a:r>
            <a:r>
              <a:rPr lang="en-GB" sz="1600"/>
              <a:t>V</a:t>
            </a:r>
            <a:r>
              <a:rPr lang="en-DE" sz="1600"/>
              <a:t>o</a:t>
            </a:r>
            <a:r>
              <a:rPr lang="en-GB" sz="1600"/>
              <a:t>t</a:t>
            </a:r>
            <a:r>
              <a:rPr lang="en-DE" sz="1600"/>
              <a:t>i</a:t>
            </a:r>
            <a:r>
              <a:rPr lang="en-GB" sz="1600"/>
              <a:t>n</a:t>
            </a:r>
            <a:r>
              <a:rPr lang="en-DE" sz="1600"/>
              <a:t>g </a:t>
            </a:r>
            <a:r>
              <a:rPr lang="en-GB" sz="1600"/>
              <a:t>w</a:t>
            </a:r>
            <a:r>
              <a:rPr lang="en-DE" sz="1600"/>
              <a:t>i</a:t>
            </a:r>
            <a:r>
              <a:rPr lang="en-GB" sz="1600"/>
              <a:t>l</a:t>
            </a:r>
            <a:r>
              <a:rPr lang="en-DE" sz="1600"/>
              <a:t>l </a:t>
            </a:r>
            <a:r>
              <a:rPr lang="en-GB" sz="1600"/>
              <a:t>t</a:t>
            </a:r>
            <a:r>
              <a:rPr lang="en-DE" sz="1600"/>
              <a:t>a</a:t>
            </a:r>
            <a:r>
              <a:rPr lang="en-GB" sz="1600"/>
              <a:t>k</a:t>
            </a:r>
            <a:r>
              <a:rPr lang="en-DE" sz="1600"/>
              <a:t>e </a:t>
            </a:r>
            <a:r>
              <a:rPr lang="en-GB" sz="1600"/>
              <a:t>p</a:t>
            </a:r>
            <a:r>
              <a:rPr lang="en-DE" sz="1600"/>
              <a:t>l</a:t>
            </a:r>
            <a:r>
              <a:rPr lang="en-GB" sz="1600"/>
              <a:t>a</a:t>
            </a:r>
            <a:r>
              <a:rPr lang="en-DE" sz="1600"/>
              <a:t>c</a:t>
            </a:r>
            <a:r>
              <a:rPr lang="en-GB" sz="1600"/>
              <a:t>e</a:t>
            </a:r>
            <a:r>
              <a:rPr lang="en-DE" sz="1600"/>
              <a:t> </a:t>
            </a:r>
            <a:r>
              <a:rPr lang="en-GB" sz="1600"/>
              <a:t>be</a:t>
            </a:r>
            <a:r>
              <a:rPr lang="en-DE" sz="1600"/>
              <a:t>t</a:t>
            </a:r>
            <a:r>
              <a:rPr lang="en-GB" sz="1600"/>
              <a:t>w</a:t>
            </a:r>
            <a:r>
              <a:rPr lang="en-DE" sz="1600"/>
              <a:t>e</a:t>
            </a:r>
            <a:r>
              <a:rPr lang="en-GB" sz="1600"/>
              <a:t>e</a:t>
            </a:r>
            <a:r>
              <a:rPr lang="en-DE" sz="1600"/>
              <a:t>n </a:t>
            </a:r>
            <a:r>
              <a:rPr lang="en-GB" sz="1600"/>
              <a:t>t</a:t>
            </a:r>
            <a:r>
              <a:rPr lang="en-DE" sz="1600"/>
              <a:t>h</a:t>
            </a:r>
            <a:r>
              <a:rPr lang="en-GB" sz="1600"/>
              <a:t>e</a:t>
            </a:r>
            <a:r>
              <a:rPr lang="en-DE" sz="1600"/>
              <a:t> </a:t>
            </a:r>
            <a:r>
              <a:rPr lang="en-GB" sz="1600"/>
              <a:t>t</a:t>
            </a:r>
            <a:r>
              <a:rPr lang="en-DE" sz="1600"/>
              <a:t>w</a:t>
            </a:r>
            <a:r>
              <a:rPr lang="en-GB" sz="1600"/>
              <a:t>o</a:t>
            </a:r>
            <a:r>
              <a:rPr lang="en-DE" sz="1600"/>
              <a:t> </a:t>
            </a:r>
            <a:r>
              <a:rPr lang="en-GB" sz="1600"/>
              <a:t>c</a:t>
            </a:r>
            <a:r>
              <a:rPr lang="en-DE" sz="1600"/>
              <a:t>a</a:t>
            </a:r>
            <a:r>
              <a:rPr lang="en-GB" sz="1600"/>
              <a:t>n</a:t>
            </a:r>
            <a:r>
              <a:rPr lang="en-DE" sz="1600"/>
              <a:t>d</a:t>
            </a:r>
            <a:r>
              <a:rPr lang="en-GB" sz="1600"/>
              <a:t>i</a:t>
            </a:r>
            <a:r>
              <a:rPr lang="en-DE" sz="1600"/>
              <a:t>d</a:t>
            </a:r>
            <a:r>
              <a:rPr lang="en-GB" sz="1600"/>
              <a:t>a</a:t>
            </a:r>
            <a:r>
              <a:rPr lang="en-DE" sz="1600"/>
              <a:t>t</a:t>
            </a:r>
            <a:r>
              <a:rPr lang="en-GB" sz="1600"/>
              <a:t>e</a:t>
            </a:r>
            <a:r>
              <a:rPr lang="en-DE" sz="1600"/>
              <a:t>s </a:t>
            </a:r>
            <a:r>
              <a:rPr lang="en-GB" sz="1600"/>
              <a:t>w</a:t>
            </a:r>
            <a:r>
              <a:rPr lang="en-DE" sz="1600"/>
              <a:t>i</a:t>
            </a:r>
            <a:r>
              <a:rPr lang="en-GB" sz="1600"/>
              <a:t>t</a:t>
            </a:r>
            <a:r>
              <a:rPr lang="en-DE" sz="1600"/>
              <a:t>h </a:t>
            </a:r>
            <a:r>
              <a:rPr lang="en-GB" sz="1600"/>
              <a:t>h</a:t>
            </a:r>
            <a:r>
              <a:rPr lang="en-DE" sz="1600"/>
              <a:t>i</a:t>
            </a:r>
            <a:r>
              <a:rPr lang="en-GB" sz="1600"/>
              <a:t>g</a:t>
            </a:r>
            <a:r>
              <a:rPr lang="en-DE" sz="1600"/>
              <a:t>h</a:t>
            </a:r>
            <a:r>
              <a:rPr lang="en-GB" sz="1600"/>
              <a:t>e</a:t>
            </a:r>
            <a:r>
              <a:rPr lang="en-DE" sz="1600"/>
              <a:t>s</a:t>
            </a:r>
            <a:r>
              <a:rPr lang="en-GB" sz="1600"/>
              <a:t>t</a:t>
            </a:r>
            <a:r>
              <a:rPr lang="en-DE" sz="1600"/>
              <a:t> </a:t>
            </a:r>
            <a:r>
              <a:rPr lang="en-GB" sz="1600"/>
              <a:t>n</a:t>
            </a:r>
            <a:r>
              <a:rPr lang="en-DE" sz="1600"/>
              <a:t>u</a:t>
            </a:r>
            <a:r>
              <a:rPr lang="en-GB" sz="1600"/>
              <a:t>m</a:t>
            </a:r>
            <a:r>
              <a:rPr lang="en-DE" sz="1600"/>
              <a:t>b</a:t>
            </a:r>
            <a:r>
              <a:rPr lang="en-GB" sz="1600"/>
              <a:t>e</a:t>
            </a:r>
            <a:r>
              <a:rPr lang="en-DE" sz="1600"/>
              <a:t>r </a:t>
            </a:r>
            <a:r>
              <a:rPr lang="en-GB" sz="1600"/>
              <a:t>o</a:t>
            </a:r>
            <a:r>
              <a:rPr lang="en-DE" sz="1600"/>
              <a:t>f </a:t>
            </a:r>
            <a:r>
              <a:rPr lang="en-GB" sz="1600"/>
              <a:t>v</a:t>
            </a:r>
            <a:r>
              <a:rPr lang="en-DE" sz="1600"/>
              <a:t>o</a:t>
            </a:r>
            <a:r>
              <a:rPr lang="en-GB" sz="1600"/>
              <a:t>t</a:t>
            </a:r>
            <a:r>
              <a:rPr lang="en-DE" sz="1600"/>
              <a:t>e</a:t>
            </a:r>
            <a:r>
              <a:rPr lang="en-GB" sz="1600"/>
              <a:t>s</a:t>
            </a:r>
            <a:r>
              <a:rPr lang="en-DE" sz="1600"/>
              <a:t> </a:t>
            </a:r>
            <a:r>
              <a:rPr lang="en-GB" sz="1600"/>
              <a:t>i</a:t>
            </a:r>
            <a:r>
              <a:rPr lang="en-DE" sz="1600"/>
              <a:t>n </a:t>
            </a:r>
            <a:r>
              <a:rPr lang="en-GB" sz="1600"/>
              <a:t>f</a:t>
            </a:r>
            <a:r>
              <a:rPr lang="en-DE" sz="1600"/>
              <a:t>i</a:t>
            </a:r>
            <a:r>
              <a:rPr lang="en-GB" sz="1600"/>
              <a:t>r</a:t>
            </a:r>
            <a:r>
              <a:rPr lang="en-DE" sz="1600"/>
              <a:t>s</a:t>
            </a:r>
            <a:r>
              <a:rPr lang="en-GB" sz="1600"/>
              <a:t>t</a:t>
            </a:r>
            <a:r>
              <a:rPr lang="en-DE" sz="1600"/>
              <a:t>  </a:t>
            </a:r>
            <a:r>
              <a:rPr lang="en-GB" sz="1600"/>
              <a:t>r</a:t>
            </a:r>
            <a:r>
              <a:rPr lang="en-DE" sz="1600"/>
              <a:t>o</a:t>
            </a:r>
            <a:r>
              <a:rPr lang="en-GB" sz="1600"/>
              <a:t>u</a:t>
            </a:r>
            <a:r>
              <a:rPr lang="en-DE" sz="1600"/>
              <a:t>n</a:t>
            </a:r>
            <a:r>
              <a:rPr lang="en-GB" sz="1600"/>
              <a:t>d</a:t>
            </a:r>
            <a:r>
              <a:rPr lang="en-DE" sz="1600"/>
              <a:t> if more than 2 candidates in first voting.</a:t>
            </a:r>
          </a:p>
          <a:p>
            <a:r>
              <a:rPr lang="en-DE" sz="1600"/>
              <a:t> Voting will continue in this manor until all positions are </a:t>
            </a:r>
            <a:r>
              <a:rPr lang="en-GB" sz="1600"/>
              <a:t>t</a:t>
            </a:r>
            <a:r>
              <a:rPr lang="en-DE" sz="1600"/>
              <a:t>a</a:t>
            </a:r>
            <a:r>
              <a:rPr lang="en-GB" sz="1600"/>
              <a:t>k</a:t>
            </a:r>
            <a:r>
              <a:rPr lang="en-DE" sz="1600"/>
              <a:t>e</a:t>
            </a:r>
            <a:r>
              <a:rPr lang="en-GB" sz="1600"/>
              <a:t>n</a:t>
            </a:r>
            <a:r>
              <a:rPr lang="en-DE" sz="1600"/>
              <a:t>.</a:t>
            </a:r>
          </a:p>
          <a:p>
            <a:endParaRPr lang="en-US" sz="16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 for the e-meeting</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a:t> </a:t>
            </a:r>
            <a:r>
              <a:rPr lang="en-US" sz="1600" dirty="0"/>
              <a:t>Submission deadline for Contributions and registrations </a:t>
            </a:r>
            <a:r>
              <a:rPr lang="en-US" sz="1600"/>
              <a:t>Friday 7</a:t>
            </a:r>
            <a:r>
              <a:rPr lang="en-US" sz="1600" baseline="30000"/>
              <a:t>th</a:t>
            </a:r>
            <a:r>
              <a:rPr lang="en-US" sz="1600"/>
              <a:t> April </a:t>
            </a:r>
            <a:r>
              <a:rPr lang="en-US" sz="1600" dirty="0"/>
              <a:t>2023 16:00 UTC.</a:t>
            </a:r>
          </a:p>
          <a:p>
            <a:r>
              <a:rPr lang="en-US" sz="1600"/>
              <a:t> </a:t>
            </a:r>
            <a:r>
              <a:rPr lang="en-US" sz="1600" dirty="0"/>
              <a:t>Providing first DAD </a:t>
            </a:r>
            <a:r>
              <a:rPr lang="en-US" sz="1600"/>
              <a:t>on 9</a:t>
            </a:r>
            <a:r>
              <a:rPr lang="en-US" sz="1600" baseline="30000"/>
              <a:t>th</a:t>
            </a:r>
            <a:r>
              <a:rPr lang="en-US" sz="1600"/>
              <a:t> April </a:t>
            </a:r>
            <a:r>
              <a:rPr lang="en-US" sz="1600" dirty="0"/>
              <a:t>2023 and time schedule.</a:t>
            </a:r>
          </a:p>
          <a:p>
            <a:r>
              <a:rPr lang="en-US" sz="1600"/>
              <a:t> </a:t>
            </a:r>
            <a:r>
              <a:rPr lang="en-US" sz="1600" dirty="0"/>
              <a:t>A list of CRs which might be of interest by CT3 is send on the CT3 exploder by CT4 chair.</a:t>
            </a:r>
          </a:p>
          <a:p>
            <a:r>
              <a:rPr lang="en-US" sz="1600"/>
              <a:t> </a:t>
            </a:r>
            <a:r>
              <a:rPr lang="en-US" sz="1600" dirty="0"/>
              <a:t>Revised DAD time schedule on </a:t>
            </a:r>
            <a:r>
              <a:rPr lang="en-US" sz="1600"/>
              <a:t>Sunday 16</a:t>
            </a:r>
            <a:r>
              <a:rPr lang="en-US" sz="1600" baseline="30000"/>
              <a:t>th</a:t>
            </a:r>
            <a:r>
              <a:rPr lang="en-US" sz="1600"/>
              <a:t> April </a:t>
            </a:r>
            <a:r>
              <a:rPr lang="en-US" sz="1600" dirty="0"/>
              <a:t>2023 evening.</a:t>
            </a:r>
          </a:p>
          <a:p>
            <a:r>
              <a:rPr lang="en-US" sz="1600"/>
              <a:t> </a:t>
            </a:r>
            <a:r>
              <a:rPr lang="en-US" sz="1600" dirty="0"/>
              <a:t>Start </a:t>
            </a:r>
            <a:r>
              <a:rPr lang="en-US" sz="1600"/>
              <a:t>of E-Meeting Monday 17</a:t>
            </a:r>
            <a:r>
              <a:rPr lang="en-US" sz="1600" baseline="30000"/>
              <a:t>th</a:t>
            </a:r>
            <a:r>
              <a:rPr lang="en-US" sz="1600"/>
              <a:t> April 2023 0:00 UTC.</a:t>
            </a:r>
            <a:endParaRPr lang="en-US" sz="1600" dirty="0"/>
          </a:p>
          <a:p>
            <a:r>
              <a:rPr lang="en-US" sz="1600"/>
              <a:t> End of technical comment phase Friday  21</a:t>
            </a:r>
            <a:r>
              <a:rPr lang="en-US" sz="1600" baseline="30000"/>
              <a:t>st</a:t>
            </a:r>
            <a:r>
              <a:rPr lang="en-US" sz="1600"/>
              <a:t> April 2023 15:00 UTC.</a:t>
            </a:r>
            <a:endParaRPr lang="en-GB" sz="1600"/>
          </a:p>
          <a:p>
            <a:r>
              <a:rPr lang="en-US" sz="1600"/>
              <a:t> </a:t>
            </a:r>
            <a:r>
              <a:rPr lang="en-US" sz="1600" dirty="0"/>
              <a:t>Final versions of agreed CRs to be provided </a:t>
            </a:r>
            <a:r>
              <a:rPr lang="en-US" sz="1600"/>
              <a:t>by Friday  21</a:t>
            </a:r>
            <a:r>
              <a:rPr lang="en-US" sz="1600" baseline="30000"/>
              <a:t>st</a:t>
            </a:r>
            <a:r>
              <a:rPr lang="en-US" sz="1600"/>
              <a:t> April 2023 16:00 UTC </a:t>
            </a:r>
            <a:r>
              <a:rPr lang="en-US" sz="1600" dirty="0"/>
              <a:t>at close of the meeting. </a:t>
            </a:r>
          </a:p>
          <a:p>
            <a:r>
              <a:rPr lang="en-US" sz="1600"/>
              <a:t> </a:t>
            </a:r>
            <a:r>
              <a:rPr lang="en-US" sz="1600" dirty="0"/>
              <a:t>After the meeting </a:t>
            </a:r>
            <a:r>
              <a:rPr lang="en-US" sz="1600"/>
              <a:t>a </a:t>
            </a:r>
            <a:r>
              <a:rPr lang="en-US" sz="1600" dirty="0"/>
              <a:t>list of CRs which are agreed and might be of interest by CT3 is send on the CT3 exploder by CT4 chair.</a:t>
            </a:r>
          </a:p>
          <a:p>
            <a:pPr marL="0" lvl="0" indent="0">
              <a:buNone/>
              <a:tabLst>
                <a:tab pos="1795463" algn="l"/>
              </a:tabLst>
            </a:pPr>
            <a:endParaRPr lang="en-US" altLang="en-US" sz="1200" dirty="0"/>
          </a:p>
        </p:txBody>
      </p:sp>
    </p:spTree>
    <p:extLst>
      <p:ext uri="{BB962C8B-B14F-4D97-AF65-F5344CB8AC3E}">
        <p14:creationId xmlns:p14="http://schemas.microsoft.com/office/powerpoint/2010/main" val="70229319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a:t>
            </a:r>
            <a:r>
              <a:rPr lang="en-GB"/>
              <a:t>the E-Meeting (1/2)</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GB" sz="1200" b="1">
                <a:latin typeface="Arial" panose="020B0604020202020204" pitchFamily="34" charset="0"/>
                <a:cs typeface="Arial" panose="020B0604020202020204" pitchFamily="34" charset="0"/>
              </a:rPr>
              <a:t>Conference call every day starting</a:t>
            </a:r>
            <a:r>
              <a:rPr lang="en-GB" sz="1200">
                <a:latin typeface="Arial" panose="020B0604020202020204" pitchFamily="34" charset="0"/>
                <a:cs typeface="Arial" panose="020B0604020202020204" pitchFamily="34" charset="0"/>
              </a:rPr>
              <a:t> UTC 12:00 (21:00 Tokyo time, 14:00 CEST, 6:00 US Mountain summer time,) maximum 3 hours</a:t>
            </a:r>
            <a:br>
              <a:rPr lang="en-GB" sz="1200">
                <a:latin typeface="Arial" panose="020B0604020202020204" pitchFamily="34" charset="0"/>
                <a:cs typeface="Arial" panose="020B0604020202020204" pitchFamily="34" charset="0"/>
              </a:rPr>
            </a:br>
            <a:r>
              <a:rPr lang="en-GB" sz="1200">
                <a:latin typeface="Arial" panose="020B0604020202020204" pitchFamily="34" charset="0"/>
                <a:cs typeface="Arial" panose="020B0604020202020204" pitchFamily="34" charset="0"/>
              </a:rPr>
              <a:t>Kimmo will reserve a conference bridge using GoToMeeting/Microsoft teams and distribute the link to registered delegates. The time per document will be limited to avoid that we discuss only one document (e.g. 15-20 minutes) during a call. </a:t>
            </a:r>
          </a:p>
          <a:p>
            <a:endParaRPr lang="en-GB" sz="1200">
              <a:latin typeface="Arial" panose="020B0604020202020204" pitchFamily="34" charset="0"/>
              <a:cs typeface="Arial" panose="020B0604020202020204" pitchFamily="34" charset="0"/>
            </a:endParaRPr>
          </a:p>
          <a:p>
            <a:r>
              <a:rPr lang="en-US" sz="1000">
                <a:latin typeface="Arial" panose="020B0604020202020204" pitchFamily="34" charset="0"/>
                <a:cs typeface="Arial" panose="020B0604020202020204" pitchFamily="34" charset="0"/>
              </a:rPr>
              <a:t>during first half of the meeting schedule agenda items per day to be handled</a:t>
            </a:r>
            <a:br>
              <a:rPr lang="en-US" sz="1000">
                <a:latin typeface="Arial" panose="020B0604020202020204" pitchFamily="34" charset="0"/>
                <a:cs typeface="Arial" panose="020B0604020202020204" pitchFamily="34" charset="0"/>
              </a:rPr>
            </a:br>
            <a:r>
              <a:rPr lang="en-US" sz="1000">
                <a:latin typeface="Arial" panose="020B0604020202020204" pitchFamily="34" charset="0"/>
                <a:cs typeface="Arial" panose="020B0604020202020204" pitchFamily="34" charset="0"/>
              </a:rPr>
              <a:t>to make sure we collect comments on all agenda items see Detailed agenda &amp; time plan for CT4 meeting: time table (C4-224002/C4-224003).</a:t>
            </a:r>
            <a:endParaRPr lang="en-GB" sz="1000">
              <a:latin typeface="Arial" panose="020B0604020202020204" pitchFamily="34" charset="0"/>
              <a:cs typeface="Arial" panose="020B0604020202020204" pitchFamily="34" charset="0"/>
            </a:endParaRPr>
          </a:p>
          <a:p>
            <a:r>
              <a:rPr lang="en-US" sz="1000" b="1">
                <a:latin typeface="Arial" panose="020B0604020202020204" pitchFamily="34" charset="0"/>
                <a:cs typeface="Arial" panose="020B0604020202020204" pitchFamily="34" charset="0"/>
              </a:rPr>
              <a:t>Chairs summary </a:t>
            </a:r>
            <a:r>
              <a:rPr lang="en-US" sz="1000">
                <a:latin typeface="Arial" panose="020B0604020202020204" pitchFamily="34" charset="0"/>
                <a:cs typeface="Arial" panose="020B0604020202020204" pitchFamily="34" charset="0"/>
              </a:rPr>
              <a:t>is provided three times per day containing an indication (CCx, </a:t>
            </a:r>
            <a:r>
              <a:rPr lang="en-US" sz="1000" i="1">
                <a:latin typeface="Arial" panose="020B0604020202020204" pitchFamily="34" charset="0"/>
                <a:cs typeface="Arial" panose="020B0604020202020204" pitchFamily="34" charset="0"/>
              </a:rPr>
              <a:t>e.g. CC1 indication for topics scheduled for the CC on day 1</a:t>
            </a:r>
            <a:r>
              <a:rPr lang="en-US" sz="1000">
                <a:latin typeface="Arial" panose="020B0604020202020204" pitchFamily="34" charset="0"/>
                <a:cs typeface="Arial" panose="020B0604020202020204" pitchFamily="34" charset="0"/>
              </a:rPr>
              <a:t>) of topics to be discussed in next conference call, delegates can request topics to be scheduled for a conference call all at  any time via the e-meeting exploder or directly to the chair:</a:t>
            </a:r>
            <a:endParaRPr lang="en-GB" sz="1000">
              <a:latin typeface="Arial" panose="020B0604020202020204" pitchFamily="34" charset="0"/>
              <a:cs typeface="Arial" panose="020B0604020202020204" pitchFamily="34" charset="0"/>
            </a:endParaRPr>
          </a:p>
          <a:p>
            <a:pPr lvl="1"/>
            <a:r>
              <a:rPr lang="en-US" sz="1000">
                <a:latin typeface="Arial" panose="020B0604020202020204" pitchFamily="34" charset="0"/>
                <a:cs typeface="Arial" panose="020B0604020202020204" pitchFamily="34" charset="0"/>
              </a:rPr>
              <a:t> 2 hours before the Conference call starts</a:t>
            </a:r>
            <a:endParaRPr lang="en-GB" sz="1000">
              <a:latin typeface="Arial" panose="020B0604020202020204" pitchFamily="34" charset="0"/>
              <a:cs typeface="Arial" panose="020B0604020202020204" pitchFamily="34" charset="0"/>
            </a:endParaRPr>
          </a:p>
          <a:p>
            <a:pPr lvl="1"/>
            <a:r>
              <a:rPr lang="en-US" sz="1000">
                <a:latin typeface="Arial" panose="020B0604020202020204" pitchFamily="34" charset="0"/>
                <a:cs typeface="Arial" panose="020B0604020202020204" pitchFamily="34" charset="0"/>
              </a:rPr>
              <a:t> shortly after the conf- at the end of each working day</a:t>
            </a:r>
            <a:r>
              <a:rPr lang="en-US" sz="1000" b="1">
                <a:latin typeface="Arial" panose="020B0604020202020204" pitchFamily="34" charset="0"/>
                <a:cs typeface="Arial" panose="020B0604020202020204" pitchFamily="34" charset="0"/>
              </a:rPr>
              <a:t> </a:t>
            </a:r>
            <a:r>
              <a:rPr lang="en-US" sz="1000">
                <a:latin typeface="Arial" panose="020B0604020202020204" pitchFamily="34" charset="0"/>
                <a:cs typeface="Arial" panose="020B0604020202020204" pitchFamily="34" charset="0"/>
              </a:rPr>
              <a:t>(~21:00 UTC)</a:t>
            </a:r>
            <a:endParaRPr lang="en-GB" sz="1000">
              <a:latin typeface="Arial" panose="020B0604020202020204" pitchFamily="34" charset="0"/>
              <a:cs typeface="Arial" panose="020B0604020202020204" pitchFamily="34" charset="0"/>
            </a:endParaRPr>
          </a:p>
          <a:p>
            <a:pPr lvl="1"/>
            <a:r>
              <a:rPr lang="en-US" sz="1000" u="sng">
                <a:latin typeface="Arial" panose="020B0604020202020204" pitchFamily="34" charset="0"/>
                <a:cs typeface="Arial" panose="020B0604020202020204" pitchFamily="34" charset="0"/>
                <a:hlinkClick r:id="rId2"/>
              </a:rPr>
              <a:t>https://www.3gpp.org/ftp/tsg_ct/WG4_protocollars_ex-CN4/TSGCT4_111e_meeting/Inbox/Drafts/2_chairman_notes/</a:t>
            </a:r>
            <a:endParaRPr lang="en-GB" sz="1000">
              <a:latin typeface="Arial" panose="020B0604020202020204" pitchFamily="34" charset="0"/>
              <a:cs typeface="Arial" panose="020B0604020202020204" pitchFamily="34" charset="0"/>
            </a:endParaRPr>
          </a:p>
          <a:p>
            <a:endParaRPr lang="en-US" sz="1200"/>
          </a:p>
          <a:p>
            <a:r>
              <a:rPr lang="en-US" sz="1000" b="1">
                <a:latin typeface="Arial" panose="020B0604020202020204" pitchFamily="34" charset="0"/>
                <a:cs typeface="Arial" panose="020B0604020202020204" pitchFamily="34" charset="0"/>
              </a:rPr>
              <a:t>Remarks on time schedule:</a:t>
            </a:r>
            <a:endParaRPr lang="en-GB" sz="1000">
              <a:latin typeface="Arial" panose="020B0604020202020204" pitchFamily="34" charset="0"/>
              <a:cs typeface="Arial" panose="020B0604020202020204" pitchFamily="34" charset="0"/>
            </a:endParaRPr>
          </a:p>
          <a:p>
            <a:pPr marL="447675"/>
            <a:r>
              <a:rPr lang="en-US" sz="1000">
                <a:latin typeface="Arial" panose="020B0604020202020204" pitchFamily="34" charset="0"/>
                <a:cs typeface="Arial" panose="020B0604020202020204" pitchFamily="34" charset="0"/>
              </a:rPr>
              <a:t>If we have started a discussion on a document the discussion should continue until we come to a conclusion on the document: agreed/approved/postponed/withdrawn/noted/not pursued/rejected. Agenda Items scheduled for the day should be taken into account. Delegates are asked to use a single e-mail thread on the same topic on a CR.</a:t>
            </a:r>
            <a:endParaRPr lang="en-GB" sz="1000">
              <a:latin typeface="Arial" panose="020B0604020202020204" pitchFamily="34" charset="0"/>
              <a:cs typeface="Arial" panose="020B0604020202020204" pitchFamily="34" charset="0"/>
            </a:endParaRPr>
          </a:p>
          <a:p>
            <a:pPr marL="447675"/>
            <a:r>
              <a:rPr lang="en-US" sz="1000" b="1">
                <a:latin typeface="Arial" panose="020B0604020202020204" pitchFamily="34" charset="0"/>
                <a:cs typeface="Arial" panose="020B0604020202020204" pitchFamily="34" charset="0"/>
              </a:rPr>
              <a:t>email content:</a:t>
            </a:r>
            <a:r>
              <a:rPr lang="en-US" sz="1000">
                <a:latin typeface="Arial" panose="020B0604020202020204" pitchFamily="34" charset="0"/>
                <a:cs typeface="Arial" panose="020B0604020202020204" pitchFamily="34" charset="0"/>
              </a:rPr>
              <a:t> questions and comments shall be related to the technical content of the CR (and/or wording improvements or editorial remarks). If you do not like a CR please provide Technical arguments why you do not like it. </a:t>
            </a:r>
            <a:endParaRPr lang="en-GB" sz="1000">
              <a:latin typeface="Arial" panose="020B0604020202020204" pitchFamily="34" charset="0"/>
              <a:cs typeface="Arial" panose="020B0604020202020204" pitchFamily="34" charset="0"/>
            </a:endParaRPr>
          </a:p>
          <a:p>
            <a:pPr marL="447675"/>
            <a:endParaRPr lang="en-GB" sz="1200">
              <a:latin typeface="Arial" panose="020B0604020202020204" pitchFamily="34" charset="0"/>
              <a:cs typeface="Arial" panose="020B0604020202020204" pitchFamily="34" charset="0"/>
            </a:endParaRPr>
          </a:p>
          <a:p>
            <a:pPr marL="0" indent="0">
              <a:buNone/>
            </a:pPr>
            <a:endParaRPr lang="en-US" sz="160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a:t>
            </a:r>
            <a:r>
              <a:rPr lang="en-GB"/>
              <a:t>Meeting (2/2)</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GB" sz="1000" b="1">
                <a:latin typeface="Arial" panose="020B0604020202020204" pitchFamily="34" charset="0"/>
                <a:cs typeface="Arial" panose="020B0604020202020204" pitchFamily="34" charset="0"/>
              </a:rPr>
              <a:t>Draft versions of tdocs.</a:t>
            </a:r>
            <a:endParaRPr lang="en-GB" sz="1000">
              <a:latin typeface="Arial" panose="020B0604020202020204" pitchFamily="34" charset="0"/>
              <a:cs typeface="Arial" panose="020B0604020202020204" pitchFamily="34" charset="0"/>
            </a:endParaRPr>
          </a:p>
          <a:p>
            <a:pPr marL="447675"/>
            <a:r>
              <a:rPr lang="en-GB" sz="1000">
                <a:latin typeface="Arial" panose="020B0604020202020204" pitchFamily="34" charset="0"/>
                <a:cs typeface="Arial" panose="020B0604020202020204" pitchFamily="34" charset="0"/>
              </a:rPr>
              <a:t>The folder where delegates should upload draft tdocs are:</a:t>
            </a:r>
          </a:p>
          <a:p>
            <a:pPr marL="447675"/>
            <a:r>
              <a:rPr lang="en-GB" sz="1000" u="sng">
                <a:latin typeface="Arial" panose="020B0604020202020204" pitchFamily="34" charset="0"/>
                <a:cs typeface="Arial" panose="020B0604020202020204" pitchFamily="34" charset="0"/>
                <a:hlinkClick r:id="rId2"/>
              </a:rPr>
              <a:t>https://www.3gpp.org/ftp/tsg_ct/WG4_protocollars_ex-CN4/TSGCT4_115e_meeting/Inbox/Drafts/</a:t>
            </a:r>
            <a:endParaRPr lang="en-GB" sz="1000">
              <a:latin typeface="Arial" panose="020B0604020202020204" pitchFamily="34" charset="0"/>
              <a:cs typeface="Arial" panose="020B0604020202020204" pitchFamily="34" charset="0"/>
            </a:endParaRPr>
          </a:p>
          <a:p>
            <a:pPr marL="447675"/>
            <a:r>
              <a:rPr lang="en-GB" sz="1000" i="1">
                <a:latin typeface="Arial" panose="020B0604020202020204" pitchFamily="34" charset="0"/>
                <a:cs typeface="Arial" panose="020B0604020202020204" pitchFamily="34" charset="0"/>
              </a:rPr>
              <a:t>During the e-meeting we should make more use of the draft inbox compared to F2F meetings, do not attach files to your emails, please upload to draft inbox or inbox. If you cannot/not allowed to upload files to the Inbox/ draft inbox please send the file(s) to Kimmo and he will do it for you.</a:t>
            </a:r>
            <a:endParaRPr lang="en-GB" sz="1000">
              <a:latin typeface="Arial" panose="020B0604020202020204" pitchFamily="34" charset="0"/>
              <a:cs typeface="Arial" panose="020B0604020202020204" pitchFamily="34" charset="0"/>
            </a:endParaRPr>
          </a:p>
          <a:p>
            <a:r>
              <a:rPr lang="en-US" sz="1000" b="1">
                <a:latin typeface="Arial" panose="020B0604020202020204" pitchFamily="34" charset="0"/>
                <a:cs typeface="Arial" panose="020B0604020202020204" pitchFamily="34" charset="0"/>
              </a:rPr>
              <a:t>Final versions and documents with new tdoc numbers</a:t>
            </a:r>
            <a:r>
              <a:rPr lang="en-US" sz="1000">
                <a:latin typeface="Arial" panose="020B0604020202020204" pitchFamily="34" charset="0"/>
                <a:cs typeface="Arial" panose="020B0604020202020204" pitchFamily="34" charset="0"/>
              </a:rPr>
              <a:t> shall be uploaded to (Inbox as used in F2F meetings). </a:t>
            </a:r>
            <a:endParaRPr lang="en-GB" sz="1000">
              <a:latin typeface="Arial" panose="020B0604020202020204" pitchFamily="34" charset="0"/>
              <a:cs typeface="Arial" panose="020B0604020202020204" pitchFamily="34" charset="0"/>
            </a:endParaRPr>
          </a:p>
          <a:p>
            <a:pPr marL="447675"/>
            <a:r>
              <a:rPr lang="en-GB" sz="1000" u="sng">
                <a:latin typeface="Arial" panose="020B0604020202020204" pitchFamily="34" charset="0"/>
                <a:cs typeface="Arial" panose="020B0604020202020204" pitchFamily="34" charset="0"/>
                <a:hlinkClick r:id="rId3"/>
              </a:rPr>
              <a:t>https://www.3gpp.org/ftp/tsg_ct/WG4_protocollars_ex-CN4/TSGCT4_115e_meeting/Inbox/</a:t>
            </a:r>
            <a:endParaRPr lang="en-GB" sz="1000">
              <a:latin typeface="Arial" panose="020B0604020202020204" pitchFamily="34" charset="0"/>
              <a:cs typeface="Arial" panose="020B0604020202020204" pitchFamily="34" charset="0"/>
            </a:endParaRPr>
          </a:p>
          <a:p>
            <a:r>
              <a:rPr lang="en-GB" sz="1000">
                <a:latin typeface="Arial" panose="020B0604020202020204" pitchFamily="34" charset="0"/>
                <a:cs typeface="Arial" panose="020B0604020202020204" pitchFamily="34" charset="0"/>
              </a:rPr>
              <a:t>An email shall be send on the reflector to inform delegates about the new revision. It is recommended to use complete tdoc numbers in the email and not only the last 4 digits.</a:t>
            </a:r>
          </a:p>
          <a:p>
            <a:endParaRPr lang="en-GB" sz="1000">
              <a:latin typeface="Arial" panose="020B0604020202020204" pitchFamily="34" charset="0"/>
              <a:cs typeface="Arial" panose="020B0604020202020204" pitchFamily="34" charset="0"/>
            </a:endParaRPr>
          </a:p>
          <a:p>
            <a:r>
              <a:rPr lang="en-GB" sz="1000" b="1">
                <a:latin typeface="Arial" panose="020B0604020202020204" pitchFamily="34" charset="0"/>
                <a:cs typeface="Arial" panose="020B0604020202020204" pitchFamily="34" charset="0"/>
              </a:rPr>
              <a:t>Tdoc number reservations </a:t>
            </a:r>
            <a:r>
              <a:rPr lang="en-GB" sz="1000">
                <a:latin typeface="Arial" panose="020B0604020202020204" pitchFamily="34" charset="0"/>
                <a:cs typeface="Arial" panose="020B0604020202020204" pitchFamily="34" charset="0"/>
              </a:rPr>
              <a:t>will be handled via the 3GU tool. New Tdoc numbers should be reserved when draft revisions are stable and/or the chair indicates to do so. </a:t>
            </a:r>
          </a:p>
          <a:p>
            <a:pPr marL="447675"/>
            <a:r>
              <a:rPr lang="en-GB" sz="1000">
                <a:latin typeface="Arial" panose="020B0604020202020204" pitchFamily="34" charset="0"/>
                <a:cs typeface="Arial" panose="020B0604020202020204" pitchFamily="34" charset="0"/>
              </a:rPr>
              <a:t>We should avoid requesting new tdoc numbers to often please use draft revisions and request new tdoc number only when it comes to a kind of consensus or you think it is needed to start a new email thread on the CR/document e.g. content of the CR has extremely changed.</a:t>
            </a:r>
          </a:p>
          <a:p>
            <a:r>
              <a:rPr lang="en-US" sz="1000">
                <a:latin typeface="Arial" panose="020B0604020202020204" pitchFamily="34" charset="0"/>
                <a:cs typeface="Arial" panose="020B0604020202020204" pitchFamily="34" charset="0"/>
              </a:rPr>
              <a:t>For uploading with FTP use FTP with secured ftp connection, use "ftps.3gpp.org" as host name in combination with your EOL account. </a:t>
            </a:r>
            <a:endParaRPr lang="en-GB" sz="100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a:t>Naming conventions email subjects</a:t>
            </a:r>
            <a:endParaRPr lang="en-US" altLang="fr-FR" dirty="0"/>
          </a:p>
        </p:txBody>
      </p:sp>
      <p:sp>
        <p:nvSpPr>
          <p:cNvPr id="5123" name="Espace réservé du contenu 3"/>
          <p:cNvSpPr>
            <a:spLocks noGrp="1"/>
          </p:cNvSpPr>
          <p:nvPr>
            <p:ph idx="1"/>
          </p:nvPr>
        </p:nvSpPr>
        <p:spPr>
          <a:xfrm>
            <a:off x="801624" y="1779905"/>
            <a:ext cx="10354733" cy="4351338"/>
          </a:xfrm>
        </p:spPr>
        <p:txBody>
          <a:bodyPr/>
          <a:lstStyle/>
          <a:p>
            <a:r>
              <a:rPr lang="en-US" sz="1000" b="1">
                <a:latin typeface="Arial" panose="020B0604020202020204" pitchFamily="34" charset="0"/>
                <a:cs typeface="Arial" panose="020B0604020202020204" pitchFamily="34" charset="0"/>
              </a:rPr>
              <a:t>Emails related to the E-Meeting the CT4 email exploder for e-meeting (</a:t>
            </a:r>
            <a:r>
              <a:rPr lang="en-US" sz="1000" u="sng">
                <a:latin typeface="Arial" panose="020B0604020202020204" pitchFamily="34" charset="0"/>
                <a:cs typeface="Arial" panose="020B0604020202020204" pitchFamily="34" charset="0"/>
                <a:hlinkClick r:id="rId2"/>
              </a:rPr>
              <a:t>3GPP_TSG_CT_WG4_E_MEETING@LIST.ETSI.ORG</a:t>
            </a:r>
            <a:r>
              <a:rPr lang="en-US" sz="1000" b="1">
                <a:latin typeface="Arial" panose="020B0604020202020204" pitchFamily="34" charset="0"/>
                <a:cs typeface="Arial" panose="020B0604020202020204" pitchFamily="34" charset="0"/>
              </a:rPr>
              <a:t>) shall be used </a:t>
            </a:r>
            <a:r>
              <a:rPr lang="en-US" sz="1000">
                <a:latin typeface="Arial" panose="020B0604020202020204" pitchFamily="34" charset="0"/>
                <a:cs typeface="Arial" panose="020B0604020202020204" pitchFamily="34" charset="0"/>
              </a:rPr>
              <a:t>the subject of the email shall follow the structure: </a:t>
            </a:r>
            <a:br>
              <a:rPr lang="en-US" sz="1000">
                <a:latin typeface="Arial" panose="020B0604020202020204" pitchFamily="34" charset="0"/>
                <a:cs typeface="Arial" panose="020B0604020202020204" pitchFamily="34" charset="0"/>
              </a:rPr>
            </a:br>
            <a:r>
              <a:rPr lang="en-US" sz="1000">
                <a:latin typeface="Arial" panose="020B0604020202020204" pitchFamily="34" charset="0"/>
                <a:cs typeface="Arial" panose="020B0604020202020204" pitchFamily="34" charset="0"/>
              </a:rPr>
              <a:t> 	[WIC] [Agenda item] [tdocnumber] [version] [Title as listed in the DAD]</a:t>
            </a:r>
            <a:endParaRPr lang="en-GB" sz="1000">
              <a:latin typeface="Arial" panose="020B0604020202020204" pitchFamily="34" charset="0"/>
              <a:cs typeface="Arial" panose="020B0604020202020204" pitchFamily="34" charset="0"/>
            </a:endParaRPr>
          </a:p>
          <a:p>
            <a:pPr marL="447675"/>
            <a:r>
              <a:rPr lang="en-US" sz="1000">
                <a:latin typeface="Arial" panose="020B0604020202020204" pitchFamily="34" charset="0"/>
                <a:cs typeface="Arial" panose="020B0604020202020204" pitchFamily="34" charset="0"/>
              </a:rPr>
              <a:t>Example:</a:t>
            </a:r>
            <a:br>
              <a:rPr lang="en-US" sz="1000">
                <a:latin typeface="Arial" panose="020B0604020202020204" pitchFamily="34" charset="0"/>
                <a:cs typeface="Arial" panose="020B0604020202020204" pitchFamily="34" charset="0"/>
              </a:rPr>
            </a:br>
            <a:r>
              <a:rPr lang="en-US" sz="1000">
                <a:latin typeface="Arial" panose="020B0604020202020204" pitchFamily="34" charset="0"/>
                <a:cs typeface="Arial" panose="020B0604020202020204" pitchFamily="34" charset="0"/>
              </a:rPr>
              <a:t>[wic] [ai] [C4-224xxx] [v0] [yy]</a:t>
            </a:r>
            <a:br>
              <a:rPr lang="en-US" sz="1000">
                <a:latin typeface="Arial" panose="020B0604020202020204" pitchFamily="34" charset="0"/>
                <a:cs typeface="Arial" panose="020B0604020202020204" pitchFamily="34" charset="0"/>
              </a:rPr>
            </a:br>
            <a:r>
              <a:rPr lang="en-US" sz="1000">
                <a:latin typeface="Arial" panose="020B0604020202020204" pitchFamily="34" charset="0"/>
                <a:cs typeface="Arial" panose="020B0604020202020204" pitchFamily="34" charset="0"/>
              </a:rPr>
              <a:t>after comments received and new version need to be distributed the subject should change to </a:t>
            </a:r>
            <a:br>
              <a:rPr lang="en-US" sz="1000">
                <a:latin typeface="Arial" panose="020B0604020202020204" pitchFamily="34" charset="0"/>
                <a:cs typeface="Arial" panose="020B0604020202020204" pitchFamily="34" charset="0"/>
              </a:rPr>
            </a:br>
            <a:r>
              <a:rPr lang="en-US" sz="1000">
                <a:latin typeface="Arial" panose="020B0604020202020204" pitchFamily="34" charset="0"/>
                <a:cs typeface="Arial" panose="020B0604020202020204" pitchFamily="34" charset="0"/>
              </a:rPr>
              <a:t>[wic] [ai] [C4-224xxx] [v1] [yy]</a:t>
            </a:r>
            <a:endParaRPr lang="en-GB" sz="1000">
              <a:latin typeface="Arial" panose="020B0604020202020204" pitchFamily="34" charset="0"/>
              <a:cs typeface="Arial" panose="020B0604020202020204" pitchFamily="34" charset="0"/>
            </a:endParaRPr>
          </a:p>
          <a:p>
            <a:pPr marL="447675"/>
            <a:r>
              <a:rPr lang="en-GB" sz="1000">
                <a:latin typeface="Arial" panose="020B0604020202020204" pitchFamily="34" charset="0"/>
                <a:cs typeface="Arial" panose="020B0604020202020204" pitchFamily="34" charset="0"/>
              </a:rPr>
              <a:t>File name for the example: </a:t>
            </a:r>
            <a:r>
              <a:rPr lang="en-US" sz="1000">
                <a:latin typeface="Arial" panose="020B0604020202020204" pitchFamily="34" charset="0"/>
                <a:cs typeface="Arial" panose="020B0604020202020204" pitchFamily="34" charset="0"/>
              </a:rPr>
              <a:t>C4-224xxx_v1_xx</a:t>
            </a:r>
            <a:endParaRPr lang="en-GB" sz="1000">
              <a:latin typeface="Arial" panose="020B0604020202020204" pitchFamily="34" charset="0"/>
              <a:cs typeface="Arial" panose="020B0604020202020204" pitchFamily="34" charset="0"/>
            </a:endParaRPr>
          </a:p>
          <a:p>
            <a:pPr marL="447675"/>
            <a:r>
              <a:rPr lang="en-GB" sz="1000">
                <a:latin typeface="Arial" panose="020B0604020202020204" pitchFamily="34" charset="0"/>
                <a:cs typeface="Arial" panose="020B0604020202020204" pitchFamily="34" charset="0"/>
              </a:rPr>
              <a:t>The folder where delegates should upload these draft tdocs are:</a:t>
            </a:r>
          </a:p>
          <a:p>
            <a:pPr marL="447675"/>
            <a:r>
              <a:rPr lang="en-GB" sz="1000" u="sng">
                <a:latin typeface="Arial" panose="020B0604020202020204" pitchFamily="34" charset="0"/>
                <a:cs typeface="Arial" panose="020B0604020202020204" pitchFamily="34" charset="0"/>
                <a:hlinkClick r:id="rId3"/>
              </a:rPr>
              <a:t>https://www.3gpp.org/ftp/tsg_ct/WG4_protocollars_ex-CN4/TSGCT4_115e_meeting/Inbox/Drafts/</a:t>
            </a:r>
            <a:endParaRPr lang="en-GB" sz="1000">
              <a:latin typeface="Arial" panose="020B0604020202020204" pitchFamily="34" charset="0"/>
              <a:cs typeface="Arial" panose="020B0604020202020204" pitchFamily="34" charset="0"/>
            </a:endParaRPr>
          </a:p>
          <a:p>
            <a:pPr marL="447675"/>
            <a:r>
              <a:rPr lang="en-GB" sz="1000" i="1">
                <a:latin typeface="Arial" panose="020B0604020202020204" pitchFamily="34" charset="0"/>
                <a:cs typeface="Arial" panose="020B0604020202020204" pitchFamily="34" charset="0"/>
              </a:rPr>
              <a:t>During the e-meeting we should make more use of the draft inbox compared to F2F meetings, </a:t>
            </a:r>
            <a:r>
              <a:rPr lang="en-GB" sz="1000" b="1" i="1">
                <a:latin typeface="Arial" panose="020B0604020202020204" pitchFamily="34" charset="0"/>
                <a:cs typeface="Arial" panose="020B0604020202020204" pitchFamily="34" charset="0"/>
              </a:rPr>
              <a:t>do not attach files to your emails</a:t>
            </a:r>
            <a:r>
              <a:rPr lang="en-GB" sz="1000" i="1">
                <a:latin typeface="Arial" panose="020B0604020202020204" pitchFamily="34" charset="0"/>
                <a:cs typeface="Arial" panose="020B0604020202020204" pitchFamily="34" charset="0"/>
              </a:rPr>
              <a:t> please upload to draft inbox or inbox. If you cannot/not allowed to upload files to the Inbox/ draft inbox please send the file(s) to Kimmo and he will do it for you.</a:t>
            </a:r>
            <a:endParaRPr lang="en-GB" sz="1000">
              <a:latin typeface="Arial" panose="020B0604020202020204" pitchFamily="34" charset="0"/>
              <a:cs typeface="Arial" panose="020B0604020202020204" pitchFamily="34" charset="0"/>
            </a:endParaRPr>
          </a:p>
          <a:p>
            <a:r>
              <a:rPr lang="en-GB" sz="1000" b="1" i="1">
                <a:latin typeface="Arial" panose="020B0604020202020204" pitchFamily="34" charset="0"/>
                <a:cs typeface="Arial" panose="020B0604020202020204" pitchFamily="34" charset="0"/>
              </a:rPr>
              <a:t>Remark:</a:t>
            </a:r>
            <a:endParaRPr lang="en-GB" sz="1000">
              <a:latin typeface="Arial" panose="020B0604020202020204" pitchFamily="34" charset="0"/>
              <a:cs typeface="Arial" panose="020B0604020202020204" pitchFamily="34" charset="0"/>
            </a:endParaRPr>
          </a:p>
          <a:p>
            <a:pPr marL="447675">
              <a:spcBef>
                <a:spcPts val="0"/>
              </a:spcBef>
            </a:pPr>
            <a:r>
              <a:rPr lang="en-GB" sz="1000">
                <a:latin typeface="Arial" panose="020B0604020202020204" pitchFamily="34" charset="0"/>
                <a:cs typeface="Arial" panose="020B0604020202020204" pitchFamily="34" charset="0"/>
              </a:rPr>
              <a:t>For agenda item on AoB we have different topics with work item code TEI with subtitles the WIC shall be enhanced by the first word/abbreviation of the subtitle to allow better filtering by WIC.</a:t>
            </a:r>
          </a:p>
          <a:p>
            <a:pPr marL="447675">
              <a:spcBef>
                <a:spcPts val="0"/>
              </a:spcBef>
            </a:pPr>
            <a:r>
              <a:rPr lang="en-US" sz="1000">
                <a:latin typeface="Arial" panose="020B0604020202020204" pitchFamily="34" charset="0"/>
                <a:cs typeface="Arial" panose="020B0604020202020204" pitchFamily="34" charset="0"/>
              </a:rPr>
              <a:t>Example: [WIC-AMF] [ai] [C4-224xxx] [v0] [yy]</a:t>
            </a:r>
          </a:p>
          <a:p>
            <a:pPr>
              <a:spcBef>
                <a:spcPts val="0"/>
              </a:spcBef>
            </a:pPr>
            <a:endParaRPr lang="en-GB" sz="1000">
              <a:latin typeface="Arial" panose="020B0604020202020204" pitchFamily="34" charset="0"/>
              <a:cs typeface="Arial" panose="020B0604020202020204" pitchFamily="34" charset="0"/>
            </a:endParaRPr>
          </a:p>
          <a:p>
            <a:pPr marL="447675" indent="-265113">
              <a:spcBef>
                <a:spcPts val="0"/>
              </a:spcBef>
            </a:pPr>
            <a:r>
              <a:rPr lang="en-US" sz="1000" b="1">
                <a:latin typeface="Arial" panose="020B0604020202020204" pitchFamily="34" charset="0"/>
                <a:cs typeface="Arial" panose="020B0604020202020204" pitchFamily="34" charset="0"/>
              </a:rPr>
              <a:t>Emails which are relevant for CT3 and CT4</a:t>
            </a:r>
            <a:r>
              <a:rPr lang="en-US" sz="1000">
                <a:latin typeface="Arial" panose="020B0604020202020204" pitchFamily="34" charset="0"/>
                <a:cs typeface="Arial" panose="020B0604020202020204" pitchFamily="34" charset="0"/>
              </a:rPr>
              <a:t> (distributed on CT3 and CT4 reflector) (e.g. documents intended for a joint session) [CTx] [WIC] [CR/LS/DP] [tdocnumber] [version] [Title as listed in the DAD]</a:t>
            </a:r>
            <a:endParaRPr lang="en-GB" sz="1000">
              <a:latin typeface="Arial" panose="020B0604020202020204" pitchFamily="34" charset="0"/>
              <a:cs typeface="Arial" panose="020B0604020202020204" pitchFamily="34" charset="0"/>
            </a:endParaRPr>
          </a:p>
          <a:p>
            <a:pPr marL="447675" indent="-265113">
              <a:spcBef>
                <a:spcPts val="0"/>
              </a:spcBef>
            </a:pPr>
            <a:r>
              <a:rPr lang="en-US" sz="1000">
                <a:latin typeface="Arial" panose="020B0604020202020204" pitchFamily="34" charset="0"/>
                <a:cs typeface="Arial" panose="020B0604020202020204" pitchFamily="34" charset="0"/>
              </a:rPr>
              <a:t>Example: [CT3/CT4] [xx] [xx] [C4-224xxx] [v0] [yxz]</a:t>
            </a:r>
            <a:endParaRPr lang="en-GB" sz="1000">
              <a:latin typeface="Arial" panose="020B0604020202020204" pitchFamily="34" charset="0"/>
              <a:cs typeface="Arial" panose="020B0604020202020204" pitchFamily="34" charset="0"/>
            </a:endParaRPr>
          </a:p>
          <a:p>
            <a:pPr marL="0" indent="0">
              <a:buNone/>
            </a:pPr>
            <a:endParaRPr lang="en-GB" sz="120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endParaRPr lang="en-US" sz="1000" dirty="0"/>
          </a:p>
          <a:p>
            <a:r>
              <a:rPr lang="en-GB" sz="1000" dirty="0">
                <a:latin typeface="Arial" panose="020B0604020202020204" pitchFamily="34" charset="0"/>
                <a:cs typeface="Arial" panose="020B0604020202020204" pitchFamily="34" charset="0"/>
              </a:rPr>
              <a:t>the </a:t>
            </a:r>
            <a:r>
              <a:rPr lang="en-GB" sz="1000" b="1" dirty="0">
                <a:latin typeface="Arial" panose="020B0604020202020204" pitchFamily="34" charset="0"/>
                <a:cs typeface="Arial" panose="020B0604020202020204" pitchFamily="34" charset="0"/>
              </a:rPr>
              <a:t>use of emails </a:t>
            </a:r>
            <a:r>
              <a:rPr lang="en-GB" sz="1000" dirty="0">
                <a:latin typeface="Arial" panose="020B0604020202020204" pitchFamily="34" charset="0"/>
                <a:cs typeface="Arial" panose="020B0604020202020204" pitchFamily="34" charset="0"/>
              </a:rPr>
              <a:t>is only a fall back for remote participants the main discussion shall take place in the meeting room. E-Mail discussions will not be reflected in the chairs notes or meeting report.</a:t>
            </a:r>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Emails related to the Meeting </a:t>
            </a:r>
            <a:r>
              <a:rPr lang="en-US" sz="1000" dirty="0">
                <a:latin typeface="Arial" panose="020B0604020202020204" pitchFamily="34" charset="0"/>
                <a:cs typeface="Arial" panose="020B0604020202020204" pitchFamily="34" charset="0"/>
              </a:rPr>
              <a:t>the CT4 email exploder for meeting (</a:t>
            </a:r>
            <a:r>
              <a:rPr lang="en-US" sz="1000" u="sng" dirty="0">
                <a:latin typeface="Arial" panose="020B0604020202020204" pitchFamily="34" charset="0"/>
                <a:cs typeface="Arial" panose="020B0604020202020204" pitchFamily="34" charset="0"/>
                <a:hlinkClick r:id="rId2"/>
              </a:rPr>
              <a:t>3GPP_TSG_CT_WG4_E_MEETING@LIST.ETSI.ORG</a:t>
            </a:r>
            <a:r>
              <a:rPr lang="en-US" sz="1000" dirty="0">
                <a:latin typeface="Arial" panose="020B0604020202020204" pitchFamily="34" charset="0"/>
                <a:cs typeface="Arial" panose="020B0604020202020204" pitchFamily="34" charset="0"/>
              </a:rPr>
              <a:t>) shall be used the subject of the email shall follow the structure: </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 	[WIC] [Agenda item] [tdocnumber] [version] [Title as listed in the DAD]</a:t>
            </a:r>
          </a:p>
          <a:p>
            <a:pPr marL="268288" indent="0">
              <a:buNone/>
            </a:pPr>
            <a:r>
              <a:rPr lang="en-US" sz="1000" b="1" dirty="0">
                <a:latin typeface="Arial" panose="020B0604020202020204" pitchFamily="34" charset="0"/>
                <a:cs typeface="Arial" panose="020B0604020202020204" pitchFamily="34" charset="0"/>
              </a:rPr>
              <a:t>Example:</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[wic] [ai] [C4-230xxx] [v0] [yy]</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after comments received and new version need to be distributed the subject should change to </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[wic] [ai] [C4-230xxx] [v1] [yy]</a:t>
            </a:r>
          </a:p>
          <a:p>
            <a:pPr marL="268288" indent="0">
              <a:buNone/>
            </a:pPr>
            <a:r>
              <a:rPr lang="en-GB" sz="1000" dirty="0">
                <a:latin typeface="Arial" panose="020B0604020202020204" pitchFamily="34" charset="0"/>
                <a:cs typeface="Arial" panose="020B0604020202020204" pitchFamily="34" charset="0"/>
              </a:rPr>
              <a:t>File name for the example</a:t>
            </a:r>
            <a:r>
              <a:rPr lang="en-GB" sz="1000">
                <a:latin typeface="Arial" panose="020B0604020202020204" pitchFamily="34" charset="0"/>
                <a:cs typeface="Arial" panose="020B0604020202020204" pitchFamily="34" charset="0"/>
              </a:rPr>
              <a:t>: </a:t>
            </a:r>
            <a:r>
              <a:rPr lang="en-US" sz="1000">
                <a:latin typeface="Arial" panose="020B0604020202020204" pitchFamily="34" charset="0"/>
                <a:cs typeface="Arial" panose="020B0604020202020204" pitchFamily="34" charset="0"/>
              </a:rPr>
              <a:t>C4-23</a:t>
            </a:r>
            <a:r>
              <a:rPr lang="en-DE" sz="1000">
                <a:latin typeface="Arial" panose="020B0604020202020204" pitchFamily="34" charset="0"/>
                <a:cs typeface="Arial" panose="020B0604020202020204" pitchFamily="34" charset="0"/>
              </a:rPr>
              <a:t>1</a:t>
            </a:r>
            <a:r>
              <a:rPr lang="en-US" sz="1000">
                <a:latin typeface="Arial" panose="020B0604020202020204" pitchFamily="34" charset="0"/>
                <a:cs typeface="Arial" panose="020B0604020202020204" pitchFamily="34" charset="0"/>
              </a:rPr>
              <a:t>xxx</a:t>
            </a:r>
            <a:r>
              <a:rPr lang="en-US" sz="1000" dirty="0">
                <a:latin typeface="Arial" panose="020B0604020202020204" pitchFamily="34" charset="0"/>
                <a:cs typeface="Arial" panose="020B0604020202020204" pitchFamily="34" charset="0"/>
              </a:rPr>
              <a:t>_v1_xx</a:t>
            </a:r>
          </a:p>
          <a:p>
            <a:pPr marL="536575" indent="-268288">
              <a:buNone/>
            </a:pPr>
            <a:r>
              <a:rPr lang="en-GB" sz="1000" b="1" i="1">
                <a:latin typeface="Arial" panose="020B0604020202020204" pitchFamily="34" charset="0"/>
                <a:cs typeface="Arial" panose="020B0604020202020204" pitchFamily="34" charset="0"/>
              </a:rPr>
              <a:t>Remark</a:t>
            </a:r>
            <a:r>
              <a:rPr lang="en-GB" sz="1000" b="1" i="1"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536575" indent="-268288"/>
            <a:r>
              <a:rPr lang="en-GB" sz="1000" dirty="0">
                <a:latin typeface="Arial" panose="020B0604020202020204" pitchFamily="34" charset="0"/>
                <a:cs typeface="Arial" panose="020B0604020202020204" pitchFamily="34" charset="0"/>
              </a:rPr>
              <a:t>For agenda item on AoB we have different topics with work item code TEI with subtitles the WIC shall be enhanced by the first word/abbreviation of the subtitle to allow better filtering by WIC.</a:t>
            </a:r>
            <a:endParaRPr lang="en-US" sz="1000" dirty="0">
              <a:latin typeface="Arial" panose="020B0604020202020204" pitchFamily="34" charset="0"/>
              <a:cs typeface="Arial" panose="020B0604020202020204" pitchFamily="34" charset="0"/>
            </a:endParaRPr>
          </a:p>
          <a:p>
            <a:pPr marL="536575" indent="-268288"/>
            <a:r>
              <a:rPr lang="en-US" sz="1000" dirty="0">
                <a:latin typeface="Arial" panose="020B0604020202020204" pitchFamily="34" charset="0"/>
                <a:cs typeface="Arial" panose="020B0604020202020204" pitchFamily="34" charset="0"/>
              </a:rPr>
              <a:t>Example:</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[WIC-AMF] [ai] </a:t>
            </a:r>
            <a:r>
              <a:rPr lang="en-US" sz="1000">
                <a:latin typeface="Arial" panose="020B0604020202020204" pitchFamily="34" charset="0"/>
                <a:cs typeface="Arial" panose="020B0604020202020204" pitchFamily="34" charset="0"/>
              </a:rPr>
              <a:t>[C4-23</a:t>
            </a:r>
            <a:r>
              <a:rPr lang="en-DE" sz="1000">
                <a:latin typeface="Arial" panose="020B0604020202020204" pitchFamily="34" charset="0"/>
                <a:cs typeface="Arial" panose="020B0604020202020204" pitchFamily="34" charset="0"/>
              </a:rPr>
              <a:t>1</a:t>
            </a:r>
            <a:r>
              <a:rPr lang="en-US" sz="1000">
                <a:latin typeface="Arial" panose="020B0604020202020204" pitchFamily="34" charset="0"/>
                <a:cs typeface="Arial" panose="020B0604020202020204" pitchFamily="34" charset="0"/>
              </a:rPr>
              <a:t>xxx</a:t>
            </a:r>
            <a:r>
              <a:rPr lang="en-US" sz="1000" dirty="0">
                <a:latin typeface="Arial" panose="020B0604020202020204" pitchFamily="34" charset="0"/>
                <a:cs typeface="Arial" panose="020B0604020202020204" pitchFamily="34" charset="0"/>
              </a:rPr>
              <a:t>] [v0] [yy]</a:t>
            </a:r>
          </a:p>
          <a:p>
            <a:pPr marL="0" lvl="0" indent="0">
              <a:buNone/>
              <a:tabLst>
                <a:tab pos="1795463" algn="l"/>
              </a:tabLst>
            </a:pPr>
            <a:endParaRPr lang="en-US" altLang="en-US" sz="12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a:t>
            </a:r>
            <a:r>
              <a:rPr lang="en-GB"/>
              <a:t>(1/2)</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sz="1000" b="1">
                <a:latin typeface="Arial" panose="020B0604020202020204" pitchFamily="34" charset="0"/>
                <a:cs typeface="Arial" panose="020B0604020202020204" pitchFamily="34" charset="0"/>
              </a:rPr>
              <a:t>Wednesday </a:t>
            </a:r>
            <a:r>
              <a:rPr lang="en-DE" sz="1000" b="1">
                <a:latin typeface="Arial" panose="020B0604020202020204" pitchFamily="34" charset="0"/>
                <a:cs typeface="Arial" panose="020B0604020202020204" pitchFamily="34" charset="0"/>
              </a:rPr>
              <a:t>26</a:t>
            </a:r>
            <a:r>
              <a:rPr lang="en-GB" sz="1000" b="1" baseline="30000">
                <a:latin typeface="Arial" panose="020B0604020202020204" pitchFamily="34" charset="0"/>
                <a:cs typeface="Arial" panose="020B0604020202020204" pitchFamily="34" charset="0"/>
              </a:rPr>
              <a:t>th</a:t>
            </a:r>
            <a:r>
              <a:rPr lang="en-GB" sz="1000" b="1">
                <a:latin typeface="Arial" panose="020B0604020202020204" pitchFamily="34" charset="0"/>
                <a:cs typeface="Arial" panose="020B0604020202020204" pitchFamily="34" charset="0"/>
              </a:rPr>
              <a:t> </a:t>
            </a:r>
            <a:r>
              <a:rPr lang="en-DE" sz="1000" b="1">
                <a:latin typeface="Arial" panose="020B0604020202020204" pitchFamily="34" charset="0"/>
                <a:cs typeface="Arial" panose="020B0604020202020204" pitchFamily="34" charset="0"/>
              </a:rPr>
              <a:t>A</a:t>
            </a:r>
            <a:r>
              <a:rPr lang="en-GB" sz="1000" b="1">
                <a:latin typeface="Arial" panose="020B0604020202020204" pitchFamily="34" charset="0"/>
                <a:cs typeface="Arial" panose="020B0604020202020204" pitchFamily="34" charset="0"/>
              </a:rPr>
              <a:t>p</a:t>
            </a:r>
            <a:r>
              <a:rPr lang="en-DE" sz="1000" b="1">
                <a:latin typeface="Arial" panose="020B0604020202020204" pitchFamily="34" charset="0"/>
                <a:cs typeface="Arial" panose="020B0604020202020204" pitchFamily="34" charset="0"/>
              </a:rPr>
              <a:t>r</a:t>
            </a:r>
            <a:r>
              <a:rPr lang="en-GB" sz="1000" b="1">
                <a:latin typeface="Arial" panose="020B0604020202020204" pitchFamily="34" charset="0"/>
                <a:cs typeface="Arial" panose="020B0604020202020204" pitchFamily="34" charset="0"/>
              </a:rPr>
              <a:t>i</a:t>
            </a:r>
            <a:r>
              <a:rPr lang="en-DE" sz="1000" b="1">
                <a:latin typeface="Arial" panose="020B0604020202020204" pitchFamily="34" charset="0"/>
                <a:cs typeface="Arial" panose="020B0604020202020204" pitchFamily="34" charset="0"/>
              </a:rPr>
              <a:t>l</a:t>
            </a:r>
            <a:r>
              <a:rPr lang="en-GB" sz="1000" b="1">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16:00 </a:t>
            </a:r>
            <a:r>
              <a:rPr lang="en-GB" sz="1000" b="1">
                <a:latin typeface="Arial" panose="020B0604020202020204" pitchFamily="34" charset="0"/>
                <a:cs typeface="Arial" panose="020B0604020202020204" pitchFamily="34" charset="0"/>
              </a:rPr>
              <a:t>UTC </a:t>
            </a:r>
            <a:r>
              <a:rPr lang="en-GB" sz="1000">
                <a:latin typeface="Arial" panose="020B0604020202020204" pitchFamily="34" charset="0"/>
                <a:cs typeface="Arial" panose="020B0604020202020204" pitchFamily="34" charset="0"/>
              </a:rPr>
              <a:t>by </a:t>
            </a:r>
            <a:r>
              <a:rPr lang="en-GB" sz="1000" b="1">
                <a:latin typeface="Arial" panose="020B0604020202020204" pitchFamily="34" charset="0"/>
                <a:cs typeface="Arial" panose="020B0604020202020204" pitchFamily="34" charset="0"/>
              </a:rPr>
              <a:t>sending </a:t>
            </a:r>
            <a:r>
              <a:rPr lang="en-DE" sz="1000" b="1">
                <a:latin typeface="Arial" panose="020B0604020202020204" pitchFamily="34" charset="0"/>
                <a:cs typeface="Arial" panose="020B0604020202020204" pitchFamily="34" charset="0"/>
              </a:rPr>
              <a:t>i</a:t>
            </a:r>
            <a:r>
              <a:rPr lang="en-GB" sz="1000" b="1">
                <a:latin typeface="Arial" panose="020B0604020202020204" pitchFamily="34" charset="0"/>
                <a:cs typeface="Arial" panose="020B0604020202020204" pitchFamily="34" charset="0"/>
              </a:rPr>
              <a:t>t</a:t>
            </a:r>
            <a:r>
              <a:rPr lang="en-DE" sz="1000" b="1">
                <a:latin typeface="Arial" panose="020B0604020202020204" pitchFamily="34" charset="0"/>
                <a:cs typeface="Arial" panose="020B0604020202020204" pitchFamily="34" charset="0"/>
              </a:rPr>
              <a:t> </a:t>
            </a:r>
            <a:r>
              <a:rPr lang="en-GB" sz="1000" b="1">
                <a:latin typeface="Arial" panose="020B0604020202020204" pitchFamily="34" charset="0"/>
                <a:cs typeface="Arial" panose="020B0604020202020204" pitchFamily="34" charset="0"/>
              </a:rPr>
              <a:t>on CT4 mailing list </a:t>
            </a:r>
            <a:r>
              <a:rPr lang="en-DE" sz="1000" b="1">
                <a:latin typeface="Arial" panose="020B0604020202020204" pitchFamily="34" charset="0"/>
                <a:cs typeface="Arial" panose="020B0604020202020204" pitchFamily="34" charset="0"/>
              </a:rPr>
              <a:t>c</a:t>
            </a:r>
            <a:r>
              <a:rPr lang="en-GB" sz="1000" b="1">
                <a:latin typeface="Arial" panose="020B0604020202020204" pitchFamily="34" charset="0"/>
                <a:cs typeface="Arial" panose="020B0604020202020204" pitchFamily="34" charset="0"/>
              </a:rPr>
              <a:t>l</a:t>
            </a:r>
            <a:r>
              <a:rPr lang="en-DE" sz="1000" b="1">
                <a:latin typeface="Arial" panose="020B0604020202020204" pitchFamily="34" charset="0"/>
                <a:cs typeface="Arial" panose="020B0604020202020204" pitchFamily="34" charset="0"/>
              </a:rPr>
              <a:t>e</a:t>
            </a:r>
            <a:r>
              <a:rPr lang="en-GB" sz="1000" b="1">
                <a:latin typeface="Arial" panose="020B0604020202020204" pitchFamily="34" charset="0"/>
                <a:cs typeface="Arial" panose="020B0604020202020204" pitchFamily="34" charset="0"/>
              </a:rPr>
              <a:t>a</a:t>
            </a:r>
            <a:r>
              <a:rPr lang="en-DE" sz="1000" b="1">
                <a:latin typeface="Arial" panose="020B0604020202020204" pitchFamily="34" charset="0"/>
                <a:cs typeface="Arial" panose="020B0604020202020204" pitchFamily="34" charset="0"/>
              </a:rPr>
              <a:t>r</a:t>
            </a:r>
            <a:r>
              <a:rPr lang="en-GB" sz="1000" b="1">
                <a:latin typeface="Arial" panose="020B0604020202020204" pitchFamily="34" charset="0"/>
                <a:cs typeface="Arial" panose="020B0604020202020204" pitchFamily="34" charset="0"/>
              </a:rPr>
              <a:t>l</a:t>
            </a:r>
            <a:r>
              <a:rPr lang="en-DE" sz="1000" b="1">
                <a:latin typeface="Arial" panose="020B0604020202020204" pitchFamily="34" charset="0"/>
                <a:cs typeface="Arial" panose="020B0604020202020204" pitchFamily="34" charset="0"/>
              </a:rPr>
              <a:t>y </a:t>
            </a:r>
            <a:r>
              <a:rPr lang="en-GB" sz="1000" b="1">
                <a:latin typeface="Arial" panose="020B0604020202020204" pitchFamily="34" charset="0"/>
                <a:cs typeface="Arial" panose="020B0604020202020204" pitchFamily="34" charset="0"/>
              </a:rPr>
              <a:t>i</a:t>
            </a:r>
            <a:r>
              <a:rPr lang="en-DE" sz="1000" b="1">
                <a:latin typeface="Arial" panose="020B0604020202020204" pitchFamily="34" charset="0"/>
                <a:cs typeface="Arial" panose="020B0604020202020204" pitchFamily="34" charset="0"/>
              </a:rPr>
              <a:t>n</a:t>
            </a:r>
            <a:r>
              <a:rPr lang="en-GB" sz="1000" b="1">
                <a:latin typeface="Arial" panose="020B0604020202020204" pitchFamily="34" charset="0"/>
                <a:cs typeface="Arial" panose="020B0604020202020204" pitchFamily="34" charset="0"/>
              </a:rPr>
              <a:t>d</a:t>
            </a:r>
            <a:r>
              <a:rPr lang="en-DE" sz="1000" b="1">
                <a:latin typeface="Arial" panose="020B0604020202020204" pitchFamily="34" charset="0"/>
                <a:cs typeface="Arial" panose="020B0604020202020204" pitchFamily="34" charset="0"/>
              </a:rPr>
              <a:t>i</a:t>
            </a:r>
            <a:r>
              <a:rPr lang="en-GB" sz="1000" b="1">
                <a:latin typeface="Arial" panose="020B0604020202020204" pitchFamily="34" charset="0"/>
                <a:cs typeface="Arial" panose="020B0604020202020204" pitchFamily="34" charset="0"/>
              </a:rPr>
              <a:t>c</a:t>
            </a:r>
            <a:r>
              <a:rPr lang="en-DE" sz="1000" b="1">
                <a:latin typeface="Arial" panose="020B0604020202020204" pitchFamily="34" charset="0"/>
                <a:cs typeface="Arial" panose="020B0604020202020204" pitchFamily="34" charset="0"/>
              </a:rPr>
              <a:t>a</a:t>
            </a:r>
            <a:r>
              <a:rPr lang="en-GB" sz="1000" b="1">
                <a:latin typeface="Arial" panose="020B0604020202020204" pitchFamily="34" charset="0"/>
                <a:cs typeface="Arial" panose="020B0604020202020204" pitchFamily="34" charset="0"/>
              </a:rPr>
              <a:t>t</a:t>
            </a:r>
            <a:r>
              <a:rPr lang="en-DE" sz="1000" b="1">
                <a:latin typeface="Arial" panose="020B0604020202020204" pitchFamily="34" charset="0"/>
                <a:cs typeface="Arial" panose="020B0604020202020204" pitchFamily="34" charset="0"/>
              </a:rPr>
              <a:t>i</a:t>
            </a:r>
            <a:r>
              <a:rPr lang="en-GB" sz="1000" b="1">
                <a:latin typeface="Arial" panose="020B0604020202020204" pitchFamily="34" charset="0"/>
                <a:cs typeface="Arial" panose="020B0604020202020204" pitchFamily="34" charset="0"/>
              </a:rPr>
              <a:t>n</a:t>
            </a:r>
            <a:r>
              <a:rPr lang="en-DE" sz="1000" b="1">
                <a:latin typeface="Arial" panose="020B0604020202020204" pitchFamily="34" charset="0"/>
                <a:cs typeface="Arial" panose="020B0604020202020204" pitchFamily="34" charset="0"/>
              </a:rPr>
              <a:t>g </a:t>
            </a:r>
            <a:r>
              <a:rPr lang="en-GB" sz="1000" b="1">
                <a:latin typeface="Arial" panose="020B0604020202020204" pitchFamily="34" charset="0"/>
                <a:cs typeface="Arial" panose="020B0604020202020204" pitchFamily="34" charset="0"/>
              </a:rPr>
              <a:t>t</a:t>
            </a:r>
            <a:r>
              <a:rPr lang="en-DE" sz="1000" b="1">
                <a:latin typeface="Arial" panose="020B0604020202020204" pitchFamily="34" charset="0"/>
                <a:cs typeface="Arial" panose="020B0604020202020204" pitchFamily="34" charset="0"/>
              </a:rPr>
              <a:t>h</a:t>
            </a:r>
            <a:r>
              <a:rPr lang="en-GB" sz="1000" b="1">
                <a:latin typeface="Arial" panose="020B0604020202020204" pitchFamily="34" charset="0"/>
                <a:cs typeface="Arial" panose="020B0604020202020204" pitchFamily="34" charset="0"/>
              </a:rPr>
              <a:t>a</a:t>
            </a:r>
            <a:r>
              <a:rPr lang="en-DE" sz="1000" b="1">
                <a:latin typeface="Arial" panose="020B0604020202020204" pitchFamily="34" charset="0"/>
                <a:cs typeface="Arial" panose="020B0604020202020204" pitchFamily="34" charset="0"/>
              </a:rPr>
              <a:t>t is draft version.</a:t>
            </a:r>
          </a:p>
          <a:p>
            <a:r>
              <a:rPr lang="en-GB" sz="1000">
                <a:latin typeface="Arial" panose="020B0604020202020204" pitchFamily="34" charset="0"/>
                <a:cs typeface="Arial" panose="020B0604020202020204" pitchFamily="34" charset="0"/>
              </a:rPr>
              <a:t>If </a:t>
            </a:r>
            <a:r>
              <a:rPr lang="en-GB" sz="1000" dirty="0">
                <a:latin typeface="Arial" panose="020B0604020202020204" pitchFamily="34" charset="0"/>
                <a:cs typeface="Arial" panose="020B0604020202020204" pitchFamily="34" charset="0"/>
              </a:rPr>
              <a:t>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a:t>
            </a:r>
            <a:r>
              <a:rPr lang="en-GB" sz="1000">
                <a:latin typeface="Arial" panose="020B0604020202020204" pitchFamily="34" charset="0"/>
                <a:cs typeface="Arial" panose="020B0604020202020204" pitchFamily="34" charset="0"/>
              </a:rPr>
              <a:t>in slide 10 </a:t>
            </a:r>
            <a:r>
              <a:rPr lang="en-GB" sz="1000" dirty="0">
                <a:latin typeface="Arial" panose="020B0604020202020204" pitchFamily="34" charset="0"/>
                <a:cs typeface="Arial" panose="020B0604020202020204" pitchFamily="34" charset="0"/>
              </a:rPr>
              <a:t>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a:latin typeface="Arial" panose="020B0604020202020204" pitchFamily="34" charset="0"/>
                <a:cs typeface="Arial" panose="020B0604020202020204" pitchFamily="34" charset="0"/>
              </a:rPr>
              <a:t>Thursday </a:t>
            </a:r>
            <a:r>
              <a:rPr lang="en-DE" sz="1000" b="1">
                <a:latin typeface="Arial" panose="020B0604020202020204" pitchFamily="34" charset="0"/>
                <a:cs typeface="Arial" panose="020B0604020202020204" pitchFamily="34" charset="0"/>
              </a:rPr>
              <a:t>27</a:t>
            </a:r>
            <a:r>
              <a:rPr lang="en-GB" sz="1000" b="1" baseline="30000">
                <a:latin typeface="Arial" panose="020B0604020202020204" pitchFamily="34" charset="0"/>
                <a:cs typeface="Arial" panose="020B0604020202020204" pitchFamily="34" charset="0"/>
              </a:rPr>
              <a:t>th</a:t>
            </a:r>
            <a:r>
              <a:rPr lang="en-GB" sz="1000" b="1">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March, 16:00 UTC.</a:t>
            </a:r>
          </a:p>
          <a:p>
            <a:r>
              <a:rPr lang="en-GB" sz="1000" dirty="0">
                <a:latin typeface="Arial" panose="020B0604020202020204" pitchFamily="34" charset="0"/>
                <a:cs typeface="Arial" panose="020B0604020202020204" pitchFamily="34" charset="0"/>
              </a:rPr>
              <a:t>Rapporteurs will provide </a:t>
            </a:r>
            <a:r>
              <a:rPr lang="en-GB" sz="1000" b="1" dirty="0">
                <a:latin typeface="Arial" panose="020B0604020202020204" pitchFamily="34" charset="0"/>
                <a:cs typeface="Arial" panose="020B0604020202020204" pitchFamily="34" charset="0"/>
              </a:rPr>
              <a:t>final version </a:t>
            </a:r>
            <a:r>
              <a:rPr lang="en-GB" sz="1000" dirty="0">
                <a:latin typeface="Arial" panose="020B0604020202020204" pitchFamily="34" charset="0"/>
                <a:cs typeface="Arial" panose="020B0604020202020204" pitchFamily="34" charset="0"/>
              </a:rPr>
              <a:t>by </a:t>
            </a:r>
            <a:r>
              <a:rPr lang="en-GB" sz="1000" b="1">
                <a:latin typeface="Arial" panose="020B0604020202020204" pitchFamily="34" charset="0"/>
                <a:cs typeface="Arial" panose="020B0604020202020204" pitchFamily="34" charset="0"/>
              </a:rPr>
              <a:t>Friday </a:t>
            </a:r>
            <a:r>
              <a:rPr lang="en-DE" sz="1000" b="1">
                <a:latin typeface="Arial" panose="020B0604020202020204" pitchFamily="34" charset="0"/>
                <a:cs typeface="Arial" panose="020B0604020202020204" pitchFamily="34" charset="0"/>
              </a:rPr>
              <a:t>28</a:t>
            </a:r>
            <a:r>
              <a:rPr lang="en-GB" sz="1000" b="1" baseline="30000">
                <a:latin typeface="Arial" panose="020B0604020202020204" pitchFamily="34" charset="0"/>
                <a:cs typeface="Arial" panose="020B0604020202020204" pitchFamily="34" charset="0"/>
              </a:rPr>
              <a:t>th</a:t>
            </a:r>
            <a:r>
              <a:rPr lang="en-GB" sz="1000" b="1">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March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a:latin typeface="Arial" panose="020B0604020202020204" pitchFamily="34" charset="0"/>
                <a:cs typeface="Arial" panose="020B0604020202020204" pitchFamily="34" charset="0"/>
              </a:rPr>
              <a:t>tdoc</a:t>
            </a:r>
            <a:r>
              <a:rPr lang="en-GB" sz="1000" b="1">
                <a:latin typeface="Arial" panose="020B0604020202020204" pitchFamily="34" charset="0"/>
                <a:cs typeface="Arial" panose="020B0604020202020204" pitchFamily="34" charset="0"/>
              </a:rPr>
              <a:t> number</a:t>
            </a:r>
            <a:r>
              <a:rPr lang="en-DE" sz="1000" b="1">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75069</TotalTime>
  <Words>2624</Words>
  <Application>Microsoft Office PowerPoint</Application>
  <PresentationFormat>Widescreen</PresentationFormat>
  <Paragraphs>103</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vt:lpstr>
      <vt:lpstr>Calibri</vt:lpstr>
      <vt:lpstr>Calibri Light</vt:lpstr>
      <vt:lpstr>Times New Roman</vt:lpstr>
      <vt:lpstr>Office Theme</vt:lpstr>
      <vt:lpstr>CT4#115e  Meeting guidelines</vt:lpstr>
      <vt:lpstr>Overview</vt:lpstr>
      <vt:lpstr>Elections during e-meeting</vt:lpstr>
      <vt:lpstr>Timeplan and deadlines for the e-meeting</vt:lpstr>
      <vt:lpstr>Guidelines during the E-Meeting (1/2)</vt:lpstr>
      <vt:lpstr>Guidelines during the Meeting (2/2)</vt:lpstr>
      <vt:lpstr>Naming conventions email subjects</vt:lpstr>
      <vt:lpstr>Naming conventions email subjects</vt:lpstr>
      <vt:lpstr>After the Meeting (1/2)</vt:lpstr>
      <vt:lpstr>After the Meeting (2/2)</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Chair</cp:lastModifiedBy>
  <cp:revision>1091</cp:revision>
  <dcterms:created xsi:type="dcterms:W3CDTF">2010-02-05T13:52:04Z</dcterms:created>
  <dcterms:modified xsi:type="dcterms:W3CDTF">2023-04-16T17:58:30Z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(3)efJJb6oioIFDh/0dQV2ACEEy+uTJU+awNvKIo5yuJgessfPT0HLivd6wUi0Vd8YNEmBzQTud
TSz7X+OBLPg68G6AoMASHuh56FibLuUQcBPs7eWAYcUFrKTrG2vmgWrDyJQPwrOoVps6HB7D
QBup51BymDEB3N+9zyr9qM4OdVsMwj+4+gBziGRN+5K2hv8E8CmZXzKdE+TuNPp/ZXfQMOox
BQI1bxONIaUYly2ruA</vt:lpwstr>
  </property>
  <property fmtid="{D5CDD505-2E9C-101B-9397-08002B2CF9AE}" pid="3" name="_2015_ms_pID_7253431">
    <vt:lpwstr>/zRLy6MCsTyrH5l0DtCH0F2VEFvqqgTvgutqoAQU4UwCTD6KY2aUiC
fQU5Qvf6GkYzPeX/PkvM61eOdP0VJzkf6eO/3d5EclCfzNwXwH31NIQea2NAJnzTE0o59c4i
2DOBuxq34mdl2WtMzA3IUixF/WSRKsUQ37YPVjNCHRBW0vYm4UA5DvXnqbn2CoWRFZjwvI1w
zhFJqXJCb2qQxY4wjFufE1Mkr9ahL+9/Wg6J</vt:lpwstr>
  </property>
  <property fmtid="{D5CDD505-2E9C-101B-9397-08002B2CF9AE}" pid="4" name="_2015_ms_pID_7253432">
    <vt:lpwstr>rg==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1681667848</vt:lpwstr>
  </property>
</Properties>
</file>