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modernComment_16E_F333A09C.xml" ContentType="application/vnd.ms-powerpoint.comments+xml"/>
  <Override PartName="/ppt/comments/modernComment_172_5CDA9FA9.xml" ContentType="application/vnd.ms-powerpoint.comments+xml"/>
  <Override PartName="/ppt/comments/modernComment_170_5354A215.xml" ContentType="application/vnd.ms-powerpoint.comments+xml"/>
  <Override PartName="/ppt/comments/modernComment_171_143A507C.xml" ContentType="application/vnd.ms-powerpoint.comments+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3"/>
  </p:notesMasterIdLst>
  <p:handoutMasterIdLst>
    <p:handoutMasterId r:id="rId14"/>
  </p:handoutMasterIdLst>
  <p:sldIdLst>
    <p:sldId id="341" r:id="rId5"/>
    <p:sldId id="363" r:id="rId6"/>
    <p:sldId id="366" r:id="rId7"/>
    <p:sldId id="370" r:id="rId8"/>
    <p:sldId id="368" r:id="rId9"/>
    <p:sldId id="371" r:id="rId10"/>
    <p:sldId id="369" r:id="rId11"/>
    <p:sldId id="365" r:id="rId12"/>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1CC44F7-0EAD-06D7-B793-C83C79B54A4B}" name="Parthasarathi [Nokia]" initials="R" userId="Parthasarathi [Nokia]"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27" autoAdjust="0"/>
    <p:restoredTop sz="94679" autoAdjust="0"/>
  </p:normalViewPr>
  <p:slideViewPr>
    <p:cSldViewPr snapToGrid="0">
      <p:cViewPr varScale="1">
        <p:scale>
          <a:sx n="59" d="100"/>
          <a:sy n="59" d="100"/>
        </p:scale>
        <p:origin x="72" y="41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0" d="100"/>
          <a:sy n="80" d="100"/>
        </p:scale>
        <p:origin x="3965" y="77"/>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thasarathi Ravindran (Nokia)" userId="3aa69f5d-feb0-414d-a786-d3e97247e4d0" providerId="ADAL" clId="{7A481586-A23E-4D94-965A-85E74ED9C990}"/>
    <pc:docChg chg="">
      <pc:chgData name="Parthasarathi Ravindran (Nokia)" userId="3aa69f5d-feb0-414d-a786-d3e97247e4d0" providerId="ADAL" clId="{7A481586-A23E-4D94-965A-85E74ED9C990}" dt="2023-11-10T12:55:16.802" v="3"/>
      <pc:docMkLst>
        <pc:docMk/>
      </pc:docMkLst>
      <pc:sldChg chg="addCm">
        <pc:chgData name="Parthasarathi Ravindran (Nokia)" userId="3aa69f5d-feb0-414d-a786-d3e97247e4d0" providerId="ADAL" clId="{7A481586-A23E-4D94-965A-85E74ED9C990}" dt="2023-11-10T12:51:33.965" v="0"/>
        <pc:sldMkLst>
          <pc:docMk/>
          <pc:sldMk cId="4080246940" sldId="366"/>
        </pc:sldMkLst>
        <pc:extLst>
          <p:ext xmlns:p="http://schemas.openxmlformats.org/presentationml/2006/main" uri="{D6D511B9-2390-475A-947B-AFAB55BFBCF1}">
            <pc226:cmChg xmlns:pc226="http://schemas.microsoft.com/office/powerpoint/2022/06/main/command" chg="add">
              <pc226:chgData name="Parthasarathi Ravindran (Nokia)" userId="3aa69f5d-feb0-414d-a786-d3e97247e4d0" providerId="ADAL" clId="{7A481586-A23E-4D94-965A-85E74ED9C990}" dt="2023-11-10T12:51:33.965" v="0"/>
              <pc2:cmMkLst xmlns:pc2="http://schemas.microsoft.com/office/powerpoint/2019/9/main/command">
                <pc:docMk/>
                <pc:sldMk cId="4080246940" sldId="366"/>
                <pc2:cmMk id="{20D831B6-034E-48F4-A101-3BE6788DD2D3}"/>
              </pc2:cmMkLst>
            </pc226:cmChg>
          </p:ext>
        </pc:extLst>
      </pc:sldChg>
      <pc:sldChg chg="addCm">
        <pc:chgData name="Parthasarathi Ravindran (Nokia)" userId="3aa69f5d-feb0-414d-a786-d3e97247e4d0" providerId="ADAL" clId="{7A481586-A23E-4D94-965A-85E74ED9C990}" dt="2023-11-10T12:53:20.607" v="2"/>
        <pc:sldMkLst>
          <pc:docMk/>
          <pc:sldMk cId="1398055445" sldId="368"/>
        </pc:sldMkLst>
        <pc:extLst>
          <p:ext xmlns:p="http://schemas.openxmlformats.org/presentationml/2006/main" uri="{D6D511B9-2390-475A-947B-AFAB55BFBCF1}">
            <pc226:cmChg xmlns:pc226="http://schemas.microsoft.com/office/powerpoint/2022/06/main/command" chg="add">
              <pc226:chgData name="Parthasarathi Ravindran (Nokia)" userId="3aa69f5d-feb0-414d-a786-d3e97247e4d0" providerId="ADAL" clId="{7A481586-A23E-4D94-965A-85E74ED9C990}" dt="2023-11-10T12:53:20.607" v="2"/>
              <pc2:cmMkLst xmlns:pc2="http://schemas.microsoft.com/office/powerpoint/2019/9/main/command">
                <pc:docMk/>
                <pc:sldMk cId="1398055445" sldId="368"/>
                <pc2:cmMk id="{7F0508C9-B932-4217-9470-7549D345D553}"/>
              </pc2:cmMkLst>
            </pc226:cmChg>
          </p:ext>
        </pc:extLst>
      </pc:sldChg>
      <pc:sldChg chg="addCm">
        <pc:chgData name="Parthasarathi Ravindran (Nokia)" userId="3aa69f5d-feb0-414d-a786-d3e97247e4d0" providerId="ADAL" clId="{7A481586-A23E-4D94-965A-85E74ED9C990}" dt="2023-11-10T12:55:16.802" v="3"/>
        <pc:sldMkLst>
          <pc:docMk/>
          <pc:sldMk cId="339366012" sldId="369"/>
        </pc:sldMkLst>
        <pc:extLst>
          <p:ext xmlns:p="http://schemas.openxmlformats.org/presentationml/2006/main" uri="{D6D511B9-2390-475A-947B-AFAB55BFBCF1}">
            <pc226:cmChg xmlns:pc226="http://schemas.microsoft.com/office/powerpoint/2022/06/main/command" chg="add">
              <pc226:chgData name="Parthasarathi Ravindran (Nokia)" userId="3aa69f5d-feb0-414d-a786-d3e97247e4d0" providerId="ADAL" clId="{7A481586-A23E-4D94-965A-85E74ED9C990}" dt="2023-11-10T12:55:16.802" v="3"/>
              <pc2:cmMkLst xmlns:pc2="http://schemas.microsoft.com/office/powerpoint/2019/9/main/command">
                <pc:docMk/>
                <pc:sldMk cId="339366012" sldId="369"/>
                <pc2:cmMk id="{D80403C9-AF60-4A09-AD3C-229D4DE1FCFF}"/>
              </pc2:cmMkLst>
            </pc226:cmChg>
          </p:ext>
        </pc:extLst>
      </pc:sldChg>
      <pc:sldChg chg="addCm">
        <pc:chgData name="Parthasarathi Ravindran (Nokia)" userId="3aa69f5d-feb0-414d-a786-d3e97247e4d0" providerId="ADAL" clId="{7A481586-A23E-4D94-965A-85E74ED9C990}" dt="2023-11-10T12:51:58.426" v="1"/>
        <pc:sldMkLst>
          <pc:docMk/>
          <pc:sldMk cId="1557831593" sldId="370"/>
        </pc:sldMkLst>
        <pc:extLst>
          <p:ext xmlns:p="http://schemas.openxmlformats.org/presentationml/2006/main" uri="{D6D511B9-2390-475A-947B-AFAB55BFBCF1}">
            <pc226:cmChg xmlns:pc226="http://schemas.microsoft.com/office/powerpoint/2022/06/main/command" chg="add">
              <pc226:chgData name="Parthasarathi Ravindran (Nokia)" userId="3aa69f5d-feb0-414d-a786-d3e97247e4d0" providerId="ADAL" clId="{7A481586-A23E-4D94-965A-85E74ED9C990}" dt="2023-11-10T12:51:58.426" v="1"/>
              <pc2:cmMkLst xmlns:pc2="http://schemas.microsoft.com/office/powerpoint/2019/9/main/command">
                <pc:docMk/>
                <pc:sldMk cId="1557831593" sldId="370"/>
                <pc2:cmMk id="{EECF152D-AA0D-428B-848E-311F7F983C7E}"/>
              </pc2:cmMkLst>
            </pc226:cmChg>
          </p:ext>
        </pc:extLst>
      </pc:sldChg>
    </pc:docChg>
  </pc:docChgLst>
  <pc:docChgLst>
    <pc:chgData name="Parthasarathi Ravindran (Nokia)" userId="3aa69f5d-feb0-414d-a786-d3e97247e4d0" providerId="ADAL" clId="{49189170-C63B-474F-8D7E-F2187CED4C30}"/>
    <pc:docChg chg="addSld modSld">
      <pc:chgData name="Parthasarathi Ravindran (Nokia)" userId="3aa69f5d-feb0-414d-a786-d3e97247e4d0" providerId="ADAL" clId="{49189170-C63B-474F-8D7E-F2187CED4C30}" dt="2023-11-09T07:05:06.259" v="0"/>
      <pc:docMkLst>
        <pc:docMk/>
      </pc:docMkLst>
      <pc:sldChg chg="add">
        <pc:chgData name="Parthasarathi Ravindran (Nokia)" userId="3aa69f5d-feb0-414d-a786-d3e97247e4d0" providerId="ADAL" clId="{49189170-C63B-474F-8D7E-F2187CED4C30}" dt="2023-11-09T07:05:06.259" v="0"/>
        <pc:sldMkLst>
          <pc:docMk/>
          <pc:sldMk cId="408106124" sldId="371"/>
        </pc:sldMkLst>
      </pc:sldChg>
    </pc:docChg>
  </pc:docChgLst>
</pc:chgInfo>
</file>

<file path=ppt/comments/modernComment_16E_F333A09C.xml><?xml version="1.0" encoding="utf-8"?>
<p188:cmLst xmlns:a="http://schemas.openxmlformats.org/drawingml/2006/main" xmlns:r="http://schemas.openxmlformats.org/officeDocument/2006/relationships" xmlns:p188="http://schemas.microsoft.com/office/powerpoint/2018/8/main">
  <p188:cm id="{20D831B6-034E-48F4-A101-3BE6788DD2D3}" authorId="{E1CC44F7-0EAD-06D7-B793-C83C79B54A4B}" created="2023-11-10T12:51:33.927">
    <pc:sldMkLst xmlns:pc="http://schemas.microsoft.com/office/powerpoint/2013/main/command">
      <pc:docMk/>
      <pc:sldMk cId="4080246940" sldId="366"/>
    </pc:sldMkLst>
    <p188:txBody>
      <a:bodyPr/>
      <a:lstStyle/>
      <a:p>
        <a:r>
          <a:rPr lang="en-IN"/>
          <a:t>o	It should be clearly noted that the solution agreed in the WA (1) only applies to non-3GPP defined AEFs and (2) it allows for all possible implementations, i.e.:
	Conveying the security methods (non-3GPP defined ones and 3GPP-defined ones) for non-3GPP defined AEFs only via vendor-specific extensions.
	Conveying the non-3GPP defined security methods via vendor-specific extensions and the 3GPP-defined security methods via the existing 3GPP defined attribute.</a:t>
        </a:r>
      </a:p>
    </p188:txBody>
  </p188:cm>
</p188:cmLst>
</file>

<file path=ppt/comments/modernComment_170_5354A215.xml><?xml version="1.0" encoding="utf-8"?>
<p188:cmLst xmlns:a="http://schemas.openxmlformats.org/drawingml/2006/main" xmlns:r="http://schemas.openxmlformats.org/officeDocument/2006/relationships" xmlns:p188="http://schemas.microsoft.com/office/powerpoint/2018/8/main">
  <p188:cm id="{7F0508C9-B932-4217-9470-7549D345D553}" authorId="{E1CC44F7-0EAD-06D7-B793-C83C79B54A4B}" created="2023-11-10T12:53:20.577">
    <pc:sldMkLst xmlns:pc="http://schemas.microsoft.com/office/powerpoint/2013/main/command">
      <pc:docMk/>
      <pc:sldMk cId="1398055445" sldId="368"/>
    </pc:sldMkLst>
    <p188:txBody>
      <a:bodyPr/>
      <a:lstStyle/>
      <a:p>
        <a:r>
          <a:rPr lang="en-IN"/>
          <a:t>o	With (1) in mind, one can easily understand that what is claimed in this slide is technically wrong. Herein after a detailed explanation: 
	The CCF will know the security methods supported by the AEF in all cases. Let us clarify all the possible scenarios below so that you can better understand, but before that, let me clarify a very important point for you. The security method selection process by the CCF happens after the service API publishing by the API Publishing Function and the discovery of the service API by the API invoker. It is done via a separate interactions, which means that this has nothing to do with this discussion. 
•	Again, for a 3GPP defined AFE (e.g., NEF or SCEF), the security methods will be conveyed via the 3GPP-defined “securityMethods” attribute and the AEF will use this for security selection process. For this case, everything is fine, right?
•	Now for a non-3GPP AEF, there are two cases: 
o	This AFE support only non-3GPP security methods: 
	In this case, these non-3GPP defined security methods are conveyed via a vendor-specific extension’s attribute.
	BUT, in this case as well, the CCF has to support the security method selection process that comes afterwards, and for this, it needs to know the supported security methods, even if they are all non-3GPP defined and conveyed via a vendor-specific extension’s attribute , right? It is very important to understand this, because this is the point that Ericsson/Samsung are confusing people about.
                                                                                The CCF“ is a 3GPP defined function with functionality defined by 3GPP. Anything additional, defined by external SDO, does not relate to what makes a 3GPP CCF. See more elaborations in the next bullet.
	In other words: 
•	The CCF has to be enhanced to support this in order to be used by this vendor/SDO (e.g., ETSI MEC), which is normal!
In fact, security method negotiation is fully in the scope of the external organization. They can define an “enhanced CCF” which is, strictly speaking, not a 3GPP CCF anymore. Or they can define their own security management function that sits side by side with the CCF and that learns about published services e.g. by subscribing to the related events. Fully up to the third party. Not 3GPP’s business, and no assumption about CCF necessary.
•	How the selection process is done is hence out of our scope of 3GPP and should be described by that vendor/SDO (e.g., ETSI MEC).
o	This AEF supports both 3GPP-defined and non-3GPP defined security methods: 
	In this case, there are two sub-cases as per our proposal with Nokia, which leaves the door open for any possible implementation: 
•	(A) The supported security methods (both 3GPP-defined and non-3GPP defined) are conveyed via a vendor-specific extension’s attribute.
•	(B) The supported 3GPP-defined security methods are conveyed via the 3GPP-defined “securityMethods” attribute and non-3GPP defined security methods are conveyed via a vendor-specific extension’s attribute.
	BUT again, as in the previous case and no matter how the security methods are conveyed, the CCF has to know all the supported security methods and: 
•	The CCF has to be enhanced to support this in order to be used by this vendor/SDO (e.g., ETSI MEC).
See above. It’s not a (3GPP) CCF, strictly speaking. It is a CCF plus a third party “security manager” which could be integrated with (not into) the CCF, or stand by its side.
•	How the selection process is done is out of our scope of 3GPP and should be described by that vendor/SDO (e.g., ETSI MEC).
•	As you can see, what Ericsson/Samsung want to do is to restrict to only allow (B) and disallow (A) with absolutely no technical justification! They are just playing with words and confusing everybody. The real reason why they are objecting (as they also did for the other related topics such as query parameters extensibility) is that they don’t want this CAPIF extensibility to be promoted with other SDOs and that 3GPP CAPIF is reused by other SDOs. 
o	Absolutely. Their purpose is to restrict, to enforce that 3GPP security methods always go the 3GPP path. 
•	By restricting to only support (B), SDOs can lose flexibility and are obliged to support the 3GPP-defined attribute, whereas they can operate without it.
•	Nokia’s solution that is supported by the majority of the companies in stage 3 supports both (A) and (B).
•	And by the way, this is what we have done for the extensibility of the data formats and protocols under this very same scope. Both (A) and (B) are supported for them.</a:t>
        </a:r>
      </a:p>
    </p188:txBody>
  </p188:cm>
</p188:cmLst>
</file>

<file path=ppt/comments/modernComment_171_143A507C.xml><?xml version="1.0" encoding="utf-8"?>
<p188:cmLst xmlns:a="http://schemas.openxmlformats.org/drawingml/2006/main" xmlns:r="http://schemas.openxmlformats.org/officeDocument/2006/relationships" xmlns:p188="http://schemas.microsoft.com/office/powerpoint/2018/8/main">
  <p188:cm id="{D80403C9-AF60-4A09-AD3C-229D4DE1FCFF}" authorId="{E1CC44F7-0EAD-06D7-B793-C83C79B54A4B}" created="2023-11-10T12:55:16.781">
    <pc:sldMkLst xmlns:pc="http://schemas.microsoft.com/office/powerpoint/2013/main/command">
      <pc:docMk/>
      <pc:sldMk cId="339366012" sldId="369"/>
    </pc:sldMkLst>
    <p188:txBody>
      <a:bodyPr/>
      <a:lstStyle/>
      <a:p>
        <a:r>
          <a:rPr lang="en-IN"/>
          <a:t>o	Based on the above, you can clearly see that the conclusion in this slide is simply incorrect/wrong.</a:t>
        </a:r>
      </a:p>
    </p188:txBody>
  </p188:cm>
</p188:cmLst>
</file>

<file path=ppt/comments/modernComment_172_5CDA9FA9.xml><?xml version="1.0" encoding="utf-8"?>
<p188:cmLst xmlns:a="http://schemas.openxmlformats.org/drawingml/2006/main" xmlns:r="http://schemas.openxmlformats.org/officeDocument/2006/relationships" xmlns:p188="http://schemas.microsoft.com/office/powerpoint/2018/8/main">
  <p188:cm id="{EECF152D-AA0D-428B-848E-311F7F983C7E}" authorId="{E1CC44F7-0EAD-06D7-B793-C83C79B54A4B}" created="2023-11-10T12:51:58.395">
    <pc:sldMkLst xmlns:pc="http://schemas.microsoft.com/office/powerpoint/2013/main/command">
      <pc:docMk/>
      <pc:sldMk cId="1557831593" sldId="370"/>
    </pc:sldMkLst>
    <p188:txBody>
      <a:bodyPr/>
      <a:lstStyle/>
      <a:p>
        <a:r>
          <a:rPr lang="en-IN"/>
          <a:t>o	As indicated above in (1), the WA solution only applies to non-3GPP defined AEFs. In other words, it only applies to the case where CAPIF is reused/enhanced by another vendor/SDO such as ETSI MEC.
o	Therefore, this has absolutely no impact/change on the 3GPP behavior and the 3GPP northbound APIs as wrongly claimed in this slide.
o	And as indicated in this slide, stage 2 requirements in SA3/SA6 only require us in stage 3 to define how security methods for AEFs defined outside 3GPP should be conveyed. They are not requiring any specific solution as this is in stage 3 remit, not stage 2.</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AA2802BD-1B72-4AD1-8184-0FD099607084}"/>
              </a:ext>
            </a:extLst>
          </p:cNvPr>
          <p:cNvSpPr txBox="1">
            <a:spLocks noChangeArrowheads="1"/>
          </p:cNvSpPr>
          <p:nvPr userDrawn="1"/>
        </p:nvSpPr>
        <p:spPr bwMode="auto">
          <a:xfrm>
            <a:off x="133350" y="36513"/>
            <a:ext cx="357911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CT3</a:t>
            </a:r>
            <a:r>
              <a:rPr lang="en-GB" altLang="en-US" sz="1200" b="1" dirty="0">
                <a:latin typeface="Arial "/>
              </a:rPr>
              <a:t>#131</a:t>
            </a:r>
            <a:r>
              <a:rPr lang="sv-SE" altLang="en-US" sz="1200" b="1" dirty="0">
                <a:latin typeface="Arial "/>
              </a:rPr>
              <a:t>	</a:t>
            </a:r>
          </a:p>
          <a:p>
            <a:pPr eaLnBrk="1" hangingPunct="1">
              <a:defRPr/>
            </a:pPr>
            <a:r>
              <a:rPr lang="sv-SE" altLang="en-US" sz="1200" b="1" dirty="0">
                <a:latin typeface="Arial "/>
              </a:rPr>
              <a:t>Chicago, United</a:t>
            </a:r>
            <a:r>
              <a:rPr lang="sv-SE" altLang="en-US" sz="1200" b="1" baseline="0" dirty="0">
                <a:latin typeface="Arial "/>
              </a:rPr>
              <a:t> States</a:t>
            </a:r>
            <a:r>
              <a:rPr lang="sv-SE" altLang="en-US" sz="1200" b="1" dirty="0">
                <a:latin typeface="Arial "/>
              </a:rPr>
              <a:t> – November 2023</a:t>
            </a:r>
          </a:p>
        </p:txBody>
      </p:sp>
      <p:sp>
        <p:nvSpPr>
          <p:cNvPr id="13" name="Text Box 14">
            <a:extLst>
              <a:ext uri="{FF2B5EF4-FFF2-40B4-BE49-F238E27FC236}">
                <a16:creationId xmlns:a16="http://schemas.microsoft.com/office/drawing/2014/main" id="{AF4006C6-1A95-4284-A498-917EA49F0F95}"/>
              </a:ext>
            </a:extLst>
          </p:cNvPr>
          <p:cNvSpPr txBox="1">
            <a:spLocks noChangeArrowheads="1"/>
          </p:cNvSpPr>
          <p:nvPr userDrawn="1"/>
        </p:nvSpPr>
        <p:spPr bwMode="auto">
          <a:xfrm>
            <a:off x="9637123" y="119082"/>
            <a:ext cx="155475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dirty="0">
                <a:latin typeface="Arial "/>
              </a:rPr>
              <a:t>C3-235375	</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microsoft.com/office/2018/10/relationships/comments" Target="../comments/modernComment_16E_F333A09C.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microsoft.com/office/2018/10/relationships/comments" Target="../comments/modernComment_172_5CDA9FA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microsoft.com/office/2018/10/relationships/comments" Target="../comments/modernComment_170_5354A2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microsoft.com/office/2018/10/relationships/comments" Target="../comments/modernComment_171_143A507C.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BFCA172-672F-4297-B767-9F7EDE373FA1}"/>
              </a:ext>
            </a:extLst>
          </p:cNvPr>
          <p:cNvSpPr txBox="1">
            <a:spLocks/>
          </p:cNvSpPr>
          <p:nvPr/>
        </p:nvSpPr>
        <p:spPr bwMode="auto">
          <a:xfrm>
            <a:off x="2147887" y="1709738"/>
            <a:ext cx="9314439" cy="285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GB" altLang="en-US" sz="5400" dirty="0"/>
              <a:t>CAPIF Security extensibility</a:t>
            </a:r>
          </a:p>
          <a:p>
            <a:pPr eaLnBrk="1" hangingPunct="1"/>
            <a:r>
              <a:rPr lang="en-GB" altLang="en-US" sz="3200" dirty="0"/>
              <a:t>WA#58 established at CT3#130</a:t>
            </a:r>
          </a:p>
        </p:txBody>
      </p:sp>
      <p:sp>
        <p:nvSpPr>
          <p:cNvPr id="6" name="Text Placeholder 2">
            <a:extLst>
              <a:ext uri="{FF2B5EF4-FFF2-40B4-BE49-F238E27FC236}">
                <a16:creationId xmlns:a16="http://schemas.microsoft.com/office/drawing/2014/main" id="{9FAD3684-801E-4E1E-85EB-F5F3E5D37277}"/>
              </a:ext>
            </a:extLst>
          </p:cNvPr>
          <p:cNvSpPr txBox="1">
            <a:spLocks/>
          </p:cNvSpPr>
          <p:nvPr/>
        </p:nvSpPr>
        <p:spPr bwMode="auto">
          <a:xfrm>
            <a:off x="2147888" y="4589463"/>
            <a:ext cx="7886700"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FontTx/>
              <a:buNone/>
            </a:pPr>
            <a:r>
              <a:rPr lang="en-GB" altLang="en-US" dirty="0"/>
              <a:t>Samsung, Ericsson, InterDigital</a:t>
            </a:r>
          </a:p>
          <a:p>
            <a:pPr marL="0" indent="0" eaLnBrk="1" hangingPunct="1">
              <a:buFontTx/>
              <a:buNone/>
            </a:pPr>
            <a:endParaRPr lang="en-GB" altLang="en-US"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GB" altLang="en-US" dirty="0"/>
              <a:t>Outline</a:t>
            </a:r>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p:txBody>
          <a:bodyPr/>
          <a:lstStyle/>
          <a:p>
            <a:r>
              <a:rPr lang="en-US" altLang="en-US" dirty="0"/>
              <a:t>CAPIF Security extensions – Agreed</a:t>
            </a:r>
          </a:p>
          <a:p>
            <a:r>
              <a:rPr lang="en-US" altLang="en-US" dirty="0"/>
              <a:t>CAPIF Security – Stage-2 analysis</a:t>
            </a:r>
          </a:p>
          <a:p>
            <a:r>
              <a:rPr lang="en-US" altLang="en-US" dirty="0"/>
              <a:t>CAPIF Security extensions – Issues</a:t>
            </a:r>
          </a:p>
          <a:p>
            <a:r>
              <a:rPr lang="en-US" altLang="en-US" dirty="0"/>
              <a:t>CAPIF Security extensions – Proposal</a:t>
            </a:r>
          </a:p>
          <a:p>
            <a:r>
              <a:rPr lang="en-US" altLang="en-US" dirty="0"/>
              <a:t>Way forward</a:t>
            </a: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t>CAPIF Security extensions - Agreed</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CT3 agreed (C3-234550) through working agreement (#58) in CT3#130, to support the vendor specific extensions for CAPIF security, which are applicable for AEFs outside 3GPP scope.</a:t>
            </a:r>
          </a:p>
          <a:p>
            <a:pPr marL="0" indent="0">
              <a:buNone/>
            </a:pPr>
            <a:r>
              <a:rPr lang="en-US" altLang="en-US" sz="1600" i="1" dirty="0"/>
              <a:t> </a:t>
            </a:r>
            <a:r>
              <a:rPr lang="en-IN" altLang="en-US" sz="1600" i="1" dirty="0"/>
              <a:t>For AEFs defined by 3GPP, this attribute shall be present. For AEFs defined outside 3GPP (e.g. by other SDOs), if the “</a:t>
            </a:r>
            <a:r>
              <a:rPr lang="en-IN" altLang="en-US" sz="1600" i="1" dirty="0" err="1"/>
              <a:t>VendorExt</a:t>
            </a:r>
            <a:r>
              <a:rPr lang="en-IN" altLang="en-US" sz="1600" i="1" dirty="0"/>
              <a:t>” feature is supported, </a:t>
            </a:r>
            <a:r>
              <a:rPr lang="en-IN" altLang="en-US" sz="1600" b="1" i="1" dirty="0">
                <a:solidFill>
                  <a:srgbClr val="FF0000"/>
                </a:solidFill>
              </a:rPr>
              <a:t>the security methods to be used </a:t>
            </a:r>
            <a:r>
              <a:rPr lang="en-IN" altLang="en-US" sz="1600" i="1" dirty="0"/>
              <a:t>may alternatively be indicated via vendor-specific extensions to the </a:t>
            </a:r>
            <a:r>
              <a:rPr lang="en-IN" altLang="en-US" sz="1600" i="1" dirty="0" err="1"/>
              <a:t>InterfaceDescription</a:t>
            </a:r>
            <a:r>
              <a:rPr lang="en-IN" altLang="en-US" sz="1600" i="1" dirty="0"/>
              <a:t> data structure using the mechanism defined in clause 7.11.</a:t>
            </a:r>
          </a:p>
          <a:p>
            <a:pPr marL="0" indent="0">
              <a:buNone/>
            </a:pPr>
            <a:endParaRPr lang="en-US" altLang="en-US" sz="1600" i="1" dirty="0"/>
          </a:p>
          <a:p>
            <a:r>
              <a:rPr lang="en-US" altLang="en-US" dirty="0"/>
              <a:t>Allows mixed signaling of </a:t>
            </a:r>
            <a:r>
              <a:rPr lang="en-US" altLang="en-US" b="1" dirty="0"/>
              <a:t>3GPP security methods</a:t>
            </a:r>
            <a:r>
              <a:rPr lang="en-US" altLang="en-US" dirty="0"/>
              <a:t> over 3GPP defined attributes (“</a:t>
            </a:r>
            <a:r>
              <a:rPr lang="en-US" altLang="en-US" dirty="0" err="1"/>
              <a:t>securityMethods</a:t>
            </a:r>
            <a:r>
              <a:rPr lang="en-US" altLang="en-US" dirty="0"/>
              <a:t>”) or vendor specific extensions.</a:t>
            </a:r>
          </a:p>
          <a:p>
            <a:endParaRPr lang="en-US" altLang="en-US" dirty="0"/>
          </a:p>
        </p:txBody>
      </p:sp>
    </p:spTree>
    <p:extLst>
      <p:ext uri="{BB962C8B-B14F-4D97-AF65-F5344CB8AC3E}">
        <p14:creationId xmlns:p14="http://schemas.microsoft.com/office/powerpoint/2010/main" val="4080246940"/>
      </p:ext>
    </p:extLst>
  </p:cSld>
  <p:clrMapOvr>
    <a:masterClrMapping/>
  </p:clrMapOvr>
  <p:transition>
    <p:wipe dir="r"/>
  </p:transition>
  <p:extLst>
    <p:ext uri="{6950BFC3-D8DA-4A85-94F7-54DA5524770B}">
      <p188:commentRel xmlns:p188="http://schemas.microsoft.com/office/powerpoint/2018/8/main" r:id="rId2"/>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D1FE6-05D4-12D8-26A0-C992EA848E69}"/>
              </a:ext>
            </a:extLst>
          </p:cNvPr>
          <p:cNvSpPr>
            <a:spLocks noGrp="1"/>
          </p:cNvSpPr>
          <p:nvPr>
            <p:ph type="title"/>
          </p:nvPr>
        </p:nvSpPr>
        <p:spPr/>
        <p:txBody>
          <a:bodyPr/>
          <a:lstStyle/>
          <a:p>
            <a:r>
              <a:rPr lang="en-US" dirty="0"/>
              <a:t>CAPIF Security – Stage-2 analysis</a:t>
            </a:r>
          </a:p>
        </p:txBody>
      </p:sp>
      <p:sp>
        <p:nvSpPr>
          <p:cNvPr id="5" name="Rectangle: Rounded Corners 4">
            <a:extLst>
              <a:ext uri="{FF2B5EF4-FFF2-40B4-BE49-F238E27FC236}">
                <a16:creationId xmlns:a16="http://schemas.microsoft.com/office/drawing/2014/main" id="{C85D304E-D7F1-A040-7EFE-1EB82C93C090}"/>
              </a:ext>
            </a:extLst>
          </p:cNvPr>
          <p:cNvSpPr/>
          <p:nvPr/>
        </p:nvSpPr>
        <p:spPr>
          <a:xfrm>
            <a:off x="737363" y="2661788"/>
            <a:ext cx="1274618" cy="1701346"/>
          </a:xfrm>
          <a:prstGeom prst="roundRect">
            <a:avLst>
              <a:gd name="adj" fmla="val 7350"/>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a:t>CAPIF Core Function</a:t>
            </a:r>
          </a:p>
          <a:p>
            <a:pPr algn="ctr"/>
            <a:r>
              <a:rPr lang="en-US" dirty="0"/>
              <a:t>(CCF)</a:t>
            </a:r>
          </a:p>
        </p:txBody>
      </p:sp>
      <p:sp>
        <p:nvSpPr>
          <p:cNvPr id="6" name="Rectangle 5">
            <a:extLst>
              <a:ext uri="{FF2B5EF4-FFF2-40B4-BE49-F238E27FC236}">
                <a16:creationId xmlns:a16="http://schemas.microsoft.com/office/drawing/2014/main" id="{5157664C-B7D7-70F5-B843-CB3B973BA958}"/>
              </a:ext>
            </a:extLst>
          </p:cNvPr>
          <p:cNvSpPr/>
          <p:nvPr/>
        </p:nvSpPr>
        <p:spPr>
          <a:xfrm>
            <a:off x="4368924" y="2661788"/>
            <a:ext cx="570015" cy="767938"/>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AEF</a:t>
            </a:r>
          </a:p>
        </p:txBody>
      </p:sp>
      <p:graphicFrame>
        <p:nvGraphicFramePr>
          <p:cNvPr id="7" name="Table 7">
            <a:extLst>
              <a:ext uri="{FF2B5EF4-FFF2-40B4-BE49-F238E27FC236}">
                <a16:creationId xmlns:a16="http://schemas.microsoft.com/office/drawing/2014/main" id="{A1367A80-6AAA-BCE5-BBCE-E655737DD500}"/>
              </a:ext>
            </a:extLst>
          </p:cNvPr>
          <p:cNvGraphicFramePr>
            <a:graphicFrameLocks noGrp="1"/>
          </p:cNvGraphicFramePr>
          <p:nvPr>
            <p:extLst>
              <p:ext uri="{D42A27DB-BD31-4B8C-83A1-F6EECF244321}">
                <p14:modId xmlns:p14="http://schemas.microsoft.com/office/powerpoint/2010/main" val="1447093695"/>
              </p:ext>
            </p:extLst>
          </p:nvPr>
        </p:nvGraphicFramePr>
        <p:xfrm>
          <a:off x="3197224" y="2661788"/>
          <a:ext cx="1136073" cy="914400"/>
        </p:xfrm>
        <a:graphic>
          <a:graphicData uri="http://schemas.openxmlformats.org/drawingml/2006/table">
            <a:tbl>
              <a:tblPr firstRow="1" bandRow="1">
                <a:tableStyleId>{5C22544A-7EE6-4342-B048-85BDC9FD1C3A}</a:tableStyleId>
              </a:tblPr>
              <a:tblGrid>
                <a:gridCol w="1136073">
                  <a:extLst>
                    <a:ext uri="{9D8B030D-6E8A-4147-A177-3AD203B41FA5}">
                      <a16:colId xmlns:a16="http://schemas.microsoft.com/office/drawing/2014/main" val="2855282423"/>
                    </a:ext>
                  </a:extLst>
                </a:gridCol>
              </a:tblGrid>
              <a:tr h="191985">
                <a:tc>
                  <a:txBody>
                    <a:bodyPr/>
                    <a:lstStyle/>
                    <a:p>
                      <a:pPr algn="ctr"/>
                      <a:r>
                        <a:rPr lang="en-US" sz="900" dirty="0" err="1"/>
                        <a:t>AefProfile</a:t>
                      </a:r>
                      <a:r>
                        <a:rPr lang="en-US" sz="900" dirty="0"/>
                        <a:t> (29.222)</a:t>
                      </a:r>
                    </a:p>
                  </a:txBody>
                  <a:tcPr anchor="ctr"/>
                </a:tc>
                <a:extLst>
                  <a:ext uri="{0D108BD9-81ED-4DB2-BD59-A6C34878D82A}">
                    <a16:rowId xmlns:a16="http://schemas.microsoft.com/office/drawing/2014/main" val="1457508751"/>
                  </a:ext>
                </a:extLst>
              </a:tr>
              <a:tr h="191985">
                <a:tc>
                  <a:txBody>
                    <a:bodyPr/>
                    <a:lstStyle/>
                    <a:p>
                      <a:pPr algn="ctr"/>
                      <a:r>
                        <a:rPr lang="en-US" sz="900" dirty="0"/>
                        <a:t>Protocols</a:t>
                      </a:r>
                    </a:p>
                  </a:txBody>
                  <a:tcPr anchor="ctr"/>
                </a:tc>
                <a:extLst>
                  <a:ext uri="{0D108BD9-81ED-4DB2-BD59-A6C34878D82A}">
                    <a16:rowId xmlns:a16="http://schemas.microsoft.com/office/drawing/2014/main" val="1489027830"/>
                  </a:ext>
                </a:extLst>
              </a:tr>
              <a:tr h="191985">
                <a:tc>
                  <a:txBody>
                    <a:bodyPr/>
                    <a:lstStyle/>
                    <a:p>
                      <a:pPr algn="ctr"/>
                      <a:r>
                        <a:rPr lang="en-US" sz="900" dirty="0" err="1"/>
                        <a:t>dataFormats</a:t>
                      </a:r>
                      <a:endParaRPr lang="en-US" sz="900" dirty="0"/>
                    </a:p>
                  </a:txBody>
                  <a:tcPr anchor="ctr"/>
                </a:tc>
                <a:extLst>
                  <a:ext uri="{0D108BD9-81ED-4DB2-BD59-A6C34878D82A}">
                    <a16:rowId xmlns:a16="http://schemas.microsoft.com/office/drawing/2014/main" val="2197963119"/>
                  </a:ext>
                </a:extLst>
              </a:tr>
              <a:tr h="191985">
                <a:tc>
                  <a:txBody>
                    <a:bodyPr/>
                    <a:lstStyle/>
                    <a:p>
                      <a:pPr algn="ctr"/>
                      <a:r>
                        <a:rPr lang="en-US" sz="900" dirty="0" err="1">
                          <a:highlight>
                            <a:srgbClr val="00FFFF"/>
                          </a:highlight>
                        </a:rPr>
                        <a:t>securityMehods</a:t>
                      </a:r>
                      <a:endParaRPr lang="en-US" sz="900" dirty="0">
                        <a:highlight>
                          <a:srgbClr val="00FFFF"/>
                        </a:highlight>
                      </a:endParaRPr>
                    </a:p>
                  </a:txBody>
                  <a:tcPr anchor="ctr"/>
                </a:tc>
                <a:extLst>
                  <a:ext uri="{0D108BD9-81ED-4DB2-BD59-A6C34878D82A}">
                    <a16:rowId xmlns:a16="http://schemas.microsoft.com/office/drawing/2014/main" val="1771354583"/>
                  </a:ext>
                </a:extLst>
              </a:tr>
            </a:tbl>
          </a:graphicData>
        </a:graphic>
      </p:graphicFrame>
      <p:cxnSp>
        <p:nvCxnSpPr>
          <p:cNvPr id="9" name="Straight Arrow Connector 8">
            <a:extLst>
              <a:ext uri="{FF2B5EF4-FFF2-40B4-BE49-F238E27FC236}">
                <a16:creationId xmlns:a16="http://schemas.microsoft.com/office/drawing/2014/main" id="{2EB39E0D-E627-27FB-556C-5111E04E27C2}"/>
              </a:ext>
            </a:extLst>
          </p:cNvPr>
          <p:cNvCxnSpPr>
            <a:cxnSpLocks/>
            <a:stCxn id="7" idx="1"/>
          </p:cNvCxnSpPr>
          <p:nvPr/>
        </p:nvCxnSpPr>
        <p:spPr>
          <a:xfrm flipH="1">
            <a:off x="2011981" y="3118988"/>
            <a:ext cx="1185243"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B12FB096-2FED-2BF1-610C-FC2AB9402139}"/>
              </a:ext>
            </a:extLst>
          </p:cNvPr>
          <p:cNvSpPr txBox="1"/>
          <p:nvPr/>
        </p:nvSpPr>
        <p:spPr>
          <a:xfrm>
            <a:off x="2061151" y="2888156"/>
            <a:ext cx="1136073" cy="230832"/>
          </a:xfrm>
          <a:prstGeom prst="rect">
            <a:avLst/>
          </a:prstGeom>
          <a:noFill/>
        </p:spPr>
        <p:txBody>
          <a:bodyPr wrap="square">
            <a:spAutoFit/>
          </a:bodyPr>
          <a:lstStyle/>
          <a:p>
            <a:r>
              <a:rPr lang="en-GB" sz="900" b="1" dirty="0">
                <a:solidFill>
                  <a:srgbClr val="0070C0"/>
                </a:solidFill>
                <a:effectLst/>
                <a:latin typeface="+mj-lt"/>
                <a:ea typeface="SimSun" panose="02010600030101010101" pitchFamily="2" charset="-122"/>
              </a:rPr>
              <a:t>Publishes AEF profile</a:t>
            </a:r>
            <a:endParaRPr lang="en-US" sz="900" b="1" dirty="0">
              <a:solidFill>
                <a:srgbClr val="0070C0"/>
              </a:solidFill>
              <a:latin typeface="+mj-lt"/>
            </a:endParaRPr>
          </a:p>
        </p:txBody>
      </p:sp>
      <p:sp>
        <p:nvSpPr>
          <p:cNvPr id="13" name="Rectangle: Rounded Corners 12">
            <a:extLst>
              <a:ext uri="{FF2B5EF4-FFF2-40B4-BE49-F238E27FC236}">
                <a16:creationId xmlns:a16="http://schemas.microsoft.com/office/drawing/2014/main" id="{5AAA69EB-452C-B48C-BD78-357824EA7409}"/>
              </a:ext>
            </a:extLst>
          </p:cNvPr>
          <p:cNvSpPr/>
          <p:nvPr/>
        </p:nvSpPr>
        <p:spPr>
          <a:xfrm>
            <a:off x="3129778" y="2176493"/>
            <a:ext cx="1971536" cy="1796297"/>
          </a:xfrm>
          <a:prstGeom prst="roundRect">
            <a:avLst>
              <a:gd name="adj" fmla="val 11237"/>
            </a:avLst>
          </a:prstGeom>
          <a:solidFill>
            <a:schemeClr val="accent1">
              <a:alpha val="0"/>
            </a:schemeClr>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0B355842-C211-35C7-9A68-E61931574348}"/>
              </a:ext>
            </a:extLst>
          </p:cNvPr>
          <p:cNvSpPr txBox="1"/>
          <p:nvPr/>
        </p:nvSpPr>
        <p:spPr>
          <a:xfrm>
            <a:off x="3293107" y="3576280"/>
            <a:ext cx="1685078" cy="400110"/>
          </a:xfrm>
          <a:prstGeom prst="rect">
            <a:avLst/>
          </a:prstGeom>
          <a:noFill/>
        </p:spPr>
        <p:txBody>
          <a:bodyPr wrap="none" rtlCol="0">
            <a:spAutoFit/>
          </a:bodyPr>
          <a:lstStyle/>
          <a:p>
            <a:pPr algn="ctr"/>
            <a:r>
              <a:rPr lang="en-US" sz="1000" b="1" dirty="0">
                <a:solidFill>
                  <a:srgbClr val="0070C0"/>
                </a:solidFill>
              </a:rPr>
              <a:t>3GPP-defined AEFs strictly</a:t>
            </a:r>
          </a:p>
          <a:p>
            <a:pPr algn="ctr"/>
            <a:r>
              <a:rPr lang="en-US" sz="1000" b="1" dirty="0">
                <a:solidFill>
                  <a:srgbClr val="0070C0"/>
                </a:solidFill>
              </a:rPr>
              <a:t>follow the </a:t>
            </a:r>
            <a:r>
              <a:rPr lang="en-US" sz="1000" b="1" dirty="0" err="1">
                <a:solidFill>
                  <a:srgbClr val="0070C0"/>
                </a:solidFill>
              </a:rPr>
              <a:t>AefProfile</a:t>
            </a:r>
            <a:r>
              <a:rPr lang="en-US" sz="1000" b="1" dirty="0">
                <a:solidFill>
                  <a:srgbClr val="0070C0"/>
                </a:solidFill>
              </a:rPr>
              <a:t> format</a:t>
            </a:r>
          </a:p>
        </p:txBody>
      </p:sp>
      <p:sp>
        <p:nvSpPr>
          <p:cNvPr id="15" name="Rectangle 14">
            <a:extLst>
              <a:ext uri="{FF2B5EF4-FFF2-40B4-BE49-F238E27FC236}">
                <a16:creationId xmlns:a16="http://schemas.microsoft.com/office/drawing/2014/main" id="{59BFED64-653C-F515-9DBA-B77C97CF20C0}"/>
              </a:ext>
            </a:extLst>
          </p:cNvPr>
          <p:cNvSpPr/>
          <p:nvPr/>
        </p:nvSpPr>
        <p:spPr>
          <a:xfrm>
            <a:off x="7629893" y="2675037"/>
            <a:ext cx="570015" cy="767938"/>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t>AEF</a:t>
            </a:r>
          </a:p>
        </p:txBody>
      </p:sp>
      <p:graphicFrame>
        <p:nvGraphicFramePr>
          <p:cNvPr id="16" name="Table 7">
            <a:extLst>
              <a:ext uri="{FF2B5EF4-FFF2-40B4-BE49-F238E27FC236}">
                <a16:creationId xmlns:a16="http://schemas.microsoft.com/office/drawing/2014/main" id="{DAF0D73B-4A4B-8B3E-D2BF-75D35BBCCBF3}"/>
              </a:ext>
            </a:extLst>
          </p:cNvPr>
          <p:cNvGraphicFramePr>
            <a:graphicFrameLocks noGrp="1"/>
          </p:cNvGraphicFramePr>
          <p:nvPr>
            <p:extLst>
              <p:ext uri="{D42A27DB-BD31-4B8C-83A1-F6EECF244321}">
                <p14:modId xmlns:p14="http://schemas.microsoft.com/office/powerpoint/2010/main" val="1427985262"/>
              </p:ext>
            </p:extLst>
          </p:nvPr>
        </p:nvGraphicFramePr>
        <p:xfrm>
          <a:off x="6101257" y="2675037"/>
          <a:ext cx="1485003" cy="1600200"/>
        </p:xfrm>
        <a:graphic>
          <a:graphicData uri="http://schemas.openxmlformats.org/drawingml/2006/table">
            <a:tbl>
              <a:tblPr firstRow="1" bandRow="1">
                <a:tableStyleId>{21E4AEA4-8DFA-4A89-87EB-49C32662AFE0}</a:tableStyleId>
              </a:tblPr>
              <a:tblGrid>
                <a:gridCol w="1485003">
                  <a:extLst>
                    <a:ext uri="{9D8B030D-6E8A-4147-A177-3AD203B41FA5}">
                      <a16:colId xmlns:a16="http://schemas.microsoft.com/office/drawing/2014/main" val="2855282423"/>
                    </a:ext>
                  </a:extLst>
                </a:gridCol>
              </a:tblGrid>
              <a:tr h="191985">
                <a:tc>
                  <a:txBody>
                    <a:bodyPr/>
                    <a:lstStyle/>
                    <a:p>
                      <a:pPr algn="ctr"/>
                      <a:r>
                        <a:rPr lang="en-US" sz="900" dirty="0" err="1"/>
                        <a:t>AefProfile</a:t>
                      </a:r>
                      <a:r>
                        <a:rPr lang="en-US" sz="900" dirty="0"/>
                        <a:t> (29.222)</a:t>
                      </a:r>
                    </a:p>
                  </a:txBody>
                  <a:tcPr anchor="ctr"/>
                </a:tc>
                <a:extLst>
                  <a:ext uri="{0D108BD9-81ED-4DB2-BD59-A6C34878D82A}">
                    <a16:rowId xmlns:a16="http://schemas.microsoft.com/office/drawing/2014/main" val="1457508751"/>
                  </a:ext>
                </a:extLst>
              </a:tr>
              <a:tr h="191985">
                <a:tc>
                  <a:txBody>
                    <a:bodyPr/>
                    <a:lstStyle/>
                    <a:p>
                      <a:pPr algn="ctr"/>
                      <a:r>
                        <a:rPr lang="en-US" sz="900" dirty="0"/>
                        <a:t>Protocols</a:t>
                      </a:r>
                    </a:p>
                  </a:txBody>
                  <a:tcPr anchor="ctr"/>
                </a:tc>
                <a:extLst>
                  <a:ext uri="{0D108BD9-81ED-4DB2-BD59-A6C34878D82A}">
                    <a16:rowId xmlns:a16="http://schemas.microsoft.com/office/drawing/2014/main" val="1489027830"/>
                  </a:ext>
                </a:extLst>
              </a:tr>
              <a:tr h="191985">
                <a:tc>
                  <a:txBody>
                    <a:bodyPr/>
                    <a:lstStyle/>
                    <a:p>
                      <a:pPr algn="l"/>
                      <a:r>
                        <a:rPr lang="en-US" sz="900" dirty="0">
                          <a:solidFill>
                            <a:srgbClr val="C00000"/>
                          </a:solidFill>
                        </a:rPr>
                        <a:t>&gt;&gt; vend-Protocols (?)</a:t>
                      </a:r>
                    </a:p>
                  </a:txBody>
                  <a:tcPr anchor="ctr"/>
                </a:tc>
                <a:extLst>
                  <a:ext uri="{0D108BD9-81ED-4DB2-BD59-A6C34878D82A}">
                    <a16:rowId xmlns:a16="http://schemas.microsoft.com/office/drawing/2014/main" val="720239426"/>
                  </a:ext>
                </a:extLst>
              </a:tr>
              <a:tr h="191985">
                <a:tc>
                  <a:txBody>
                    <a:bodyPr/>
                    <a:lstStyle/>
                    <a:p>
                      <a:pPr algn="ctr"/>
                      <a:r>
                        <a:rPr lang="en-US" sz="900" dirty="0" err="1"/>
                        <a:t>dataFormats</a:t>
                      </a:r>
                      <a:endParaRPr lang="en-US" sz="900" dirty="0"/>
                    </a:p>
                  </a:txBody>
                  <a:tcPr anchor="ctr"/>
                </a:tc>
                <a:extLst>
                  <a:ext uri="{0D108BD9-81ED-4DB2-BD59-A6C34878D82A}">
                    <a16:rowId xmlns:a16="http://schemas.microsoft.com/office/drawing/2014/main" val="2197963119"/>
                  </a:ext>
                </a:extLst>
              </a:tr>
              <a:tr h="1919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solidFill>
                            <a:srgbClr val="C00000"/>
                          </a:solidFill>
                        </a:rPr>
                        <a:t>&gt;&gt; vend-</a:t>
                      </a:r>
                      <a:r>
                        <a:rPr lang="en-US" sz="900" dirty="0" err="1">
                          <a:solidFill>
                            <a:srgbClr val="C00000"/>
                          </a:solidFill>
                        </a:rPr>
                        <a:t>dataFormats</a:t>
                      </a:r>
                      <a:r>
                        <a:rPr lang="en-US" sz="900" dirty="0">
                          <a:solidFill>
                            <a:srgbClr val="C00000"/>
                          </a:solidFill>
                        </a:rPr>
                        <a:t> (?)</a:t>
                      </a:r>
                    </a:p>
                  </a:txBody>
                  <a:tcPr anchor="ctr"/>
                </a:tc>
                <a:extLst>
                  <a:ext uri="{0D108BD9-81ED-4DB2-BD59-A6C34878D82A}">
                    <a16:rowId xmlns:a16="http://schemas.microsoft.com/office/drawing/2014/main" val="3998194413"/>
                  </a:ext>
                </a:extLst>
              </a:tr>
              <a:tr h="191985">
                <a:tc>
                  <a:txBody>
                    <a:bodyPr/>
                    <a:lstStyle/>
                    <a:p>
                      <a:pPr algn="ctr"/>
                      <a:r>
                        <a:rPr lang="en-US" sz="900" dirty="0" err="1">
                          <a:highlight>
                            <a:srgbClr val="00FFFF"/>
                          </a:highlight>
                        </a:rPr>
                        <a:t>securityMehods</a:t>
                      </a:r>
                      <a:endParaRPr lang="en-US" sz="900" dirty="0">
                        <a:highlight>
                          <a:srgbClr val="00FFFF"/>
                        </a:highlight>
                      </a:endParaRPr>
                    </a:p>
                  </a:txBody>
                  <a:tcPr anchor="ctr"/>
                </a:tc>
                <a:extLst>
                  <a:ext uri="{0D108BD9-81ED-4DB2-BD59-A6C34878D82A}">
                    <a16:rowId xmlns:a16="http://schemas.microsoft.com/office/drawing/2014/main" val="1771354583"/>
                  </a:ext>
                </a:extLst>
              </a:tr>
              <a:tr h="1919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solidFill>
                            <a:srgbClr val="C00000"/>
                          </a:solidFill>
                          <a:highlight>
                            <a:srgbClr val="00FFFF"/>
                          </a:highlight>
                        </a:rPr>
                        <a:t>&gt;&gt; vend-</a:t>
                      </a:r>
                      <a:r>
                        <a:rPr lang="en-US" sz="900" dirty="0" err="1">
                          <a:solidFill>
                            <a:srgbClr val="C00000"/>
                          </a:solidFill>
                          <a:highlight>
                            <a:srgbClr val="00FFFF"/>
                          </a:highlight>
                        </a:rPr>
                        <a:t>securityMehods</a:t>
                      </a:r>
                      <a:r>
                        <a:rPr lang="en-US" sz="900" dirty="0">
                          <a:solidFill>
                            <a:srgbClr val="C00000"/>
                          </a:solidFill>
                          <a:highlight>
                            <a:srgbClr val="00FFFF"/>
                          </a:highlight>
                        </a:rPr>
                        <a:t> (?)</a:t>
                      </a:r>
                    </a:p>
                  </a:txBody>
                  <a:tcPr anchor="ctr"/>
                </a:tc>
                <a:extLst>
                  <a:ext uri="{0D108BD9-81ED-4DB2-BD59-A6C34878D82A}">
                    <a16:rowId xmlns:a16="http://schemas.microsoft.com/office/drawing/2014/main" val="861921087"/>
                  </a:ext>
                </a:extLst>
              </a:tr>
            </a:tbl>
          </a:graphicData>
        </a:graphic>
      </p:graphicFrame>
      <p:sp>
        <p:nvSpPr>
          <p:cNvPr id="17" name="Rectangle: Rounded Corners 16">
            <a:extLst>
              <a:ext uri="{FF2B5EF4-FFF2-40B4-BE49-F238E27FC236}">
                <a16:creationId xmlns:a16="http://schemas.microsoft.com/office/drawing/2014/main" id="{F518DACC-F019-C1F7-3239-3C54B80E40E1}"/>
              </a:ext>
            </a:extLst>
          </p:cNvPr>
          <p:cNvSpPr/>
          <p:nvPr/>
        </p:nvSpPr>
        <p:spPr>
          <a:xfrm>
            <a:off x="5877639" y="2171523"/>
            <a:ext cx="2445534" cy="2694259"/>
          </a:xfrm>
          <a:prstGeom prst="roundRect">
            <a:avLst>
              <a:gd name="adj" fmla="val 11237"/>
            </a:avLst>
          </a:prstGeom>
          <a:solidFill>
            <a:schemeClr val="accent1">
              <a:alpha val="0"/>
            </a:schemeClr>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E11DEBFB-9A62-FE41-597D-0BA215A4AB86}"/>
              </a:ext>
            </a:extLst>
          </p:cNvPr>
          <p:cNvSpPr txBox="1"/>
          <p:nvPr/>
        </p:nvSpPr>
        <p:spPr>
          <a:xfrm>
            <a:off x="6078815" y="4335912"/>
            <a:ext cx="2143536" cy="553998"/>
          </a:xfrm>
          <a:prstGeom prst="rect">
            <a:avLst/>
          </a:prstGeom>
          <a:noFill/>
        </p:spPr>
        <p:txBody>
          <a:bodyPr wrap="none" rtlCol="0">
            <a:spAutoFit/>
          </a:bodyPr>
          <a:lstStyle/>
          <a:p>
            <a:pPr algn="ctr"/>
            <a:r>
              <a:rPr lang="en-US" sz="1000" b="1" dirty="0">
                <a:solidFill>
                  <a:schemeClr val="accent2"/>
                </a:solidFill>
              </a:rPr>
              <a:t>Non-3GPP-defined AEFs should use</a:t>
            </a:r>
          </a:p>
          <a:p>
            <a:pPr algn="ctr"/>
            <a:r>
              <a:rPr lang="en-US" sz="1000" b="1" dirty="0">
                <a:solidFill>
                  <a:schemeClr val="accent2"/>
                </a:solidFill>
              </a:rPr>
              <a:t>vendor-specific extension to indicate</a:t>
            </a:r>
          </a:p>
          <a:p>
            <a:pPr algn="ctr"/>
            <a:r>
              <a:rPr lang="en-US" sz="1000" b="1" dirty="0">
                <a:solidFill>
                  <a:schemeClr val="accent2"/>
                </a:solidFill>
              </a:rPr>
              <a:t>non-3GPP defined parameters.</a:t>
            </a:r>
          </a:p>
        </p:txBody>
      </p:sp>
      <p:sp>
        <p:nvSpPr>
          <p:cNvPr id="20" name="TextBox 19">
            <a:extLst>
              <a:ext uri="{FF2B5EF4-FFF2-40B4-BE49-F238E27FC236}">
                <a16:creationId xmlns:a16="http://schemas.microsoft.com/office/drawing/2014/main" id="{7492CED4-76C8-C5D2-B45B-B022B8BB9998}"/>
              </a:ext>
            </a:extLst>
          </p:cNvPr>
          <p:cNvSpPr txBox="1"/>
          <p:nvPr/>
        </p:nvSpPr>
        <p:spPr>
          <a:xfrm>
            <a:off x="3079701" y="2236229"/>
            <a:ext cx="2111890" cy="338554"/>
          </a:xfrm>
          <a:prstGeom prst="rect">
            <a:avLst/>
          </a:prstGeom>
          <a:noFill/>
        </p:spPr>
        <p:txBody>
          <a:bodyPr wrap="square">
            <a:spAutoFit/>
          </a:bodyPr>
          <a:lstStyle/>
          <a:p>
            <a:pPr algn="ctr"/>
            <a:r>
              <a:rPr lang="en-US" sz="1600" dirty="0">
                <a:solidFill>
                  <a:srgbClr val="0070C0"/>
                </a:solidFill>
              </a:rPr>
              <a:t>3GPP defined AEFs </a:t>
            </a:r>
            <a:endParaRPr lang="en-US" sz="1600" dirty="0"/>
          </a:p>
        </p:txBody>
      </p:sp>
      <p:sp>
        <p:nvSpPr>
          <p:cNvPr id="21" name="TextBox 20">
            <a:extLst>
              <a:ext uri="{FF2B5EF4-FFF2-40B4-BE49-F238E27FC236}">
                <a16:creationId xmlns:a16="http://schemas.microsoft.com/office/drawing/2014/main" id="{40242D9D-606B-4CCC-81B4-9DDB8E61056E}"/>
              </a:ext>
            </a:extLst>
          </p:cNvPr>
          <p:cNvSpPr txBox="1"/>
          <p:nvPr/>
        </p:nvSpPr>
        <p:spPr>
          <a:xfrm>
            <a:off x="5927815" y="2250333"/>
            <a:ext cx="2445534" cy="338554"/>
          </a:xfrm>
          <a:prstGeom prst="rect">
            <a:avLst/>
          </a:prstGeom>
          <a:noFill/>
        </p:spPr>
        <p:txBody>
          <a:bodyPr wrap="square">
            <a:spAutoFit/>
          </a:bodyPr>
          <a:lstStyle/>
          <a:p>
            <a:pPr algn="ctr"/>
            <a:r>
              <a:rPr lang="en-US" sz="1600" dirty="0">
                <a:solidFill>
                  <a:schemeClr val="accent2"/>
                </a:solidFill>
              </a:rPr>
              <a:t>Non-3GPP defined AEFs </a:t>
            </a:r>
          </a:p>
        </p:txBody>
      </p:sp>
      <p:cxnSp>
        <p:nvCxnSpPr>
          <p:cNvPr id="22" name="Straight Arrow Connector 21">
            <a:extLst>
              <a:ext uri="{FF2B5EF4-FFF2-40B4-BE49-F238E27FC236}">
                <a16:creationId xmlns:a16="http://schemas.microsoft.com/office/drawing/2014/main" id="{DDD9079D-4533-E75A-9895-3109405B8A20}"/>
              </a:ext>
            </a:extLst>
          </p:cNvPr>
          <p:cNvCxnSpPr>
            <a:cxnSpLocks/>
          </p:cNvCxnSpPr>
          <p:nvPr/>
        </p:nvCxnSpPr>
        <p:spPr>
          <a:xfrm flipH="1">
            <a:off x="2009027" y="4182767"/>
            <a:ext cx="4092230" cy="0"/>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2164E311-B01A-AAC9-146F-D0E218ADCDF3}"/>
              </a:ext>
            </a:extLst>
          </p:cNvPr>
          <p:cNvSpPr txBox="1"/>
          <p:nvPr/>
        </p:nvSpPr>
        <p:spPr>
          <a:xfrm>
            <a:off x="3737527" y="3971335"/>
            <a:ext cx="1136073" cy="230832"/>
          </a:xfrm>
          <a:prstGeom prst="rect">
            <a:avLst/>
          </a:prstGeom>
          <a:noFill/>
        </p:spPr>
        <p:txBody>
          <a:bodyPr wrap="square">
            <a:spAutoFit/>
          </a:bodyPr>
          <a:lstStyle/>
          <a:p>
            <a:r>
              <a:rPr lang="en-GB" sz="900" b="1" dirty="0">
                <a:solidFill>
                  <a:schemeClr val="accent2"/>
                </a:solidFill>
                <a:effectLst/>
                <a:latin typeface="+mj-lt"/>
                <a:ea typeface="SimSun" panose="02010600030101010101" pitchFamily="2" charset="-122"/>
              </a:rPr>
              <a:t>Publishes AEF profile</a:t>
            </a:r>
            <a:endParaRPr lang="en-US" sz="900" b="1" dirty="0">
              <a:solidFill>
                <a:schemeClr val="accent2"/>
              </a:solidFill>
              <a:latin typeface="+mj-lt"/>
            </a:endParaRPr>
          </a:p>
        </p:txBody>
      </p:sp>
      <p:sp>
        <p:nvSpPr>
          <p:cNvPr id="26" name="Rectangle: Rounded Corners 25">
            <a:extLst>
              <a:ext uri="{FF2B5EF4-FFF2-40B4-BE49-F238E27FC236}">
                <a16:creationId xmlns:a16="http://schemas.microsoft.com/office/drawing/2014/main" id="{05A40A99-AD62-0B5C-0E99-993D64FA3401}"/>
              </a:ext>
            </a:extLst>
          </p:cNvPr>
          <p:cNvSpPr/>
          <p:nvPr/>
        </p:nvSpPr>
        <p:spPr>
          <a:xfrm>
            <a:off x="737363" y="4991406"/>
            <a:ext cx="7602964" cy="593339"/>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en-IN" sz="1800" b="1" dirty="0">
                <a:effectLst/>
                <a:latin typeface="Arial" panose="020B0604020202020204" pitchFamily="34" charset="0"/>
                <a:cs typeface="Times New Roman" panose="02020603050405020304" pitchFamily="18" charset="0"/>
              </a:rPr>
              <a:t>Fundamental CAPIF API Guidelines </a:t>
            </a:r>
            <a:r>
              <a:rPr lang="en-IN" b="1" dirty="0">
                <a:latin typeface="Arial" panose="020B0604020202020204" pitchFamily="34" charset="0"/>
                <a:cs typeface="Times New Roman" panose="02020603050405020304" pitchFamily="18" charset="0"/>
              </a:rPr>
              <a:t>(clause 9.2 of 23.222):</a:t>
            </a:r>
            <a:endParaRPr lang="en-US" sz="1800" b="1" dirty="0">
              <a:effectLst/>
              <a:latin typeface="Arial" panose="020B0604020202020204" pitchFamily="34" charset="0"/>
              <a:cs typeface="Times New Roman" panose="02020603050405020304" pitchFamily="18" charset="0"/>
            </a:endParaRPr>
          </a:p>
          <a:p>
            <a:pPr algn="ctr"/>
            <a:r>
              <a:rPr lang="en-IN" sz="1800" dirty="0">
                <a:effectLst/>
                <a:latin typeface="Times New Roman" panose="02020603050405020304" pitchFamily="18" charset="0"/>
                <a:ea typeface="Times New Roman" panose="02020603050405020304" pitchFamily="18" charset="0"/>
              </a:rPr>
              <a:t>The extension does not replace any existing function in Northbound APIs.</a:t>
            </a:r>
            <a:endParaRPr lang="en-US" dirty="0"/>
          </a:p>
        </p:txBody>
      </p:sp>
      <p:sp>
        <p:nvSpPr>
          <p:cNvPr id="27" name="Rectangle: Rounded Corners 26">
            <a:extLst>
              <a:ext uri="{FF2B5EF4-FFF2-40B4-BE49-F238E27FC236}">
                <a16:creationId xmlns:a16="http://schemas.microsoft.com/office/drawing/2014/main" id="{66AA32AA-C3EF-12E0-76BC-54F5EDDA60AA}"/>
              </a:ext>
            </a:extLst>
          </p:cNvPr>
          <p:cNvSpPr/>
          <p:nvPr/>
        </p:nvSpPr>
        <p:spPr>
          <a:xfrm>
            <a:off x="5999376" y="3777470"/>
            <a:ext cx="1706183" cy="553140"/>
          </a:xfrm>
          <a:prstGeom prst="roundRect">
            <a:avLst>
              <a:gd name="adj" fmla="val 11237"/>
            </a:avLst>
          </a:prstGeom>
          <a:solidFill>
            <a:schemeClr val="accent1">
              <a:alpha val="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Rounded Corners 30">
            <a:extLst>
              <a:ext uri="{FF2B5EF4-FFF2-40B4-BE49-F238E27FC236}">
                <a16:creationId xmlns:a16="http://schemas.microsoft.com/office/drawing/2014/main" id="{688EFFD8-86BF-698B-7DE3-BA7765A296DA}"/>
              </a:ext>
            </a:extLst>
          </p:cNvPr>
          <p:cNvSpPr/>
          <p:nvPr/>
        </p:nvSpPr>
        <p:spPr>
          <a:xfrm>
            <a:off x="8481394" y="2206871"/>
            <a:ext cx="2057998" cy="2694259"/>
          </a:xfrm>
          <a:prstGeom prst="roundRect">
            <a:avLst>
              <a:gd name="adj" fmla="val 11237"/>
            </a:avLst>
          </a:prstGeom>
          <a:solidFill>
            <a:schemeClr val="accent1">
              <a:alpha val="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a:solidFill>
                  <a:srgbClr val="FF0000"/>
                </a:solidFill>
                <a:effectLst/>
                <a:latin typeface="Arial" panose="020B0604020202020204" pitchFamily="34" charset="0"/>
                <a:cs typeface="Times New Roman" panose="02020603050405020304" pitchFamily="18" charset="0"/>
              </a:rPr>
              <a:t>Request from SA3 LS reply:</a:t>
            </a:r>
          </a:p>
          <a:p>
            <a:pPr algn="ctr"/>
            <a:r>
              <a:rPr lang="en-GB" sz="1200" i="1" dirty="0">
                <a:solidFill>
                  <a:srgbClr val="FF0000"/>
                </a:solidFill>
                <a:effectLst/>
                <a:latin typeface="Arial" panose="020B0604020202020204" pitchFamily="34" charset="0"/>
                <a:ea typeface="Times New Roman" panose="02020603050405020304" pitchFamily="18" charset="0"/>
              </a:rPr>
              <a:t>Stage 3 clarification in TS 29.222 is needed for addressing the request to </a:t>
            </a:r>
            <a:r>
              <a:rPr lang="en-GB" sz="1200" i="1" u="sng" dirty="0">
                <a:solidFill>
                  <a:srgbClr val="FF0000"/>
                </a:solidFill>
                <a:effectLst/>
                <a:highlight>
                  <a:srgbClr val="00FFFF"/>
                </a:highlight>
                <a:latin typeface="Arial" panose="020B0604020202020204" pitchFamily="34" charset="0"/>
                <a:ea typeface="Times New Roman" panose="02020603050405020304" pitchFamily="18" charset="0"/>
              </a:rPr>
              <a:t>promote the re-use of CAPIF by external SDOs</a:t>
            </a:r>
            <a:r>
              <a:rPr lang="en-GB" sz="1200" i="1" dirty="0">
                <a:solidFill>
                  <a:srgbClr val="FF0000"/>
                </a:solidFill>
                <a:effectLst/>
                <a:latin typeface="Arial" panose="020B0604020202020204" pitchFamily="34" charset="0"/>
                <a:ea typeface="Times New Roman" panose="02020603050405020304" pitchFamily="18" charset="0"/>
              </a:rPr>
              <a:t>. For that, it needs to be </a:t>
            </a:r>
            <a:r>
              <a:rPr lang="en-GB" sz="1200" i="1" u="sng" dirty="0">
                <a:solidFill>
                  <a:srgbClr val="FF0000"/>
                </a:solidFill>
                <a:effectLst/>
                <a:highlight>
                  <a:srgbClr val="00FFFF"/>
                </a:highlight>
                <a:latin typeface="Arial" panose="020B0604020202020204" pitchFamily="34" charset="0"/>
                <a:ea typeface="Times New Roman" panose="02020603050405020304" pitchFamily="18" charset="0"/>
              </a:rPr>
              <a:t>clarified how to signal that alternative security method(s) are used</a:t>
            </a:r>
            <a:r>
              <a:rPr lang="en-GB" sz="1200" i="1" dirty="0">
                <a:solidFill>
                  <a:srgbClr val="FF0000"/>
                </a:solidFill>
                <a:effectLst/>
                <a:latin typeface="Arial" panose="020B0604020202020204" pitchFamily="34" charset="0"/>
                <a:ea typeface="Times New Roman" panose="02020603050405020304" pitchFamily="18" charset="0"/>
              </a:rPr>
              <a:t>.</a:t>
            </a:r>
            <a:endParaRPr lang="en-US" sz="1200" i="1" dirty="0">
              <a:solidFill>
                <a:srgbClr val="FF0000"/>
              </a:solidFill>
            </a:endParaRPr>
          </a:p>
        </p:txBody>
      </p:sp>
      <p:cxnSp>
        <p:nvCxnSpPr>
          <p:cNvPr id="8" name="Connector: Elbow 7">
            <a:extLst>
              <a:ext uri="{FF2B5EF4-FFF2-40B4-BE49-F238E27FC236}">
                <a16:creationId xmlns:a16="http://schemas.microsoft.com/office/drawing/2014/main" id="{9C852E72-FE7C-C93A-D750-3FC5C9DA829B}"/>
              </a:ext>
            </a:extLst>
          </p:cNvPr>
          <p:cNvCxnSpPr>
            <a:stCxn id="26" idx="3"/>
            <a:endCxn id="31" idx="2"/>
          </p:cNvCxnSpPr>
          <p:nvPr/>
        </p:nvCxnSpPr>
        <p:spPr>
          <a:xfrm flipV="1">
            <a:off x="8340327" y="4901130"/>
            <a:ext cx="1170066" cy="386946"/>
          </a:xfrm>
          <a:prstGeom prst="bentConnector2">
            <a:avLst/>
          </a:prstGeom>
          <a:ln w="28575">
            <a:tailEnd type="triangle"/>
          </a:ln>
        </p:spPr>
        <p:style>
          <a:lnRef idx="2">
            <a:schemeClr val="accent6"/>
          </a:lnRef>
          <a:fillRef idx="1">
            <a:schemeClr val="lt1"/>
          </a:fillRef>
          <a:effectRef idx="0">
            <a:schemeClr val="accent6"/>
          </a:effectRef>
          <a:fontRef idx="minor">
            <a:schemeClr val="dk1"/>
          </a:fontRef>
        </p:style>
      </p:cxnSp>
      <p:cxnSp>
        <p:nvCxnSpPr>
          <p:cNvPr id="10" name="Straight Arrow Connector 9">
            <a:extLst>
              <a:ext uri="{FF2B5EF4-FFF2-40B4-BE49-F238E27FC236}">
                <a16:creationId xmlns:a16="http://schemas.microsoft.com/office/drawing/2014/main" id="{4123FC4F-D457-5D62-D072-35CEE032A946}"/>
              </a:ext>
            </a:extLst>
          </p:cNvPr>
          <p:cNvCxnSpPr>
            <a:cxnSpLocks/>
          </p:cNvCxnSpPr>
          <p:nvPr/>
        </p:nvCxnSpPr>
        <p:spPr>
          <a:xfrm flipH="1">
            <a:off x="7705559" y="4058616"/>
            <a:ext cx="775835"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7831593"/>
      </p:ext>
    </p:extLst>
  </p:cSld>
  <p:clrMapOvr>
    <a:masterClrMapping/>
  </p:clrMapOvr>
  <p:transition>
    <p:wipe dir="r"/>
  </p:transition>
  <p:extLst>
    <p:ext uri="{6950BFC3-D8DA-4A85-94F7-54DA5524770B}">
      <p188:commentRel xmlns:p188="http://schemas.microsoft.com/office/powerpoint/2018/8/main" r:id="rId2"/>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Arrow Connector 25"/>
          <p:cNvCxnSpPr/>
          <p:nvPr/>
        </p:nvCxnSpPr>
        <p:spPr>
          <a:xfrm flipH="1">
            <a:off x="359115" y="2517696"/>
            <a:ext cx="9237" cy="1627309"/>
          </a:xfrm>
          <a:prstGeom prst="straightConnector1">
            <a:avLst/>
          </a:prstGeom>
          <a:ln>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4433452" y="3371275"/>
            <a:ext cx="1494875" cy="20994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t>CAPIF Security extensions – Issues</a:t>
            </a:r>
          </a:p>
        </p:txBody>
      </p:sp>
      <p:sp>
        <p:nvSpPr>
          <p:cNvPr id="3" name="Rectangle 2"/>
          <p:cNvSpPr/>
          <p:nvPr/>
        </p:nvSpPr>
        <p:spPr>
          <a:xfrm>
            <a:off x="97490" y="1799788"/>
            <a:ext cx="7956619" cy="73890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API Invoker</a:t>
            </a:r>
          </a:p>
        </p:txBody>
      </p:sp>
      <p:sp>
        <p:nvSpPr>
          <p:cNvPr id="6" name="Rectangle 5"/>
          <p:cNvSpPr/>
          <p:nvPr/>
        </p:nvSpPr>
        <p:spPr>
          <a:xfrm>
            <a:off x="97490" y="4188695"/>
            <a:ext cx="2674865" cy="13485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CAPIF Core Function</a:t>
            </a:r>
          </a:p>
        </p:txBody>
      </p:sp>
      <p:sp>
        <p:nvSpPr>
          <p:cNvPr id="7" name="Rectangle 6"/>
          <p:cNvSpPr/>
          <p:nvPr/>
        </p:nvSpPr>
        <p:spPr>
          <a:xfrm>
            <a:off x="4636638" y="3620658"/>
            <a:ext cx="1111182" cy="5033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3GPP AEF</a:t>
            </a:r>
          </a:p>
        </p:txBody>
      </p:sp>
      <p:sp>
        <p:nvSpPr>
          <p:cNvPr id="8" name="Rectangle 7"/>
          <p:cNvSpPr/>
          <p:nvPr/>
        </p:nvSpPr>
        <p:spPr>
          <a:xfrm>
            <a:off x="4636639" y="4181164"/>
            <a:ext cx="1111182" cy="4941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APF</a:t>
            </a:r>
          </a:p>
        </p:txBody>
      </p:sp>
      <p:sp>
        <p:nvSpPr>
          <p:cNvPr id="11" name="Rectangle 10"/>
          <p:cNvSpPr/>
          <p:nvPr/>
        </p:nvSpPr>
        <p:spPr>
          <a:xfrm>
            <a:off x="4636639" y="4747490"/>
            <a:ext cx="1111182" cy="4941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AMF</a:t>
            </a:r>
          </a:p>
        </p:txBody>
      </p:sp>
      <p:sp>
        <p:nvSpPr>
          <p:cNvPr id="13" name="Rectangle 12"/>
          <p:cNvSpPr/>
          <p:nvPr/>
        </p:nvSpPr>
        <p:spPr>
          <a:xfrm>
            <a:off x="6531570" y="3371275"/>
            <a:ext cx="1522539" cy="2089085"/>
          </a:xfrm>
          <a:prstGeom prst="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Rectangle 13"/>
          <p:cNvSpPr/>
          <p:nvPr/>
        </p:nvSpPr>
        <p:spPr>
          <a:xfrm>
            <a:off x="6703302" y="3597568"/>
            <a:ext cx="1175328" cy="503382"/>
          </a:xfrm>
          <a:prstGeom prst="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rgbClr val="FF0000"/>
                </a:solidFill>
              </a:rPr>
              <a:t>Non-3GPP AEF</a:t>
            </a:r>
          </a:p>
        </p:txBody>
      </p:sp>
      <p:sp>
        <p:nvSpPr>
          <p:cNvPr id="15" name="Rectangle 14"/>
          <p:cNvSpPr/>
          <p:nvPr/>
        </p:nvSpPr>
        <p:spPr>
          <a:xfrm>
            <a:off x="6707920" y="4165608"/>
            <a:ext cx="1170709" cy="494146"/>
          </a:xfrm>
          <a:prstGeom prst="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APF</a:t>
            </a:r>
          </a:p>
        </p:txBody>
      </p:sp>
      <p:sp>
        <p:nvSpPr>
          <p:cNvPr id="16" name="Rectangle 15"/>
          <p:cNvSpPr/>
          <p:nvPr/>
        </p:nvSpPr>
        <p:spPr>
          <a:xfrm>
            <a:off x="6703302" y="4724400"/>
            <a:ext cx="1170709" cy="494146"/>
          </a:xfrm>
          <a:prstGeom prst="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AMF</a:t>
            </a:r>
          </a:p>
        </p:txBody>
      </p:sp>
      <p:cxnSp>
        <p:nvCxnSpPr>
          <p:cNvPr id="17" name="Straight Arrow Connector 16"/>
          <p:cNvCxnSpPr/>
          <p:nvPr/>
        </p:nvCxnSpPr>
        <p:spPr>
          <a:xfrm flipH="1">
            <a:off x="2589879" y="2546276"/>
            <a:ext cx="10642" cy="1649998"/>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endCxn id="4" idx="0"/>
          </p:cNvCxnSpPr>
          <p:nvPr/>
        </p:nvCxnSpPr>
        <p:spPr>
          <a:xfrm flipH="1">
            <a:off x="5180890" y="2553855"/>
            <a:ext cx="694" cy="81742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3" idx="0"/>
          </p:cNvCxnSpPr>
          <p:nvPr/>
        </p:nvCxnSpPr>
        <p:spPr>
          <a:xfrm flipV="1">
            <a:off x="7292840" y="2538697"/>
            <a:ext cx="10248" cy="832578"/>
          </a:xfrm>
          <a:prstGeom prst="straightConnector1">
            <a:avLst/>
          </a:prstGeom>
          <a:ln>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2668044" y="4898047"/>
            <a:ext cx="2158894" cy="261610"/>
          </a:xfrm>
          <a:prstGeom prst="rect">
            <a:avLst/>
          </a:prstGeom>
          <a:noFill/>
        </p:spPr>
        <p:txBody>
          <a:bodyPr wrap="square" rtlCol="0">
            <a:spAutoFit/>
          </a:bodyPr>
          <a:lstStyle/>
          <a:p>
            <a:r>
              <a:rPr lang="en-IN" sz="1100" b="1" dirty="0"/>
              <a:t>3GPP IE = 3GPP methods</a:t>
            </a:r>
          </a:p>
        </p:txBody>
      </p:sp>
      <p:sp>
        <p:nvSpPr>
          <p:cNvPr id="44" name="TextBox 43"/>
          <p:cNvSpPr txBox="1"/>
          <p:nvPr/>
        </p:nvSpPr>
        <p:spPr>
          <a:xfrm>
            <a:off x="549057" y="5648717"/>
            <a:ext cx="3256800" cy="600164"/>
          </a:xfrm>
          <a:prstGeom prst="rect">
            <a:avLst/>
          </a:prstGeom>
          <a:noFill/>
        </p:spPr>
        <p:txBody>
          <a:bodyPr wrap="square" rtlCol="0">
            <a:spAutoFit/>
          </a:bodyPr>
          <a:lstStyle/>
          <a:p>
            <a:r>
              <a:rPr lang="en-IN" sz="1100" dirty="0">
                <a:solidFill>
                  <a:srgbClr val="FF0000"/>
                </a:solidFill>
              </a:rPr>
              <a:t>Option 1</a:t>
            </a:r>
          </a:p>
          <a:p>
            <a:r>
              <a:rPr lang="en-IN" sz="1100" dirty="0">
                <a:solidFill>
                  <a:srgbClr val="FF0000"/>
                </a:solidFill>
              </a:rPr>
              <a:t>3GPP IE = </a:t>
            </a:r>
            <a:r>
              <a:rPr lang="en-IN" sz="1100" b="1" dirty="0">
                <a:solidFill>
                  <a:srgbClr val="FF0000"/>
                </a:solidFill>
              </a:rPr>
              <a:t>3GPP methods </a:t>
            </a:r>
          </a:p>
          <a:p>
            <a:r>
              <a:rPr lang="en-IN" sz="1100" dirty="0">
                <a:solidFill>
                  <a:srgbClr val="FF0000"/>
                </a:solidFill>
              </a:rPr>
              <a:t>Vendor Specific IE = Non-3GPP methods</a:t>
            </a:r>
          </a:p>
        </p:txBody>
      </p:sp>
      <p:sp>
        <p:nvSpPr>
          <p:cNvPr id="45" name="TextBox 44"/>
          <p:cNvSpPr txBox="1"/>
          <p:nvPr/>
        </p:nvSpPr>
        <p:spPr>
          <a:xfrm>
            <a:off x="1824597" y="2713839"/>
            <a:ext cx="2069865" cy="261610"/>
          </a:xfrm>
          <a:prstGeom prst="rect">
            <a:avLst/>
          </a:prstGeom>
          <a:noFill/>
        </p:spPr>
        <p:txBody>
          <a:bodyPr wrap="square" rtlCol="0">
            <a:spAutoFit/>
          </a:bodyPr>
          <a:lstStyle/>
          <a:p>
            <a:r>
              <a:rPr lang="en-IN" sz="1100" b="1" dirty="0"/>
              <a:t>3GPP IE = 3GPP methods</a:t>
            </a:r>
          </a:p>
        </p:txBody>
      </p:sp>
      <p:sp>
        <p:nvSpPr>
          <p:cNvPr id="46" name="TextBox 45"/>
          <p:cNvSpPr txBox="1"/>
          <p:nvPr/>
        </p:nvSpPr>
        <p:spPr>
          <a:xfrm>
            <a:off x="-7792" y="3306469"/>
            <a:ext cx="2780147" cy="600164"/>
          </a:xfrm>
          <a:prstGeom prst="rect">
            <a:avLst/>
          </a:prstGeom>
          <a:noFill/>
        </p:spPr>
        <p:txBody>
          <a:bodyPr wrap="square" rtlCol="0">
            <a:spAutoFit/>
          </a:bodyPr>
          <a:lstStyle/>
          <a:p>
            <a:r>
              <a:rPr lang="en-IN" sz="1100" dirty="0">
                <a:solidFill>
                  <a:srgbClr val="FF0000"/>
                </a:solidFill>
              </a:rPr>
              <a:t>3GPP IE = 3GPP methods</a:t>
            </a:r>
          </a:p>
          <a:p>
            <a:r>
              <a:rPr lang="en-IN" sz="1100" dirty="0">
                <a:solidFill>
                  <a:srgbClr val="FF0000"/>
                </a:solidFill>
              </a:rPr>
              <a:t>OR</a:t>
            </a:r>
          </a:p>
          <a:p>
            <a:r>
              <a:rPr lang="en-IN" sz="1100" dirty="0">
                <a:solidFill>
                  <a:srgbClr val="FF0000"/>
                </a:solidFill>
              </a:rPr>
              <a:t>Vendor Specific IE = 3GPP methods</a:t>
            </a:r>
          </a:p>
        </p:txBody>
      </p:sp>
      <p:cxnSp>
        <p:nvCxnSpPr>
          <p:cNvPr id="37" name="Straight Arrow Connector 36"/>
          <p:cNvCxnSpPr/>
          <p:nvPr/>
        </p:nvCxnSpPr>
        <p:spPr>
          <a:xfrm>
            <a:off x="2762493" y="4850115"/>
            <a:ext cx="1680793" cy="7128"/>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3768441" y="5648717"/>
            <a:ext cx="4285668" cy="600164"/>
          </a:xfrm>
          <a:prstGeom prst="rect">
            <a:avLst/>
          </a:prstGeom>
          <a:noFill/>
        </p:spPr>
        <p:txBody>
          <a:bodyPr wrap="square" rtlCol="0">
            <a:spAutoFit/>
          </a:bodyPr>
          <a:lstStyle/>
          <a:p>
            <a:r>
              <a:rPr lang="en-IN" sz="1100" dirty="0">
                <a:solidFill>
                  <a:srgbClr val="FF0000"/>
                </a:solidFill>
              </a:rPr>
              <a:t>Option 2</a:t>
            </a:r>
          </a:p>
          <a:p>
            <a:r>
              <a:rPr lang="en-IN" sz="1100" dirty="0">
                <a:solidFill>
                  <a:srgbClr val="FF0000"/>
                </a:solidFill>
              </a:rPr>
              <a:t>3GPP IE = </a:t>
            </a:r>
            <a:r>
              <a:rPr lang="en-IN" sz="1100" b="1" dirty="0">
                <a:solidFill>
                  <a:srgbClr val="FF0000"/>
                </a:solidFill>
              </a:rPr>
              <a:t>NULL</a:t>
            </a:r>
          </a:p>
          <a:p>
            <a:r>
              <a:rPr lang="en-IN" sz="1100" dirty="0">
                <a:solidFill>
                  <a:srgbClr val="FF0000"/>
                </a:solidFill>
              </a:rPr>
              <a:t>Vendor Specific IE = </a:t>
            </a:r>
            <a:r>
              <a:rPr lang="en-IN" sz="1100" b="1" dirty="0">
                <a:solidFill>
                  <a:srgbClr val="FF0000"/>
                </a:solidFill>
              </a:rPr>
              <a:t>3GPP methods</a:t>
            </a:r>
            <a:r>
              <a:rPr lang="en-IN" sz="1100" dirty="0">
                <a:solidFill>
                  <a:srgbClr val="FF0000"/>
                </a:solidFill>
              </a:rPr>
              <a:t>, Non-3GPP Methods</a:t>
            </a:r>
          </a:p>
        </p:txBody>
      </p:sp>
      <p:cxnSp>
        <p:nvCxnSpPr>
          <p:cNvPr id="24" name="Straight Arrow Connector 23"/>
          <p:cNvCxnSpPr/>
          <p:nvPr/>
        </p:nvCxnSpPr>
        <p:spPr>
          <a:xfrm>
            <a:off x="323273" y="5537203"/>
            <a:ext cx="0" cy="752482"/>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7731238" y="5460360"/>
            <a:ext cx="0" cy="752482"/>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323273" y="6212842"/>
            <a:ext cx="7407965" cy="36039"/>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42" name="Content Placeholder 2">
            <a:extLst>
              <a:ext uri="{FF2B5EF4-FFF2-40B4-BE49-F238E27FC236}">
                <a16:creationId xmlns:a16="http://schemas.microsoft.com/office/drawing/2014/main" id="{8B215120-9330-4C24-86C0-93DB3C460B0D}"/>
              </a:ext>
            </a:extLst>
          </p:cNvPr>
          <p:cNvSpPr>
            <a:spLocks noGrp="1"/>
          </p:cNvSpPr>
          <p:nvPr>
            <p:ph idx="1"/>
          </p:nvPr>
        </p:nvSpPr>
        <p:spPr>
          <a:xfrm>
            <a:off x="8220365" y="2642913"/>
            <a:ext cx="3133436" cy="3486717"/>
          </a:xfrm>
        </p:spPr>
        <p:txBody>
          <a:bodyPr/>
          <a:lstStyle/>
          <a:p>
            <a:pPr marL="0" indent="0">
              <a:buNone/>
            </a:pPr>
            <a:r>
              <a:rPr lang="en-US" altLang="en-US" sz="1400" dirty="0"/>
              <a:t>Issues with signaling 3GPP security methods over vendor specific IEs (as indicated in Option 2)</a:t>
            </a:r>
          </a:p>
          <a:p>
            <a:r>
              <a:rPr lang="en-US" altLang="en-US" sz="1400" dirty="0"/>
              <a:t>CCF has </a:t>
            </a:r>
            <a:r>
              <a:rPr lang="en-US" altLang="en-US" sz="1400" b="1" dirty="0">
                <a:solidFill>
                  <a:srgbClr val="FF0000"/>
                </a:solidFill>
              </a:rPr>
              <a:t>no visibility </a:t>
            </a:r>
            <a:r>
              <a:rPr lang="en-US" altLang="en-US" sz="1400" dirty="0"/>
              <a:t>of the 3GPP security method used and </a:t>
            </a:r>
            <a:r>
              <a:rPr lang="en-US" altLang="en-US" sz="1400" b="1" dirty="0">
                <a:solidFill>
                  <a:srgbClr val="FF0000"/>
                </a:solidFill>
              </a:rPr>
              <a:t>cannot enforce</a:t>
            </a:r>
            <a:r>
              <a:rPr lang="en-US" altLang="en-US" sz="1400" dirty="0"/>
              <a:t> the same.</a:t>
            </a:r>
          </a:p>
          <a:p>
            <a:r>
              <a:rPr lang="en-US" altLang="en-US" sz="1400" dirty="0"/>
              <a:t>Allows </a:t>
            </a:r>
            <a:r>
              <a:rPr lang="en-US" altLang="en-US" sz="1400" dirty="0">
                <a:solidFill>
                  <a:srgbClr val="FF0000"/>
                </a:solidFill>
              </a:rPr>
              <a:t>mixed</a:t>
            </a:r>
            <a:r>
              <a:rPr lang="en-US" altLang="en-US" sz="1400" dirty="0"/>
              <a:t> (option1 and option2) </a:t>
            </a:r>
            <a:r>
              <a:rPr lang="en-US" altLang="en-US" sz="1400" dirty="0">
                <a:solidFill>
                  <a:srgbClr val="FF0000"/>
                </a:solidFill>
              </a:rPr>
              <a:t>signaling</a:t>
            </a:r>
            <a:r>
              <a:rPr lang="en-US" altLang="en-US" sz="1400" dirty="0"/>
              <a:t> of </a:t>
            </a:r>
            <a:r>
              <a:rPr lang="en-US" altLang="en-US" sz="1400" b="1" dirty="0">
                <a:solidFill>
                  <a:srgbClr val="FF0000"/>
                </a:solidFill>
              </a:rPr>
              <a:t>3GPP security methods</a:t>
            </a:r>
            <a:r>
              <a:rPr lang="en-US" altLang="en-US" sz="1400" dirty="0">
                <a:solidFill>
                  <a:srgbClr val="FF0000"/>
                </a:solidFill>
              </a:rPr>
              <a:t> </a:t>
            </a:r>
            <a:r>
              <a:rPr lang="en-US" altLang="en-US" sz="1400" dirty="0"/>
              <a:t>over 3GPP defined or Vendor specific IEs. </a:t>
            </a:r>
            <a:r>
              <a:rPr lang="en-US" altLang="en-US" sz="1400" dirty="0">
                <a:solidFill>
                  <a:srgbClr val="FF0000"/>
                </a:solidFill>
              </a:rPr>
              <a:t>This</a:t>
            </a:r>
            <a:r>
              <a:rPr lang="en-US" altLang="en-US" sz="1400" dirty="0"/>
              <a:t> </a:t>
            </a:r>
            <a:r>
              <a:rPr lang="en-US" sz="1400" dirty="0">
                <a:solidFill>
                  <a:srgbClr val="FF0000"/>
                </a:solidFill>
              </a:rPr>
              <a:t>contradicts Fundamental CAPIF API Guidelines.</a:t>
            </a:r>
            <a:endParaRPr lang="en-US" altLang="en-US" sz="1400" dirty="0"/>
          </a:p>
          <a:p>
            <a:r>
              <a:rPr lang="en-US" sz="1400" dirty="0"/>
              <a:t>SA3 requests (LS) </a:t>
            </a:r>
            <a:r>
              <a:rPr lang="en-US" sz="1400" dirty="0">
                <a:solidFill>
                  <a:srgbClr val="FF0000"/>
                </a:solidFill>
              </a:rPr>
              <a:t>only on how to signal the alternative security method(s)</a:t>
            </a:r>
            <a:r>
              <a:rPr lang="en-US" sz="1400" dirty="0"/>
              <a:t>.</a:t>
            </a:r>
            <a:endParaRPr lang="en-US" altLang="en-US" sz="1200" dirty="0"/>
          </a:p>
        </p:txBody>
      </p:sp>
      <p:cxnSp>
        <p:nvCxnSpPr>
          <p:cNvPr id="48" name="Straight Arrow Connector 47"/>
          <p:cNvCxnSpPr/>
          <p:nvPr/>
        </p:nvCxnSpPr>
        <p:spPr>
          <a:xfrm flipH="1" flipV="1">
            <a:off x="8368547" y="2409017"/>
            <a:ext cx="479433" cy="1370"/>
          </a:xfrm>
          <a:prstGeom prst="straightConnector1">
            <a:avLst/>
          </a:prstGeom>
          <a:ln>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8362249" y="2049168"/>
            <a:ext cx="47125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9089975" y="1815272"/>
            <a:ext cx="2069865" cy="430887"/>
          </a:xfrm>
          <a:prstGeom prst="rect">
            <a:avLst/>
          </a:prstGeom>
          <a:noFill/>
        </p:spPr>
        <p:txBody>
          <a:bodyPr wrap="square" rtlCol="0">
            <a:spAutoFit/>
          </a:bodyPr>
          <a:lstStyle/>
          <a:p>
            <a:r>
              <a:rPr lang="en-IN" sz="1100" dirty="0"/>
              <a:t>Existing CAPIF security mechanism</a:t>
            </a:r>
          </a:p>
        </p:txBody>
      </p:sp>
      <p:sp>
        <p:nvSpPr>
          <p:cNvPr id="51" name="TextBox 50"/>
          <p:cNvSpPr txBox="1"/>
          <p:nvPr/>
        </p:nvSpPr>
        <p:spPr>
          <a:xfrm>
            <a:off x="9085358" y="2180107"/>
            <a:ext cx="1813551" cy="430887"/>
          </a:xfrm>
          <a:prstGeom prst="rect">
            <a:avLst/>
          </a:prstGeom>
          <a:noFill/>
        </p:spPr>
        <p:txBody>
          <a:bodyPr wrap="square" rtlCol="0">
            <a:spAutoFit/>
          </a:bodyPr>
          <a:lstStyle/>
          <a:p>
            <a:r>
              <a:rPr lang="en-IN" sz="1100" dirty="0"/>
              <a:t>CAPIF security extension for Non-3GPP AEFs</a:t>
            </a:r>
          </a:p>
        </p:txBody>
      </p:sp>
      <p:sp>
        <p:nvSpPr>
          <p:cNvPr id="39" name="Rectangle 38"/>
          <p:cNvSpPr/>
          <p:nvPr/>
        </p:nvSpPr>
        <p:spPr>
          <a:xfrm>
            <a:off x="8220364" y="1815273"/>
            <a:ext cx="2807854" cy="79572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398055445"/>
      </p:ext>
    </p:extLst>
  </p:cSld>
  <p:clrMapOvr>
    <a:masterClrMapping/>
  </p:clrMapOvr>
  <p:transition>
    <p:wipe dir="r"/>
  </p:transition>
  <p:extLst>
    <p:ext uri="{6950BFC3-D8DA-4A85-94F7-54DA5524770B}">
      <p188:commentRel xmlns:p188="http://schemas.microsoft.com/office/powerpoint/2018/8/main" r:id="rId2"/>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Arrow Connector 25"/>
          <p:cNvCxnSpPr/>
          <p:nvPr/>
        </p:nvCxnSpPr>
        <p:spPr>
          <a:xfrm flipH="1">
            <a:off x="359115" y="2517696"/>
            <a:ext cx="9237" cy="1627309"/>
          </a:xfrm>
          <a:prstGeom prst="straightConnector1">
            <a:avLst/>
          </a:prstGeom>
          <a:ln>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4433452" y="3371275"/>
            <a:ext cx="1494875" cy="20994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t>CAPIF Security extensions – Issues</a:t>
            </a:r>
          </a:p>
        </p:txBody>
      </p:sp>
      <p:sp>
        <p:nvSpPr>
          <p:cNvPr id="3" name="Rectangle 2"/>
          <p:cNvSpPr/>
          <p:nvPr/>
        </p:nvSpPr>
        <p:spPr>
          <a:xfrm>
            <a:off x="97490" y="1799788"/>
            <a:ext cx="7956619" cy="73890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API Invoker</a:t>
            </a:r>
          </a:p>
        </p:txBody>
      </p:sp>
      <p:sp>
        <p:nvSpPr>
          <p:cNvPr id="6" name="Rectangle 5"/>
          <p:cNvSpPr/>
          <p:nvPr/>
        </p:nvSpPr>
        <p:spPr>
          <a:xfrm>
            <a:off x="97490" y="4188695"/>
            <a:ext cx="2674865" cy="13485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CAPIF Core Function</a:t>
            </a:r>
          </a:p>
        </p:txBody>
      </p:sp>
      <p:sp>
        <p:nvSpPr>
          <p:cNvPr id="7" name="Rectangle 6"/>
          <p:cNvSpPr/>
          <p:nvPr/>
        </p:nvSpPr>
        <p:spPr>
          <a:xfrm>
            <a:off x="4636638" y="3620658"/>
            <a:ext cx="1111182" cy="5033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3GPP AEF</a:t>
            </a:r>
          </a:p>
        </p:txBody>
      </p:sp>
      <p:sp>
        <p:nvSpPr>
          <p:cNvPr id="8" name="Rectangle 7"/>
          <p:cNvSpPr/>
          <p:nvPr/>
        </p:nvSpPr>
        <p:spPr>
          <a:xfrm>
            <a:off x="4636639" y="4181164"/>
            <a:ext cx="1111182" cy="4941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APF</a:t>
            </a:r>
          </a:p>
        </p:txBody>
      </p:sp>
      <p:sp>
        <p:nvSpPr>
          <p:cNvPr id="11" name="Rectangle 10"/>
          <p:cNvSpPr/>
          <p:nvPr/>
        </p:nvSpPr>
        <p:spPr>
          <a:xfrm>
            <a:off x="4636639" y="4747490"/>
            <a:ext cx="1111182" cy="4941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AMF</a:t>
            </a:r>
          </a:p>
        </p:txBody>
      </p:sp>
      <p:sp>
        <p:nvSpPr>
          <p:cNvPr id="13" name="Rectangle 12"/>
          <p:cNvSpPr/>
          <p:nvPr/>
        </p:nvSpPr>
        <p:spPr>
          <a:xfrm>
            <a:off x="6531570" y="3371275"/>
            <a:ext cx="1522539" cy="2089085"/>
          </a:xfrm>
          <a:prstGeom prst="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Rectangle 13"/>
          <p:cNvSpPr/>
          <p:nvPr/>
        </p:nvSpPr>
        <p:spPr>
          <a:xfrm>
            <a:off x="6703302" y="3597568"/>
            <a:ext cx="1175328" cy="503382"/>
          </a:xfrm>
          <a:prstGeom prst="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rgbClr val="FF0000"/>
                </a:solidFill>
              </a:rPr>
              <a:t>Non-3GPP AEF</a:t>
            </a:r>
          </a:p>
        </p:txBody>
      </p:sp>
      <p:sp>
        <p:nvSpPr>
          <p:cNvPr id="15" name="Rectangle 14"/>
          <p:cNvSpPr/>
          <p:nvPr/>
        </p:nvSpPr>
        <p:spPr>
          <a:xfrm>
            <a:off x="6707920" y="4165608"/>
            <a:ext cx="1170709" cy="494146"/>
          </a:xfrm>
          <a:prstGeom prst="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APF</a:t>
            </a:r>
          </a:p>
        </p:txBody>
      </p:sp>
      <p:sp>
        <p:nvSpPr>
          <p:cNvPr id="16" name="Rectangle 15"/>
          <p:cNvSpPr/>
          <p:nvPr/>
        </p:nvSpPr>
        <p:spPr>
          <a:xfrm>
            <a:off x="6703302" y="4724400"/>
            <a:ext cx="1170709" cy="494146"/>
          </a:xfrm>
          <a:prstGeom prst="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AMF</a:t>
            </a:r>
          </a:p>
        </p:txBody>
      </p:sp>
      <p:cxnSp>
        <p:nvCxnSpPr>
          <p:cNvPr id="17" name="Straight Arrow Connector 16"/>
          <p:cNvCxnSpPr/>
          <p:nvPr/>
        </p:nvCxnSpPr>
        <p:spPr>
          <a:xfrm flipH="1">
            <a:off x="2589879" y="2546276"/>
            <a:ext cx="10642" cy="1649998"/>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endCxn id="4" idx="0"/>
          </p:cNvCxnSpPr>
          <p:nvPr/>
        </p:nvCxnSpPr>
        <p:spPr>
          <a:xfrm flipH="1">
            <a:off x="5180890" y="2553855"/>
            <a:ext cx="694" cy="81742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3" idx="0"/>
          </p:cNvCxnSpPr>
          <p:nvPr/>
        </p:nvCxnSpPr>
        <p:spPr>
          <a:xfrm flipV="1">
            <a:off x="7292840" y="2538697"/>
            <a:ext cx="10248" cy="832578"/>
          </a:xfrm>
          <a:prstGeom prst="straightConnector1">
            <a:avLst/>
          </a:prstGeom>
          <a:ln>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2668044" y="4898047"/>
            <a:ext cx="2158894" cy="261610"/>
          </a:xfrm>
          <a:prstGeom prst="rect">
            <a:avLst/>
          </a:prstGeom>
          <a:noFill/>
        </p:spPr>
        <p:txBody>
          <a:bodyPr wrap="square" rtlCol="0">
            <a:spAutoFit/>
          </a:bodyPr>
          <a:lstStyle/>
          <a:p>
            <a:r>
              <a:rPr lang="en-IN" sz="1100" b="1" dirty="0"/>
              <a:t>3GPP IE = 3GPP methods</a:t>
            </a:r>
          </a:p>
        </p:txBody>
      </p:sp>
      <p:sp>
        <p:nvSpPr>
          <p:cNvPr id="44" name="TextBox 43"/>
          <p:cNvSpPr txBox="1"/>
          <p:nvPr/>
        </p:nvSpPr>
        <p:spPr>
          <a:xfrm>
            <a:off x="549057" y="5648717"/>
            <a:ext cx="3256800" cy="600164"/>
          </a:xfrm>
          <a:prstGeom prst="rect">
            <a:avLst/>
          </a:prstGeom>
          <a:noFill/>
        </p:spPr>
        <p:txBody>
          <a:bodyPr wrap="square" rtlCol="0">
            <a:spAutoFit/>
          </a:bodyPr>
          <a:lstStyle/>
          <a:p>
            <a:r>
              <a:rPr lang="en-IN" sz="1100" dirty="0">
                <a:solidFill>
                  <a:srgbClr val="FF0000"/>
                </a:solidFill>
              </a:rPr>
              <a:t>Option 1</a:t>
            </a:r>
          </a:p>
          <a:p>
            <a:r>
              <a:rPr lang="en-IN" sz="1100" dirty="0">
                <a:solidFill>
                  <a:srgbClr val="FF0000"/>
                </a:solidFill>
              </a:rPr>
              <a:t>3GPP IE = </a:t>
            </a:r>
            <a:r>
              <a:rPr lang="en-IN" sz="1100" b="1" dirty="0">
                <a:solidFill>
                  <a:srgbClr val="FF0000"/>
                </a:solidFill>
              </a:rPr>
              <a:t>3GPP methods </a:t>
            </a:r>
          </a:p>
          <a:p>
            <a:r>
              <a:rPr lang="en-IN" sz="1100" dirty="0">
                <a:solidFill>
                  <a:srgbClr val="FF0000"/>
                </a:solidFill>
              </a:rPr>
              <a:t>Vendor Specific IE = Non-3GPP methods</a:t>
            </a:r>
          </a:p>
        </p:txBody>
      </p:sp>
      <p:sp>
        <p:nvSpPr>
          <p:cNvPr id="45" name="TextBox 44"/>
          <p:cNvSpPr txBox="1"/>
          <p:nvPr/>
        </p:nvSpPr>
        <p:spPr>
          <a:xfrm>
            <a:off x="1824597" y="2713839"/>
            <a:ext cx="2069865" cy="261610"/>
          </a:xfrm>
          <a:prstGeom prst="rect">
            <a:avLst/>
          </a:prstGeom>
          <a:noFill/>
        </p:spPr>
        <p:txBody>
          <a:bodyPr wrap="square" rtlCol="0">
            <a:spAutoFit/>
          </a:bodyPr>
          <a:lstStyle/>
          <a:p>
            <a:r>
              <a:rPr lang="en-IN" sz="1100" b="1" dirty="0"/>
              <a:t>3GPP IE = 3GPP methods</a:t>
            </a:r>
          </a:p>
        </p:txBody>
      </p:sp>
      <p:sp>
        <p:nvSpPr>
          <p:cNvPr id="46" name="TextBox 45"/>
          <p:cNvSpPr txBox="1"/>
          <p:nvPr/>
        </p:nvSpPr>
        <p:spPr>
          <a:xfrm>
            <a:off x="-7792" y="3306469"/>
            <a:ext cx="2780147" cy="600164"/>
          </a:xfrm>
          <a:prstGeom prst="rect">
            <a:avLst/>
          </a:prstGeom>
          <a:noFill/>
        </p:spPr>
        <p:txBody>
          <a:bodyPr wrap="square" rtlCol="0">
            <a:spAutoFit/>
          </a:bodyPr>
          <a:lstStyle/>
          <a:p>
            <a:r>
              <a:rPr lang="en-IN" sz="1100" dirty="0">
                <a:solidFill>
                  <a:srgbClr val="FF0000"/>
                </a:solidFill>
              </a:rPr>
              <a:t>3GPP IE = 3GPP methods</a:t>
            </a:r>
          </a:p>
          <a:p>
            <a:r>
              <a:rPr lang="en-IN" sz="1100" dirty="0">
                <a:solidFill>
                  <a:srgbClr val="FF0000"/>
                </a:solidFill>
              </a:rPr>
              <a:t>OR</a:t>
            </a:r>
          </a:p>
          <a:p>
            <a:r>
              <a:rPr lang="en-IN" sz="1100" dirty="0">
                <a:solidFill>
                  <a:srgbClr val="FF0000"/>
                </a:solidFill>
              </a:rPr>
              <a:t>Vendor Specific IE = 3GPP methods</a:t>
            </a:r>
          </a:p>
        </p:txBody>
      </p:sp>
      <p:cxnSp>
        <p:nvCxnSpPr>
          <p:cNvPr id="37" name="Straight Arrow Connector 36"/>
          <p:cNvCxnSpPr/>
          <p:nvPr/>
        </p:nvCxnSpPr>
        <p:spPr>
          <a:xfrm>
            <a:off x="2762493" y="4850115"/>
            <a:ext cx="1680793" cy="7128"/>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3768441" y="5648717"/>
            <a:ext cx="4285668" cy="600164"/>
          </a:xfrm>
          <a:prstGeom prst="rect">
            <a:avLst/>
          </a:prstGeom>
          <a:noFill/>
        </p:spPr>
        <p:txBody>
          <a:bodyPr wrap="square" rtlCol="0">
            <a:spAutoFit/>
          </a:bodyPr>
          <a:lstStyle/>
          <a:p>
            <a:r>
              <a:rPr lang="en-IN" sz="1100" dirty="0">
                <a:solidFill>
                  <a:srgbClr val="FF0000"/>
                </a:solidFill>
              </a:rPr>
              <a:t>Option 2</a:t>
            </a:r>
          </a:p>
          <a:p>
            <a:r>
              <a:rPr lang="en-IN" sz="1100" dirty="0">
                <a:solidFill>
                  <a:srgbClr val="FF0000"/>
                </a:solidFill>
              </a:rPr>
              <a:t>3GPP IE = </a:t>
            </a:r>
            <a:r>
              <a:rPr lang="en-IN" sz="1100" b="1" dirty="0">
                <a:solidFill>
                  <a:srgbClr val="FF0000"/>
                </a:solidFill>
              </a:rPr>
              <a:t>NULL</a:t>
            </a:r>
          </a:p>
          <a:p>
            <a:r>
              <a:rPr lang="en-IN" sz="1100" dirty="0">
                <a:solidFill>
                  <a:srgbClr val="FF0000"/>
                </a:solidFill>
              </a:rPr>
              <a:t>Vendor Specific IE = </a:t>
            </a:r>
            <a:r>
              <a:rPr lang="en-IN" sz="1100" b="1" dirty="0">
                <a:solidFill>
                  <a:srgbClr val="FF0000"/>
                </a:solidFill>
              </a:rPr>
              <a:t>3GPP methods</a:t>
            </a:r>
            <a:r>
              <a:rPr lang="en-IN" sz="1100" dirty="0">
                <a:solidFill>
                  <a:srgbClr val="FF0000"/>
                </a:solidFill>
              </a:rPr>
              <a:t>, Non-3GPP Methods</a:t>
            </a:r>
          </a:p>
        </p:txBody>
      </p:sp>
      <p:cxnSp>
        <p:nvCxnSpPr>
          <p:cNvPr id="24" name="Straight Arrow Connector 23"/>
          <p:cNvCxnSpPr/>
          <p:nvPr/>
        </p:nvCxnSpPr>
        <p:spPr>
          <a:xfrm>
            <a:off x="323273" y="5537203"/>
            <a:ext cx="0" cy="752482"/>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7731238" y="5460360"/>
            <a:ext cx="0" cy="752482"/>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323273" y="6212842"/>
            <a:ext cx="7407965" cy="36039"/>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42" name="Content Placeholder 2">
            <a:extLst>
              <a:ext uri="{FF2B5EF4-FFF2-40B4-BE49-F238E27FC236}">
                <a16:creationId xmlns:a16="http://schemas.microsoft.com/office/drawing/2014/main" id="{8B215120-9330-4C24-86C0-93DB3C460B0D}"/>
              </a:ext>
            </a:extLst>
          </p:cNvPr>
          <p:cNvSpPr>
            <a:spLocks noGrp="1"/>
          </p:cNvSpPr>
          <p:nvPr>
            <p:ph idx="1"/>
          </p:nvPr>
        </p:nvSpPr>
        <p:spPr>
          <a:xfrm>
            <a:off x="8220365" y="2642913"/>
            <a:ext cx="3133436" cy="3486717"/>
          </a:xfrm>
        </p:spPr>
        <p:txBody>
          <a:bodyPr/>
          <a:lstStyle/>
          <a:p>
            <a:pPr marL="0" indent="0">
              <a:buNone/>
            </a:pPr>
            <a:r>
              <a:rPr lang="en-US" altLang="en-US" sz="1400" dirty="0"/>
              <a:t>Issues with signaling 3GPP security methods over vendor specific IEs (as indicated in Option 2)</a:t>
            </a:r>
          </a:p>
          <a:p>
            <a:r>
              <a:rPr lang="en-US" altLang="en-US" sz="1400" dirty="0"/>
              <a:t>CCF has </a:t>
            </a:r>
            <a:r>
              <a:rPr lang="en-US" altLang="en-US" sz="1400" b="1" dirty="0">
                <a:solidFill>
                  <a:srgbClr val="FF0000"/>
                </a:solidFill>
              </a:rPr>
              <a:t>no visibility </a:t>
            </a:r>
            <a:r>
              <a:rPr lang="en-US" altLang="en-US" sz="1400" dirty="0"/>
              <a:t>of the 3GPP security method used and </a:t>
            </a:r>
            <a:r>
              <a:rPr lang="en-US" altLang="en-US" sz="1400" b="1" dirty="0">
                <a:solidFill>
                  <a:srgbClr val="FF0000"/>
                </a:solidFill>
              </a:rPr>
              <a:t>cannot enforce</a:t>
            </a:r>
            <a:r>
              <a:rPr lang="en-US" altLang="en-US" sz="1400" dirty="0"/>
              <a:t> the same.</a:t>
            </a:r>
          </a:p>
          <a:p>
            <a:r>
              <a:rPr lang="en-US" altLang="en-US" sz="1400" dirty="0"/>
              <a:t>Allows </a:t>
            </a:r>
            <a:r>
              <a:rPr lang="en-US" altLang="en-US" sz="1400" dirty="0">
                <a:solidFill>
                  <a:srgbClr val="FF0000"/>
                </a:solidFill>
              </a:rPr>
              <a:t>mixed</a:t>
            </a:r>
            <a:r>
              <a:rPr lang="en-US" altLang="en-US" sz="1400" dirty="0"/>
              <a:t> (option1 and option2) </a:t>
            </a:r>
            <a:r>
              <a:rPr lang="en-US" altLang="en-US" sz="1400" dirty="0">
                <a:solidFill>
                  <a:srgbClr val="FF0000"/>
                </a:solidFill>
              </a:rPr>
              <a:t>signaling</a:t>
            </a:r>
            <a:r>
              <a:rPr lang="en-US" altLang="en-US" sz="1400" dirty="0"/>
              <a:t> of </a:t>
            </a:r>
            <a:r>
              <a:rPr lang="en-US" altLang="en-US" sz="1400" b="1" dirty="0">
                <a:solidFill>
                  <a:srgbClr val="FF0000"/>
                </a:solidFill>
              </a:rPr>
              <a:t>3GPP security methods</a:t>
            </a:r>
            <a:r>
              <a:rPr lang="en-US" altLang="en-US" sz="1400" dirty="0">
                <a:solidFill>
                  <a:srgbClr val="FF0000"/>
                </a:solidFill>
              </a:rPr>
              <a:t> </a:t>
            </a:r>
            <a:r>
              <a:rPr lang="en-US" altLang="en-US" sz="1400" dirty="0"/>
              <a:t>over 3GPP defined or Vendor specific IEs. </a:t>
            </a:r>
            <a:r>
              <a:rPr lang="en-US" altLang="en-US" sz="1400" dirty="0">
                <a:solidFill>
                  <a:srgbClr val="FF0000"/>
                </a:solidFill>
              </a:rPr>
              <a:t>This</a:t>
            </a:r>
            <a:r>
              <a:rPr lang="en-US" altLang="en-US" sz="1400" dirty="0"/>
              <a:t> </a:t>
            </a:r>
            <a:r>
              <a:rPr lang="en-US" sz="1400" dirty="0">
                <a:solidFill>
                  <a:srgbClr val="FF0000"/>
                </a:solidFill>
              </a:rPr>
              <a:t>contradicts Fundamental CAPIF API Guidelines.</a:t>
            </a:r>
            <a:endParaRPr lang="en-US" altLang="en-US" sz="1400" dirty="0"/>
          </a:p>
          <a:p>
            <a:r>
              <a:rPr lang="en-US" sz="1400" dirty="0"/>
              <a:t>SA3 requests (LS) </a:t>
            </a:r>
            <a:r>
              <a:rPr lang="en-US" sz="1400" dirty="0">
                <a:solidFill>
                  <a:srgbClr val="FF0000"/>
                </a:solidFill>
              </a:rPr>
              <a:t>only on how to signal the alternative security method(s)</a:t>
            </a:r>
            <a:r>
              <a:rPr lang="en-US" sz="1400" dirty="0"/>
              <a:t>.</a:t>
            </a:r>
            <a:endParaRPr lang="en-US" altLang="en-US" sz="1200" dirty="0"/>
          </a:p>
        </p:txBody>
      </p:sp>
      <p:cxnSp>
        <p:nvCxnSpPr>
          <p:cNvPr id="48" name="Straight Arrow Connector 47"/>
          <p:cNvCxnSpPr/>
          <p:nvPr/>
        </p:nvCxnSpPr>
        <p:spPr>
          <a:xfrm flipH="1" flipV="1">
            <a:off x="8368547" y="2409017"/>
            <a:ext cx="479433" cy="1370"/>
          </a:xfrm>
          <a:prstGeom prst="straightConnector1">
            <a:avLst/>
          </a:prstGeom>
          <a:ln>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8362249" y="2049168"/>
            <a:ext cx="47125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9089975" y="1815272"/>
            <a:ext cx="2069865" cy="430887"/>
          </a:xfrm>
          <a:prstGeom prst="rect">
            <a:avLst/>
          </a:prstGeom>
          <a:noFill/>
        </p:spPr>
        <p:txBody>
          <a:bodyPr wrap="square" rtlCol="0">
            <a:spAutoFit/>
          </a:bodyPr>
          <a:lstStyle/>
          <a:p>
            <a:r>
              <a:rPr lang="en-IN" sz="1100" dirty="0"/>
              <a:t>Existing CAPIF security mechanism</a:t>
            </a:r>
          </a:p>
        </p:txBody>
      </p:sp>
      <p:sp>
        <p:nvSpPr>
          <p:cNvPr id="51" name="TextBox 50"/>
          <p:cNvSpPr txBox="1"/>
          <p:nvPr/>
        </p:nvSpPr>
        <p:spPr>
          <a:xfrm>
            <a:off x="9085358" y="2180107"/>
            <a:ext cx="1813551" cy="430887"/>
          </a:xfrm>
          <a:prstGeom prst="rect">
            <a:avLst/>
          </a:prstGeom>
          <a:noFill/>
        </p:spPr>
        <p:txBody>
          <a:bodyPr wrap="square" rtlCol="0">
            <a:spAutoFit/>
          </a:bodyPr>
          <a:lstStyle/>
          <a:p>
            <a:r>
              <a:rPr lang="en-IN" sz="1100" dirty="0"/>
              <a:t>CAPIF security extension for Non-3GPP AEFs</a:t>
            </a:r>
          </a:p>
        </p:txBody>
      </p:sp>
      <p:sp>
        <p:nvSpPr>
          <p:cNvPr id="39" name="Rectangle 38"/>
          <p:cNvSpPr/>
          <p:nvPr/>
        </p:nvSpPr>
        <p:spPr>
          <a:xfrm>
            <a:off x="8220364" y="1815273"/>
            <a:ext cx="2807854" cy="79572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408106124"/>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Arrow Connector 25"/>
          <p:cNvCxnSpPr/>
          <p:nvPr/>
        </p:nvCxnSpPr>
        <p:spPr>
          <a:xfrm flipH="1">
            <a:off x="359115" y="2517696"/>
            <a:ext cx="9237" cy="1627309"/>
          </a:xfrm>
          <a:prstGeom prst="straightConnector1">
            <a:avLst/>
          </a:prstGeom>
          <a:ln>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4433452" y="3371275"/>
            <a:ext cx="1494875" cy="20994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t>CAPIF Security extensions - Proposal</a:t>
            </a:r>
          </a:p>
        </p:txBody>
      </p:sp>
      <p:sp>
        <p:nvSpPr>
          <p:cNvPr id="3" name="Rectangle 2"/>
          <p:cNvSpPr/>
          <p:nvPr/>
        </p:nvSpPr>
        <p:spPr>
          <a:xfrm>
            <a:off x="97490" y="1799788"/>
            <a:ext cx="7956619" cy="73890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API Invoker</a:t>
            </a:r>
          </a:p>
        </p:txBody>
      </p:sp>
      <p:sp>
        <p:nvSpPr>
          <p:cNvPr id="6" name="Rectangle 5"/>
          <p:cNvSpPr/>
          <p:nvPr/>
        </p:nvSpPr>
        <p:spPr>
          <a:xfrm>
            <a:off x="97490" y="4188695"/>
            <a:ext cx="2674865" cy="13485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CAPIF Core Function</a:t>
            </a:r>
          </a:p>
        </p:txBody>
      </p:sp>
      <p:sp>
        <p:nvSpPr>
          <p:cNvPr id="7" name="Rectangle 6"/>
          <p:cNvSpPr/>
          <p:nvPr/>
        </p:nvSpPr>
        <p:spPr>
          <a:xfrm>
            <a:off x="4636638" y="3620658"/>
            <a:ext cx="1111182" cy="5033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3GPP AEF</a:t>
            </a:r>
          </a:p>
        </p:txBody>
      </p:sp>
      <p:sp>
        <p:nvSpPr>
          <p:cNvPr id="8" name="Rectangle 7"/>
          <p:cNvSpPr/>
          <p:nvPr/>
        </p:nvSpPr>
        <p:spPr>
          <a:xfrm>
            <a:off x="4636639" y="4181164"/>
            <a:ext cx="1111182" cy="4941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APF</a:t>
            </a:r>
          </a:p>
        </p:txBody>
      </p:sp>
      <p:sp>
        <p:nvSpPr>
          <p:cNvPr id="11" name="Rectangle 10"/>
          <p:cNvSpPr/>
          <p:nvPr/>
        </p:nvSpPr>
        <p:spPr>
          <a:xfrm>
            <a:off x="4636639" y="4747490"/>
            <a:ext cx="1111182" cy="4941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AMF</a:t>
            </a:r>
          </a:p>
        </p:txBody>
      </p:sp>
      <p:sp>
        <p:nvSpPr>
          <p:cNvPr id="13" name="Rectangle 12"/>
          <p:cNvSpPr/>
          <p:nvPr/>
        </p:nvSpPr>
        <p:spPr>
          <a:xfrm>
            <a:off x="6531570" y="3371275"/>
            <a:ext cx="1522539" cy="2089085"/>
          </a:xfrm>
          <a:prstGeom prst="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Rectangle 13"/>
          <p:cNvSpPr/>
          <p:nvPr/>
        </p:nvSpPr>
        <p:spPr>
          <a:xfrm>
            <a:off x="6703302" y="3597568"/>
            <a:ext cx="1175328" cy="503382"/>
          </a:xfrm>
          <a:prstGeom prst="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rgbClr val="FF0000"/>
                </a:solidFill>
              </a:rPr>
              <a:t>Non-3GPP AEF</a:t>
            </a:r>
          </a:p>
        </p:txBody>
      </p:sp>
      <p:sp>
        <p:nvSpPr>
          <p:cNvPr id="15" name="Rectangle 14"/>
          <p:cNvSpPr/>
          <p:nvPr/>
        </p:nvSpPr>
        <p:spPr>
          <a:xfrm>
            <a:off x="6707920" y="4165608"/>
            <a:ext cx="1170709" cy="494146"/>
          </a:xfrm>
          <a:prstGeom prst="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APF</a:t>
            </a:r>
          </a:p>
        </p:txBody>
      </p:sp>
      <p:sp>
        <p:nvSpPr>
          <p:cNvPr id="16" name="Rectangle 15"/>
          <p:cNvSpPr/>
          <p:nvPr/>
        </p:nvSpPr>
        <p:spPr>
          <a:xfrm>
            <a:off x="6703302" y="4724400"/>
            <a:ext cx="1170709" cy="494146"/>
          </a:xfrm>
          <a:prstGeom prst="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AMF</a:t>
            </a:r>
          </a:p>
        </p:txBody>
      </p:sp>
      <p:cxnSp>
        <p:nvCxnSpPr>
          <p:cNvPr id="17" name="Straight Arrow Connector 16"/>
          <p:cNvCxnSpPr/>
          <p:nvPr/>
        </p:nvCxnSpPr>
        <p:spPr>
          <a:xfrm flipH="1">
            <a:off x="2589879" y="2546276"/>
            <a:ext cx="10642" cy="1649998"/>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endCxn id="4" idx="0"/>
          </p:cNvCxnSpPr>
          <p:nvPr/>
        </p:nvCxnSpPr>
        <p:spPr>
          <a:xfrm flipH="1">
            <a:off x="5180890" y="2553855"/>
            <a:ext cx="694" cy="81742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3" idx="0"/>
          </p:cNvCxnSpPr>
          <p:nvPr/>
        </p:nvCxnSpPr>
        <p:spPr>
          <a:xfrm flipV="1">
            <a:off x="7292840" y="2538697"/>
            <a:ext cx="10248" cy="832578"/>
          </a:xfrm>
          <a:prstGeom prst="straightConnector1">
            <a:avLst/>
          </a:prstGeom>
          <a:ln>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2668044" y="4898047"/>
            <a:ext cx="2158894" cy="261610"/>
          </a:xfrm>
          <a:prstGeom prst="rect">
            <a:avLst/>
          </a:prstGeom>
          <a:noFill/>
        </p:spPr>
        <p:txBody>
          <a:bodyPr wrap="square" rtlCol="0">
            <a:spAutoFit/>
          </a:bodyPr>
          <a:lstStyle/>
          <a:p>
            <a:r>
              <a:rPr lang="en-IN" sz="1100" b="1" dirty="0"/>
              <a:t>3GPP IE = 3GPP methods</a:t>
            </a:r>
          </a:p>
        </p:txBody>
      </p:sp>
      <p:sp>
        <p:nvSpPr>
          <p:cNvPr id="44" name="TextBox 43"/>
          <p:cNvSpPr txBox="1"/>
          <p:nvPr/>
        </p:nvSpPr>
        <p:spPr>
          <a:xfrm>
            <a:off x="2525637" y="5648717"/>
            <a:ext cx="3256800" cy="600164"/>
          </a:xfrm>
          <a:prstGeom prst="rect">
            <a:avLst/>
          </a:prstGeom>
          <a:noFill/>
        </p:spPr>
        <p:txBody>
          <a:bodyPr wrap="square" rtlCol="0">
            <a:spAutoFit/>
          </a:bodyPr>
          <a:lstStyle/>
          <a:p>
            <a:r>
              <a:rPr lang="en-IN" sz="1100" dirty="0">
                <a:solidFill>
                  <a:srgbClr val="0070C0"/>
                </a:solidFill>
              </a:rPr>
              <a:t>Option 1</a:t>
            </a:r>
          </a:p>
          <a:p>
            <a:r>
              <a:rPr lang="en-IN" sz="1100" dirty="0">
                <a:solidFill>
                  <a:srgbClr val="0070C0"/>
                </a:solidFill>
              </a:rPr>
              <a:t>3GPP IE = </a:t>
            </a:r>
            <a:r>
              <a:rPr lang="en-IN" sz="1100" b="1" dirty="0">
                <a:solidFill>
                  <a:srgbClr val="0070C0"/>
                </a:solidFill>
              </a:rPr>
              <a:t>3GPP methods </a:t>
            </a:r>
          </a:p>
          <a:p>
            <a:r>
              <a:rPr lang="en-IN" sz="1100" dirty="0">
                <a:solidFill>
                  <a:srgbClr val="0070C0"/>
                </a:solidFill>
              </a:rPr>
              <a:t>Vendor Specific IE = Non-3GPP methods</a:t>
            </a:r>
          </a:p>
        </p:txBody>
      </p:sp>
      <p:sp>
        <p:nvSpPr>
          <p:cNvPr id="45" name="TextBox 44"/>
          <p:cNvSpPr txBox="1"/>
          <p:nvPr/>
        </p:nvSpPr>
        <p:spPr>
          <a:xfrm>
            <a:off x="1824597" y="2713839"/>
            <a:ext cx="2069865" cy="261610"/>
          </a:xfrm>
          <a:prstGeom prst="rect">
            <a:avLst/>
          </a:prstGeom>
          <a:noFill/>
        </p:spPr>
        <p:txBody>
          <a:bodyPr wrap="square" rtlCol="0">
            <a:spAutoFit/>
          </a:bodyPr>
          <a:lstStyle/>
          <a:p>
            <a:r>
              <a:rPr lang="en-IN" sz="1100" b="1" dirty="0"/>
              <a:t>3GPP IE = 3GPP methods</a:t>
            </a:r>
          </a:p>
        </p:txBody>
      </p:sp>
      <p:sp>
        <p:nvSpPr>
          <p:cNvPr id="46" name="TextBox 45"/>
          <p:cNvSpPr txBox="1"/>
          <p:nvPr/>
        </p:nvSpPr>
        <p:spPr>
          <a:xfrm>
            <a:off x="-7792" y="3306469"/>
            <a:ext cx="2780147" cy="430887"/>
          </a:xfrm>
          <a:prstGeom prst="rect">
            <a:avLst/>
          </a:prstGeom>
          <a:noFill/>
        </p:spPr>
        <p:txBody>
          <a:bodyPr wrap="square" rtlCol="0">
            <a:spAutoFit/>
          </a:bodyPr>
          <a:lstStyle/>
          <a:p>
            <a:r>
              <a:rPr lang="en-IN" sz="1100" dirty="0">
                <a:solidFill>
                  <a:srgbClr val="0070C0"/>
                </a:solidFill>
              </a:rPr>
              <a:t>3GPP IE = 3GPP methods</a:t>
            </a:r>
          </a:p>
          <a:p>
            <a:r>
              <a:rPr lang="en-IN" sz="1100" dirty="0">
                <a:solidFill>
                  <a:srgbClr val="0070C0"/>
                </a:solidFill>
              </a:rPr>
              <a:t>Vendor Specific IE = Non-3GPP methods</a:t>
            </a:r>
          </a:p>
        </p:txBody>
      </p:sp>
      <p:cxnSp>
        <p:nvCxnSpPr>
          <p:cNvPr id="37" name="Straight Arrow Connector 36"/>
          <p:cNvCxnSpPr/>
          <p:nvPr/>
        </p:nvCxnSpPr>
        <p:spPr>
          <a:xfrm>
            <a:off x="2762493" y="4850115"/>
            <a:ext cx="1680793" cy="7128"/>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323273" y="5537203"/>
            <a:ext cx="0" cy="752482"/>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7731238" y="5460360"/>
            <a:ext cx="0" cy="752482"/>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323273" y="6212842"/>
            <a:ext cx="7407965" cy="36039"/>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42" name="Content Placeholder 2">
            <a:extLst>
              <a:ext uri="{FF2B5EF4-FFF2-40B4-BE49-F238E27FC236}">
                <a16:creationId xmlns:a16="http://schemas.microsoft.com/office/drawing/2014/main" id="{8B215120-9330-4C24-86C0-93DB3C460B0D}"/>
              </a:ext>
            </a:extLst>
          </p:cNvPr>
          <p:cNvSpPr>
            <a:spLocks noGrp="1"/>
          </p:cNvSpPr>
          <p:nvPr>
            <p:ph idx="1"/>
          </p:nvPr>
        </p:nvSpPr>
        <p:spPr>
          <a:xfrm>
            <a:off x="8220364" y="2987684"/>
            <a:ext cx="3133436" cy="2171974"/>
          </a:xfrm>
        </p:spPr>
        <p:txBody>
          <a:bodyPr/>
          <a:lstStyle/>
          <a:p>
            <a:r>
              <a:rPr lang="en-US" altLang="en-US" sz="1400" dirty="0"/>
              <a:t>CCF has </a:t>
            </a:r>
            <a:r>
              <a:rPr lang="en-US" altLang="en-US" sz="1400" dirty="0">
                <a:solidFill>
                  <a:srgbClr val="0070C0"/>
                </a:solidFill>
              </a:rPr>
              <a:t>visibility </a:t>
            </a:r>
            <a:r>
              <a:rPr lang="en-US" altLang="en-US" sz="1400" dirty="0"/>
              <a:t>of the 3GPP security method used and </a:t>
            </a:r>
            <a:r>
              <a:rPr lang="en-US" altLang="en-US" sz="1400" dirty="0">
                <a:solidFill>
                  <a:srgbClr val="0070C0"/>
                </a:solidFill>
              </a:rPr>
              <a:t>can enforce </a:t>
            </a:r>
            <a:r>
              <a:rPr lang="en-US" altLang="en-US" sz="1400" dirty="0"/>
              <a:t>the same.</a:t>
            </a:r>
            <a:endParaRPr lang="en-US" altLang="en-US" sz="1400" dirty="0">
              <a:solidFill>
                <a:srgbClr val="0070C0"/>
              </a:solidFill>
            </a:endParaRPr>
          </a:p>
          <a:p>
            <a:r>
              <a:rPr lang="en-US" altLang="en-US" sz="1400" dirty="0">
                <a:solidFill>
                  <a:srgbClr val="0070C0"/>
                </a:solidFill>
              </a:rPr>
              <a:t>Allow (option1) signaling of 3GPP security methods over 3GPP defined IEs only.</a:t>
            </a:r>
          </a:p>
          <a:p>
            <a:r>
              <a:rPr lang="en-US" sz="1400" dirty="0"/>
              <a:t>SA3 requests (LS) is aligned, specifying only </a:t>
            </a:r>
            <a:r>
              <a:rPr lang="en-US" sz="1400" dirty="0">
                <a:solidFill>
                  <a:srgbClr val="0070C0"/>
                </a:solidFill>
              </a:rPr>
              <a:t>to signal the alternative security method(s). </a:t>
            </a:r>
          </a:p>
        </p:txBody>
      </p:sp>
      <p:cxnSp>
        <p:nvCxnSpPr>
          <p:cNvPr id="48" name="Straight Arrow Connector 47"/>
          <p:cNvCxnSpPr/>
          <p:nvPr/>
        </p:nvCxnSpPr>
        <p:spPr>
          <a:xfrm flipH="1" flipV="1">
            <a:off x="8368547" y="2409017"/>
            <a:ext cx="479433" cy="1370"/>
          </a:xfrm>
          <a:prstGeom prst="straightConnector1">
            <a:avLst/>
          </a:prstGeom>
          <a:ln>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8362249" y="2049168"/>
            <a:ext cx="47125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9089975" y="1815272"/>
            <a:ext cx="2069865" cy="430887"/>
          </a:xfrm>
          <a:prstGeom prst="rect">
            <a:avLst/>
          </a:prstGeom>
          <a:noFill/>
        </p:spPr>
        <p:txBody>
          <a:bodyPr wrap="square" rtlCol="0">
            <a:spAutoFit/>
          </a:bodyPr>
          <a:lstStyle/>
          <a:p>
            <a:r>
              <a:rPr lang="en-IN" sz="1100" dirty="0"/>
              <a:t>Existing CAPIF security mechanism</a:t>
            </a:r>
          </a:p>
        </p:txBody>
      </p:sp>
      <p:sp>
        <p:nvSpPr>
          <p:cNvPr id="51" name="TextBox 50"/>
          <p:cNvSpPr txBox="1"/>
          <p:nvPr/>
        </p:nvSpPr>
        <p:spPr>
          <a:xfrm>
            <a:off x="9085358" y="2180107"/>
            <a:ext cx="1813551" cy="430887"/>
          </a:xfrm>
          <a:prstGeom prst="rect">
            <a:avLst/>
          </a:prstGeom>
          <a:noFill/>
        </p:spPr>
        <p:txBody>
          <a:bodyPr wrap="square" rtlCol="0">
            <a:spAutoFit/>
          </a:bodyPr>
          <a:lstStyle/>
          <a:p>
            <a:r>
              <a:rPr lang="en-IN" sz="1100" dirty="0"/>
              <a:t>CAPIF security extension for Non-3GPP AEFs</a:t>
            </a:r>
          </a:p>
        </p:txBody>
      </p:sp>
      <p:sp>
        <p:nvSpPr>
          <p:cNvPr id="39" name="Rectangle 38"/>
          <p:cNvSpPr/>
          <p:nvPr/>
        </p:nvSpPr>
        <p:spPr>
          <a:xfrm>
            <a:off x="8220364" y="1815272"/>
            <a:ext cx="2807854" cy="9649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39366012"/>
      </p:ext>
    </p:extLst>
  </p:cSld>
  <p:clrMapOvr>
    <a:masterClrMapping/>
  </p:clrMapOvr>
  <p:transition>
    <p:wipe dir="r"/>
  </p:transition>
  <p:extLst>
    <p:ext uri="{6950BFC3-D8DA-4A85-94F7-54DA5524770B}">
      <p188:commentRel xmlns:p188="http://schemas.microsoft.com/office/powerpoint/2018/8/main" r:id="rId2"/>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3AFF4909-1900-46CD-87F7-AE296C59418F}"/>
              </a:ext>
            </a:extLst>
          </p:cNvPr>
          <p:cNvSpPr>
            <a:spLocks noGrp="1"/>
          </p:cNvSpPr>
          <p:nvPr>
            <p:ph type="title"/>
          </p:nvPr>
        </p:nvSpPr>
        <p:spPr/>
        <p:txBody>
          <a:bodyPr/>
          <a:lstStyle/>
          <a:p>
            <a:r>
              <a:rPr lang="en-GB" altLang="en-US" dirty="0"/>
              <a:t>Way forward</a:t>
            </a:r>
          </a:p>
        </p:txBody>
      </p:sp>
      <p:sp>
        <p:nvSpPr>
          <p:cNvPr id="8195" name="Content Placeholder 2">
            <a:extLst>
              <a:ext uri="{FF2B5EF4-FFF2-40B4-BE49-F238E27FC236}">
                <a16:creationId xmlns:a16="http://schemas.microsoft.com/office/drawing/2014/main" id="{A955EC6E-B2A1-4AA5-9F6A-E317D7FE324C}"/>
              </a:ext>
            </a:extLst>
          </p:cNvPr>
          <p:cNvSpPr>
            <a:spLocks noGrp="1"/>
          </p:cNvSpPr>
          <p:nvPr>
            <p:ph idx="1"/>
          </p:nvPr>
        </p:nvSpPr>
        <p:spPr/>
        <p:txBody>
          <a:bodyPr/>
          <a:lstStyle/>
          <a:p>
            <a:r>
              <a:rPr lang="en-US" altLang="en-US" dirty="0"/>
              <a:t>Aligning to stage-2, it is proposed that </a:t>
            </a:r>
          </a:p>
          <a:p>
            <a:pPr lvl="1"/>
            <a:r>
              <a:rPr lang="en-IN" dirty="0"/>
              <a:t>If it is 3GPP specified Security methods then let us follow what is currently specified in 3GPP. If it is non-3GPP specified Security methods then it is specified in Vendor Specific IE.</a:t>
            </a:r>
          </a:p>
          <a:p>
            <a:pPr lvl="1"/>
            <a:endParaRPr lang="en-IN" dirty="0"/>
          </a:p>
          <a:p>
            <a:r>
              <a:rPr lang="en-US" altLang="en-US" dirty="0"/>
              <a:t>So, revise the agreed CR C3-234550 to support the above design approach and alignment with stage-2, for CAPIF security extensions. </a:t>
            </a:r>
            <a:r>
              <a:rPr lang="en-US" altLang="en-US" dirty="0">
                <a:solidFill>
                  <a:srgbClr val="0070C0"/>
                </a:solidFill>
              </a:rPr>
              <a:t>Update</a:t>
            </a:r>
            <a:r>
              <a:rPr lang="en-US" altLang="en-US" dirty="0"/>
              <a:t> the normative notes as below. The proposed revision is in </a:t>
            </a:r>
            <a:r>
              <a:rPr lang="en-US" altLang="en-US" dirty="0">
                <a:solidFill>
                  <a:srgbClr val="FF0000"/>
                </a:solidFill>
              </a:rPr>
              <a:t>C3-235382</a:t>
            </a:r>
          </a:p>
          <a:p>
            <a:pPr marL="914400" lvl="2" indent="0">
              <a:buNone/>
            </a:pPr>
            <a:r>
              <a:rPr lang="en-IN" altLang="en-US" sz="1400" i="1" dirty="0"/>
              <a:t>For AEFs defined by 3GPP, this attribute shall be present. For AEFs defined outside 3GPP (e.g. by other SDOs), if the “</a:t>
            </a:r>
            <a:r>
              <a:rPr lang="en-IN" altLang="en-US" sz="1400" i="1" dirty="0" err="1"/>
              <a:t>VendorExt</a:t>
            </a:r>
            <a:r>
              <a:rPr lang="en-IN" altLang="en-US" sz="1400" i="1" dirty="0"/>
              <a:t>” feature is supported, </a:t>
            </a:r>
            <a:r>
              <a:rPr lang="en-IN" altLang="en-US" sz="1400" b="1" i="1" dirty="0">
                <a:solidFill>
                  <a:srgbClr val="0070C0"/>
                </a:solidFill>
              </a:rPr>
              <a:t>the Non-3GPP </a:t>
            </a:r>
            <a:r>
              <a:rPr lang="en-IN" altLang="en-US" sz="1400" b="1" i="1" dirty="0"/>
              <a:t>security methods to be used </a:t>
            </a:r>
            <a:r>
              <a:rPr lang="en-IN" altLang="en-US" sz="1400" i="1" dirty="0"/>
              <a:t>may alternatively be indicated via vendor-specific extensions to the </a:t>
            </a:r>
            <a:r>
              <a:rPr lang="en-IN" altLang="en-US" sz="1400" i="1" dirty="0" err="1"/>
              <a:t>InterfaceDescription</a:t>
            </a:r>
            <a:r>
              <a:rPr lang="en-IN" altLang="en-US" sz="1400" i="1" dirty="0"/>
              <a:t> data structure using the mechanism defined in clause 7.11.</a:t>
            </a:r>
            <a:endParaRPr lang="en-US" altLang="en-US" sz="1400" i="1" dirty="0"/>
          </a:p>
          <a:p>
            <a:pPr marL="457200" lvl="1" indent="0">
              <a:buNone/>
            </a:pPr>
            <a:endParaRPr lang="en-US" altLang="en-US" dirty="0"/>
          </a:p>
        </p:txBody>
      </p:sp>
    </p:spTree>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CA3727-A4EB-4398-9783-D0148B061093}">
  <ds:schemaRefs>
    <ds:schemaRef ds:uri="http://schemas.microsoft.com/office/2006/documentManagement/types"/>
    <ds:schemaRef ds:uri="http://schemas.microsoft.com/office/infopath/2007/PartnerControls"/>
    <ds:schemaRef ds:uri="http://www.w3.org/XML/1998/namespace"/>
    <ds:schemaRef ds:uri="http://purl.org/dc/terms/"/>
    <ds:schemaRef ds:uri="http://schemas.microsoft.com/office/2006/metadata/properties"/>
    <ds:schemaRef ds:uri="280d8efa-eff2-4910-88d2-79ca146720c4"/>
    <ds:schemaRef ds:uri="679a257e-872f-4c98-9e8a-0a9c104f72cd"/>
    <ds:schemaRef ds:uri="http://schemas.openxmlformats.org/package/2006/metadata/core-properties"/>
    <ds:schemaRef ds:uri="http://purl.org/dc/dcmitype/"/>
    <ds:schemaRef ds:uri="http://purl.org/dc/elements/1.1/"/>
  </ds:schemaRefs>
</ds:datastoreItem>
</file>

<file path=customXml/itemProps3.xml><?xml version="1.0" encoding="utf-8"?>
<ds:datastoreItem xmlns:ds="http://schemas.openxmlformats.org/officeDocument/2006/customXml" ds:itemID="{7D3A830A-0AC8-45A7-9E99-DF047C23D0D0}">
  <ds:schemaRefs>
    <ds:schemaRef ds:uri="http://schemas.microsoft.com/sharepoint/v3/contenttype/forms"/>
  </ds:schemaRefs>
</ds:datastoreItem>
</file>

<file path=docMetadata/LabelInfo.xml><?xml version="1.0" encoding="utf-8"?>
<clbl:labelList xmlns:clbl="http://schemas.microsoft.com/office/2020/mipLabelMetadata">
  <clbl:label id="{5d471751-9675-428d-917b-70f44f9630b0}" enabled="0" method="" siteId="{5d471751-9675-428d-917b-70f44f9630b0}" removed="1"/>
</clbl:labelList>
</file>

<file path=docProps/app.xml><?xml version="1.0" encoding="utf-8"?>
<Properties xmlns="http://schemas.openxmlformats.org/officeDocument/2006/extended-properties" xmlns:vt="http://schemas.openxmlformats.org/officeDocument/2006/docPropsVTypes">
  <Template>Office Theme</Template>
  <TotalTime>10106</TotalTime>
  <Words>857</Words>
  <Application>Microsoft Office PowerPoint</Application>
  <PresentationFormat>Widescreen</PresentationFormat>
  <Paragraphs>122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Arial </vt:lpstr>
      <vt:lpstr>Calibri</vt:lpstr>
      <vt:lpstr>Calibri Light</vt:lpstr>
      <vt:lpstr>Times New Roman</vt:lpstr>
      <vt:lpstr>Office Theme</vt:lpstr>
      <vt:lpstr>PowerPoint Presentation</vt:lpstr>
      <vt:lpstr>Outline</vt:lpstr>
      <vt:lpstr>CAPIF Security extensions - Agreed</vt:lpstr>
      <vt:lpstr>CAPIF Security – Stage-2 analysis</vt:lpstr>
      <vt:lpstr>CAPIF Security extensions – Issues</vt:lpstr>
      <vt:lpstr>CAPIF Security extensions – Issues</vt:lpstr>
      <vt:lpstr>CAPIF Security extensions - Proposal</vt:lpstr>
      <vt:lpstr>Way forward</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Parthasarathi [Nokia]</cp:lastModifiedBy>
  <cp:revision>668</cp:revision>
  <dcterms:created xsi:type="dcterms:W3CDTF">2010-02-05T13:52:04Z</dcterms:created>
  <dcterms:modified xsi:type="dcterms:W3CDTF">2023-11-10T12:55:20Z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