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17"/>
  </p:notesMasterIdLst>
  <p:handoutMasterIdLst>
    <p:handoutMasterId r:id="rId18"/>
  </p:handoutMasterIdLst>
  <p:sldIdLst>
    <p:sldId id="341" r:id="rId5"/>
    <p:sldId id="382" r:id="rId6"/>
    <p:sldId id="388" r:id="rId7"/>
    <p:sldId id="380" r:id="rId8"/>
    <p:sldId id="387" r:id="rId9"/>
    <p:sldId id="381" r:id="rId10"/>
    <p:sldId id="389" r:id="rId11"/>
    <p:sldId id="385" r:id="rId12"/>
    <p:sldId id="379" r:id="rId13"/>
    <p:sldId id="390" r:id="rId14"/>
    <p:sldId id="392" r:id="rId15"/>
    <p:sldId id="391" r:id="rId16"/>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Arial"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Arial"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Arial"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00FF00"/>
    <a:srgbClr val="2A6EA8"/>
    <a:srgbClr val="00FF99"/>
    <a:srgbClr val="FF6600"/>
    <a:srgbClr val="1A4669"/>
    <a:srgbClr val="C6D254"/>
    <a:srgbClr val="B1D254"/>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9867" autoAdjust="0"/>
    <p:restoredTop sz="95754" autoAdjust="0"/>
  </p:normalViewPr>
  <p:slideViewPr>
    <p:cSldViewPr snapToGrid="0">
      <p:cViewPr varScale="1">
        <p:scale>
          <a:sx n="121" d="100"/>
          <a:sy n="121" d="100"/>
        </p:scale>
        <p:origin x="429" y="48"/>
      </p:cViewPr>
      <p:guideLst>
        <p:guide orient="horz" pos="2160"/>
        <p:guide pos="3840"/>
      </p:guideLst>
    </p:cSldViewPr>
  </p:slideViewPr>
  <p:outlineViewPr>
    <p:cViewPr>
      <p:scale>
        <a:sx n="33" d="100"/>
        <a:sy n="33" d="100"/>
      </p:scale>
      <p:origin x="0" y="-114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handoutMaster" Target="handoutMasters/handoutMaster1.xml"/><Relationship Id="rId3" Type="http://schemas.openxmlformats.org/officeDocument/2006/relationships/customXml" Target="../customXml/item3.xml"/><Relationship Id="rId21"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10" Type="http://schemas.openxmlformats.org/officeDocument/2006/relationships/slide" Target="slides/slide6.xml"/><Relationship Id="rId19"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6.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6699782B-1646-48C5-B03C-2D29BD990979}" type="slidenum">
              <a:rPr lang="en-GB" altLang="en-US"/>
              <a:pPr>
                <a:defRPr/>
              </a:pPr>
              <a:t>‹#›</a:t>
            </a:fld>
            <a:endParaRPr lang="en-GB" altLang="en-US"/>
          </a:p>
        </p:txBody>
      </p:sp>
    </p:spTree>
    <p:extLst>
      <p:ext uri="{BB962C8B-B14F-4D97-AF65-F5344CB8AC3E}">
        <p14:creationId xmlns:p14="http://schemas.microsoft.com/office/powerpoint/2010/main" val="111263339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D5440688-9C35-4353-934E-C9AE90237507}" type="slidenum">
              <a:rPr lang="en-GB" altLang="en-US"/>
              <a:pPr>
                <a:defRPr/>
              </a:pPr>
              <a:t>‹#›</a:t>
            </a:fld>
            <a:endParaRPr lang="en-GB" altLang="en-US"/>
          </a:p>
        </p:txBody>
      </p:sp>
    </p:spTree>
    <p:extLst>
      <p:ext uri="{BB962C8B-B14F-4D97-AF65-F5344CB8AC3E}">
        <p14:creationId xmlns:p14="http://schemas.microsoft.com/office/powerpoint/2010/main" val="422994383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pPr>
              <a:defRPr/>
            </a:pPr>
            <a:fld id="{D5440688-9C35-4353-934E-C9AE90237507}" type="slidenum">
              <a:rPr lang="en-GB" altLang="en-US" smtClean="0"/>
              <a:pPr>
                <a:defRPr/>
              </a:pPr>
              <a:t>1</a:t>
            </a:fld>
            <a:endParaRPr lang="en-GB" altLang="en-US"/>
          </a:p>
        </p:txBody>
      </p:sp>
    </p:spTree>
    <p:extLst>
      <p:ext uri="{BB962C8B-B14F-4D97-AF65-F5344CB8AC3E}">
        <p14:creationId xmlns:p14="http://schemas.microsoft.com/office/powerpoint/2010/main" val="311620198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D5440688-9C35-4353-934E-C9AE90237507}" type="slidenum">
              <a:rPr lang="en-GB" altLang="en-US" smtClean="0"/>
              <a:pPr>
                <a:defRPr/>
              </a:pPr>
              <a:t>11</a:t>
            </a:fld>
            <a:endParaRPr lang="en-GB" altLang="en-US"/>
          </a:p>
        </p:txBody>
      </p:sp>
    </p:spTree>
    <p:extLst>
      <p:ext uri="{BB962C8B-B14F-4D97-AF65-F5344CB8AC3E}">
        <p14:creationId xmlns:p14="http://schemas.microsoft.com/office/powerpoint/2010/main" val="279992237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Espace réservé de l'image des diapositives 1"/>
          <p:cNvSpPr>
            <a:spLocks noGrp="1" noRot="1" noChangeAspect="1" noTextEdit="1"/>
          </p:cNvSpPr>
          <p:nvPr>
            <p:ph type="sldImg"/>
          </p:nvPr>
        </p:nvSpPr>
        <p:spPr>
          <a:ln/>
        </p:spPr>
      </p:sp>
      <p:sp>
        <p:nvSpPr>
          <p:cNvPr id="10243"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fr-FR"/>
          </a:p>
        </p:txBody>
      </p:sp>
      <p:sp>
        <p:nvSpPr>
          <p:cNvPr id="10244" name="Espace réservé du numéro de diapositive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itchFamily="34" charset="0"/>
                <a:cs typeface="Arial" pitchFamily="34" charset="0"/>
              </a:defRPr>
            </a:lvl1pPr>
            <a:lvl2pPr marL="742950" indent="-285750" defTabSz="944563">
              <a:defRPr>
                <a:solidFill>
                  <a:schemeClr val="tx1"/>
                </a:solidFill>
                <a:latin typeface="Arial" pitchFamily="34" charset="0"/>
                <a:cs typeface="Arial" pitchFamily="34" charset="0"/>
              </a:defRPr>
            </a:lvl2pPr>
            <a:lvl3pPr marL="1143000" indent="-228600" defTabSz="944563">
              <a:defRPr>
                <a:solidFill>
                  <a:schemeClr val="tx1"/>
                </a:solidFill>
                <a:latin typeface="Arial" pitchFamily="34" charset="0"/>
                <a:cs typeface="Arial" pitchFamily="34" charset="0"/>
              </a:defRPr>
            </a:lvl3pPr>
            <a:lvl4pPr marL="1600200" indent="-228600" defTabSz="944563">
              <a:defRPr>
                <a:solidFill>
                  <a:schemeClr val="tx1"/>
                </a:solidFill>
                <a:latin typeface="Arial" pitchFamily="34" charset="0"/>
                <a:cs typeface="Arial" pitchFamily="34" charset="0"/>
              </a:defRPr>
            </a:lvl4pPr>
            <a:lvl5pPr marL="2057400" indent="-228600" defTabSz="944563">
              <a:defRPr>
                <a:solidFill>
                  <a:schemeClr val="tx1"/>
                </a:solidFill>
                <a:latin typeface="Arial" pitchFamily="34" charset="0"/>
                <a:cs typeface="Arial" pitchFamily="34" charset="0"/>
              </a:defRPr>
            </a:lvl5pPr>
            <a:lvl6pPr marL="2514600" indent="-228600" defTabSz="944563" eaLnBrk="0" fontAlgn="base" hangingPunct="0">
              <a:spcBef>
                <a:spcPct val="0"/>
              </a:spcBef>
              <a:spcAft>
                <a:spcPct val="0"/>
              </a:spcAft>
              <a:defRPr>
                <a:solidFill>
                  <a:schemeClr val="tx1"/>
                </a:solidFill>
                <a:latin typeface="Arial" pitchFamily="34" charset="0"/>
                <a:cs typeface="Arial" pitchFamily="34" charset="0"/>
              </a:defRPr>
            </a:lvl6pPr>
            <a:lvl7pPr marL="2971800" indent="-228600" defTabSz="944563" eaLnBrk="0" fontAlgn="base" hangingPunct="0">
              <a:spcBef>
                <a:spcPct val="0"/>
              </a:spcBef>
              <a:spcAft>
                <a:spcPct val="0"/>
              </a:spcAft>
              <a:defRPr>
                <a:solidFill>
                  <a:schemeClr val="tx1"/>
                </a:solidFill>
                <a:latin typeface="Arial" pitchFamily="34" charset="0"/>
                <a:cs typeface="Arial" pitchFamily="34" charset="0"/>
              </a:defRPr>
            </a:lvl7pPr>
            <a:lvl8pPr marL="3429000" indent="-228600" defTabSz="944563" eaLnBrk="0" fontAlgn="base" hangingPunct="0">
              <a:spcBef>
                <a:spcPct val="0"/>
              </a:spcBef>
              <a:spcAft>
                <a:spcPct val="0"/>
              </a:spcAft>
              <a:defRPr>
                <a:solidFill>
                  <a:schemeClr val="tx1"/>
                </a:solidFill>
                <a:latin typeface="Arial" pitchFamily="34" charset="0"/>
                <a:cs typeface="Arial" pitchFamily="34" charset="0"/>
              </a:defRPr>
            </a:lvl8pPr>
            <a:lvl9pPr marL="3886200" indent="-228600" defTabSz="944563" eaLnBrk="0" fontAlgn="base" hangingPunct="0">
              <a:spcBef>
                <a:spcPct val="0"/>
              </a:spcBef>
              <a:spcAft>
                <a:spcPct val="0"/>
              </a:spcAft>
              <a:defRPr>
                <a:solidFill>
                  <a:schemeClr val="tx1"/>
                </a:solidFill>
                <a:latin typeface="Arial" pitchFamily="34" charset="0"/>
                <a:cs typeface="Arial" pitchFamily="34" charset="0"/>
              </a:defRPr>
            </a:lvl9pPr>
          </a:lstStyle>
          <a:p>
            <a:fld id="{59AD6116-330D-4FB6-BEC0-412107958987}" type="slidenum">
              <a:rPr lang="en-GB" altLang="en-US">
                <a:latin typeface="Times New Roman" pitchFamily="18" charset="0"/>
              </a:rPr>
              <a:pPr/>
              <a:t>12</a:t>
            </a:fld>
            <a:endParaRPr lang="en-GB" altLang="en-US">
              <a:latin typeface="Times New Roman" pitchFamily="18" charset="0"/>
            </a:endParaRPr>
          </a:p>
        </p:txBody>
      </p:sp>
    </p:spTree>
    <p:extLst>
      <p:ext uri="{BB962C8B-B14F-4D97-AF65-F5344CB8AC3E}">
        <p14:creationId xmlns:p14="http://schemas.microsoft.com/office/powerpoint/2010/main" val="362099783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Espace réservé de l'image des diapositives 1"/>
          <p:cNvSpPr>
            <a:spLocks noGrp="1" noRot="1" noChangeAspect="1" noTextEdit="1"/>
          </p:cNvSpPr>
          <p:nvPr>
            <p:ph type="sldImg"/>
          </p:nvPr>
        </p:nvSpPr>
        <p:spPr>
          <a:ln/>
        </p:spPr>
      </p:sp>
      <p:sp>
        <p:nvSpPr>
          <p:cNvPr id="10243"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fr-FR"/>
          </a:p>
        </p:txBody>
      </p:sp>
      <p:sp>
        <p:nvSpPr>
          <p:cNvPr id="10244" name="Espace réservé du numéro de diapositive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itchFamily="34" charset="0"/>
                <a:cs typeface="Arial" pitchFamily="34" charset="0"/>
              </a:defRPr>
            </a:lvl1pPr>
            <a:lvl2pPr marL="742950" indent="-285750" defTabSz="944563">
              <a:defRPr>
                <a:solidFill>
                  <a:schemeClr val="tx1"/>
                </a:solidFill>
                <a:latin typeface="Arial" pitchFamily="34" charset="0"/>
                <a:cs typeface="Arial" pitchFamily="34" charset="0"/>
              </a:defRPr>
            </a:lvl2pPr>
            <a:lvl3pPr marL="1143000" indent="-228600" defTabSz="944563">
              <a:defRPr>
                <a:solidFill>
                  <a:schemeClr val="tx1"/>
                </a:solidFill>
                <a:latin typeface="Arial" pitchFamily="34" charset="0"/>
                <a:cs typeface="Arial" pitchFamily="34" charset="0"/>
              </a:defRPr>
            </a:lvl3pPr>
            <a:lvl4pPr marL="1600200" indent="-228600" defTabSz="944563">
              <a:defRPr>
                <a:solidFill>
                  <a:schemeClr val="tx1"/>
                </a:solidFill>
                <a:latin typeface="Arial" pitchFamily="34" charset="0"/>
                <a:cs typeface="Arial" pitchFamily="34" charset="0"/>
              </a:defRPr>
            </a:lvl4pPr>
            <a:lvl5pPr marL="2057400" indent="-228600" defTabSz="944563">
              <a:defRPr>
                <a:solidFill>
                  <a:schemeClr val="tx1"/>
                </a:solidFill>
                <a:latin typeface="Arial" pitchFamily="34" charset="0"/>
                <a:cs typeface="Arial" pitchFamily="34" charset="0"/>
              </a:defRPr>
            </a:lvl5pPr>
            <a:lvl6pPr marL="2514600" indent="-228600" defTabSz="944563" eaLnBrk="0" fontAlgn="base" hangingPunct="0">
              <a:spcBef>
                <a:spcPct val="0"/>
              </a:spcBef>
              <a:spcAft>
                <a:spcPct val="0"/>
              </a:spcAft>
              <a:defRPr>
                <a:solidFill>
                  <a:schemeClr val="tx1"/>
                </a:solidFill>
                <a:latin typeface="Arial" pitchFamily="34" charset="0"/>
                <a:cs typeface="Arial" pitchFamily="34" charset="0"/>
              </a:defRPr>
            </a:lvl6pPr>
            <a:lvl7pPr marL="2971800" indent="-228600" defTabSz="944563" eaLnBrk="0" fontAlgn="base" hangingPunct="0">
              <a:spcBef>
                <a:spcPct val="0"/>
              </a:spcBef>
              <a:spcAft>
                <a:spcPct val="0"/>
              </a:spcAft>
              <a:defRPr>
                <a:solidFill>
                  <a:schemeClr val="tx1"/>
                </a:solidFill>
                <a:latin typeface="Arial" pitchFamily="34" charset="0"/>
                <a:cs typeface="Arial" pitchFamily="34" charset="0"/>
              </a:defRPr>
            </a:lvl7pPr>
            <a:lvl8pPr marL="3429000" indent="-228600" defTabSz="944563" eaLnBrk="0" fontAlgn="base" hangingPunct="0">
              <a:spcBef>
                <a:spcPct val="0"/>
              </a:spcBef>
              <a:spcAft>
                <a:spcPct val="0"/>
              </a:spcAft>
              <a:defRPr>
                <a:solidFill>
                  <a:schemeClr val="tx1"/>
                </a:solidFill>
                <a:latin typeface="Arial" pitchFamily="34" charset="0"/>
                <a:cs typeface="Arial" pitchFamily="34" charset="0"/>
              </a:defRPr>
            </a:lvl8pPr>
            <a:lvl9pPr marL="3886200" indent="-228600" defTabSz="944563" eaLnBrk="0" fontAlgn="base" hangingPunct="0">
              <a:spcBef>
                <a:spcPct val="0"/>
              </a:spcBef>
              <a:spcAft>
                <a:spcPct val="0"/>
              </a:spcAft>
              <a:defRPr>
                <a:solidFill>
                  <a:schemeClr val="tx1"/>
                </a:solidFill>
                <a:latin typeface="Arial" pitchFamily="34" charset="0"/>
                <a:cs typeface="Arial" pitchFamily="34" charset="0"/>
              </a:defRPr>
            </a:lvl9pPr>
          </a:lstStyle>
          <a:p>
            <a:fld id="{59AD6116-330D-4FB6-BEC0-412107958987}" type="slidenum">
              <a:rPr lang="en-GB" altLang="en-US">
                <a:latin typeface="Times New Roman" pitchFamily="18" charset="0"/>
              </a:rPr>
              <a:pPr/>
              <a:t>2</a:t>
            </a:fld>
            <a:endParaRPr lang="en-GB" altLang="en-US">
              <a:latin typeface="Times New Roman" pitchFamily="18" charset="0"/>
            </a:endParaRPr>
          </a:p>
        </p:txBody>
      </p:sp>
    </p:spTree>
    <p:extLst>
      <p:ext uri="{BB962C8B-B14F-4D97-AF65-F5344CB8AC3E}">
        <p14:creationId xmlns:p14="http://schemas.microsoft.com/office/powerpoint/2010/main" val="58811640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Espace réservé de l'image des diapositives 1"/>
          <p:cNvSpPr>
            <a:spLocks noGrp="1" noRot="1" noChangeAspect="1" noTextEdit="1"/>
          </p:cNvSpPr>
          <p:nvPr>
            <p:ph type="sldImg"/>
          </p:nvPr>
        </p:nvSpPr>
        <p:spPr>
          <a:ln/>
        </p:spPr>
      </p:sp>
      <p:sp>
        <p:nvSpPr>
          <p:cNvPr id="10243"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fr-FR"/>
          </a:p>
        </p:txBody>
      </p:sp>
      <p:sp>
        <p:nvSpPr>
          <p:cNvPr id="10244" name="Espace réservé du numéro de diapositive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itchFamily="34" charset="0"/>
                <a:cs typeface="Arial" pitchFamily="34" charset="0"/>
              </a:defRPr>
            </a:lvl1pPr>
            <a:lvl2pPr marL="742950" indent="-285750" defTabSz="944563">
              <a:defRPr>
                <a:solidFill>
                  <a:schemeClr val="tx1"/>
                </a:solidFill>
                <a:latin typeface="Arial" pitchFamily="34" charset="0"/>
                <a:cs typeface="Arial" pitchFamily="34" charset="0"/>
              </a:defRPr>
            </a:lvl2pPr>
            <a:lvl3pPr marL="1143000" indent="-228600" defTabSz="944563">
              <a:defRPr>
                <a:solidFill>
                  <a:schemeClr val="tx1"/>
                </a:solidFill>
                <a:latin typeface="Arial" pitchFamily="34" charset="0"/>
                <a:cs typeface="Arial" pitchFamily="34" charset="0"/>
              </a:defRPr>
            </a:lvl3pPr>
            <a:lvl4pPr marL="1600200" indent="-228600" defTabSz="944563">
              <a:defRPr>
                <a:solidFill>
                  <a:schemeClr val="tx1"/>
                </a:solidFill>
                <a:latin typeface="Arial" pitchFamily="34" charset="0"/>
                <a:cs typeface="Arial" pitchFamily="34" charset="0"/>
              </a:defRPr>
            </a:lvl4pPr>
            <a:lvl5pPr marL="2057400" indent="-228600" defTabSz="944563">
              <a:defRPr>
                <a:solidFill>
                  <a:schemeClr val="tx1"/>
                </a:solidFill>
                <a:latin typeface="Arial" pitchFamily="34" charset="0"/>
                <a:cs typeface="Arial" pitchFamily="34" charset="0"/>
              </a:defRPr>
            </a:lvl5pPr>
            <a:lvl6pPr marL="2514600" indent="-228600" defTabSz="944563" eaLnBrk="0" fontAlgn="base" hangingPunct="0">
              <a:spcBef>
                <a:spcPct val="0"/>
              </a:spcBef>
              <a:spcAft>
                <a:spcPct val="0"/>
              </a:spcAft>
              <a:defRPr>
                <a:solidFill>
                  <a:schemeClr val="tx1"/>
                </a:solidFill>
                <a:latin typeface="Arial" pitchFamily="34" charset="0"/>
                <a:cs typeface="Arial" pitchFamily="34" charset="0"/>
              </a:defRPr>
            </a:lvl6pPr>
            <a:lvl7pPr marL="2971800" indent="-228600" defTabSz="944563" eaLnBrk="0" fontAlgn="base" hangingPunct="0">
              <a:spcBef>
                <a:spcPct val="0"/>
              </a:spcBef>
              <a:spcAft>
                <a:spcPct val="0"/>
              </a:spcAft>
              <a:defRPr>
                <a:solidFill>
                  <a:schemeClr val="tx1"/>
                </a:solidFill>
                <a:latin typeface="Arial" pitchFamily="34" charset="0"/>
                <a:cs typeface="Arial" pitchFamily="34" charset="0"/>
              </a:defRPr>
            </a:lvl7pPr>
            <a:lvl8pPr marL="3429000" indent="-228600" defTabSz="944563" eaLnBrk="0" fontAlgn="base" hangingPunct="0">
              <a:spcBef>
                <a:spcPct val="0"/>
              </a:spcBef>
              <a:spcAft>
                <a:spcPct val="0"/>
              </a:spcAft>
              <a:defRPr>
                <a:solidFill>
                  <a:schemeClr val="tx1"/>
                </a:solidFill>
                <a:latin typeface="Arial" pitchFamily="34" charset="0"/>
                <a:cs typeface="Arial" pitchFamily="34" charset="0"/>
              </a:defRPr>
            </a:lvl8pPr>
            <a:lvl9pPr marL="3886200" indent="-228600" defTabSz="944563" eaLnBrk="0" fontAlgn="base" hangingPunct="0">
              <a:spcBef>
                <a:spcPct val="0"/>
              </a:spcBef>
              <a:spcAft>
                <a:spcPct val="0"/>
              </a:spcAft>
              <a:defRPr>
                <a:solidFill>
                  <a:schemeClr val="tx1"/>
                </a:solidFill>
                <a:latin typeface="Arial" pitchFamily="34" charset="0"/>
                <a:cs typeface="Arial" pitchFamily="34" charset="0"/>
              </a:defRPr>
            </a:lvl9pPr>
          </a:lstStyle>
          <a:p>
            <a:pPr marL="0" marR="0" lvl="0" indent="0" algn="r" defTabSz="944563" rtl="0" eaLnBrk="1" fontAlgn="base" latinLnBrk="0" hangingPunct="1">
              <a:lnSpc>
                <a:spcPct val="100000"/>
              </a:lnSpc>
              <a:spcBef>
                <a:spcPct val="0"/>
              </a:spcBef>
              <a:spcAft>
                <a:spcPct val="0"/>
              </a:spcAft>
              <a:buClrTx/>
              <a:buSzTx/>
              <a:buFontTx/>
              <a:buNone/>
              <a:tabLst/>
              <a:defRPr/>
            </a:pPr>
            <a:fld id="{59AD6116-330D-4FB6-BEC0-412107958987}" type="slidenum">
              <a:rPr kumimoji="0" lang="en-GB" altLang="en-US" sz="1200" b="0" i="0" u="none" strike="noStrike" kern="1200" cap="none" spc="0" normalizeH="0" baseline="0" noProof="0">
                <a:ln>
                  <a:noFill/>
                </a:ln>
                <a:solidFill>
                  <a:srgbClr val="000000"/>
                </a:solidFill>
                <a:effectLst/>
                <a:uLnTx/>
                <a:uFillTx/>
                <a:latin typeface="Times New Roman" pitchFamily="18" charset="0"/>
                <a:ea typeface="+mn-ea"/>
                <a:cs typeface="Arial" pitchFamily="34" charset="0"/>
              </a:rPr>
              <a:pPr marL="0" marR="0" lvl="0" indent="0" algn="r" defTabSz="944563" rtl="0" eaLnBrk="1" fontAlgn="base" latinLnBrk="0" hangingPunct="1">
                <a:lnSpc>
                  <a:spcPct val="100000"/>
                </a:lnSpc>
                <a:spcBef>
                  <a:spcPct val="0"/>
                </a:spcBef>
                <a:spcAft>
                  <a:spcPct val="0"/>
                </a:spcAft>
                <a:buClrTx/>
                <a:buSzTx/>
                <a:buFontTx/>
                <a:buNone/>
                <a:tabLst/>
                <a:defRPr/>
              </a:pPr>
              <a:t>3</a:t>
            </a:fld>
            <a:endParaRPr kumimoji="0" lang="en-GB" altLang="en-US" sz="1200" b="0" i="0" u="none" strike="noStrike" kern="1200" cap="none" spc="0" normalizeH="0" baseline="0" noProof="0">
              <a:ln>
                <a:noFill/>
              </a:ln>
              <a:solidFill>
                <a:srgbClr val="000000"/>
              </a:solidFill>
              <a:effectLst/>
              <a:uLnTx/>
              <a:uFillTx/>
              <a:latin typeface="Times New Roman" pitchFamily="18" charset="0"/>
              <a:ea typeface="+mn-ea"/>
              <a:cs typeface="Arial" pitchFamily="34" charset="0"/>
            </a:endParaRPr>
          </a:p>
        </p:txBody>
      </p:sp>
    </p:spTree>
    <p:extLst>
      <p:ext uri="{BB962C8B-B14F-4D97-AF65-F5344CB8AC3E}">
        <p14:creationId xmlns:p14="http://schemas.microsoft.com/office/powerpoint/2010/main" val="10927534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Espace réservé de l'image des diapositives 1"/>
          <p:cNvSpPr>
            <a:spLocks noGrp="1" noRot="1" noChangeAspect="1" noTextEdit="1"/>
          </p:cNvSpPr>
          <p:nvPr>
            <p:ph type="sldImg"/>
          </p:nvPr>
        </p:nvSpPr>
        <p:spPr>
          <a:ln/>
        </p:spPr>
      </p:sp>
      <p:sp>
        <p:nvSpPr>
          <p:cNvPr id="10243"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fr-FR"/>
          </a:p>
        </p:txBody>
      </p:sp>
      <p:sp>
        <p:nvSpPr>
          <p:cNvPr id="10244" name="Espace réservé du numéro de diapositive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itchFamily="34" charset="0"/>
                <a:cs typeface="Arial" pitchFamily="34" charset="0"/>
              </a:defRPr>
            </a:lvl1pPr>
            <a:lvl2pPr marL="742950" indent="-285750" defTabSz="944563">
              <a:defRPr>
                <a:solidFill>
                  <a:schemeClr val="tx1"/>
                </a:solidFill>
                <a:latin typeface="Arial" pitchFamily="34" charset="0"/>
                <a:cs typeface="Arial" pitchFamily="34" charset="0"/>
              </a:defRPr>
            </a:lvl2pPr>
            <a:lvl3pPr marL="1143000" indent="-228600" defTabSz="944563">
              <a:defRPr>
                <a:solidFill>
                  <a:schemeClr val="tx1"/>
                </a:solidFill>
                <a:latin typeface="Arial" pitchFamily="34" charset="0"/>
                <a:cs typeface="Arial" pitchFamily="34" charset="0"/>
              </a:defRPr>
            </a:lvl3pPr>
            <a:lvl4pPr marL="1600200" indent="-228600" defTabSz="944563">
              <a:defRPr>
                <a:solidFill>
                  <a:schemeClr val="tx1"/>
                </a:solidFill>
                <a:latin typeface="Arial" pitchFamily="34" charset="0"/>
                <a:cs typeface="Arial" pitchFamily="34" charset="0"/>
              </a:defRPr>
            </a:lvl4pPr>
            <a:lvl5pPr marL="2057400" indent="-228600" defTabSz="944563">
              <a:defRPr>
                <a:solidFill>
                  <a:schemeClr val="tx1"/>
                </a:solidFill>
                <a:latin typeface="Arial" pitchFamily="34" charset="0"/>
                <a:cs typeface="Arial" pitchFamily="34" charset="0"/>
              </a:defRPr>
            </a:lvl5pPr>
            <a:lvl6pPr marL="2514600" indent="-228600" defTabSz="944563" eaLnBrk="0" fontAlgn="base" hangingPunct="0">
              <a:spcBef>
                <a:spcPct val="0"/>
              </a:spcBef>
              <a:spcAft>
                <a:spcPct val="0"/>
              </a:spcAft>
              <a:defRPr>
                <a:solidFill>
                  <a:schemeClr val="tx1"/>
                </a:solidFill>
                <a:latin typeface="Arial" pitchFamily="34" charset="0"/>
                <a:cs typeface="Arial" pitchFamily="34" charset="0"/>
              </a:defRPr>
            </a:lvl6pPr>
            <a:lvl7pPr marL="2971800" indent="-228600" defTabSz="944563" eaLnBrk="0" fontAlgn="base" hangingPunct="0">
              <a:spcBef>
                <a:spcPct val="0"/>
              </a:spcBef>
              <a:spcAft>
                <a:spcPct val="0"/>
              </a:spcAft>
              <a:defRPr>
                <a:solidFill>
                  <a:schemeClr val="tx1"/>
                </a:solidFill>
                <a:latin typeface="Arial" pitchFamily="34" charset="0"/>
                <a:cs typeface="Arial" pitchFamily="34" charset="0"/>
              </a:defRPr>
            </a:lvl7pPr>
            <a:lvl8pPr marL="3429000" indent="-228600" defTabSz="944563" eaLnBrk="0" fontAlgn="base" hangingPunct="0">
              <a:spcBef>
                <a:spcPct val="0"/>
              </a:spcBef>
              <a:spcAft>
                <a:spcPct val="0"/>
              </a:spcAft>
              <a:defRPr>
                <a:solidFill>
                  <a:schemeClr val="tx1"/>
                </a:solidFill>
                <a:latin typeface="Arial" pitchFamily="34" charset="0"/>
                <a:cs typeface="Arial" pitchFamily="34" charset="0"/>
              </a:defRPr>
            </a:lvl8pPr>
            <a:lvl9pPr marL="3886200" indent="-228600" defTabSz="944563" eaLnBrk="0" fontAlgn="base" hangingPunct="0">
              <a:spcBef>
                <a:spcPct val="0"/>
              </a:spcBef>
              <a:spcAft>
                <a:spcPct val="0"/>
              </a:spcAft>
              <a:defRPr>
                <a:solidFill>
                  <a:schemeClr val="tx1"/>
                </a:solidFill>
                <a:latin typeface="Arial" pitchFamily="34" charset="0"/>
                <a:cs typeface="Arial" pitchFamily="34" charset="0"/>
              </a:defRPr>
            </a:lvl9pPr>
          </a:lstStyle>
          <a:p>
            <a:fld id="{59AD6116-330D-4FB6-BEC0-412107958987}" type="slidenum">
              <a:rPr lang="en-GB" altLang="en-US">
                <a:latin typeface="Times New Roman" pitchFamily="18" charset="0"/>
              </a:rPr>
              <a:pPr/>
              <a:t>4</a:t>
            </a:fld>
            <a:endParaRPr lang="en-GB" altLang="en-US">
              <a:latin typeface="Times New Roman" pitchFamily="18" charset="0"/>
            </a:endParaRPr>
          </a:p>
        </p:txBody>
      </p:sp>
    </p:spTree>
    <p:extLst>
      <p:ext uri="{BB962C8B-B14F-4D97-AF65-F5344CB8AC3E}">
        <p14:creationId xmlns:p14="http://schemas.microsoft.com/office/powerpoint/2010/main" val="116987627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Espace réservé de l'image des diapositives 1"/>
          <p:cNvSpPr>
            <a:spLocks noGrp="1" noRot="1" noChangeAspect="1" noTextEdit="1"/>
          </p:cNvSpPr>
          <p:nvPr>
            <p:ph type="sldImg"/>
          </p:nvPr>
        </p:nvSpPr>
        <p:spPr>
          <a:ln/>
        </p:spPr>
      </p:sp>
      <p:sp>
        <p:nvSpPr>
          <p:cNvPr id="10243"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fr-FR" dirty="0"/>
          </a:p>
        </p:txBody>
      </p:sp>
      <p:sp>
        <p:nvSpPr>
          <p:cNvPr id="10244" name="Espace réservé du numéro de diapositive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itchFamily="34" charset="0"/>
                <a:cs typeface="Arial" pitchFamily="34" charset="0"/>
              </a:defRPr>
            </a:lvl1pPr>
            <a:lvl2pPr marL="742950" indent="-285750" defTabSz="944563">
              <a:defRPr>
                <a:solidFill>
                  <a:schemeClr val="tx1"/>
                </a:solidFill>
                <a:latin typeface="Arial" pitchFamily="34" charset="0"/>
                <a:cs typeface="Arial" pitchFamily="34" charset="0"/>
              </a:defRPr>
            </a:lvl2pPr>
            <a:lvl3pPr marL="1143000" indent="-228600" defTabSz="944563">
              <a:defRPr>
                <a:solidFill>
                  <a:schemeClr val="tx1"/>
                </a:solidFill>
                <a:latin typeface="Arial" pitchFamily="34" charset="0"/>
                <a:cs typeface="Arial" pitchFamily="34" charset="0"/>
              </a:defRPr>
            </a:lvl3pPr>
            <a:lvl4pPr marL="1600200" indent="-228600" defTabSz="944563">
              <a:defRPr>
                <a:solidFill>
                  <a:schemeClr val="tx1"/>
                </a:solidFill>
                <a:latin typeface="Arial" pitchFamily="34" charset="0"/>
                <a:cs typeface="Arial" pitchFamily="34" charset="0"/>
              </a:defRPr>
            </a:lvl4pPr>
            <a:lvl5pPr marL="2057400" indent="-228600" defTabSz="944563">
              <a:defRPr>
                <a:solidFill>
                  <a:schemeClr val="tx1"/>
                </a:solidFill>
                <a:latin typeface="Arial" pitchFamily="34" charset="0"/>
                <a:cs typeface="Arial" pitchFamily="34" charset="0"/>
              </a:defRPr>
            </a:lvl5pPr>
            <a:lvl6pPr marL="2514600" indent="-228600" defTabSz="944563" eaLnBrk="0" fontAlgn="base" hangingPunct="0">
              <a:spcBef>
                <a:spcPct val="0"/>
              </a:spcBef>
              <a:spcAft>
                <a:spcPct val="0"/>
              </a:spcAft>
              <a:defRPr>
                <a:solidFill>
                  <a:schemeClr val="tx1"/>
                </a:solidFill>
                <a:latin typeface="Arial" pitchFamily="34" charset="0"/>
                <a:cs typeface="Arial" pitchFamily="34" charset="0"/>
              </a:defRPr>
            </a:lvl6pPr>
            <a:lvl7pPr marL="2971800" indent="-228600" defTabSz="944563" eaLnBrk="0" fontAlgn="base" hangingPunct="0">
              <a:spcBef>
                <a:spcPct val="0"/>
              </a:spcBef>
              <a:spcAft>
                <a:spcPct val="0"/>
              </a:spcAft>
              <a:defRPr>
                <a:solidFill>
                  <a:schemeClr val="tx1"/>
                </a:solidFill>
                <a:latin typeface="Arial" pitchFamily="34" charset="0"/>
                <a:cs typeface="Arial" pitchFamily="34" charset="0"/>
              </a:defRPr>
            </a:lvl7pPr>
            <a:lvl8pPr marL="3429000" indent="-228600" defTabSz="944563" eaLnBrk="0" fontAlgn="base" hangingPunct="0">
              <a:spcBef>
                <a:spcPct val="0"/>
              </a:spcBef>
              <a:spcAft>
                <a:spcPct val="0"/>
              </a:spcAft>
              <a:defRPr>
                <a:solidFill>
                  <a:schemeClr val="tx1"/>
                </a:solidFill>
                <a:latin typeface="Arial" pitchFamily="34" charset="0"/>
                <a:cs typeface="Arial" pitchFamily="34" charset="0"/>
              </a:defRPr>
            </a:lvl8pPr>
            <a:lvl9pPr marL="3886200" indent="-228600" defTabSz="944563" eaLnBrk="0" fontAlgn="base" hangingPunct="0">
              <a:spcBef>
                <a:spcPct val="0"/>
              </a:spcBef>
              <a:spcAft>
                <a:spcPct val="0"/>
              </a:spcAft>
              <a:defRPr>
                <a:solidFill>
                  <a:schemeClr val="tx1"/>
                </a:solidFill>
                <a:latin typeface="Arial" pitchFamily="34" charset="0"/>
                <a:cs typeface="Arial" pitchFamily="34" charset="0"/>
              </a:defRPr>
            </a:lvl9pPr>
          </a:lstStyle>
          <a:p>
            <a:pPr marL="0" marR="0" lvl="0" indent="0" algn="r" defTabSz="944563" rtl="0" eaLnBrk="1" fontAlgn="base" latinLnBrk="0" hangingPunct="1">
              <a:lnSpc>
                <a:spcPct val="100000"/>
              </a:lnSpc>
              <a:spcBef>
                <a:spcPct val="0"/>
              </a:spcBef>
              <a:spcAft>
                <a:spcPct val="0"/>
              </a:spcAft>
              <a:buClrTx/>
              <a:buSzTx/>
              <a:buFontTx/>
              <a:buNone/>
              <a:tabLst/>
              <a:defRPr/>
            </a:pPr>
            <a:fld id="{59AD6116-330D-4FB6-BEC0-412107958987}" type="slidenum">
              <a:rPr kumimoji="0" lang="en-GB" altLang="en-US" sz="1200" b="0" i="0" u="none" strike="noStrike" kern="1200" cap="none" spc="0" normalizeH="0" baseline="0" noProof="0">
                <a:ln>
                  <a:noFill/>
                </a:ln>
                <a:solidFill>
                  <a:srgbClr val="000000"/>
                </a:solidFill>
                <a:effectLst/>
                <a:uLnTx/>
                <a:uFillTx/>
                <a:latin typeface="Times New Roman" pitchFamily="18" charset="0"/>
                <a:ea typeface="+mn-ea"/>
                <a:cs typeface="Arial" pitchFamily="34" charset="0"/>
              </a:rPr>
              <a:pPr marL="0" marR="0" lvl="0" indent="0" algn="r" defTabSz="944563" rtl="0" eaLnBrk="1" fontAlgn="base" latinLnBrk="0" hangingPunct="1">
                <a:lnSpc>
                  <a:spcPct val="100000"/>
                </a:lnSpc>
                <a:spcBef>
                  <a:spcPct val="0"/>
                </a:spcBef>
                <a:spcAft>
                  <a:spcPct val="0"/>
                </a:spcAft>
                <a:buClrTx/>
                <a:buSzTx/>
                <a:buFontTx/>
                <a:buNone/>
                <a:tabLst/>
                <a:defRPr/>
              </a:pPr>
              <a:t>5</a:t>
            </a:fld>
            <a:endParaRPr kumimoji="0" lang="en-GB" altLang="en-US" sz="1200" b="0" i="0" u="none" strike="noStrike" kern="1200" cap="none" spc="0" normalizeH="0" baseline="0" noProof="0">
              <a:ln>
                <a:noFill/>
              </a:ln>
              <a:solidFill>
                <a:srgbClr val="000000"/>
              </a:solidFill>
              <a:effectLst/>
              <a:uLnTx/>
              <a:uFillTx/>
              <a:latin typeface="Times New Roman" pitchFamily="18" charset="0"/>
              <a:ea typeface="+mn-ea"/>
              <a:cs typeface="Arial" pitchFamily="34" charset="0"/>
            </a:endParaRPr>
          </a:p>
        </p:txBody>
      </p:sp>
    </p:spTree>
    <p:extLst>
      <p:ext uri="{BB962C8B-B14F-4D97-AF65-F5344CB8AC3E}">
        <p14:creationId xmlns:p14="http://schemas.microsoft.com/office/powerpoint/2010/main" val="70902406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Espace réservé de l'image des diapositives 1"/>
          <p:cNvSpPr>
            <a:spLocks noGrp="1" noRot="1" noChangeAspect="1" noTextEdit="1"/>
          </p:cNvSpPr>
          <p:nvPr>
            <p:ph type="sldImg"/>
          </p:nvPr>
        </p:nvSpPr>
        <p:spPr>
          <a:ln/>
        </p:spPr>
      </p:sp>
      <p:sp>
        <p:nvSpPr>
          <p:cNvPr id="10243"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fr-FR" dirty="0"/>
          </a:p>
        </p:txBody>
      </p:sp>
      <p:sp>
        <p:nvSpPr>
          <p:cNvPr id="10244" name="Espace réservé du numéro de diapositive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itchFamily="34" charset="0"/>
                <a:cs typeface="Arial" pitchFamily="34" charset="0"/>
              </a:defRPr>
            </a:lvl1pPr>
            <a:lvl2pPr marL="742950" indent="-285750" defTabSz="944563">
              <a:defRPr>
                <a:solidFill>
                  <a:schemeClr val="tx1"/>
                </a:solidFill>
                <a:latin typeface="Arial" pitchFamily="34" charset="0"/>
                <a:cs typeface="Arial" pitchFamily="34" charset="0"/>
              </a:defRPr>
            </a:lvl2pPr>
            <a:lvl3pPr marL="1143000" indent="-228600" defTabSz="944563">
              <a:defRPr>
                <a:solidFill>
                  <a:schemeClr val="tx1"/>
                </a:solidFill>
                <a:latin typeface="Arial" pitchFamily="34" charset="0"/>
                <a:cs typeface="Arial" pitchFamily="34" charset="0"/>
              </a:defRPr>
            </a:lvl3pPr>
            <a:lvl4pPr marL="1600200" indent="-228600" defTabSz="944563">
              <a:defRPr>
                <a:solidFill>
                  <a:schemeClr val="tx1"/>
                </a:solidFill>
                <a:latin typeface="Arial" pitchFamily="34" charset="0"/>
                <a:cs typeface="Arial" pitchFamily="34" charset="0"/>
              </a:defRPr>
            </a:lvl4pPr>
            <a:lvl5pPr marL="2057400" indent="-228600" defTabSz="944563">
              <a:defRPr>
                <a:solidFill>
                  <a:schemeClr val="tx1"/>
                </a:solidFill>
                <a:latin typeface="Arial" pitchFamily="34" charset="0"/>
                <a:cs typeface="Arial" pitchFamily="34" charset="0"/>
              </a:defRPr>
            </a:lvl5pPr>
            <a:lvl6pPr marL="2514600" indent="-228600" defTabSz="944563" eaLnBrk="0" fontAlgn="base" hangingPunct="0">
              <a:spcBef>
                <a:spcPct val="0"/>
              </a:spcBef>
              <a:spcAft>
                <a:spcPct val="0"/>
              </a:spcAft>
              <a:defRPr>
                <a:solidFill>
                  <a:schemeClr val="tx1"/>
                </a:solidFill>
                <a:latin typeface="Arial" pitchFamily="34" charset="0"/>
                <a:cs typeface="Arial" pitchFamily="34" charset="0"/>
              </a:defRPr>
            </a:lvl6pPr>
            <a:lvl7pPr marL="2971800" indent="-228600" defTabSz="944563" eaLnBrk="0" fontAlgn="base" hangingPunct="0">
              <a:spcBef>
                <a:spcPct val="0"/>
              </a:spcBef>
              <a:spcAft>
                <a:spcPct val="0"/>
              </a:spcAft>
              <a:defRPr>
                <a:solidFill>
                  <a:schemeClr val="tx1"/>
                </a:solidFill>
                <a:latin typeface="Arial" pitchFamily="34" charset="0"/>
                <a:cs typeface="Arial" pitchFamily="34" charset="0"/>
              </a:defRPr>
            </a:lvl7pPr>
            <a:lvl8pPr marL="3429000" indent="-228600" defTabSz="944563" eaLnBrk="0" fontAlgn="base" hangingPunct="0">
              <a:spcBef>
                <a:spcPct val="0"/>
              </a:spcBef>
              <a:spcAft>
                <a:spcPct val="0"/>
              </a:spcAft>
              <a:defRPr>
                <a:solidFill>
                  <a:schemeClr val="tx1"/>
                </a:solidFill>
                <a:latin typeface="Arial" pitchFamily="34" charset="0"/>
                <a:cs typeface="Arial" pitchFamily="34" charset="0"/>
              </a:defRPr>
            </a:lvl8pPr>
            <a:lvl9pPr marL="3886200" indent="-228600" defTabSz="944563" eaLnBrk="0" fontAlgn="base" hangingPunct="0">
              <a:spcBef>
                <a:spcPct val="0"/>
              </a:spcBef>
              <a:spcAft>
                <a:spcPct val="0"/>
              </a:spcAft>
              <a:defRPr>
                <a:solidFill>
                  <a:schemeClr val="tx1"/>
                </a:solidFill>
                <a:latin typeface="Arial" pitchFamily="34" charset="0"/>
                <a:cs typeface="Arial" pitchFamily="34" charset="0"/>
              </a:defRPr>
            </a:lvl9pPr>
          </a:lstStyle>
          <a:p>
            <a:fld id="{59AD6116-330D-4FB6-BEC0-412107958987}" type="slidenum">
              <a:rPr lang="en-GB" altLang="en-US">
                <a:latin typeface="Times New Roman" pitchFamily="18" charset="0"/>
              </a:rPr>
              <a:pPr/>
              <a:t>6</a:t>
            </a:fld>
            <a:endParaRPr lang="en-GB" altLang="en-US">
              <a:latin typeface="Times New Roman" pitchFamily="18" charset="0"/>
            </a:endParaRPr>
          </a:p>
        </p:txBody>
      </p:sp>
    </p:spTree>
    <p:extLst>
      <p:ext uri="{BB962C8B-B14F-4D97-AF65-F5344CB8AC3E}">
        <p14:creationId xmlns:p14="http://schemas.microsoft.com/office/powerpoint/2010/main" val="368066205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Espace réservé de l'image des diapositives 1"/>
          <p:cNvSpPr>
            <a:spLocks noGrp="1" noRot="1" noChangeAspect="1" noTextEdit="1"/>
          </p:cNvSpPr>
          <p:nvPr>
            <p:ph type="sldImg"/>
          </p:nvPr>
        </p:nvSpPr>
        <p:spPr>
          <a:ln/>
        </p:spPr>
      </p:sp>
      <p:sp>
        <p:nvSpPr>
          <p:cNvPr id="10243"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endParaRPr lang="en-US" altLang="fr-FR" dirty="0"/>
          </a:p>
        </p:txBody>
      </p:sp>
      <p:sp>
        <p:nvSpPr>
          <p:cNvPr id="10244" name="Espace réservé du numéro de diapositive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itchFamily="34" charset="0"/>
                <a:cs typeface="Arial" pitchFamily="34" charset="0"/>
              </a:defRPr>
            </a:lvl1pPr>
            <a:lvl2pPr marL="742950" indent="-285750" defTabSz="944563">
              <a:defRPr>
                <a:solidFill>
                  <a:schemeClr val="tx1"/>
                </a:solidFill>
                <a:latin typeface="Arial" pitchFamily="34" charset="0"/>
                <a:cs typeface="Arial" pitchFamily="34" charset="0"/>
              </a:defRPr>
            </a:lvl2pPr>
            <a:lvl3pPr marL="1143000" indent="-228600" defTabSz="944563">
              <a:defRPr>
                <a:solidFill>
                  <a:schemeClr val="tx1"/>
                </a:solidFill>
                <a:latin typeface="Arial" pitchFamily="34" charset="0"/>
                <a:cs typeface="Arial" pitchFamily="34" charset="0"/>
              </a:defRPr>
            </a:lvl3pPr>
            <a:lvl4pPr marL="1600200" indent="-228600" defTabSz="944563">
              <a:defRPr>
                <a:solidFill>
                  <a:schemeClr val="tx1"/>
                </a:solidFill>
                <a:latin typeface="Arial" pitchFamily="34" charset="0"/>
                <a:cs typeface="Arial" pitchFamily="34" charset="0"/>
              </a:defRPr>
            </a:lvl4pPr>
            <a:lvl5pPr marL="2057400" indent="-228600" defTabSz="944563">
              <a:defRPr>
                <a:solidFill>
                  <a:schemeClr val="tx1"/>
                </a:solidFill>
                <a:latin typeface="Arial" pitchFamily="34" charset="0"/>
                <a:cs typeface="Arial" pitchFamily="34" charset="0"/>
              </a:defRPr>
            </a:lvl5pPr>
            <a:lvl6pPr marL="2514600" indent="-228600" defTabSz="944563" eaLnBrk="0" fontAlgn="base" hangingPunct="0">
              <a:spcBef>
                <a:spcPct val="0"/>
              </a:spcBef>
              <a:spcAft>
                <a:spcPct val="0"/>
              </a:spcAft>
              <a:defRPr>
                <a:solidFill>
                  <a:schemeClr val="tx1"/>
                </a:solidFill>
                <a:latin typeface="Arial" pitchFamily="34" charset="0"/>
                <a:cs typeface="Arial" pitchFamily="34" charset="0"/>
              </a:defRPr>
            </a:lvl6pPr>
            <a:lvl7pPr marL="2971800" indent="-228600" defTabSz="944563" eaLnBrk="0" fontAlgn="base" hangingPunct="0">
              <a:spcBef>
                <a:spcPct val="0"/>
              </a:spcBef>
              <a:spcAft>
                <a:spcPct val="0"/>
              </a:spcAft>
              <a:defRPr>
                <a:solidFill>
                  <a:schemeClr val="tx1"/>
                </a:solidFill>
                <a:latin typeface="Arial" pitchFamily="34" charset="0"/>
                <a:cs typeface="Arial" pitchFamily="34" charset="0"/>
              </a:defRPr>
            </a:lvl7pPr>
            <a:lvl8pPr marL="3429000" indent="-228600" defTabSz="944563" eaLnBrk="0" fontAlgn="base" hangingPunct="0">
              <a:spcBef>
                <a:spcPct val="0"/>
              </a:spcBef>
              <a:spcAft>
                <a:spcPct val="0"/>
              </a:spcAft>
              <a:defRPr>
                <a:solidFill>
                  <a:schemeClr val="tx1"/>
                </a:solidFill>
                <a:latin typeface="Arial" pitchFamily="34" charset="0"/>
                <a:cs typeface="Arial" pitchFamily="34" charset="0"/>
              </a:defRPr>
            </a:lvl8pPr>
            <a:lvl9pPr marL="3886200" indent="-228600" defTabSz="944563" eaLnBrk="0" fontAlgn="base" hangingPunct="0">
              <a:spcBef>
                <a:spcPct val="0"/>
              </a:spcBef>
              <a:spcAft>
                <a:spcPct val="0"/>
              </a:spcAft>
              <a:defRPr>
                <a:solidFill>
                  <a:schemeClr val="tx1"/>
                </a:solidFill>
                <a:latin typeface="Arial" pitchFamily="34" charset="0"/>
                <a:cs typeface="Arial" pitchFamily="34" charset="0"/>
              </a:defRPr>
            </a:lvl9pPr>
          </a:lstStyle>
          <a:p>
            <a:fld id="{59AD6116-330D-4FB6-BEC0-412107958987}" type="slidenum">
              <a:rPr lang="en-GB" altLang="en-US">
                <a:latin typeface="Times New Roman" pitchFamily="18" charset="0"/>
              </a:rPr>
              <a:pPr/>
              <a:t>7</a:t>
            </a:fld>
            <a:endParaRPr lang="en-GB" altLang="en-US">
              <a:latin typeface="Times New Roman" pitchFamily="18" charset="0"/>
            </a:endParaRPr>
          </a:p>
        </p:txBody>
      </p:sp>
    </p:spTree>
    <p:extLst>
      <p:ext uri="{BB962C8B-B14F-4D97-AF65-F5344CB8AC3E}">
        <p14:creationId xmlns:p14="http://schemas.microsoft.com/office/powerpoint/2010/main" val="159386307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Espace réservé de l'image des diapositives 1"/>
          <p:cNvSpPr>
            <a:spLocks noGrp="1" noRot="1" noChangeAspect="1" noTextEdit="1"/>
          </p:cNvSpPr>
          <p:nvPr>
            <p:ph type="sldImg"/>
          </p:nvPr>
        </p:nvSpPr>
        <p:spPr>
          <a:ln/>
        </p:spPr>
      </p:sp>
      <p:sp>
        <p:nvSpPr>
          <p:cNvPr id="10243"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fr-FR" dirty="0"/>
          </a:p>
        </p:txBody>
      </p:sp>
      <p:sp>
        <p:nvSpPr>
          <p:cNvPr id="10244" name="Espace réservé du numéro de diapositive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itchFamily="34" charset="0"/>
                <a:cs typeface="Arial" pitchFamily="34" charset="0"/>
              </a:defRPr>
            </a:lvl1pPr>
            <a:lvl2pPr marL="742950" indent="-285750" defTabSz="944563">
              <a:defRPr>
                <a:solidFill>
                  <a:schemeClr val="tx1"/>
                </a:solidFill>
                <a:latin typeface="Arial" pitchFamily="34" charset="0"/>
                <a:cs typeface="Arial" pitchFamily="34" charset="0"/>
              </a:defRPr>
            </a:lvl2pPr>
            <a:lvl3pPr marL="1143000" indent="-228600" defTabSz="944563">
              <a:defRPr>
                <a:solidFill>
                  <a:schemeClr val="tx1"/>
                </a:solidFill>
                <a:latin typeface="Arial" pitchFamily="34" charset="0"/>
                <a:cs typeface="Arial" pitchFamily="34" charset="0"/>
              </a:defRPr>
            </a:lvl3pPr>
            <a:lvl4pPr marL="1600200" indent="-228600" defTabSz="944563">
              <a:defRPr>
                <a:solidFill>
                  <a:schemeClr val="tx1"/>
                </a:solidFill>
                <a:latin typeface="Arial" pitchFamily="34" charset="0"/>
                <a:cs typeface="Arial" pitchFamily="34" charset="0"/>
              </a:defRPr>
            </a:lvl4pPr>
            <a:lvl5pPr marL="2057400" indent="-228600" defTabSz="944563">
              <a:defRPr>
                <a:solidFill>
                  <a:schemeClr val="tx1"/>
                </a:solidFill>
                <a:latin typeface="Arial" pitchFamily="34" charset="0"/>
                <a:cs typeface="Arial" pitchFamily="34" charset="0"/>
              </a:defRPr>
            </a:lvl5pPr>
            <a:lvl6pPr marL="2514600" indent="-228600" defTabSz="944563" eaLnBrk="0" fontAlgn="base" hangingPunct="0">
              <a:spcBef>
                <a:spcPct val="0"/>
              </a:spcBef>
              <a:spcAft>
                <a:spcPct val="0"/>
              </a:spcAft>
              <a:defRPr>
                <a:solidFill>
                  <a:schemeClr val="tx1"/>
                </a:solidFill>
                <a:latin typeface="Arial" pitchFamily="34" charset="0"/>
                <a:cs typeface="Arial" pitchFamily="34" charset="0"/>
              </a:defRPr>
            </a:lvl6pPr>
            <a:lvl7pPr marL="2971800" indent="-228600" defTabSz="944563" eaLnBrk="0" fontAlgn="base" hangingPunct="0">
              <a:spcBef>
                <a:spcPct val="0"/>
              </a:spcBef>
              <a:spcAft>
                <a:spcPct val="0"/>
              </a:spcAft>
              <a:defRPr>
                <a:solidFill>
                  <a:schemeClr val="tx1"/>
                </a:solidFill>
                <a:latin typeface="Arial" pitchFamily="34" charset="0"/>
                <a:cs typeface="Arial" pitchFamily="34" charset="0"/>
              </a:defRPr>
            </a:lvl7pPr>
            <a:lvl8pPr marL="3429000" indent="-228600" defTabSz="944563" eaLnBrk="0" fontAlgn="base" hangingPunct="0">
              <a:spcBef>
                <a:spcPct val="0"/>
              </a:spcBef>
              <a:spcAft>
                <a:spcPct val="0"/>
              </a:spcAft>
              <a:defRPr>
                <a:solidFill>
                  <a:schemeClr val="tx1"/>
                </a:solidFill>
                <a:latin typeface="Arial" pitchFamily="34" charset="0"/>
                <a:cs typeface="Arial" pitchFamily="34" charset="0"/>
              </a:defRPr>
            </a:lvl8pPr>
            <a:lvl9pPr marL="3886200" indent="-228600" defTabSz="944563" eaLnBrk="0" fontAlgn="base" hangingPunct="0">
              <a:spcBef>
                <a:spcPct val="0"/>
              </a:spcBef>
              <a:spcAft>
                <a:spcPct val="0"/>
              </a:spcAft>
              <a:defRPr>
                <a:solidFill>
                  <a:schemeClr val="tx1"/>
                </a:solidFill>
                <a:latin typeface="Arial" pitchFamily="34" charset="0"/>
                <a:cs typeface="Arial" pitchFamily="34" charset="0"/>
              </a:defRPr>
            </a:lvl9pPr>
          </a:lstStyle>
          <a:p>
            <a:fld id="{59AD6116-330D-4FB6-BEC0-412107958987}" type="slidenum">
              <a:rPr lang="en-GB" altLang="en-US">
                <a:latin typeface="Times New Roman" pitchFamily="18" charset="0"/>
              </a:rPr>
              <a:pPr/>
              <a:t>8</a:t>
            </a:fld>
            <a:endParaRPr lang="en-GB" altLang="en-US">
              <a:latin typeface="Times New Roman" pitchFamily="18" charset="0"/>
            </a:endParaRPr>
          </a:p>
        </p:txBody>
      </p:sp>
    </p:spTree>
    <p:extLst>
      <p:ext uri="{BB962C8B-B14F-4D97-AF65-F5344CB8AC3E}">
        <p14:creationId xmlns:p14="http://schemas.microsoft.com/office/powerpoint/2010/main" val="330678617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Espace réservé de l'image des diapositives 1"/>
          <p:cNvSpPr>
            <a:spLocks noGrp="1" noRot="1" noChangeAspect="1" noTextEdit="1"/>
          </p:cNvSpPr>
          <p:nvPr>
            <p:ph type="sldImg"/>
          </p:nvPr>
        </p:nvSpPr>
        <p:spPr>
          <a:ln/>
        </p:spPr>
      </p:sp>
      <p:sp>
        <p:nvSpPr>
          <p:cNvPr id="10243"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fr-FR" dirty="0"/>
          </a:p>
        </p:txBody>
      </p:sp>
      <p:sp>
        <p:nvSpPr>
          <p:cNvPr id="10244" name="Espace réservé du numéro de diapositive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itchFamily="34" charset="0"/>
                <a:cs typeface="Arial" pitchFamily="34" charset="0"/>
              </a:defRPr>
            </a:lvl1pPr>
            <a:lvl2pPr marL="742950" indent="-285750" defTabSz="944563">
              <a:defRPr>
                <a:solidFill>
                  <a:schemeClr val="tx1"/>
                </a:solidFill>
                <a:latin typeface="Arial" pitchFamily="34" charset="0"/>
                <a:cs typeface="Arial" pitchFamily="34" charset="0"/>
              </a:defRPr>
            </a:lvl2pPr>
            <a:lvl3pPr marL="1143000" indent="-228600" defTabSz="944563">
              <a:defRPr>
                <a:solidFill>
                  <a:schemeClr val="tx1"/>
                </a:solidFill>
                <a:latin typeface="Arial" pitchFamily="34" charset="0"/>
                <a:cs typeface="Arial" pitchFamily="34" charset="0"/>
              </a:defRPr>
            </a:lvl3pPr>
            <a:lvl4pPr marL="1600200" indent="-228600" defTabSz="944563">
              <a:defRPr>
                <a:solidFill>
                  <a:schemeClr val="tx1"/>
                </a:solidFill>
                <a:latin typeface="Arial" pitchFamily="34" charset="0"/>
                <a:cs typeface="Arial" pitchFamily="34" charset="0"/>
              </a:defRPr>
            </a:lvl4pPr>
            <a:lvl5pPr marL="2057400" indent="-228600" defTabSz="944563">
              <a:defRPr>
                <a:solidFill>
                  <a:schemeClr val="tx1"/>
                </a:solidFill>
                <a:latin typeface="Arial" pitchFamily="34" charset="0"/>
                <a:cs typeface="Arial" pitchFamily="34" charset="0"/>
              </a:defRPr>
            </a:lvl5pPr>
            <a:lvl6pPr marL="2514600" indent="-228600" defTabSz="944563" eaLnBrk="0" fontAlgn="base" hangingPunct="0">
              <a:spcBef>
                <a:spcPct val="0"/>
              </a:spcBef>
              <a:spcAft>
                <a:spcPct val="0"/>
              </a:spcAft>
              <a:defRPr>
                <a:solidFill>
                  <a:schemeClr val="tx1"/>
                </a:solidFill>
                <a:latin typeface="Arial" pitchFamily="34" charset="0"/>
                <a:cs typeface="Arial" pitchFamily="34" charset="0"/>
              </a:defRPr>
            </a:lvl6pPr>
            <a:lvl7pPr marL="2971800" indent="-228600" defTabSz="944563" eaLnBrk="0" fontAlgn="base" hangingPunct="0">
              <a:spcBef>
                <a:spcPct val="0"/>
              </a:spcBef>
              <a:spcAft>
                <a:spcPct val="0"/>
              </a:spcAft>
              <a:defRPr>
                <a:solidFill>
                  <a:schemeClr val="tx1"/>
                </a:solidFill>
                <a:latin typeface="Arial" pitchFamily="34" charset="0"/>
                <a:cs typeface="Arial" pitchFamily="34" charset="0"/>
              </a:defRPr>
            </a:lvl7pPr>
            <a:lvl8pPr marL="3429000" indent="-228600" defTabSz="944563" eaLnBrk="0" fontAlgn="base" hangingPunct="0">
              <a:spcBef>
                <a:spcPct val="0"/>
              </a:spcBef>
              <a:spcAft>
                <a:spcPct val="0"/>
              </a:spcAft>
              <a:defRPr>
                <a:solidFill>
                  <a:schemeClr val="tx1"/>
                </a:solidFill>
                <a:latin typeface="Arial" pitchFamily="34" charset="0"/>
                <a:cs typeface="Arial" pitchFamily="34" charset="0"/>
              </a:defRPr>
            </a:lvl8pPr>
            <a:lvl9pPr marL="3886200" indent="-228600" defTabSz="944563" eaLnBrk="0" fontAlgn="base" hangingPunct="0">
              <a:spcBef>
                <a:spcPct val="0"/>
              </a:spcBef>
              <a:spcAft>
                <a:spcPct val="0"/>
              </a:spcAft>
              <a:defRPr>
                <a:solidFill>
                  <a:schemeClr val="tx1"/>
                </a:solidFill>
                <a:latin typeface="Arial" pitchFamily="34" charset="0"/>
                <a:cs typeface="Arial" pitchFamily="34" charset="0"/>
              </a:defRPr>
            </a:lvl9pPr>
          </a:lstStyle>
          <a:p>
            <a:fld id="{59AD6116-330D-4FB6-BEC0-412107958987}" type="slidenum">
              <a:rPr lang="en-GB" altLang="en-US">
                <a:latin typeface="Times New Roman" pitchFamily="18" charset="0"/>
              </a:rPr>
              <a:pPr/>
              <a:t>10</a:t>
            </a:fld>
            <a:endParaRPr lang="en-GB" altLang="en-US">
              <a:latin typeface="Times New Roman" pitchFamily="18" charset="0"/>
            </a:endParaRPr>
          </a:p>
        </p:txBody>
      </p:sp>
    </p:spTree>
    <p:extLst>
      <p:ext uri="{BB962C8B-B14F-4D97-AF65-F5344CB8AC3E}">
        <p14:creationId xmlns:p14="http://schemas.microsoft.com/office/powerpoint/2010/main" val="360271661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Text Box 14"/>
          <p:cNvSpPr txBox="1">
            <a:spLocks noChangeArrowheads="1"/>
          </p:cNvSpPr>
          <p:nvPr userDrawn="1"/>
        </p:nvSpPr>
        <p:spPr bwMode="auto">
          <a:xfrm>
            <a:off x="133350" y="36513"/>
            <a:ext cx="5810250"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&lt;</a:t>
            </a:r>
            <a:r>
              <a:rPr lang="sv-SE" altLang="en-US" sz="1200" b="1" i="1" dirty="0">
                <a:latin typeface="Arial "/>
              </a:rPr>
              <a:t>meeting</a:t>
            </a:r>
            <a:r>
              <a:rPr lang="sv-SE" altLang="en-US" sz="1200" b="1" dirty="0">
                <a:latin typeface="Arial "/>
              </a:rPr>
              <a:t>&gt;</a:t>
            </a:r>
          </a:p>
          <a:p>
            <a:pPr eaLnBrk="1" hangingPunct="1">
              <a:defRPr/>
            </a:pPr>
            <a:r>
              <a:rPr lang="sv-SE" altLang="en-US" sz="1200" b="1" dirty="0">
                <a:latin typeface="Arial "/>
              </a:rPr>
              <a:t>&lt;</a:t>
            </a:r>
            <a:r>
              <a:rPr lang="sv-SE" altLang="en-US" sz="1200" b="1" i="1" dirty="0">
                <a:latin typeface="Arial "/>
              </a:rPr>
              <a:t>location</a:t>
            </a:r>
            <a:r>
              <a:rPr lang="sv-SE" altLang="en-US" sz="1200" b="1" dirty="0">
                <a:latin typeface="Arial "/>
              </a:rPr>
              <a:t>&gt; – &lt;</a:t>
            </a:r>
            <a:r>
              <a:rPr lang="sv-SE" altLang="en-US" sz="1200" b="1" i="1" dirty="0">
                <a:latin typeface="Arial "/>
              </a:rPr>
              <a:t>month</a:t>
            </a:r>
            <a:r>
              <a:rPr lang="sv-SE" altLang="en-US" sz="1200" b="1" dirty="0">
                <a:latin typeface="Arial "/>
              </a:rPr>
              <a:t>&gt; 2019</a:t>
            </a:r>
          </a:p>
        </p:txBody>
      </p:sp>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6448397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96234779"/>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230092279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a:t>
            </a:r>
          </a:p>
        </p:txBody>
      </p:sp>
      <p:pic>
        <p:nvPicPr>
          <p:cNvPr id="1031" name="Picture 1"/>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defRPr/>
            </a:pPr>
            <a:fld id="{4F90773A-FBA2-44A3-9C23-E06B115DB1E3}" type="slidenum">
              <a:rPr lang="en-GB" altLang="en-US" sz="1400" smtClean="0">
                <a:latin typeface="Calibri" pitchFamily="34" charset="0"/>
              </a:rPr>
              <a:pPr>
                <a:defRPr/>
              </a:pPr>
              <a:t>‹#›</a:t>
            </a:fld>
            <a:endParaRPr lang="en-GB" altLang="en-US" sz="1400">
              <a:latin typeface="Calibri" pitchFamily="34" charset="0"/>
            </a:endParaRPr>
          </a:p>
        </p:txBody>
      </p:sp>
      <p:sp>
        <p:nvSpPr>
          <p:cNvPr id="11" name="Text Box 14"/>
          <p:cNvSpPr txBox="1">
            <a:spLocks noChangeArrowheads="1"/>
          </p:cNvSpPr>
          <p:nvPr userDrawn="1"/>
        </p:nvSpPr>
        <p:spPr bwMode="auto">
          <a:xfrm>
            <a:off x="133350" y="36513"/>
            <a:ext cx="42862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r>
              <a:rPr lang="en-GB" sz="1200" b="1" kern="1200" dirty="0">
                <a:solidFill>
                  <a:schemeClr val="tx1"/>
                </a:solidFill>
                <a:effectLst/>
                <a:latin typeface="Arial" panose="020B0604020202020204" pitchFamily="34" charset="0"/>
                <a:ea typeface="+mn-ea"/>
                <a:cs typeface="Arial" panose="020B0604020202020204" pitchFamily="34" charset="0"/>
              </a:rPr>
              <a:t>3GPP TSG-CT WG1 Meeting #159</a:t>
            </a:r>
            <a:endParaRPr lang="en-US" sz="1200" kern="1200" dirty="0">
              <a:solidFill>
                <a:schemeClr val="tx1"/>
              </a:solidFill>
              <a:effectLst/>
              <a:latin typeface="Arial" panose="020B0604020202020204" pitchFamily="34" charset="0"/>
              <a:ea typeface="+mn-ea"/>
              <a:cs typeface="Arial" panose="020B0604020202020204" pitchFamily="34" charset="0"/>
            </a:endParaRPr>
          </a:p>
          <a:p>
            <a:r>
              <a:rPr lang="en-GB" sz="1200" b="1" kern="1200" dirty="0">
                <a:solidFill>
                  <a:schemeClr val="tx1"/>
                </a:solidFill>
                <a:effectLst/>
                <a:latin typeface="Arial" panose="020B0604020202020204" pitchFamily="34" charset="0"/>
                <a:ea typeface="+mn-ea"/>
                <a:cs typeface="Arial" panose="020B0604020202020204" pitchFamily="34" charset="0"/>
              </a:rPr>
              <a:t>Goa, India, 9</a:t>
            </a:r>
            <a:r>
              <a:rPr lang="en-GB" sz="1200" b="1" kern="1200" baseline="30000" dirty="0">
                <a:solidFill>
                  <a:schemeClr val="tx1"/>
                </a:solidFill>
                <a:effectLst/>
                <a:latin typeface="Arial" panose="020B0604020202020204" pitchFamily="34" charset="0"/>
                <a:ea typeface="+mn-ea"/>
                <a:cs typeface="Arial" panose="020B0604020202020204" pitchFamily="34" charset="0"/>
              </a:rPr>
              <a:t>th</a:t>
            </a:r>
            <a:r>
              <a:rPr lang="en-GB" sz="1200" b="1" kern="1200" dirty="0">
                <a:solidFill>
                  <a:schemeClr val="tx1"/>
                </a:solidFill>
                <a:effectLst/>
                <a:latin typeface="Arial" panose="020B0604020202020204" pitchFamily="34" charset="0"/>
                <a:ea typeface="+mn-ea"/>
                <a:cs typeface="Arial" panose="020B0604020202020204" pitchFamily="34" charset="0"/>
              </a:rPr>
              <a:t> – 13</a:t>
            </a:r>
            <a:r>
              <a:rPr lang="en-GB" sz="1200" b="1" kern="1200" baseline="30000" dirty="0">
                <a:solidFill>
                  <a:schemeClr val="tx1"/>
                </a:solidFill>
                <a:effectLst/>
                <a:latin typeface="Arial" panose="020B0604020202020204" pitchFamily="34" charset="0"/>
                <a:ea typeface="+mn-ea"/>
                <a:cs typeface="Arial" panose="020B0604020202020204" pitchFamily="34" charset="0"/>
              </a:rPr>
              <a:t>th</a:t>
            </a:r>
            <a:r>
              <a:rPr lang="en-GB" sz="1200" b="1" kern="1200" dirty="0">
                <a:solidFill>
                  <a:schemeClr val="tx1"/>
                </a:solidFill>
                <a:effectLst/>
                <a:latin typeface="Arial" panose="020B0604020202020204" pitchFamily="34" charset="0"/>
                <a:ea typeface="+mn-ea"/>
                <a:cs typeface="Arial" panose="020B0604020202020204" pitchFamily="34" charset="0"/>
              </a:rPr>
              <a:t> February 2026</a:t>
            </a:r>
            <a:endParaRPr lang="en-US" sz="1200" kern="1200" dirty="0">
              <a:solidFill>
                <a:schemeClr val="tx1"/>
              </a:solidFill>
              <a:effectLst/>
              <a:latin typeface="Arial" panose="020B0604020202020204" pitchFamily="34" charset="0"/>
              <a:ea typeface="+mn-ea"/>
              <a:cs typeface="Arial" panose="020B0604020202020204" pitchFamily="34" charset="0"/>
            </a:endParaRPr>
          </a:p>
        </p:txBody>
      </p:sp>
      <p:sp>
        <p:nvSpPr>
          <p:cNvPr id="13" name="Text Box 14"/>
          <p:cNvSpPr txBox="1">
            <a:spLocks noChangeArrowheads="1"/>
          </p:cNvSpPr>
          <p:nvPr userDrawn="1"/>
        </p:nvSpPr>
        <p:spPr bwMode="auto">
          <a:xfrm>
            <a:off x="9163050" y="133350"/>
            <a:ext cx="260032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dirty="0">
                <a:latin typeface="Arial "/>
              </a:rPr>
              <a:t>C1-2</a:t>
            </a:r>
            <a:r>
              <a:rPr lang="sv-SE" altLang="en-US" sz="1200" b="1" baseline="0" dirty="0">
                <a:latin typeface="Arial "/>
              </a:rPr>
              <a:t>60388</a:t>
            </a:r>
          </a:p>
        </p:txBody>
      </p:sp>
    </p:spTree>
  </p:cSld>
  <p:clrMap bg1="lt1" tx1="dk1" bg2="lt2" tx2="dk2" accent1="accent1" accent2="accent2" accent3="accent3" accent4="accent4" accent5="accent5" accent6="accent6" hlink="hlink" folHlink="folHlink"/>
  <p:sldLayoutIdLst>
    <p:sldLayoutId id="2147485167" r:id="rId1"/>
    <p:sldLayoutId id="2147485165" r:id="rId2"/>
    <p:sldLayoutId id="2147485166"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8" Type="http://schemas.openxmlformats.org/officeDocument/2006/relationships/hyperlink" Target="https://datatracker.ietf.org/doc/draft-cui-ai-agent-task/" TargetMode="External"/><Relationship Id="rId13" Type="http://schemas.openxmlformats.org/officeDocument/2006/relationships/hyperlink" Target="https://datatracker.ietf.org/doc/draft-yao-agent-auth-considerations/" TargetMode="External"/><Relationship Id="rId3" Type="http://schemas.openxmlformats.org/officeDocument/2006/relationships/hyperlink" Target="https://datatracker.ietf.org/doc/draft-zyyhl-agent-networks-framework/" TargetMode="External"/><Relationship Id="rId7" Type="http://schemas.openxmlformats.org/officeDocument/2006/relationships/hyperlink" Target="https://datatracker.ietf.org/doc/draft-nandakumar-agent-sd-jwt/" TargetMode="External"/><Relationship Id="rId12" Type="http://schemas.openxmlformats.org/officeDocument/2006/relationships/hyperlink" Target="https://datatracker.ietf.org/doc/draft-rosenberg-oauth-aauth/" TargetMode="External"/><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hyperlink" Target="https://datatracker.ietf.org/doc/draft-yl-agent-id-requirements/" TargetMode="External"/><Relationship Id="rId11" Type="http://schemas.openxmlformats.org/officeDocument/2006/relationships/hyperlink" Target="https://datatracker.ietf.org/doc/draft-jiang-cats-reference-acn/" TargetMode="External"/><Relationship Id="rId5" Type="http://schemas.openxmlformats.org/officeDocument/2006/relationships/hyperlink" Target="https://datatracker.ietf.org/doc/draft-narajala-ans/" TargetMode="External"/><Relationship Id="rId10" Type="http://schemas.openxmlformats.org/officeDocument/2006/relationships/hyperlink" Target="https://datatracker.ietf.org/doc/draft-rosenberg-cheq/" TargetMode="External"/><Relationship Id="rId4" Type="http://schemas.openxmlformats.org/officeDocument/2006/relationships/hyperlink" Target="https://datatracker.ietf.org/doc/draft-rosenberg-aiproto-framework/" TargetMode="External"/><Relationship Id="rId9" Type="http://schemas.openxmlformats.org/officeDocument/2006/relationships/hyperlink" Target="https://datatracker.ietf.org/doc/draft-xie-ai-agent-multimodal/" TargetMode="External"/></Relationships>
</file>

<file path=ppt/slides/_rels/slide2.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hyperlink" Target="https://www.3gpp.org/ftp/tsg_sa/TSG_SA/TSGS_110_Baltimore_2025-12/Docs/SP-251634.zip" TargetMode="External"/><Relationship Id="rId7"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3.png"/><Relationship Id="rId5" Type="http://schemas.openxmlformats.org/officeDocument/2006/relationships/hyperlink" Target="https://www.3gpp.org/ftp/Specs/archive/23_series/23.801-01/23801-01-030.zip" TargetMode="External"/><Relationship Id="rId4" Type="http://schemas.openxmlformats.org/officeDocument/2006/relationships/hyperlink" Target="https://www.3gpp.org/ftp/tsg_sa/WG2_Arch/TSGS2_172_Dallas_2025-11/Docs/S2-2511308.zip" TargetMode="Externa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image" Target="../media/image6.emf"/><Relationship Id="rId4" Type="http://schemas.openxmlformats.org/officeDocument/2006/relationships/oleObject" Target="../embeddings/oleObject1.bin"/></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730553" y="975164"/>
            <a:ext cx="8962327" cy="2852737"/>
          </a:xfrm>
        </p:spPr>
        <p:txBody>
          <a:bodyPr/>
          <a:lstStyle/>
          <a:p>
            <a:pPr eaLnBrk="1" hangingPunct="1"/>
            <a:r>
              <a:rPr lang="en-US" altLang="en-US" dirty="0"/>
              <a:t>Discussion on </a:t>
            </a:r>
            <a:r>
              <a:rPr lang="en-US" altLang="zh-CN" dirty="0"/>
              <a:t>the 6G </a:t>
            </a:r>
            <a:r>
              <a:rPr lang="en-US" altLang="en-US" dirty="0"/>
              <a:t>AI SID</a:t>
            </a:r>
            <a:endParaRPr lang="en-GB" altLang="en-US" dirty="0"/>
          </a:p>
        </p:txBody>
      </p:sp>
      <p:sp>
        <p:nvSpPr>
          <p:cNvPr id="3075" name="Text Placeholder 2"/>
          <p:cNvSpPr>
            <a:spLocks noGrp="1"/>
          </p:cNvSpPr>
          <p:nvPr>
            <p:ph type="body" idx="4294967295"/>
          </p:nvPr>
        </p:nvSpPr>
        <p:spPr>
          <a:xfrm>
            <a:off x="2147888" y="4589463"/>
            <a:ext cx="7886700" cy="1500187"/>
          </a:xfrm>
        </p:spPr>
        <p:txBody>
          <a:bodyPr/>
          <a:lstStyle/>
          <a:p>
            <a:pPr marL="0" indent="0" eaLnBrk="1" hangingPunct="1">
              <a:buFontTx/>
              <a:buNone/>
            </a:pPr>
            <a:r>
              <a:rPr lang="en-GB" altLang="en-US" dirty="0"/>
              <a:t>Huawei</a:t>
            </a:r>
            <a:r>
              <a:rPr lang="en-US" altLang="en-US" dirty="0"/>
              <a:t>,</a:t>
            </a:r>
            <a:r>
              <a:rPr lang="zh-CN" altLang="en-US" dirty="0"/>
              <a:t> </a:t>
            </a:r>
            <a:r>
              <a:rPr lang="en-US" altLang="zh-CN" dirty="0" err="1"/>
              <a:t>HiSilicon</a:t>
            </a:r>
            <a:r>
              <a:rPr lang="en-US" altLang="zh-CN" dirty="0"/>
              <a:t>, China</a:t>
            </a:r>
            <a:r>
              <a:rPr lang="zh-CN" altLang="en-US" dirty="0"/>
              <a:t> </a:t>
            </a:r>
            <a:r>
              <a:rPr lang="en-US" altLang="zh-CN" dirty="0"/>
              <a:t>Mobile</a:t>
            </a:r>
            <a:endParaRPr lang="en-GB" altLang="en-US" dirty="0"/>
          </a:p>
          <a:p>
            <a:pPr marL="0" indent="0" eaLnBrk="1" hangingPunct="1">
              <a:buFontTx/>
              <a:buNone/>
            </a:pPr>
            <a:endParaRPr lang="en-GB" altLang="en-US" dirty="0"/>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393880" y="493914"/>
            <a:ext cx="10515600" cy="1325563"/>
          </a:xfrm>
        </p:spPr>
        <p:txBody>
          <a:bodyPr/>
          <a:lstStyle/>
          <a:p>
            <a:r>
              <a:rPr lang="en-GB" altLang="en-US" sz="4000" dirty="0"/>
              <a:t>Annex. IETF Status for Agent Protocol</a:t>
            </a:r>
          </a:p>
        </p:txBody>
      </p:sp>
      <p:sp>
        <p:nvSpPr>
          <p:cNvPr id="2" name="矩形 1"/>
          <p:cNvSpPr/>
          <p:nvPr/>
        </p:nvSpPr>
        <p:spPr>
          <a:xfrm>
            <a:off x="297166" y="1705177"/>
            <a:ext cx="11405396" cy="4401205"/>
          </a:xfrm>
          <a:prstGeom prst="rect">
            <a:avLst/>
          </a:prstGeom>
        </p:spPr>
        <p:txBody>
          <a:bodyPr wrap="square">
            <a:spAutoFit/>
          </a:bodyPr>
          <a:lstStyle/>
          <a:p>
            <a:pPr>
              <a:spcAft>
                <a:spcPts val="600"/>
              </a:spcAft>
            </a:pPr>
            <a:r>
              <a:rPr lang="en-GB" altLang="zh-CN" sz="1600" dirty="0"/>
              <a:t>The discussion on the standardization of AI Agent communication protocol has been started in IETF.</a:t>
            </a:r>
          </a:p>
          <a:p>
            <a:pPr>
              <a:spcAft>
                <a:spcPts val="600"/>
              </a:spcAft>
            </a:pPr>
            <a:r>
              <a:rPr lang="en-GB" altLang="zh-CN" sz="1600" dirty="0"/>
              <a:t> </a:t>
            </a:r>
          </a:p>
          <a:p>
            <a:pPr>
              <a:spcAft>
                <a:spcPts val="600"/>
              </a:spcAft>
            </a:pPr>
            <a:r>
              <a:rPr lang="en-GB" altLang="zh-CN" sz="1600" dirty="0"/>
              <a:t>In the </a:t>
            </a:r>
            <a:r>
              <a:rPr lang="en-GB" altLang="zh-CN" sz="1600" b="1" dirty="0"/>
              <a:t>IETF#123 </a:t>
            </a:r>
            <a:r>
              <a:rPr lang="en-GB" altLang="zh-CN" sz="1600" dirty="0"/>
              <a:t>Madrid meeting in </a:t>
            </a:r>
            <a:r>
              <a:rPr lang="en-GB" altLang="zh-CN" sz="1600" b="1" dirty="0"/>
              <a:t>July 2025</a:t>
            </a:r>
            <a:r>
              <a:rPr lang="en-GB" altLang="zh-CN" sz="1600" dirty="0"/>
              <a:t>, there were </a:t>
            </a:r>
            <a:r>
              <a:rPr lang="en-GB" altLang="zh-CN" sz="1600" b="1" dirty="0"/>
              <a:t>4+ side meetings on AI Agent protocols </a:t>
            </a:r>
            <a:r>
              <a:rPr lang="en-GB" altLang="zh-CN" sz="1600" dirty="0"/>
              <a:t>and </a:t>
            </a:r>
            <a:r>
              <a:rPr lang="en-GB" altLang="zh-CN" sz="1600" b="1" dirty="0"/>
              <a:t>more than 25 drafts</a:t>
            </a:r>
            <a:r>
              <a:rPr lang="en-GB" altLang="zh-CN" sz="1600" dirty="0"/>
              <a:t> were proposed in that meeting. This was followed by the </a:t>
            </a:r>
            <a:r>
              <a:rPr lang="en-GB" altLang="zh-CN" sz="1600" b="1" dirty="0"/>
              <a:t>IETF#124 </a:t>
            </a:r>
            <a:r>
              <a:rPr lang="en-GB" altLang="zh-CN" sz="1600" dirty="0"/>
              <a:t>meeting in Montreal in </a:t>
            </a:r>
            <a:r>
              <a:rPr lang="en-GB" altLang="zh-CN" sz="1600" b="1" dirty="0"/>
              <a:t>November 2025</a:t>
            </a:r>
            <a:r>
              <a:rPr lang="en-GB" altLang="zh-CN" sz="1600" dirty="0"/>
              <a:t>, where </a:t>
            </a:r>
            <a:r>
              <a:rPr lang="en-GB" altLang="zh-CN" sz="1600" b="1" dirty="0"/>
              <a:t>more than 45 drafts</a:t>
            </a:r>
            <a:r>
              <a:rPr lang="en-GB" altLang="zh-CN" sz="1600" dirty="0"/>
              <a:t> were proposed. </a:t>
            </a:r>
            <a:r>
              <a:rPr lang="en-GB" altLang="zh-CN" sz="1600" b="1" dirty="0"/>
              <a:t>Consensus was also reached to establish a new IETF Working Group specifically focusing on AI Agent protocols standardization</a:t>
            </a:r>
            <a:r>
              <a:rPr lang="en-GB" altLang="zh-CN" sz="1600" dirty="0"/>
              <a:t>. I</a:t>
            </a:r>
            <a:r>
              <a:rPr lang="en-US" altLang="zh-CN" sz="1600" dirty="0"/>
              <a:t>n the Introduction and Group Overview of the Strawman Charter, the </a:t>
            </a:r>
            <a:r>
              <a:rPr lang="en-US" altLang="zh-CN" sz="1600" b="1" dirty="0"/>
              <a:t>following standards </a:t>
            </a:r>
            <a:r>
              <a:rPr lang="en-US" altLang="zh-CN" sz="1600" dirty="0"/>
              <a:t>will be produced:</a:t>
            </a:r>
          </a:p>
          <a:p>
            <a:pPr marL="742950" lvl="1" indent="-285750">
              <a:spcAft>
                <a:spcPts val="600"/>
              </a:spcAft>
              <a:buFont typeface="Arial" panose="020B0604020202020204" pitchFamily="34" charset="0"/>
              <a:buChar char="•"/>
            </a:pPr>
            <a:r>
              <a:rPr lang="en-US" altLang="zh-CN" sz="1600" dirty="0"/>
              <a:t>The AI Agent session protocol for creation and maintenance of long-lived sessions between AI agents, or between AI agents and tools.</a:t>
            </a:r>
          </a:p>
          <a:p>
            <a:pPr marL="742950" lvl="1" indent="-285750">
              <a:spcAft>
                <a:spcPts val="600"/>
              </a:spcAft>
              <a:buFont typeface="Arial" panose="020B0604020202020204" pitchFamily="34" charset="0"/>
              <a:buChar char="•"/>
            </a:pPr>
            <a:r>
              <a:rPr lang="en-US" altLang="zh-CN" sz="1600" dirty="0"/>
              <a:t>An Agent-to-Agent protocol that allows one AI Agent to invoke the services of another AI Agent.</a:t>
            </a:r>
          </a:p>
          <a:p>
            <a:pPr marL="742950" lvl="1" indent="-285750">
              <a:spcAft>
                <a:spcPts val="600"/>
              </a:spcAft>
              <a:buFont typeface="Arial" panose="020B0604020202020204" pitchFamily="34" charset="0"/>
              <a:buChar char="•"/>
            </a:pPr>
            <a:r>
              <a:rPr lang="en-US" altLang="zh-CN" sz="1600" dirty="0"/>
              <a:t>A protocol for enabling human users to confirm operations invoked by AI agents acting on their behalf.</a:t>
            </a:r>
          </a:p>
          <a:p>
            <a:pPr marL="742950" lvl="1" indent="-285750">
              <a:spcAft>
                <a:spcPts val="600"/>
              </a:spcAft>
              <a:buFont typeface="Arial" panose="020B0604020202020204" pitchFamily="34" charset="0"/>
              <a:buChar char="•"/>
            </a:pPr>
            <a:r>
              <a:rPr lang="en-US" altLang="zh-CN" sz="1600" dirty="0"/>
              <a:t>A protocol that allows an AI Agent to obtain and exchange OAuth tokens with extremely limited scopes</a:t>
            </a:r>
            <a:r>
              <a:rPr lang="en-GB" altLang="zh-CN" sz="1600" dirty="0"/>
              <a:t>.</a:t>
            </a:r>
          </a:p>
          <a:p>
            <a:pPr lvl="1">
              <a:spcAft>
                <a:spcPts val="600"/>
              </a:spcAft>
            </a:pPr>
            <a:r>
              <a:rPr lang="en-GB" altLang="zh-CN" sz="1600" dirty="0"/>
              <a:t>(refer to next slide for some related key drafts)</a:t>
            </a:r>
          </a:p>
          <a:p>
            <a:pPr>
              <a:spcAft>
                <a:spcPts val="600"/>
              </a:spcAft>
            </a:pPr>
            <a:r>
              <a:rPr lang="en-GB" altLang="zh-CN" sz="1600" dirty="0"/>
              <a:t>It is expected that IETF can define the general AI Agent communication protocol and 3GPP to </a:t>
            </a:r>
            <a:r>
              <a:rPr lang="en-US" altLang="zh-CN" sz="1600" dirty="0"/>
              <a:t>influence</a:t>
            </a:r>
            <a:r>
              <a:rPr lang="en-GB" altLang="zh-CN" sz="1600" dirty="0"/>
              <a:t>, adapt and enhance this protocol to meet the requirements of mobile networks.</a:t>
            </a:r>
            <a:endParaRPr lang="zh-CN" altLang="zh-CN" sz="1600" dirty="0"/>
          </a:p>
        </p:txBody>
      </p:sp>
    </p:spTree>
    <p:extLst>
      <p:ext uri="{BB962C8B-B14F-4D97-AF65-F5344CB8AC3E}">
        <p14:creationId xmlns:p14="http://schemas.microsoft.com/office/powerpoint/2010/main" val="490877255"/>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12064" y="634429"/>
            <a:ext cx="10515600" cy="1325563"/>
          </a:xfrm>
        </p:spPr>
        <p:txBody>
          <a:bodyPr/>
          <a:lstStyle/>
          <a:p>
            <a:r>
              <a:rPr lang="en-US" altLang="zh-CN" b="1" dirty="0"/>
              <a:t>Strawman Charter</a:t>
            </a:r>
            <a:br>
              <a:rPr lang="en-US" altLang="zh-CN" b="1" dirty="0"/>
            </a:br>
            <a:endParaRPr lang="zh-CN" altLang="en-US" dirty="0"/>
          </a:p>
        </p:txBody>
      </p:sp>
      <p:sp>
        <p:nvSpPr>
          <p:cNvPr id="3" name="内容占位符 2"/>
          <p:cNvSpPr>
            <a:spLocks noGrp="1"/>
          </p:cNvSpPr>
          <p:nvPr>
            <p:ph idx="1"/>
          </p:nvPr>
        </p:nvSpPr>
        <p:spPr>
          <a:xfrm>
            <a:off x="143256" y="2186977"/>
            <a:ext cx="6288024" cy="3867965"/>
          </a:xfrm>
        </p:spPr>
        <p:txBody>
          <a:bodyPr/>
          <a:lstStyle/>
          <a:p>
            <a:pPr>
              <a:spcBef>
                <a:spcPct val="0"/>
              </a:spcBef>
              <a:spcAft>
                <a:spcPts val="600"/>
              </a:spcAft>
              <a:buFont typeface="Arial" panose="020B0604020202020204" pitchFamily="34" charset="0"/>
              <a:buChar char="•"/>
            </a:pPr>
            <a:r>
              <a:rPr lang="en-US" altLang="zh-CN" sz="1600" dirty="0">
                <a:latin typeface="Arial" pitchFamily="34" charset="0"/>
                <a:cs typeface="Arial" pitchFamily="34" charset="0"/>
              </a:rPr>
              <a:t>Control (create task, cancel task, check on status of task), multimodal context (voice, video, image, chat message generated by a human or synthesized by an LLM) separation, and notifications (e.g., task completion, tool </a:t>
            </a:r>
            <a:r>
              <a:rPr lang="en-US" altLang="zh-CN" sz="1600" dirty="0" err="1">
                <a:latin typeface="Arial" pitchFamily="34" charset="0"/>
                <a:cs typeface="Arial" pitchFamily="34" charset="0"/>
              </a:rPr>
              <a:t>authz</a:t>
            </a:r>
            <a:r>
              <a:rPr lang="en-US" altLang="zh-CN" sz="1600" dirty="0">
                <a:latin typeface="Arial" pitchFamily="34" charset="0"/>
                <a:cs typeface="Arial" pitchFamily="34" charset="0"/>
              </a:rPr>
              <a:t> required), mapped to transport protocol(s)</a:t>
            </a:r>
          </a:p>
          <a:p>
            <a:pPr marL="514350" indent="-285750">
              <a:spcBef>
                <a:spcPct val="0"/>
              </a:spcBef>
              <a:spcAft>
                <a:spcPts val="600"/>
              </a:spcAft>
              <a:buFont typeface="Wingdings" panose="05000000000000000000" pitchFamily="2" charset="2"/>
              <a:buChar char="ü"/>
            </a:pPr>
            <a:r>
              <a:rPr lang="en-US" altLang="zh-CN" sz="1600" dirty="0">
                <a:latin typeface="Arial" pitchFamily="34" charset="0"/>
                <a:cs typeface="Arial" pitchFamily="34" charset="0"/>
              </a:rPr>
              <a:t>E.g., REST for control, MOQ for multimodal context</a:t>
            </a:r>
          </a:p>
          <a:p>
            <a:pPr marL="514350" indent="-285750">
              <a:spcBef>
                <a:spcPct val="0"/>
              </a:spcBef>
              <a:spcAft>
                <a:spcPts val="600"/>
              </a:spcAft>
              <a:buFont typeface="Wingdings" panose="05000000000000000000" pitchFamily="2" charset="2"/>
              <a:buChar char="ü"/>
            </a:pPr>
            <a:r>
              <a:rPr lang="en-US" altLang="zh-CN" sz="1600" dirty="0">
                <a:latin typeface="Arial" pitchFamily="34" charset="0"/>
                <a:cs typeface="Arial" pitchFamily="34" charset="0"/>
              </a:rPr>
              <a:t>Consideration for many agent topologies</a:t>
            </a:r>
          </a:p>
          <a:p>
            <a:pPr marL="514350" indent="-285750">
              <a:spcBef>
                <a:spcPct val="0"/>
              </a:spcBef>
              <a:spcAft>
                <a:spcPts val="600"/>
              </a:spcAft>
              <a:buFont typeface="Wingdings" panose="05000000000000000000" pitchFamily="2" charset="2"/>
              <a:buChar char="ü"/>
            </a:pPr>
            <a:r>
              <a:rPr lang="en-US" altLang="zh-CN" sz="1600" dirty="0">
                <a:latin typeface="Arial" pitchFamily="34" charset="0"/>
                <a:cs typeface="Arial" pitchFamily="34" charset="0"/>
              </a:rPr>
              <a:t>Blind transfer</a:t>
            </a:r>
          </a:p>
          <a:p>
            <a:pPr marL="514350" indent="-285750">
              <a:spcBef>
                <a:spcPct val="0"/>
              </a:spcBef>
              <a:spcAft>
                <a:spcPts val="600"/>
              </a:spcAft>
              <a:buFont typeface="Wingdings" panose="05000000000000000000" pitchFamily="2" charset="2"/>
              <a:buChar char="ü"/>
            </a:pPr>
            <a:r>
              <a:rPr lang="en-US" altLang="zh-CN" sz="1600" dirty="0">
                <a:latin typeface="Arial" pitchFamily="34" charset="0"/>
                <a:cs typeface="Arial" pitchFamily="34" charset="0"/>
              </a:rPr>
              <a:t>Warm Transfer</a:t>
            </a:r>
          </a:p>
          <a:p>
            <a:pPr marL="514350" indent="-285750">
              <a:spcBef>
                <a:spcPct val="0"/>
              </a:spcBef>
              <a:spcAft>
                <a:spcPts val="600"/>
              </a:spcAft>
              <a:buFont typeface="Wingdings" panose="05000000000000000000" pitchFamily="2" charset="2"/>
              <a:buChar char="ü"/>
            </a:pPr>
            <a:r>
              <a:rPr lang="en-US" altLang="zh-CN" sz="1600" dirty="0">
                <a:latin typeface="Arial" pitchFamily="34" charset="0"/>
                <a:cs typeface="Arial" pitchFamily="34" charset="0"/>
              </a:rPr>
              <a:t>Bridged Transfer</a:t>
            </a:r>
          </a:p>
          <a:p>
            <a:pPr marL="514350" indent="-285750">
              <a:spcBef>
                <a:spcPct val="0"/>
              </a:spcBef>
              <a:spcAft>
                <a:spcPts val="600"/>
              </a:spcAft>
              <a:buFont typeface="Wingdings" panose="05000000000000000000" pitchFamily="2" charset="2"/>
              <a:buChar char="ü"/>
            </a:pPr>
            <a:r>
              <a:rPr lang="en-US" altLang="zh-CN" sz="1600" dirty="0">
                <a:latin typeface="Arial" pitchFamily="34" charset="0"/>
                <a:cs typeface="Arial" pitchFamily="34" charset="0"/>
              </a:rPr>
              <a:t>Conference</a:t>
            </a:r>
          </a:p>
          <a:p>
            <a:pPr marL="514350" indent="-285750">
              <a:spcBef>
                <a:spcPct val="0"/>
              </a:spcBef>
              <a:spcAft>
                <a:spcPts val="600"/>
              </a:spcAft>
              <a:buFont typeface="Wingdings" panose="05000000000000000000" pitchFamily="2" charset="2"/>
              <a:buChar char="ü"/>
            </a:pPr>
            <a:r>
              <a:rPr lang="en-US" altLang="zh-CN" sz="1600" dirty="0">
                <a:latin typeface="Arial" pitchFamily="34" charset="0"/>
                <a:cs typeface="Arial" pitchFamily="34" charset="0"/>
              </a:rPr>
              <a:t>Sidebar</a:t>
            </a:r>
          </a:p>
          <a:p>
            <a:pPr marL="514350" indent="-285750">
              <a:spcBef>
                <a:spcPct val="0"/>
              </a:spcBef>
              <a:spcAft>
                <a:spcPts val="600"/>
              </a:spcAft>
              <a:buFont typeface="Wingdings" panose="05000000000000000000" pitchFamily="2" charset="2"/>
              <a:buChar char="ü"/>
            </a:pPr>
            <a:r>
              <a:rPr lang="en-US" altLang="zh-CN" sz="1600" dirty="0">
                <a:latin typeface="Arial" pitchFamily="34" charset="0"/>
                <a:cs typeface="Arial" pitchFamily="34" charset="0"/>
              </a:rPr>
              <a:t>Security and Privacy Considerations</a:t>
            </a:r>
          </a:p>
          <a:p>
            <a:pPr>
              <a:spcBef>
                <a:spcPct val="0"/>
              </a:spcBef>
              <a:spcAft>
                <a:spcPts val="600"/>
              </a:spcAft>
              <a:buFont typeface="Arial" panose="020B0604020202020204" pitchFamily="34" charset="0"/>
              <a:buChar char="•"/>
            </a:pPr>
            <a:r>
              <a:rPr lang="en-US" altLang="zh-CN" sz="1600" dirty="0">
                <a:latin typeface="Arial" pitchFamily="34" charset="0"/>
                <a:cs typeface="Arial" pitchFamily="34" charset="0"/>
              </a:rPr>
              <a:t>User vs. agent authentication and authorization use cases</a:t>
            </a:r>
          </a:p>
          <a:p>
            <a:pPr>
              <a:spcBef>
                <a:spcPct val="0"/>
              </a:spcBef>
              <a:spcAft>
                <a:spcPts val="600"/>
              </a:spcAft>
              <a:buFont typeface="Arial" panose="020B0604020202020204" pitchFamily="34" charset="0"/>
              <a:buChar char="•"/>
            </a:pPr>
            <a:r>
              <a:rPr lang="en-US" altLang="zh-CN" sz="1600" dirty="0">
                <a:latin typeface="Arial" pitchFamily="34" charset="0"/>
                <a:cs typeface="Arial" pitchFamily="34" charset="0"/>
              </a:rPr>
              <a:t>Use confirmations</a:t>
            </a:r>
          </a:p>
        </p:txBody>
      </p:sp>
      <p:sp>
        <p:nvSpPr>
          <p:cNvPr id="4" name="矩形 3"/>
          <p:cNvSpPr/>
          <p:nvPr/>
        </p:nvSpPr>
        <p:spPr>
          <a:xfrm>
            <a:off x="7495032" y="1463702"/>
            <a:ext cx="3627120" cy="723275"/>
          </a:xfrm>
          <a:prstGeom prst="rect">
            <a:avLst/>
          </a:prstGeom>
        </p:spPr>
        <p:txBody>
          <a:bodyPr wrap="square">
            <a:spAutoFit/>
          </a:bodyPr>
          <a:lstStyle/>
          <a:p>
            <a:pPr marL="514350" indent="-285750">
              <a:spcAft>
                <a:spcPts val="600"/>
              </a:spcAft>
              <a:buFont typeface="Arial" panose="020B0604020202020204" pitchFamily="34" charset="0"/>
              <a:buChar char="•"/>
            </a:pPr>
            <a:endParaRPr lang="en-US" altLang="zh-CN" dirty="0"/>
          </a:p>
          <a:p>
            <a:pPr>
              <a:spcAft>
                <a:spcPts val="600"/>
              </a:spcAft>
            </a:pPr>
            <a:r>
              <a:rPr lang="en-US" altLang="zh-CN" dirty="0"/>
              <a:t>Agent </a:t>
            </a:r>
            <a:r>
              <a:rPr lang="en-US" altLang="zh-CN"/>
              <a:t>Session Protocol</a:t>
            </a:r>
            <a:endParaRPr lang="zh-CN" altLang="zh-CN" dirty="0"/>
          </a:p>
        </p:txBody>
      </p:sp>
      <p:sp>
        <p:nvSpPr>
          <p:cNvPr id="6" name="矩形 5"/>
          <p:cNvSpPr/>
          <p:nvPr/>
        </p:nvSpPr>
        <p:spPr>
          <a:xfrm>
            <a:off x="1503756" y="1762781"/>
            <a:ext cx="3070199" cy="369332"/>
          </a:xfrm>
          <a:prstGeom prst="rect">
            <a:avLst/>
          </a:prstGeom>
        </p:spPr>
        <p:txBody>
          <a:bodyPr wrap="none">
            <a:spAutoFit/>
          </a:bodyPr>
          <a:lstStyle/>
          <a:p>
            <a:pPr lvl="1">
              <a:spcAft>
                <a:spcPts val="600"/>
              </a:spcAft>
            </a:pPr>
            <a:r>
              <a:rPr lang="en-US" altLang="zh-CN" dirty="0"/>
              <a:t>Next-gen A2A protocol </a:t>
            </a:r>
          </a:p>
        </p:txBody>
      </p:sp>
      <p:sp>
        <p:nvSpPr>
          <p:cNvPr id="7" name="内容占位符 2"/>
          <p:cNvSpPr txBox="1">
            <a:spLocks/>
          </p:cNvSpPr>
          <p:nvPr/>
        </p:nvSpPr>
        <p:spPr bwMode="auto">
          <a:xfrm>
            <a:off x="6431280" y="2186977"/>
            <a:ext cx="5480304" cy="38679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3"/>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Bef>
                <a:spcPct val="0"/>
              </a:spcBef>
              <a:spcAft>
                <a:spcPts val="600"/>
              </a:spcAft>
              <a:buFont typeface="Arial" panose="020B0604020202020204" pitchFamily="34" charset="0"/>
              <a:buChar char="•"/>
            </a:pPr>
            <a:r>
              <a:rPr lang="en-US" altLang="zh-CN" sz="1600" dirty="0">
                <a:latin typeface="Arial" pitchFamily="34" charset="0"/>
                <a:cs typeface="Arial" pitchFamily="34" charset="0"/>
              </a:rPr>
              <a:t>Focus on the A2A charter item as a motivation for requirements</a:t>
            </a:r>
          </a:p>
          <a:p>
            <a:pPr>
              <a:spcBef>
                <a:spcPct val="0"/>
              </a:spcBef>
              <a:spcAft>
                <a:spcPts val="600"/>
              </a:spcAft>
              <a:buFont typeface="Arial" panose="020B0604020202020204" pitchFamily="34" charset="0"/>
              <a:buChar char="•"/>
            </a:pPr>
            <a:r>
              <a:rPr lang="en-US" altLang="zh-CN" sz="1600" dirty="0">
                <a:latin typeface="Arial" pitchFamily="34" charset="0"/>
                <a:cs typeface="Arial" pitchFamily="34" charset="0"/>
              </a:rPr>
              <a:t>Evolutionary improvements needed from current A2A protocol</a:t>
            </a:r>
          </a:p>
          <a:p>
            <a:pPr marL="514350" indent="-285750">
              <a:spcBef>
                <a:spcPct val="0"/>
              </a:spcBef>
              <a:spcAft>
                <a:spcPts val="600"/>
              </a:spcAft>
              <a:buFont typeface="Wingdings" panose="05000000000000000000" pitchFamily="2" charset="2"/>
              <a:buChar char="ü"/>
            </a:pPr>
            <a:r>
              <a:rPr lang="en-US" altLang="zh-CN" sz="1600" dirty="0">
                <a:latin typeface="Arial" pitchFamily="34" charset="0"/>
                <a:cs typeface="Arial" pitchFamily="34" charset="0"/>
              </a:rPr>
              <a:t>Voice and video – real-time, low-latency – as good as, if not better than, current </a:t>
            </a:r>
            <a:r>
              <a:rPr lang="en-US" altLang="zh-CN" sz="1600" dirty="0" err="1">
                <a:latin typeface="Arial" pitchFamily="34" charset="0"/>
                <a:cs typeface="Arial" pitchFamily="34" charset="0"/>
              </a:rPr>
              <a:t>voip</a:t>
            </a:r>
            <a:r>
              <a:rPr lang="en-US" altLang="zh-CN" sz="1600" dirty="0">
                <a:latin typeface="Arial" pitchFamily="34" charset="0"/>
                <a:cs typeface="Arial" pitchFamily="34" charset="0"/>
              </a:rPr>
              <a:t> transport</a:t>
            </a:r>
          </a:p>
          <a:p>
            <a:pPr marL="514350" indent="-285750">
              <a:spcBef>
                <a:spcPct val="0"/>
              </a:spcBef>
              <a:spcAft>
                <a:spcPts val="600"/>
              </a:spcAft>
              <a:buFont typeface="Wingdings" panose="05000000000000000000" pitchFamily="2" charset="2"/>
              <a:buChar char="ü"/>
            </a:pPr>
            <a:r>
              <a:rPr lang="en-US" altLang="zh-CN" sz="1600" dirty="0">
                <a:latin typeface="Arial" pitchFamily="34" charset="0"/>
                <a:cs typeface="Arial" pitchFamily="34" charset="0"/>
              </a:rPr>
              <a:t>Multi-modal - voice, video, chat, image – both directions – interspersed – temporally related – order matters.</a:t>
            </a:r>
          </a:p>
          <a:p>
            <a:pPr>
              <a:spcBef>
                <a:spcPct val="0"/>
              </a:spcBef>
              <a:spcAft>
                <a:spcPts val="600"/>
              </a:spcAft>
              <a:buFont typeface="Arial" panose="020B0604020202020204" pitchFamily="34" charset="0"/>
              <a:buChar char="•"/>
            </a:pPr>
            <a:r>
              <a:rPr lang="en-US" altLang="zh-CN" sz="1600" dirty="0" err="1">
                <a:latin typeface="Arial" pitchFamily="34" charset="0"/>
                <a:cs typeface="Arial" pitchFamily="34" charset="0"/>
              </a:rPr>
              <a:t>Proxying</a:t>
            </a:r>
            <a:r>
              <a:rPr lang="en-US" altLang="zh-CN" sz="1600" dirty="0">
                <a:latin typeface="Arial" pitchFamily="34" charset="0"/>
                <a:cs typeface="Arial" pitchFamily="34" charset="0"/>
              </a:rPr>
              <a:t> and handoff between agents missing any user consent (~10s of milliseconds)</a:t>
            </a:r>
          </a:p>
          <a:p>
            <a:pPr marL="514350" indent="-285750">
              <a:spcBef>
                <a:spcPct val="0"/>
              </a:spcBef>
              <a:spcAft>
                <a:spcPts val="600"/>
              </a:spcAft>
              <a:buFont typeface="Wingdings" panose="05000000000000000000" pitchFamily="2" charset="2"/>
              <a:buChar char="ü"/>
            </a:pPr>
            <a:r>
              <a:rPr lang="en-US" altLang="zh-CN" sz="1600" dirty="0">
                <a:latin typeface="Arial" pitchFamily="34" charset="0"/>
                <a:cs typeface="Arial" pitchFamily="34" charset="0"/>
              </a:rPr>
              <a:t>Including graceful failover</a:t>
            </a:r>
          </a:p>
          <a:p>
            <a:pPr>
              <a:spcBef>
                <a:spcPct val="0"/>
              </a:spcBef>
              <a:spcAft>
                <a:spcPts val="600"/>
              </a:spcAft>
              <a:buFont typeface="Arial" panose="020B0604020202020204" pitchFamily="34" charset="0"/>
              <a:buChar char="•"/>
            </a:pPr>
            <a:r>
              <a:rPr lang="en-US" altLang="zh-CN" sz="1600" dirty="0">
                <a:latin typeface="Arial" pitchFamily="34" charset="0"/>
                <a:cs typeface="Arial" pitchFamily="34" charset="0"/>
              </a:rPr>
              <a:t>Modern web and cloud friendly</a:t>
            </a:r>
          </a:p>
          <a:p>
            <a:pPr>
              <a:spcBef>
                <a:spcPct val="0"/>
              </a:spcBef>
              <a:spcAft>
                <a:spcPts val="600"/>
              </a:spcAft>
              <a:buFont typeface="Arial" panose="020B0604020202020204" pitchFamily="34" charset="0"/>
              <a:buChar char="•"/>
            </a:pPr>
            <a:r>
              <a:rPr lang="en-US" altLang="zh-CN" sz="1600" dirty="0">
                <a:latin typeface="Arial" pitchFamily="34" charset="0"/>
                <a:cs typeface="Arial" pitchFamily="34" charset="0"/>
              </a:rPr>
              <a:t>Can work with load balancers</a:t>
            </a:r>
          </a:p>
        </p:txBody>
      </p:sp>
    </p:spTree>
    <p:extLst>
      <p:ext uri="{BB962C8B-B14F-4D97-AF65-F5344CB8AC3E}">
        <p14:creationId xmlns:p14="http://schemas.microsoft.com/office/powerpoint/2010/main" val="36897394"/>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347497" y="390952"/>
            <a:ext cx="10515600" cy="1325563"/>
          </a:xfrm>
        </p:spPr>
        <p:txBody>
          <a:bodyPr/>
          <a:lstStyle/>
          <a:p>
            <a:r>
              <a:rPr lang="en-GB" altLang="en-US" sz="4000" dirty="0"/>
              <a:t>Annex. Some Key drafts on IETF Agent protocols</a:t>
            </a:r>
          </a:p>
        </p:txBody>
      </p:sp>
      <p:graphicFrame>
        <p:nvGraphicFramePr>
          <p:cNvPr id="3" name="表格 2"/>
          <p:cNvGraphicFramePr>
            <a:graphicFrameLocks noGrp="1"/>
          </p:cNvGraphicFramePr>
          <p:nvPr>
            <p:extLst>
              <p:ext uri="{D42A27DB-BD31-4B8C-83A1-F6EECF244321}">
                <p14:modId xmlns:p14="http://schemas.microsoft.com/office/powerpoint/2010/main" val="876252959"/>
              </p:ext>
            </p:extLst>
          </p:nvPr>
        </p:nvGraphicFramePr>
        <p:xfrm>
          <a:off x="1206230" y="1969477"/>
          <a:ext cx="10216530" cy="3596640"/>
        </p:xfrm>
        <a:graphic>
          <a:graphicData uri="http://schemas.openxmlformats.org/drawingml/2006/table">
            <a:tbl>
              <a:tblPr firstRow="1" bandRow="1">
                <a:tableStyleId>{5C22544A-7EE6-4342-B048-85BDC9FD1C3A}</a:tableStyleId>
              </a:tblPr>
              <a:tblGrid>
                <a:gridCol w="3492645">
                  <a:extLst>
                    <a:ext uri="{9D8B030D-6E8A-4147-A177-3AD203B41FA5}">
                      <a16:colId xmlns:a16="http://schemas.microsoft.com/office/drawing/2014/main" val="20000"/>
                    </a:ext>
                  </a:extLst>
                </a:gridCol>
                <a:gridCol w="6723885">
                  <a:extLst>
                    <a:ext uri="{9D8B030D-6E8A-4147-A177-3AD203B41FA5}">
                      <a16:colId xmlns:a16="http://schemas.microsoft.com/office/drawing/2014/main" val="20001"/>
                    </a:ext>
                  </a:extLst>
                </a:gridCol>
              </a:tblGrid>
              <a:tr h="364456">
                <a:tc>
                  <a:txBody>
                    <a:bodyPr/>
                    <a:lstStyle/>
                    <a:p>
                      <a:r>
                        <a:rPr lang="en-US" altLang="zh-CN" dirty="0"/>
                        <a:t>Protocol</a:t>
                      </a:r>
                      <a:r>
                        <a:rPr lang="en-US" altLang="zh-CN" baseline="0" dirty="0"/>
                        <a:t> Aspects</a:t>
                      </a:r>
                      <a:endParaRPr lang="zh-CN" altLang="en-US" dirty="0"/>
                    </a:p>
                  </a:txBody>
                  <a:tcPr/>
                </a:tc>
                <a:tc>
                  <a:txBody>
                    <a:bodyPr/>
                    <a:lstStyle/>
                    <a:p>
                      <a:r>
                        <a:rPr lang="en-US" altLang="zh-CN" dirty="0"/>
                        <a:t>Drafts</a:t>
                      </a:r>
                      <a:endParaRPr lang="zh-CN" altLang="en-US" dirty="0"/>
                    </a:p>
                  </a:txBody>
                  <a:tcPr/>
                </a:tc>
                <a:extLst>
                  <a:ext uri="{0D108BD9-81ED-4DB2-BD59-A6C34878D82A}">
                    <a16:rowId xmlns:a16="http://schemas.microsoft.com/office/drawing/2014/main" val="10000"/>
                  </a:ext>
                </a:extLst>
              </a:tr>
              <a:tr h="510641">
                <a:tc>
                  <a:txBody>
                    <a:bodyPr/>
                    <a:lstStyle/>
                    <a:p>
                      <a:r>
                        <a:rPr kumimoji="1" lang="en-US" altLang="zh-CN" sz="1600" b="0" dirty="0">
                          <a:solidFill>
                            <a:srgbClr val="000000"/>
                          </a:solidFill>
                          <a:ea typeface="Microsoft YaHei" panose="020B0503020204020204" pitchFamily="34" charset="-122"/>
                        </a:rPr>
                        <a:t>Framework for AI Agent Networks</a:t>
                      </a:r>
                      <a:endParaRPr lang="zh-CN" altLang="en-US" sz="1600" b="0" dirty="0"/>
                    </a:p>
                  </a:txBody>
                  <a:tcPr/>
                </a:tc>
                <a:tc>
                  <a:txBody>
                    <a:bodyPr/>
                    <a:lstStyle/>
                    <a:p>
                      <a:r>
                        <a:rPr lang="en-US" altLang="zh-CN" sz="1600" u="sng" dirty="0">
                          <a:hlinkClick r:id="rId3"/>
                        </a:rPr>
                        <a:t>draft-zyyhl-agent-networks-framework-01</a:t>
                      </a:r>
                      <a:endParaRPr lang="en-US" altLang="zh-CN" sz="1600" u="none" dirty="0"/>
                    </a:p>
                    <a:p>
                      <a:r>
                        <a:rPr lang="en-US" altLang="zh-CN" sz="1600" u="sng" dirty="0">
                          <a:hlinkClick r:id="rId4"/>
                        </a:rPr>
                        <a:t>draft-rosenberg-aiproto-framework-00</a:t>
                      </a:r>
                      <a:endParaRPr lang="zh-CN" altLang="en-US" sz="1600" dirty="0"/>
                    </a:p>
                  </a:txBody>
                  <a:tcPr/>
                </a:tc>
                <a:extLst>
                  <a:ext uri="{0D108BD9-81ED-4DB2-BD59-A6C34878D82A}">
                    <a16:rowId xmlns:a16="http://schemas.microsoft.com/office/drawing/2014/main" val="10001"/>
                  </a:ext>
                </a:extLst>
              </a:tr>
              <a:tr h="729486">
                <a:tc>
                  <a:txBody>
                    <a:bodyPr/>
                    <a:lstStyle/>
                    <a:p>
                      <a:r>
                        <a:rPr kumimoji="1" lang="en-US" altLang="zh-CN" sz="1600" b="0" dirty="0">
                          <a:solidFill>
                            <a:srgbClr val="000000"/>
                          </a:solidFill>
                          <a:ea typeface="Microsoft YaHei" panose="020B0503020204020204" pitchFamily="34" charset="-122"/>
                        </a:rPr>
                        <a:t>Agent ID</a:t>
                      </a:r>
                      <a:r>
                        <a:rPr kumimoji="1" lang="en-US" altLang="zh-CN" sz="1600" b="0" baseline="0" dirty="0">
                          <a:solidFill>
                            <a:srgbClr val="000000"/>
                          </a:solidFill>
                          <a:ea typeface="Microsoft YaHei" panose="020B0503020204020204" pitchFamily="34" charset="-122"/>
                        </a:rPr>
                        <a:t> and Agent</a:t>
                      </a:r>
                      <a:r>
                        <a:rPr kumimoji="1" lang="en-US" altLang="zh-CN" sz="1600" b="0" dirty="0">
                          <a:solidFill>
                            <a:srgbClr val="000000"/>
                          </a:solidFill>
                          <a:ea typeface="Microsoft YaHei" panose="020B0503020204020204" pitchFamily="34" charset="-122"/>
                        </a:rPr>
                        <a:t> Discovery</a:t>
                      </a:r>
                      <a:endParaRPr lang="zh-CN" altLang="en-US" sz="1600" b="0" dirty="0"/>
                    </a:p>
                  </a:txBody>
                  <a:tcPr/>
                </a:tc>
                <a:tc>
                  <a:txBody>
                    <a:bodyPr/>
                    <a:lstStyle/>
                    <a:p>
                      <a:r>
                        <a:rPr kumimoji="1" lang="en-US" altLang="zh-CN" sz="1600" dirty="0">
                          <a:solidFill>
                            <a:srgbClr val="000000"/>
                          </a:solidFill>
                          <a:ea typeface="Microsoft YaHei" panose="020B0503020204020204" pitchFamily="34" charset="-122"/>
                          <a:hlinkClick r:id="rId5"/>
                        </a:rPr>
                        <a:t>draft-narajala-ans-00</a:t>
                      </a:r>
                      <a:endParaRPr kumimoji="1" lang="en-US" altLang="zh-CN" sz="1600" dirty="0">
                        <a:solidFill>
                          <a:srgbClr val="000000"/>
                        </a:solidFill>
                        <a:ea typeface="Microsoft YaHei" panose="020B0503020204020204" pitchFamily="34" charset="-122"/>
                      </a:endParaRPr>
                    </a:p>
                    <a:p>
                      <a:r>
                        <a:rPr kumimoji="1" lang="en-US" altLang="zh-CN" sz="1600" dirty="0">
                          <a:solidFill>
                            <a:srgbClr val="000000"/>
                          </a:solidFill>
                          <a:ea typeface="Microsoft YaHei" panose="020B0503020204020204" pitchFamily="34" charset="-122"/>
                          <a:hlinkClick r:id="rId6"/>
                        </a:rPr>
                        <a:t>draft-yl-agent-id-requirements-00</a:t>
                      </a:r>
                      <a:endParaRPr kumimoji="1" lang="en-US" altLang="zh-CN" sz="1600" dirty="0">
                        <a:solidFill>
                          <a:srgbClr val="000000"/>
                        </a:solidFill>
                        <a:ea typeface="Microsoft YaHei" panose="020B0503020204020204" pitchFamily="34" charset="-122"/>
                      </a:endParaRPr>
                    </a:p>
                    <a:p>
                      <a:r>
                        <a:rPr lang="en-US" altLang="zh-CN" sz="1600" u="sng" dirty="0">
                          <a:hlinkClick r:id="rId7"/>
                        </a:rPr>
                        <a:t>draft-nandakumar-agent-sd-jwt-01</a:t>
                      </a:r>
                      <a:endParaRPr lang="zh-CN" altLang="en-US" sz="1600" dirty="0"/>
                    </a:p>
                  </a:txBody>
                  <a:tcPr/>
                </a:tc>
                <a:extLst>
                  <a:ext uri="{0D108BD9-81ED-4DB2-BD59-A6C34878D82A}">
                    <a16:rowId xmlns:a16="http://schemas.microsoft.com/office/drawing/2014/main" val="10002"/>
                  </a:ext>
                </a:extLst>
              </a:tr>
              <a:tr h="295847">
                <a:tc>
                  <a:txBody>
                    <a:bodyPr/>
                    <a:lstStyle/>
                    <a:p>
                      <a:r>
                        <a:rPr kumimoji="1" lang="en-US" altLang="zh-CN" sz="1600" b="0" dirty="0">
                          <a:solidFill>
                            <a:srgbClr val="000000"/>
                          </a:solidFill>
                          <a:ea typeface="Microsoft YaHei" panose="020B0503020204020204" pitchFamily="34" charset="-122"/>
                        </a:rPr>
                        <a:t>Task Management</a:t>
                      </a:r>
                      <a:endParaRPr lang="zh-CN" altLang="en-US" sz="1600" b="0" dirty="0"/>
                    </a:p>
                  </a:txBody>
                  <a:tcPr/>
                </a:tc>
                <a:tc>
                  <a:txBody>
                    <a:bodyPr/>
                    <a:lstStyle/>
                    <a:p>
                      <a:r>
                        <a:rPr kumimoji="1" lang="en-US" altLang="zh-CN" sz="1600" dirty="0">
                          <a:solidFill>
                            <a:srgbClr val="000000"/>
                          </a:solidFill>
                          <a:ea typeface="Microsoft YaHei" panose="020B0503020204020204" pitchFamily="34" charset="-122"/>
                          <a:hlinkClick r:id="rId8"/>
                        </a:rPr>
                        <a:t>draft-cui-ai-agent-task-00</a:t>
                      </a:r>
                      <a:endParaRPr lang="zh-CN" altLang="en-US" sz="1600" dirty="0"/>
                    </a:p>
                  </a:txBody>
                  <a:tcPr/>
                </a:tc>
                <a:extLst>
                  <a:ext uri="{0D108BD9-81ED-4DB2-BD59-A6C34878D82A}">
                    <a16:rowId xmlns:a16="http://schemas.microsoft.com/office/drawing/2014/main" val="10003"/>
                  </a:ext>
                </a:extLst>
              </a:tr>
              <a:tr h="510641">
                <a:tc>
                  <a:txBody>
                    <a:bodyPr/>
                    <a:lstStyle/>
                    <a:p>
                      <a:r>
                        <a:rPr kumimoji="1" lang="en-US" altLang="zh-CN" sz="1600" b="0" dirty="0">
                          <a:solidFill>
                            <a:srgbClr val="000000"/>
                          </a:solidFill>
                          <a:ea typeface="Microsoft YaHei" panose="020B0503020204020204" pitchFamily="34" charset="-122"/>
                        </a:rPr>
                        <a:t>Multimodal/RTC</a:t>
                      </a:r>
                      <a:endParaRPr lang="zh-CN" altLang="en-US" sz="1600" b="0" dirty="0"/>
                    </a:p>
                  </a:txBody>
                  <a:tcPr/>
                </a:tc>
                <a:tc>
                  <a:txBody>
                    <a:bodyPr/>
                    <a:lstStyle/>
                    <a:p>
                      <a:r>
                        <a:rPr kumimoji="1" lang="en-US" altLang="zh-CN" sz="1600" dirty="0">
                          <a:solidFill>
                            <a:srgbClr val="000000"/>
                          </a:solidFill>
                          <a:ea typeface="Microsoft YaHei" panose="020B0503020204020204" pitchFamily="34" charset="-122"/>
                          <a:hlinkClick r:id="rId9"/>
                        </a:rPr>
                        <a:t>draft-xie-ai-agent-multimodal-00</a:t>
                      </a:r>
                      <a:endParaRPr kumimoji="1" lang="en-US" altLang="zh-CN" sz="1600" dirty="0">
                        <a:solidFill>
                          <a:srgbClr val="000000"/>
                        </a:solidFill>
                        <a:ea typeface="Microsoft YaHei" panose="020B0503020204020204" pitchFamily="34" charset="-122"/>
                      </a:endParaRPr>
                    </a:p>
                    <a:p>
                      <a:r>
                        <a:rPr kumimoji="1" lang="en-US" altLang="zh-CN" sz="1600" dirty="0">
                          <a:solidFill>
                            <a:srgbClr val="000000"/>
                          </a:solidFill>
                          <a:ea typeface="Microsoft YaHei" panose="020B0503020204020204" pitchFamily="34" charset="-122"/>
                          <a:hlinkClick r:id="rId10"/>
                        </a:rPr>
                        <a:t>draft-rosenberg-cheq-00</a:t>
                      </a:r>
                      <a:endParaRPr lang="zh-CN" altLang="en-US" sz="1600" dirty="0"/>
                    </a:p>
                  </a:txBody>
                  <a:tcPr/>
                </a:tc>
                <a:extLst>
                  <a:ext uri="{0D108BD9-81ED-4DB2-BD59-A6C34878D82A}">
                    <a16:rowId xmlns:a16="http://schemas.microsoft.com/office/drawing/2014/main" val="10004"/>
                  </a:ext>
                </a:extLst>
              </a:tr>
              <a:tr h="295847">
                <a:tc>
                  <a:txBody>
                    <a:bodyPr/>
                    <a:lstStyle/>
                    <a:p>
                      <a:r>
                        <a:rPr kumimoji="1" lang="en-US" altLang="zh-CN" sz="1600" b="0" dirty="0">
                          <a:solidFill>
                            <a:srgbClr val="000000"/>
                          </a:solidFill>
                          <a:ea typeface="Microsoft YaHei" panose="020B0503020204020204" pitchFamily="34" charset="-122"/>
                        </a:rPr>
                        <a:t>Transport and Routing</a:t>
                      </a:r>
                      <a:endParaRPr lang="zh-CN" altLang="en-US" sz="1600" b="0" dirty="0"/>
                    </a:p>
                  </a:txBody>
                  <a:tcPr/>
                </a:tc>
                <a:tc>
                  <a:txBody>
                    <a:bodyPr/>
                    <a:lstStyle/>
                    <a:p>
                      <a:r>
                        <a:rPr kumimoji="1" lang="en-US" altLang="zh-CN" sz="1600" dirty="0">
                          <a:solidFill>
                            <a:srgbClr val="000000"/>
                          </a:solidFill>
                          <a:ea typeface="Microsoft YaHei" panose="020B0503020204020204" pitchFamily="34" charset="-122"/>
                          <a:hlinkClick r:id="rId11"/>
                        </a:rPr>
                        <a:t>draft-jiang-cats-reference-acn-00</a:t>
                      </a:r>
                      <a:endParaRPr lang="zh-CN" altLang="en-US" sz="1600" dirty="0"/>
                    </a:p>
                  </a:txBody>
                  <a:tcPr/>
                </a:tc>
                <a:extLst>
                  <a:ext uri="{0D108BD9-81ED-4DB2-BD59-A6C34878D82A}">
                    <a16:rowId xmlns:a16="http://schemas.microsoft.com/office/drawing/2014/main" val="10005"/>
                  </a:ext>
                </a:extLst>
              </a:tr>
              <a:tr h="510641">
                <a:tc>
                  <a:txBody>
                    <a:bodyPr/>
                    <a:lstStyle/>
                    <a:p>
                      <a:r>
                        <a:rPr kumimoji="1" lang="en-US" altLang="zh-CN" sz="1600" b="0" dirty="0">
                          <a:solidFill>
                            <a:srgbClr val="000000"/>
                          </a:solidFill>
                          <a:ea typeface="Microsoft YaHei" panose="020B0503020204020204" pitchFamily="34" charset="-122"/>
                        </a:rPr>
                        <a:t>Security</a:t>
                      </a:r>
                      <a:endParaRPr lang="zh-CN" altLang="en-US" sz="1600" b="0" dirty="0"/>
                    </a:p>
                  </a:txBody>
                  <a:tcPr/>
                </a:tc>
                <a:tc>
                  <a:txBody>
                    <a:bodyPr/>
                    <a:lstStyle/>
                    <a:p>
                      <a:r>
                        <a:rPr lang="en-US" altLang="zh-CN" sz="1600" u="sng" dirty="0">
                          <a:hlinkClick r:id="rId12"/>
                        </a:rPr>
                        <a:t>draft-rosenberg-oauth-aauth-01</a:t>
                      </a:r>
                      <a:endParaRPr kumimoji="1" lang="en-US" altLang="zh-CN" sz="1600" u="none" dirty="0">
                        <a:solidFill>
                          <a:srgbClr val="000000"/>
                        </a:solidFill>
                        <a:ea typeface="Microsoft YaHei" panose="020B0503020204020204" pitchFamily="34" charset="-122"/>
                      </a:endParaRPr>
                    </a:p>
                    <a:p>
                      <a:r>
                        <a:rPr lang="en-US" altLang="zh-CN" sz="1600" u="sng" dirty="0">
                          <a:hlinkClick r:id="rId13"/>
                        </a:rPr>
                        <a:t>draft-yao-agent-auth-considerations-01</a:t>
                      </a:r>
                      <a:endParaRPr lang="zh-CN" altLang="en-US" sz="1600" dirty="0"/>
                    </a:p>
                  </a:txBody>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2568328204"/>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571005" y="406689"/>
            <a:ext cx="10515600" cy="1325563"/>
          </a:xfrm>
        </p:spPr>
        <p:txBody>
          <a:bodyPr/>
          <a:lstStyle/>
          <a:p>
            <a:r>
              <a:rPr lang="en-GB" altLang="en-US" dirty="0"/>
              <a:t>Status in SA2					1/2</a:t>
            </a:r>
          </a:p>
        </p:txBody>
      </p:sp>
      <p:sp>
        <p:nvSpPr>
          <p:cNvPr id="3" name="文本框 2">
            <a:extLst>
              <a:ext uri="{FF2B5EF4-FFF2-40B4-BE49-F238E27FC236}">
                <a16:creationId xmlns:a16="http://schemas.microsoft.com/office/drawing/2014/main" id="{84693AAE-8EE8-4437-951E-A9401AC14010}"/>
              </a:ext>
            </a:extLst>
          </p:cNvPr>
          <p:cNvSpPr txBox="1"/>
          <p:nvPr/>
        </p:nvSpPr>
        <p:spPr>
          <a:xfrm>
            <a:off x="372504" y="1767924"/>
            <a:ext cx="11170047" cy="1107996"/>
          </a:xfrm>
          <a:prstGeom prst="rect">
            <a:avLst/>
          </a:prstGeom>
          <a:noFill/>
        </p:spPr>
        <p:txBody>
          <a:bodyPr wrap="square" rtlCol="0">
            <a:spAutoFit/>
          </a:bodyPr>
          <a:lstStyle/>
          <a:p>
            <a:pPr marL="285750" lvl="0" indent="-285750">
              <a:spcBef>
                <a:spcPts val="600"/>
              </a:spcBef>
              <a:buFont typeface="Wingdings" panose="05000000000000000000" pitchFamily="2" charset="2"/>
              <a:buChar char="Ø"/>
            </a:pPr>
            <a:r>
              <a:rPr kumimoji="0" lang="fr-FR" altLang="zh-CN" sz="1400" b="1" i="0" u="none" strike="noStrike" kern="1200" cap="none" spc="0" normalizeH="0" baseline="0" noProof="0" dirty="0">
                <a:ln>
                  <a:noFill/>
                </a:ln>
                <a:solidFill>
                  <a:prstClr val="black"/>
                </a:solidFill>
                <a:effectLst/>
                <a:uLnTx/>
                <a:uFillTx/>
                <a:latin typeface="Arial" pitchFamily="34" charset="0"/>
                <a:ea typeface="宋体" panose="02010600030101010101" pitchFamily="2" charset="-122"/>
                <a:cs typeface="Arial" pitchFamily="34" charset="0"/>
              </a:rPr>
              <a:t>The </a:t>
            </a:r>
            <a:r>
              <a:rPr kumimoji="0" lang="fr-FR" altLang="zh-CN" sz="1400" b="1" i="0" u="none" strike="noStrike" kern="1200" cap="none" spc="0" normalizeH="0" baseline="0" noProof="0" dirty="0" err="1">
                <a:ln>
                  <a:noFill/>
                </a:ln>
                <a:solidFill>
                  <a:prstClr val="black"/>
                </a:solidFill>
                <a:effectLst/>
                <a:uLnTx/>
                <a:uFillTx/>
                <a:latin typeface="Arial" pitchFamily="34" charset="0"/>
                <a:ea typeface="宋体" panose="02010600030101010101" pitchFamily="2" charset="-122"/>
                <a:cs typeface="Arial" pitchFamily="34" charset="0"/>
              </a:rPr>
              <a:t>list</a:t>
            </a:r>
            <a:r>
              <a:rPr kumimoji="0" lang="fr-FR" altLang="zh-CN" sz="1400" b="1" i="0" u="none" strike="noStrike" kern="1200" cap="none" spc="0" normalizeH="0" baseline="0" noProof="0" dirty="0">
                <a:ln>
                  <a:noFill/>
                </a:ln>
                <a:solidFill>
                  <a:prstClr val="black"/>
                </a:solidFill>
                <a:effectLst/>
                <a:uLnTx/>
                <a:uFillTx/>
                <a:latin typeface="Arial" pitchFamily="34" charset="0"/>
                <a:ea typeface="宋体" panose="02010600030101010101" pitchFamily="2" charset="-122"/>
                <a:cs typeface="Arial" pitchFamily="34" charset="0"/>
              </a:rPr>
              <a:t> and content of the Work </a:t>
            </a:r>
            <a:r>
              <a:rPr kumimoji="0" lang="fr-FR" altLang="zh-CN" sz="1400" b="1" i="0" u="none" strike="noStrike" kern="1200" cap="none" spc="0" normalizeH="0" baseline="0" noProof="0" dirty="0" err="1">
                <a:ln>
                  <a:noFill/>
                </a:ln>
                <a:solidFill>
                  <a:prstClr val="black"/>
                </a:solidFill>
                <a:effectLst/>
                <a:uLnTx/>
                <a:uFillTx/>
                <a:latin typeface="Arial" pitchFamily="34" charset="0"/>
                <a:ea typeface="宋体" panose="02010600030101010101" pitchFamily="2" charset="-122"/>
                <a:cs typeface="Arial" pitchFamily="34" charset="0"/>
              </a:rPr>
              <a:t>Tasks</a:t>
            </a:r>
            <a:r>
              <a:rPr kumimoji="0" lang="fr-FR" altLang="zh-CN" sz="1400" b="1" i="0" u="none" strike="noStrike" kern="1200" cap="none" spc="0" normalizeH="0" baseline="0" noProof="0" dirty="0">
                <a:ln>
                  <a:noFill/>
                </a:ln>
                <a:solidFill>
                  <a:prstClr val="black"/>
                </a:solidFill>
                <a:effectLst/>
                <a:uLnTx/>
                <a:uFillTx/>
                <a:latin typeface="Arial" pitchFamily="34" charset="0"/>
                <a:ea typeface="宋体" panose="02010600030101010101" pitchFamily="2" charset="-122"/>
                <a:cs typeface="Arial" pitchFamily="34" charset="0"/>
              </a:rPr>
              <a:t> have been </a:t>
            </a:r>
            <a:r>
              <a:rPr kumimoji="0" lang="fr-FR" altLang="zh-CN" sz="1400" b="1" i="0" u="none" strike="noStrike" kern="1200" cap="none" spc="0" normalizeH="0" baseline="0" noProof="0" dirty="0" err="1">
                <a:ln>
                  <a:noFill/>
                </a:ln>
                <a:solidFill>
                  <a:prstClr val="black"/>
                </a:solidFill>
                <a:effectLst/>
                <a:uLnTx/>
                <a:uFillTx/>
                <a:latin typeface="Arial" pitchFamily="34" charset="0"/>
                <a:ea typeface="宋体" panose="02010600030101010101" pitchFamily="2" charset="-122"/>
                <a:cs typeface="Arial" pitchFamily="34" charset="0"/>
              </a:rPr>
              <a:t>finalized</a:t>
            </a:r>
            <a:r>
              <a:rPr kumimoji="0" lang="fr-FR" altLang="zh-CN" sz="1400" b="1" i="0" u="none" strike="noStrike" kern="1200" cap="none" spc="0" normalizeH="0" baseline="0" noProof="0" dirty="0">
                <a:ln>
                  <a:noFill/>
                </a:ln>
                <a:solidFill>
                  <a:prstClr val="black"/>
                </a:solidFill>
                <a:effectLst/>
                <a:uLnTx/>
                <a:uFillTx/>
                <a:latin typeface="Arial" pitchFamily="34" charset="0"/>
                <a:ea typeface="宋体" panose="02010600030101010101" pitchFamily="2" charset="-122"/>
                <a:cs typeface="Arial" pitchFamily="34" charset="0"/>
              </a:rPr>
              <a:t> in SA2</a:t>
            </a:r>
            <a:r>
              <a:rPr lang="fr-FR" altLang="zh-CN" sz="1400" dirty="0">
                <a:solidFill>
                  <a:prstClr val="black"/>
                </a:solidFill>
                <a:ea typeface="宋体" panose="02010600030101010101" pitchFamily="2" charset="-122"/>
              </a:rPr>
              <a:t>, </a:t>
            </a:r>
            <a:r>
              <a:rPr lang="fr-FR" altLang="zh-CN" sz="1400" dirty="0" err="1">
                <a:solidFill>
                  <a:prstClr val="black"/>
                </a:solidFill>
                <a:ea typeface="宋体" panose="02010600030101010101" pitchFamily="2" charset="-122"/>
              </a:rPr>
              <a:t>see</a:t>
            </a:r>
            <a:r>
              <a:rPr lang="fr-FR" altLang="zh-CN" sz="1400" dirty="0">
                <a:solidFill>
                  <a:prstClr val="black"/>
                </a:solidFill>
                <a:ea typeface="宋体" panose="02010600030101010101" pitchFamily="2" charset="-122"/>
              </a:rPr>
              <a:t> the </a:t>
            </a:r>
            <a:r>
              <a:rPr kumimoji="0" lang="fr-FR" altLang="zh-CN" sz="1400" i="0" u="none" strike="noStrike" kern="1200" cap="none" spc="0" normalizeH="0" baseline="0" noProof="0" dirty="0" err="1">
                <a:ln>
                  <a:noFill/>
                </a:ln>
                <a:solidFill>
                  <a:prstClr val="black"/>
                </a:solidFill>
                <a:effectLst/>
                <a:uLnTx/>
                <a:uFillTx/>
                <a:latin typeface="Arial" pitchFamily="34" charset="0"/>
                <a:ea typeface="宋体" panose="02010600030101010101" pitchFamily="2" charset="-122"/>
                <a:cs typeface="Arial" pitchFamily="34" charset="0"/>
              </a:rPr>
              <a:t>updated</a:t>
            </a:r>
            <a:r>
              <a:rPr kumimoji="0" lang="fr-FR" altLang="zh-CN" sz="1400" i="0" u="none" strike="noStrike" kern="1200" cap="none" spc="0" normalizeH="0" baseline="0" noProof="0" dirty="0">
                <a:ln>
                  <a:noFill/>
                </a:ln>
                <a:solidFill>
                  <a:prstClr val="black"/>
                </a:solidFill>
                <a:effectLst/>
                <a:uLnTx/>
                <a:uFillTx/>
                <a:latin typeface="Arial" pitchFamily="34" charset="0"/>
                <a:ea typeface="宋体" panose="02010600030101010101" pitchFamily="2" charset="-122"/>
                <a:cs typeface="Arial" pitchFamily="34" charset="0"/>
              </a:rPr>
              <a:t> SA2 SID </a:t>
            </a:r>
            <a:r>
              <a:rPr lang="fr-FR" altLang="zh-CN" sz="1400" dirty="0">
                <a:solidFill>
                  <a:prstClr val="black"/>
                </a:solidFill>
              </a:rPr>
              <a:t>in </a:t>
            </a:r>
            <a:r>
              <a:rPr lang="fr-FR" altLang="zh-CN" sz="1400" dirty="0">
                <a:solidFill>
                  <a:prstClr val="black"/>
                </a:solidFill>
                <a:hlinkClick r:id="rId3"/>
              </a:rPr>
              <a:t>SP-251634</a:t>
            </a:r>
            <a:r>
              <a:rPr lang="fr-FR" altLang="zh-CN" sz="1400" dirty="0">
                <a:solidFill>
                  <a:prstClr val="black"/>
                </a:solidFill>
              </a:rPr>
              <a:t> and the detailed complementary document on WTs in </a:t>
            </a:r>
            <a:r>
              <a:rPr lang="fr-FR" altLang="zh-CN" sz="1400" dirty="0">
                <a:solidFill>
                  <a:prstClr val="black"/>
                </a:solidFill>
                <a:hlinkClick r:id="rId4"/>
              </a:rPr>
              <a:t>S2-2511308</a:t>
            </a:r>
            <a:r>
              <a:rPr lang="fr-FR" altLang="zh-CN" sz="1400" dirty="0">
                <a:solidFill>
                  <a:prstClr val="black"/>
                </a:solidFill>
              </a:rPr>
              <a:t>.</a:t>
            </a:r>
          </a:p>
          <a:p>
            <a:pPr marL="285750" lvl="0" indent="-285750">
              <a:spcBef>
                <a:spcPts val="600"/>
              </a:spcBef>
              <a:buFont typeface="Wingdings" panose="05000000000000000000" pitchFamily="2" charset="2"/>
              <a:buChar char="Ø"/>
            </a:pPr>
            <a:r>
              <a:rPr lang="fr-FR" altLang="zh-CN" sz="1400" b="1" dirty="0">
                <a:solidFill>
                  <a:prstClr val="black"/>
                </a:solidFill>
                <a:ea typeface="宋体" panose="02010600030101010101" pitchFamily="2" charset="-122"/>
              </a:rPr>
              <a:t>The </a:t>
            </a:r>
            <a:r>
              <a:rPr lang="fr-FR" altLang="zh-CN" sz="1400" b="1" dirty="0" err="1">
                <a:solidFill>
                  <a:prstClr val="black"/>
                </a:solidFill>
                <a:ea typeface="宋体" panose="02010600030101010101" pitchFamily="2" charset="-122"/>
              </a:rPr>
              <a:t>corresponding</a:t>
            </a:r>
            <a:r>
              <a:rPr lang="fr-FR" altLang="zh-CN" sz="1400" b="1" dirty="0">
                <a:solidFill>
                  <a:prstClr val="black"/>
                </a:solidFill>
                <a:ea typeface="宋体" panose="02010600030101010101" pitchFamily="2" charset="-122"/>
              </a:rPr>
              <a:t> Key Issues have </a:t>
            </a:r>
            <a:r>
              <a:rPr lang="fr-FR" altLang="zh-CN" sz="1400" b="1" dirty="0" err="1">
                <a:solidFill>
                  <a:prstClr val="black"/>
                </a:solidFill>
                <a:ea typeface="宋体" panose="02010600030101010101" pitchFamily="2" charset="-122"/>
              </a:rPr>
              <a:t>also</a:t>
            </a:r>
            <a:r>
              <a:rPr lang="fr-FR" altLang="zh-CN" sz="1400" b="1" dirty="0">
                <a:solidFill>
                  <a:prstClr val="black"/>
                </a:solidFill>
                <a:ea typeface="宋体" panose="02010600030101010101" pitchFamily="2" charset="-122"/>
              </a:rPr>
              <a:t> been </a:t>
            </a:r>
            <a:r>
              <a:rPr lang="fr-FR" altLang="zh-CN" sz="1400" b="1" dirty="0" err="1">
                <a:solidFill>
                  <a:prstClr val="black"/>
                </a:solidFill>
                <a:ea typeface="宋体" panose="02010600030101010101" pitchFamily="2" charset="-122"/>
              </a:rPr>
              <a:t>agreed</a:t>
            </a:r>
            <a:r>
              <a:rPr lang="fr-FR" altLang="zh-CN" sz="1400" b="1" dirty="0">
                <a:solidFill>
                  <a:prstClr val="black"/>
                </a:solidFill>
                <a:ea typeface="宋体" panose="02010600030101010101" pitchFamily="2" charset="-122"/>
              </a:rPr>
              <a:t> and </a:t>
            </a:r>
            <a:r>
              <a:rPr lang="fr-FR" altLang="zh-CN" sz="1400" b="1" dirty="0" err="1">
                <a:solidFill>
                  <a:prstClr val="black"/>
                </a:solidFill>
                <a:ea typeface="宋体" panose="02010600030101010101" pitchFamily="2" charset="-122"/>
              </a:rPr>
              <a:t>completed</a:t>
            </a:r>
            <a:r>
              <a:rPr lang="fr-FR" altLang="zh-CN" sz="1400" dirty="0">
                <a:solidFill>
                  <a:prstClr val="black"/>
                </a:solidFill>
                <a:ea typeface="宋体" panose="02010600030101010101" pitchFamily="2" charset="-122"/>
              </a:rPr>
              <a:t>, </a:t>
            </a:r>
            <a:r>
              <a:rPr lang="fr-FR" altLang="zh-CN" sz="1400" dirty="0" err="1">
                <a:solidFill>
                  <a:prstClr val="black"/>
                </a:solidFill>
                <a:ea typeface="宋体" panose="02010600030101010101" pitchFamily="2" charset="-122"/>
              </a:rPr>
              <a:t>see</a:t>
            </a:r>
            <a:r>
              <a:rPr lang="fr-FR" altLang="zh-CN" sz="1400" dirty="0">
                <a:solidFill>
                  <a:prstClr val="black"/>
                </a:solidFill>
                <a:ea typeface="宋体" panose="02010600030101010101" pitchFamily="2" charset="-122"/>
              </a:rPr>
              <a:t> the </a:t>
            </a:r>
            <a:r>
              <a:rPr lang="fr-FR" altLang="zh-CN" sz="1400" dirty="0" err="1">
                <a:solidFill>
                  <a:prstClr val="black"/>
                </a:solidFill>
                <a:ea typeface="宋体" panose="02010600030101010101" pitchFamily="2" charset="-122"/>
              </a:rPr>
              <a:t>latest</a:t>
            </a:r>
            <a:r>
              <a:rPr lang="fr-FR" altLang="zh-CN" sz="1400" dirty="0">
                <a:solidFill>
                  <a:prstClr val="black"/>
                </a:solidFill>
                <a:ea typeface="宋体" panose="02010600030101010101" pitchFamily="2" charset="-122"/>
              </a:rPr>
              <a:t> version of </a:t>
            </a:r>
            <a:r>
              <a:rPr lang="fr-FR" altLang="zh-CN" sz="1400" dirty="0">
                <a:solidFill>
                  <a:prstClr val="black"/>
                </a:solidFill>
                <a:ea typeface="宋体" panose="02010600030101010101" pitchFamily="2" charset="-122"/>
                <a:hlinkClick r:id="rId5"/>
              </a:rPr>
              <a:t>TR 23.801-01</a:t>
            </a:r>
            <a:r>
              <a:rPr lang="fr-FR" altLang="zh-CN" sz="1400" dirty="0">
                <a:solidFill>
                  <a:prstClr val="black"/>
                </a:solidFill>
                <a:ea typeface="宋体" panose="02010600030101010101" pitchFamily="2" charset="-122"/>
              </a:rPr>
              <a:t> (v0.3.0).</a:t>
            </a:r>
            <a:endParaRPr lang="en-US" altLang="zh-CN" sz="1400" dirty="0">
              <a:solidFill>
                <a:srgbClr val="C00000"/>
              </a:solidFill>
              <a:ea typeface="宋体" panose="02010600030101010101" pitchFamily="2" charset="-122"/>
            </a:endParaRPr>
          </a:p>
          <a:p>
            <a:pPr marL="285750" lvl="0" indent="-285750">
              <a:spcBef>
                <a:spcPts val="600"/>
              </a:spcBef>
              <a:buFont typeface="Wingdings" panose="05000000000000000000" pitchFamily="2" charset="2"/>
              <a:buChar char="Ø"/>
            </a:pPr>
            <a:r>
              <a:rPr lang="fr-FR" altLang="zh-CN" sz="1400" b="1" dirty="0">
                <a:ea typeface="宋体" panose="02010600030101010101" pitchFamily="2" charset="-122"/>
              </a:rPr>
              <a:t>Support of AI in the 6GS</a:t>
            </a:r>
            <a:r>
              <a:rPr lang="fr-FR" altLang="zh-CN" sz="1400" dirty="0">
                <a:ea typeface="宋体" panose="02010600030101010101" pitchFamily="2" charset="-122"/>
              </a:rPr>
              <a:t>: </a:t>
            </a:r>
            <a:r>
              <a:rPr lang="fr-FR" altLang="zh-CN" sz="1400" b="1" dirty="0">
                <a:ea typeface="宋体" panose="02010600030101010101" pitchFamily="2" charset="-122"/>
              </a:rPr>
              <a:t>1 </a:t>
            </a:r>
            <a:r>
              <a:rPr lang="fr-FR" altLang="zh-CN" sz="1400" b="1" dirty="0" err="1">
                <a:ea typeface="宋体" panose="02010600030101010101" pitchFamily="2" charset="-122"/>
              </a:rPr>
              <a:t>dedicated</a:t>
            </a:r>
            <a:r>
              <a:rPr lang="fr-FR" altLang="zh-CN" sz="1400" b="1" dirty="0">
                <a:ea typeface="宋体" panose="02010600030101010101" pitchFamily="2" charset="-122"/>
              </a:rPr>
              <a:t> WT </a:t>
            </a:r>
            <a:r>
              <a:rPr lang="fr-FR" altLang="zh-CN" sz="1400" dirty="0">
                <a:ea typeface="宋体" panose="02010600030101010101" pitchFamily="2" charset="-122"/>
              </a:rPr>
              <a:t>(WT#3) and </a:t>
            </a:r>
            <a:r>
              <a:rPr lang="fr-FR" altLang="zh-CN" sz="1400" b="1" dirty="0">
                <a:ea typeface="宋体" panose="02010600030101010101" pitchFamily="2" charset="-122"/>
              </a:rPr>
              <a:t>2 </a:t>
            </a:r>
            <a:r>
              <a:rPr lang="fr-FR" altLang="zh-CN" sz="1400" b="1" dirty="0" err="1">
                <a:ea typeface="宋体" panose="02010600030101010101" pitchFamily="2" charset="-122"/>
              </a:rPr>
              <a:t>dedicated</a:t>
            </a:r>
            <a:r>
              <a:rPr lang="fr-FR" altLang="zh-CN" sz="1400" b="1" dirty="0">
                <a:ea typeface="宋体" panose="02010600030101010101" pitchFamily="2" charset="-122"/>
              </a:rPr>
              <a:t> </a:t>
            </a:r>
            <a:r>
              <a:rPr lang="fr-FR" altLang="zh-CN" sz="1400" b="1" dirty="0" err="1">
                <a:ea typeface="宋体" panose="02010600030101010101" pitchFamily="2" charset="-122"/>
              </a:rPr>
              <a:t>KIs</a:t>
            </a:r>
            <a:r>
              <a:rPr lang="fr-FR" altLang="zh-CN" sz="1400" b="1" dirty="0">
                <a:ea typeface="宋体" panose="02010600030101010101" pitchFamily="2" charset="-122"/>
              </a:rPr>
              <a:t> </a:t>
            </a:r>
            <a:r>
              <a:rPr lang="fr-FR" altLang="zh-CN" sz="1400" dirty="0">
                <a:ea typeface="宋体" panose="02010600030101010101" pitchFamily="2" charset="-122"/>
              </a:rPr>
              <a:t>(KI#18 and KI#19 in clauses 5.18 and 5.19 of </a:t>
            </a:r>
            <a:r>
              <a:rPr lang="fr-FR" altLang="zh-CN" sz="1400" dirty="0">
                <a:solidFill>
                  <a:prstClr val="black"/>
                </a:solidFill>
                <a:hlinkClick r:id="rId5"/>
              </a:rPr>
              <a:t>TR 23.801-01</a:t>
            </a:r>
            <a:r>
              <a:rPr lang="fr-FR" altLang="zh-CN" sz="1400" dirty="0">
                <a:ea typeface="宋体" panose="02010600030101010101" pitchFamily="2" charset="-122"/>
              </a:rPr>
              <a:t>).</a:t>
            </a:r>
          </a:p>
        </p:txBody>
      </p:sp>
      <p:pic>
        <p:nvPicPr>
          <p:cNvPr id="4" name="Picture 3">
            <a:extLst>
              <a:ext uri="{FF2B5EF4-FFF2-40B4-BE49-F238E27FC236}">
                <a16:creationId xmlns:a16="http://schemas.microsoft.com/office/drawing/2014/main" id="{AA42DEE1-6FE7-449B-A3FC-FA1CEC6D5BDC}"/>
              </a:ext>
            </a:extLst>
          </p:cNvPr>
          <p:cNvPicPr>
            <a:picLocks noChangeAspect="1"/>
          </p:cNvPicPr>
          <p:nvPr/>
        </p:nvPicPr>
        <p:blipFill>
          <a:blip r:embed="rId6"/>
          <a:stretch>
            <a:fillRect/>
          </a:stretch>
        </p:blipFill>
        <p:spPr>
          <a:xfrm>
            <a:off x="498594" y="2949681"/>
            <a:ext cx="5290627" cy="3444757"/>
          </a:xfrm>
          <a:prstGeom prst="rect">
            <a:avLst/>
          </a:prstGeom>
        </p:spPr>
      </p:pic>
      <p:pic>
        <p:nvPicPr>
          <p:cNvPr id="5" name="Picture 4">
            <a:extLst>
              <a:ext uri="{FF2B5EF4-FFF2-40B4-BE49-F238E27FC236}">
                <a16:creationId xmlns:a16="http://schemas.microsoft.com/office/drawing/2014/main" id="{6741CF3F-1C42-4F1B-8826-40783CD27E10}"/>
              </a:ext>
            </a:extLst>
          </p:cNvPr>
          <p:cNvPicPr>
            <a:picLocks noChangeAspect="1"/>
          </p:cNvPicPr>
          <p:nvPr/>
        </p:nvPicPr>
        <p:blipFill>
          <a:blip r:embed="rId7"/>
          <a:stretch>
            <a:fillRect/>
          </a:stretch>
        </p:blipFill>
        <p:spPr>
          <a:xfrm>
            <a:off x="6402781" y="2911592"/>
            <a:ext cx="5139770" cy="1959263"/>
          </a:xfrm>
          <a:prstGeom prst="rect">
            <a:avLst/>
          </a:prstGeom>
        </p:spPr>
      </p:pic>
      <p:pic>
        <p:nvPicPr>
          <p:cNvPr id="6" name="Picture 5">
            <a:extLst>
              <a:ext uri="{FF2B5EF4-FFF2-40B4-BE49-F238E27FC236}">
                <a16:creationId xmlns:a16="http://schemas.microsoft.com/office/drawing/2014/main" id="{67CFF5C9-51EB-4D47-A722-B227E09B9398}"/>
              </a:ext>
            </a:extLst>
          </p:cNvPr>
          <p:cNvPicPr>
            <a:picLocks noChangeAspect="1"/>
          </p:cNvPicPr>
          <p:nvPr/>
        </p:nvPicPr>
        <p:blipFill>
          <a:blip r:embed="rId8"/>
          <a:stretch>
            <a:fillRect/>
          </a:stretch>
        </p:blipFill>
        <p:spPr>
          <a:xfrm>
            <a:off x="6471667" y="5061151"/>
            <a:ext cx="5001997" cy="1107247"/>
          </a:xfrm>
          <a:prstGeom prst="rect">
            <a:avLst/>
          </a:prstGeom>
        </p:spPr>
      </p:pic>
      <p:sp>
        <p:nvSpPr>
          <p:cNvPr id="2" name="矩形 1">
            <a:extLst>
              <a:ext uri="{FF2B5EF4-FFF2-40B4-BE49-F238E27FC236}">
                <a16:creationId xmlns:a16="http://schemas.microsoft.com/office/drawing/2014/main" id="{61435E8B-D5F7-4113-9828-4D1CBA894D99}"/>
              </a:ext>
            </a:extLst>
          </p:cNvPr>
          <p:cNvSpPr/>
          <p:nvPr/>
        </p:nvSpPr>
        <p:spPr>
          <a:xfrm>
            <a:off x="498594" y="2875920"/>
            <a:ext cx="11194812" cy="3518518"/>
          </a:xfrm>
          <a:prstGeom prst="rect">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592847022"/>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571005" y="406689"/>
            <a:ext cx="10515600" cy="1325563"/>
          </a:xfrm>
        </p:spPr>
        <p:txBody>
          <a:bodyPr/>
          <a:lstStyle/>
          <a:p>
            <a:r>
              <a:rPr lang="en-GB" altLang="en-US" dirty="0"/>
              <a:t>Status in SA2					2/2</a:t>
            </a:r>
          </a:p>
        </p:txBody>
      </p:sp>
      <p:sp>
        <p:nvSpPr>
          <p:cNvPr id="7" name="文本框 2">
            <a:extLst>
              <a:ext uri="{FF2B5EF4-FFF2-40B4-BE49-F238E27FC236}">
                <a16:creationId xmlns:a16="http://schemas.microsoft.com/office/drawing/2014/main" id="{2D960C32-88E0-4B86-8F01-BE365E84E294}"/>
              </a:ext>
            </a:extLst>
          </p:cNvPr>
          <p:cNvSpPr txBox="1"/>
          <p:nvPr/>
        </p:nvSpPr>
        <p:spPr>
          <a:xfrm>
            <a:off x="433232" y="1841685"/>
            <a:ext cx="11170047" cy="4001095"/>
          </a:xfrm>
          <a:prstGeom prst="rect">
            <a:avLst/>
          </a:prstGeom>
          <a:noFill/>
        </p:spPr>
        <p:txBody>
          <a:bodyPr wrap="square" rtlCol="0">
            <a:spAutoFit/>
          </a:bodyPr>
          <a:lstStyle/>
          <a:p>
            <a:pPr marL="285750" lvl="0" indent="-285750">
              <a:spcBef>
                <a:spcPts val="1800"/>
              </a:spcBef>
              <a:buFont typeface="Wingdings" panose="05000000000000000000" pitchFamily="2" charset="2"/>
              <a:buChar char="Ø"/>
            </a:pPr>
            <a:r>
              <a:rPr kumimoji="0" lang="fr-FR" altLang="zh-CN" sz="1600" i="0" u="none" strike="noStrike" kern="1200" cap="none" spc="0" normalizeH="0" baseline="0" noProof="0" dirty="0">
                <a:ln>
                  <a:noFill/>
                </a:ln>
                <a:solidFill>
                  <a:prstClr val="black"/>
                </a:solidFill>
                <a:effectLst/>
                <a:uLnTx/>
                <a:uFillTx/>
                <a:latin typeface="Arial" pitchFamily="34" charset="0"/>
                <a:ea typeface="宋体" panose="02010600030101010101" pitchFamily="2" charset="-122"/>
                <a:cs typeface="Arial" pitchFamily="34" charset="0"/>
              </a:rPr>
              <a:t>The Stage 2 architecture </a:t>
            </a:r>
            <a:r>
              <a:rPr lang="fr-FR" altLang="zh-CN" sz="1600" dirty="0" err="1">
                <a:solidFill>
                  <a:prstClr val="black"/>
                </a:solidFill>
                <a:ea typeface="宋体" panose="02010600030101010101" pitchFamily="2" charset="-122"/>
              </a:rPr>
              <a:t>requirements</a:t>
            </a:r>
            <a:r>
              <a:rPr lang="fr-FR" altLang="zh-CN" sz="1600" dirty="0">
                <a:solidFill>
                  <a:prstClr val="black"/>
                </a:solidFill>
                <a:ea typeface="宋体" panose="02010600030101010101" pitchFamily="2" charset="-122"/>
              </a:rPr>
              <a:t> for the </a:t>
            </a:r>
            <a:r>
              <a:rPr kumimoji="0" lang="fr-FR" altLang="zh-CN" sz="1600" i="0" u="none" strike="noStrike" kern="1200" cap="none" spc="0" normalizeH="0" baseline="0" noProof="0" dirty="0" err="1">
                <a:ln>
                  <a:noFill/>
                </a:ln>
                <a:solidFill>
                  <a:prstClr val="black"/>
                </a:solidFill>
                <a:effectLst/>
                <a:uLnTx/>
                <a:uFillTx/>
                <a:latin typeface="Arial" pitchFamily="34" charset="0"/>
                <a:ea typeface="宋体" panose="02010600030101010101" pitchFamily="2" charset="-122"/>
                <a:cs typeface="Arial" pitchFamily="34" charset="0"/>
              </a:rPr>
              <a:t>following</a:t>
            </a:r>
            <a:r>
              <a:rPr kumimoji="0" lang="fr-FR" altLang="zh-CN" sz="1600" i="0" u="none" strike="noStrike" kern="1200" cap="none" spc="0" normalizeH="0" baseline="0" noProof="0" dirty="0">
                <a:ln>
                  <a:noFill/>
                </a:ln>
                <a:solidFill>
                  <a:prstClr val="black"/>
                </a:solidFill>
                <a:effectLst/>
                <a:uLnTx/>
                <a:uFillTx/>
                <a:latin typeface="Arial" pitchFamily="34" charset="0"/>
                <a:ea typeface="宋体" panose="02010600030101010101" pitchFamily="2" charset="-122"/>
                <a:cs typeface="Arial" pitchFamily="34" charset="0"/>
              </a:rPr>
              <a:t> 2 main AI </a:t>
            </a:r>
            <a:r>
              <a:rPr kumimoji="0" lang="fr-FR" altLang="zh-CN" sz="1600" i="0" u="none" strike="noStrike" kern="1200" cap="none" spc="0" normalizeH="0" baseline="0" noProof="0" dirty="0" err="1">
                <a:ln>
                  <a:noFill/>
                </a:ln>
                <a:solidFill>
                  <a:prstClr val="black"/>
                </a:solidFill>
                <a:effectLst/>
                <a:uLnTx/>
                <a:uFillTx/>
                <a:latin typeface="Arial" pitchFamily="34" charset="0"/>
                <a:ea typeface="宋体" panose="02010600030101010101" pitchFamily="2" charset="-122"/>
                <a:cs typeface="Arial" pitchFamily="34" charset="0"/>
              </a:rPr>
              <a:t>related</a:t>
            </a:r>
            <a:r>
              <a:rPr kumimoji="0" lang="fr-FR" altLang="zh-CN" sz="1600" i="0" u="none" strike="noStrike" kern="1200" cap="none" spc="0" normalizeH="0" baseline="0" noProof="0" dirty="0">
                <a:ln>
                  <a:noFill/>
                </a:ln>
                <a:solidFill>
                  <a:prstClr val="black"/>
                </a:solidFill>
                <a:effectLst/>
                <a:uLnTx/>
                <a:uFillTx/>
                <a:latin typeface="Arial" pitchFamily="34" charset="0"/>
                <a:ea typeface="宋体" panose="02010600030101010101" pitchFamily="2" charset="-122"/>
                <a:cs typeface="Arial" pitchFamily="34" charset="0"/>
              </a:rPr>
              <a:t> aspects </a:t>
            </a:r>
            <a:r>
              <a:rPr kumimoji="0" lang="fr-FR" altLang="zh-CN" sz="1600" i="0" u="none" strike="noStrike" kern="1200" cap="none" spc="0" normalizeH="0" baseline="0" noProof="0" dirty="0" err="1">
                <a:ln>
                  <a:noFill/>
                </a:ln>
                <a:solidFill>
                  <a:prstClr val="black"/>
                </a:solidFill>
                <a:effectLst/>
                <a:uLnTx/>
                <a:uFillTx/>
                <a:latin typeface="Arial" pitchFamily="34" charset="0"/>
                <a:ea typeface="宋体" panose="02010600030101010101" pitchFamily="2" charset="-122"/>
                <a:cs typeface="Arial" pitchFamily="34" charset="0"/>
              </a:rPr>
              <a:t>will</a:t>
            </a:r>
            <a:r>
              <a:rPr kumimoji="0" lang="fr-FR" altLang="zh-CN" sz="1600" i="0" u="none" strike="noStrike" kern="1200" cap="none" spc="0" normalizeH="0" baseline="0" noProof="0" dirty="0">
                <a:ln>
                  <a:noFill/>
                </a:ln>
                <a:solidFill>
                  <a:prstClr val="black"/>
                </a:solidFill>
                <a:effectLst/>
                <a:uLnTx/>
                <a:uFillTx/>
                <a:latin typeface="Arial" pitchFamily="34" charset="0"/>
                <a:ea typeface="宋体" panose="02010600030101010101" pitchFamily="2" charset="-122"/>
                <a:cs typeface="Arial" pitchFamily="34" charset="0"/>
              </a:rPr>
              <a:t> </a:t>
            </a:r>
            <a:r>
              <a:rPr kumimoji="0" lang="fr-FR" altLang="zh-CN" sz="1600" i="0" u="none" strike="noStrike" kern="1200" cap="none" spc="0" normalizeH="0" baseline="0" noProof="0" dirty="0" err="1">
                <a:ln>
                  <a:noFill/>
                </a:ln>
                <a:solidFill>
                  <a:prstClr val="black"/>
                </a:solidFill>
                <a:effectLst/>
                <a:uLnTx/>
                <a:uFillTx/>
                <a:latin typeface="Arial" pitchFamily="34" charset="0"/>
                <a:ea typeface="宋体" panose="02010600030101010101" pitchFamily="2" charset="-122"/>
                <a:cs typeface="Arial" pitchFamily="34" charset="0"/>
              </a:rPr>
              <a:t>be</a:t>
            </a:r>
            <a:r>
              <a:rPr kumimoji="0" lang="fr-FR" altLang="zh-CN" sz="1600" i="0" u="none" strike="noStrike" kern="1200" cap="none" spc="0" normalizeH="0" baseline="0" noProof="0" dirty="0">
                <a:ln>
                  <a:noFill/>
                </a:ln>
                <a:solidFill>
                  <a:prstClr val="black"/>
                </a:solidFill>
                <a:effectLst/>
                <a:uLnTx/>
                <a:uFillTx/>
                <a:latin typeface="Arial" pitchFamily="34" charset="0"/>
                <a:ea typeface="宋体" panose="02010600030101010101" pitchFamily="2" charset="-122"/>
                <a:cs typeface="Arial" pitchFamily="34" charset="0"/>
              </a:rPr>
              <a:t> </a:t>
            </a:r>
            <a:r>
              <a:rPr kumimoji="0" lang="fr-FR" altLang="zh-CN" sz="1600" i="0" u="none" strike="noStrike" kern="1200" cap="none" spc="0" normalizeH="0" baseline="0" noProof="0" dirty="0" err="1">
                <a:ln>
                  <a:noFill/>
                </a:ln>
                <a:solidFill>
                  <a:prstClr val="black"/>
                </a:solidFill>
                <a:effectLst/>
                <a:uLnTx/>
                <a:uFillTx/>
                <a:latin typeface="Arial" pitchFamily="34" charset="0"/>
                <a:ea typeface="宋体" panose="02010600030101010101" pitchFamily="2" charset="-122"/>
                <a:cs typeface="Arial" pitchFamily="34" charset="0"/>
              </a:rPr>
              <a:t>studied</a:t>
            </a:r>
            <a:r>
              <a:rPr kumimoji="0" lang="fr-FR" altLang="zh-CN" sz="1600" i="0" u="none" strike="noStrike" kern="1200" cap="none" spc="0" normalizeH="0" baseline="0" noProof="0" dirty="0">
                <a:ln>
                  <a:noFill/>
                </a:ln>
                <a:solidFill>
                  <a:prstClr val="black"/>
                </a:solidFill>
                <a:effectLst/>
                <a:uLnTx/>
                <a:uFillTx/>
                <a:latin typeface="Arial" pitchFamily="34" charset="0"/>
                <a:ea typeface="宋体" panose="02010600030101010101" pitchFamily="2" charset="-122"/>
                <a:cs typeface="Arial" pitchFamily="34" charset="0"/>
              </a:rPr>
              <a:t> by SA2:</a:t>
            </a:r>
          </a:p>
          <a:p>
            <a:pPr marL="742950" lvl="1" indent="-285750">
              <a:spcBef>
                <a:spcPts val="1200"/>
              </a:spcBef>
              <a:buFont typeface="Arial" panose="020B0604020202020204" pitchFamily="34" charset="0"/>
              <a:buChar char="•"/>
            </a:pPr>
            <a:r>
              <a:rPr lang="fr-FR" altLang="zh-CN" sz="1400" b="1" dirty="0">
                <a:solidFill>
                  <a:prstClr val="black"/>
                </a:solidFill>
                <a:ea typeface="宋体" panose="02010600030101010101" pitchFamily="2" charset="-122"/>
              </a:rPr>
              <a:t>AI for 6G Network</a:t>
            </a:r>
            <a:r>
              <a:rPr lang="fr-FR" altLang="zh-CN" sz="1400" dirty="0">
                <a:solidFill>
                  <a:prstClr val="black"/>
                </a:solidFill>
                <a:ea typeface="宋体" panose="02010600030101010101" pitchFamily="2" charset="-122"/>
              </a:rPr>
              <a:t>: Enables the support of </a:t>
            </a:r>
            <a:r>
              <a:rPr lang="fr-FR" altLang="zh-CN" sz="1400" dirty="0" err="1">
                <a:solidFill>
                  <a:prstClr val="black"/>
                </a:solidFill>
                <a:ea typeface="宋体" panose="02010600030101010101" pitchFamily="2" charset="-122"/>
              </a:rPr>
              <a:t>making</a:t>
            </a:r>
            <a:r>
              <a:rPr lang="fr-FR" altLang="zh-CN" sz="1400" dirty="0">
                <a:solidFill>
                  <a:prstClr val="black"/>
                </a:solidFill>
                <a:ea typeface="宋体" panose="02010600030101010101" pitchFamily="2" charset="-122"/>
              </a:rPr>
              <a:t> use of AI (e.g., AI Agents, AI Framework</a:t>
            </a:r>
            <a:r>
              <a:rPr lang="fr-FR" altLang="zh-CN" sz="1400" dirty="0">
                <a:solidFill>
                  <a:prstClr val="black"/>
                </a:solidFill>
              </a:rPr>
              <a:t>, AI-</a:t>
            </a:r>
            <a:r>
              <a:rPr lang="fr-FR" altLang="zh-CN" sz="1400" dirty="0" err="1">
                <a:solidFill>
                  <a:prstClr val="black"/>
                </a:solidFill>
              </a:rPr>
              <a:t>enabled</a:t>
            </a:r>
            <a:r>
              <a:rPr lang="fr-FR" altLang="zh-CN" sz="1400" dirty="0">
                <a:solidFill>
                  <a:prstClr val="black"/>
                </a:solidFill>
              </a:rPr>
              <a:t> </a:t>
            </a:r>
            <a:r>
              <a:rPr lang="fr-FR" altLang="zh-CN" sz="1400" dirty="0" err="1">
                <a:solidFill>
                  <a:prstClr val="black"/>
                </a:solidFill>
              </a:rPr>
              <a:t>NFs</a:t>
            </a:r>
            <a:r>
              <a:rPr lang="fr-FR" altLang="zh-CN" sz="1400" dirty="0">
                <a:solidFill>
                  <a:prstClr val="black"/>
                </a:solidFill>
              </a:rPr>
              <a:t>, </a:t>
            </a:r>
            <a:r>
              <a:rPr lang="fr-FR" altLang="zh-CN" sz="1400" dirty="0" err="1">
                <a:solidFill>
                  <a:prstClr val="black"/>
                </a:solidFill>
              </a:rPr>
              <a:t>intent</a:t>
            </a:r>
            <a:r>
              <a:rPr lang="fr-FR" altLang="zh-CN" sz="1400" dirty="0">
                <a:solidFill>
                  <a:prstClr val="black"/>
                </a:solidFill>
              </a:rPr>
              <a:t>, </a:t>
            </a:r>
            <a:r>
              <a:rPr lang="fr-FR" altLang="zh-CN" sz="1400" dirty="0" err="1">
                <a:solidFill>
                  <a:prstClr val="black"/>
                </a:solidFill>
              </a:rPr>
              <a:t>enhanced</a:t>
            </a:r>
            <a:r>
              <a:rPr lang="fr-FR" altLang="zh-CN" sz="1400" dirty="0">
                <a:solidFill>
                  <a:prstClr val="black"/>
                </a:solidFill>
              </a:rPr>
              <a:t> AI/ML </a:t>
            </a:r>
            <a:r>
              <a:rPr lang="fr-FR" altLang="zh-CN" sz="1400" dirty="0" err="1">
                <a:solidFill>
                  <a:prstClr val="black"/>
                </a:solidFill>
              </a:rPr>
              <a:t>capabilities</a:t>
            </a:r>
            <a:r>
              <a:rPr lang="fr-FR" altLang="zh-CN" sz="1400" dirty="0">
                <a:solidFill>
                  <a:prstClr val="black"/>
                </a:solidFill>
              </a:rPr>
              <a:t>) in 6G for the 6G Network, </a:t>
            </a:r>
            <a:r>
              <a:rPr lang="fr-FR" altLang="zh-CN" sz="1400" dirty="0" err="1">
                <a:solidFill>
                  <a:prstClr val="black"/>
                </a:solidFill>
              </a:rPr>
              <a:t>inlcuding</a:t>
            </a:r>
            <a:r>
              <a:rPr lang="fr-FR" altLang="zh-CN" sz="1400" dirty="0">
                <a:solidFill>
                  <a:prstClr val="black"/>
                </a:solidFill>
              </a:rPr>
              <a:t>:</a:t>
            </a:r>
          </a:p>
          <a:p>
            <a:pPr marL="1200150" lvl="2" indent="-285750">
              <a:spcBef>
                <a:spcPts val="1200"/>
              </a:spcBef>
              <a:buFont typeface="Wingdings" panose="05000000000000000000" pitchFamily="2" charset="2"/>
              <a:buChar char="§"/>
            </a:pPr>
            <a:r>
              <a:rPr lang="en-US" altLang="zh-CN" sz="1400" dirty="0">
                <a:solidFill>
                  <a:prstClr val="black"/>
                </a:solidFill>
              </a:rPr>
              <a:t>The communications between 6G CN AI capable entities (e.g., AI Agents, AI-enabled NFs) within the 6G CN.</a:t>
            </a:r>
          </a:p>
          <a:p>
            <a:pPr marL="1200150" lvl="2" indent="-285750">
              <a:spcBef>
                <a:spcPts val="1200"/>
              </a:spcBef>
              <a:buFont typeface="Wingdings" panose="05000000000000000000" pitchFamily="2" charset="2"/>
              <a:buChar char="§"/>
            </a:pPr>
            <a:r>
              <a:rPr lang="fr-FR" altLang="zh-CN" sz="1400" dirty="0">
                <a:solidFill>
                  <a:prstClr val="black"/>
                </a:solidFill>
              </a:rPr>
              <a:t>The </a:t>
            </a:r>
            <a:r>
              <a:rPr lang="en-US" altLang="zh-CN" sz="1400" dirty="0"/>
              <a:t>communications between 6G CN AI capable entities (e.g., AI Agents, AI-enabled NFs) and trusted AFs (or Application AI Agents) providing external capabilities for the purpose of enabling 6G CN AI capable entities (e.g., AI Agents, AI-enabled NFs) to make use of external capabilities offered by trusted AFs (e.g., AI Agents on AFs).</a:t>
            </a:r>
            <a:endParaRPr lang="fr-FR" altLang="zh-CN" sz="1400" dirty="0">
              <a:solidFill>
                <a:prstClr val="black"/>
              </a:solidFill>
              <a:ea typeface="宋体" panose="02010600030101010101" pitchFamily="2" charset="-122"/>
            </a:endParaRPr>
          </a:p>
          <a:p>
            <a:pPr marL="742950" lvl="1" indent="-285750">
              <a:spcBef>
                <a:spcPts val="1200"/>
              </a:spcBef>
              <a:buFont typeface="Arial" panose="020B0604020202020204" pitchFamily="34" charset="0"/>
              <a:buChar char="•"/>
            </a:pPr>
            <a:r>
              <a:rPr lang="fr-FR" altLang="zh-CN" sz="1400" b="1" dirty="0">
                <a:solidFill>
                  <a:prstClr val="black"/>
                </a:solidFill>
                <a:ea typeface="宋体" panose="02010600030101010101" pitchFamily="2" charset="-122"/>
              </a:rPr>
              <a:t>6G Network for AI</a:t>
            </a:r>
            <a:r>
              <a:rPr lang="fr-FR" altLang="zh-CN" sz="1400" dirty="0">
                <a:solidFill>
                  <a:prstClr val="black"/>
                </a:solidFill>
                <a:ea typeface="宋体" panose="02010600030101010101" pitchFamily="2" charset="-122"/>
              </a:rPr>
              <a:t>: Enables the support of </a:t>
            </a:r>
            <a:r>
              <a:rPr lang="fr-FR" altLang="zh-CN" sz="1400" dirty="0" err="1">
                <a:solidFill>
                  <a:prstClr val="black"/>
                </a:solidFill>
                <a:ea typeface="宋体" panose="02010600030101010101" pitchFamily="2" charset="-122"/>
              </a:rPr>
              <a:t>using</a:t>
            </a:r>
            <a:r>
              <a:rPr lang="fr-FR" altLang="zh-CN" sz="1400" dirty="0">
                <a:solidFill>
                  <a:prstClr val="black"/>
                </a:solidFill>
                <a:ea typeface="宋体" panose="02010600030101010101" pitchFamily="2" charset="-122"/>
              </a:rPr>
              <a:t> the 6G Network to enable AI </a:t>
            </a:r>
            <a:r>
              <a:rPr lang="fr-FR" altLang="zh-CN" sz="1400" dirty="0" err="1">
                <a:solidFill>
                  <a:prstClr val="black"/>
                </a:solidFill>
                <a:ea typeface="宋体" panose="02010600030101010101" pitchFamily="2" charset="-122"/>
              </a:rPr>
              <a:t>related</a:t>
            </a:r>
            <a:r>
              <a:rPr lang="fr-FR" altLang="zh-CN" sz="1400" dirty="0">
                <a:solidFill>
                  <a:prstClr val="black"/>
                </a:solidFill>
                <a:ea typeface="宋体" panose="02010600030101010101" pitchFamily="2" charset="-122"/>
              </a:rPr>
              <a:t> uses cases </a:t>
            </a:r>
            <a:r>
              <a:rPr lang="fr-FR" altLang="zh-CN" sz="1400" dirty="0" err="1">
                <a:solidFill>
                  <a:prstClr val="black"/>
                </a:solidFill>
                <a:ea typeface="宋体" panose="02010600030101010101" pitchFamily="2" charset="-122"/>
              </a:rPr>
              <a:t>such</a:t>
            </a:r>
            <a:r>
              <a:rPr lang="fr-FR" altLang="zh-CN" sz="1400" dirty="0">
                <a:solidFill>
                  <a:prstClr val="black"/>
                </a:solidFill>
                <a:ea typeface="宋体" panose="02010600030101010101" pitchFamily="2" charset="-122"/>
              </a:rPr>
              <a:t> as AI Agents on </a:t>
            </a:r>
            <a:r>
              <a:rPr lang="fr-FR" altLang="zh-CN" sz="1400" dirty="0" err="1">
                <a:solidFill>
                  <a:prstClr val="black"/>
                </a:solidFill>
                <a:ea typeface="宋体" panose="02010600030101010101" pitchFamily="2" charset="-122"/>
              </a:rPr>
              <a:t>UEs</a:t>
            </a:r>
            <a:r>
              <a:rPr lang="fr-FR" altLang="zh-CN" sz="1400" dirty="0">
                <a:solidFill>
                  <a:prstClr val="black"/>
                </a:solidFill>
                <a:ea typeface="宋体" panose="02010600030101010101" pitchFamily="2" charset="-122"/>
              </a:rPr>
              <a:t> and AI Agents on </a:t>
            </a:r>
            <a:r>
              <a:rPr lang="fr-FR" altLang="zh-CN" sz="1400" dirty="0" err="1">
                <a:solidFill>
                  <a:prstClr val="black"/>
                </a:solidFill>
                <a:ea typeface="宋体" panose="02010600030101010101" pitchFamily="2" charset="-122"/>
              </a:rPr>
              <a:t>Afs</a:t>
            </a:r>
            <a:r>
              <a:rPr lang="fr-FR" altLang="zh-CN" sz="1400" dirty="0">
                <a:solidFill>
                  <a:prstClr val="black"/>
                </a:solidFill>
                <a:ea typeface="宋体" panose="02010600030101010101" pitchFamily="2" charset="-122"/>
              </a:rPr>
              <a:t> </a:t>
            </a:r>
            <a:r>
              <a:rPr lang="fr-FR" altLang="zh-CN" sz="1400" dirty="0" err="1">
                <a:solidFill>
                  <a:prstClr val="black"/>
                </a:solidFill>
                <a:ea typeface="宋体" panose="02010600030101010101" pitchFamily="2" charset="-122"/>
              </a:rPr>
              <a:t>making</a:t>
            </a:r>
            <a:r>
              <a:rPr lang="fr-FR" altLang="zh-CN" sz="1400" dirty="0">
                <a:solidFill>
                  <a:prstClr val="black"/>
                </a:solidFill>
                <a:ea typeface="宋体" panose="02010600030101010101" pitchFamily="2" charset="-122"/>
              </a:rPr>
              <a:t> use of the 6G Network AI </a:t>
            </a:r>
            <a:r>
              <a:rPr lang="fr-FR" altLang="zh-CN" sz="1400" dirty="0" err="1">
                <a:solidFill>
                  <a:prstClr val="black"/>
                </a:solidFill>
                <a:ea typeface="宋体" panose="02010600030101010101" pitchFamily="2" charset="-122"/>
              </a:rPr>
              <a:t>related</a:t>
            </a:r>
            <a:r>
              <a:rPr lang="fr-FR" altLang="zh-CN" sz="1400" dirty="0">
                <a:solidFill>
                  <a:prstClr val="black"/>
                </a:solidFill>
                <a:ea typeface="宋体" panose="02010600030101010101" pitchFamily="2" charset="-122"/>
              </a:rPr>
              <a:t> </a:t>
            </a:r>
            <a:r>
              <a:rPr lang="fr-FR" altLang="zh-CN" sz="1400" dirty="0" err="1">
                <a:solidFill>
                  <a:prstClr val="black"/>
                </a:solidFill>
                <a:ea typeface="宋体" panose="02010600030101010101" pitchFamily="2" charset="-122"/>
              </a:rPr>
              <a:t>capabilities</a:t>
            </a:r>
            <a:r>
              <a:rPr lang="fr-FR" altLang="zh-CN" sz="1400" dirty="0">
                <a:solidFill>
                  <a:prstClr val="black"/>
                </a:solidFill>
                <a:ea typeface="宋体" panose="02010600030101010101" pitchFamily="2" charset="-122"/>
              </a:rPr>
              <a:t>, </a:t>
            </a:r>
            <a:r>
              <a:rPr lang="fr-FR" altLang="zh-CN" sz="1400" dirty="0" err="1">
                <a:solidFill>
                  <a:prstClr val="black"/>
                </a:solidFill>
                <a:ea typeface="宋体" panose="02010600030101010101" pitchFamily="2" charset="-122"/>
              </a:rPr>
              <a:t>including</a:t>
            </a:r>
            <a:r>
              <a:rPr lang="fr-FR" altLang="zh-CN" sz="1400" dirty="0">
                <a:solidFill>
                  <a:prstClr val="black"/>
                </a:solidFill>
                <a:ea typeface="宋体" panose="02010600030101010101" pitchFamily="2" charset="-122"/>
              </a:rPr>
              <a:t>:</a:t>
            </a:r>
          </a:p>
          <a:p>
            <a:pPr marL="1200150" lvl="2" indent="-285750">
              <a:spcBef>
                <a:spcPts val="1200"/>
              </a:spcBef>
              <a:buFont typeface="Wingdings" panose="05000000000000000000" pitchFamily="2" charset="2"/>
              <a:buChar char="§"/>
            </a:pPr>
            <a:r>
              <a:rPr lang="en-US" altLang="zh-CN" sz="1400" dirty="0">
                <a:solidFill>
                  <a:prstClr val="black"/>
                </a:solidFill>
              </a:rPr>
              <a:t>The communication between an AI Agent on a UE and a 6G CN AI capable entity (e.g., AI Agent).</a:t>
            </a:r>
          </a:p>
          <a:p>
            <a:pPr marL="1200150" lvl="2" indent="-285750">
              <a:spcBef>
                <a:spcPts val="1200"/>
              </a:spcBef>
              <a:buFont typeface="Wingdings" panose="05000000000000000000" pitchFamily="2" charset="2"/>
              <a:buChar char="§"/>
            </a:pPr>
            <a:r>
              <a:rPr lang="en-US" altLang="zh-CN" sz="1400" dirty="0">
                <a:solidFill>
                  <a:prstClr val="black"/>
                </a:solidFill>
              </a:rPr>
              <a:t>The communication between AI Agents on different UEs via the 6G Network.</a:t>
            </a:r>
          </a:p>
          <a:p>
            <a:pPr marL="1200150" lvl="2" indent="-285750">
              <a:spcBef>
                <a:spcPts val="1200"/>
              </a:spcBef>
              <a:buFont typeface="Wingdings" panose="05000000000000000000" pitchFamily="2" charset="2"/>
              <a:buChar char="§"/>
            </a:pPr>
            <a:r>
              <a:rPr lang="en-US" altLang="zh-CN" sz="1400" dirty="0">
                <a:solidFill>
                  <a:prstClr val="black"/>
                </a:solidFill>
              </a:rPr>
              <a:t>The communication between </a:t>
            </a:r>
            <a:r>
              <a:rPr lang="it-IT" altLang="zh-CN" sz="1400" dirty="0">
                <a:solidFill>
                  <a:prstClr val="black"/>
                </a:solidFill>
              </a:rPr>
              <a:t>6G CN AI capable entities (e.g., AI Agents, AI-enabled NFs) </a:t>
            </a:r>
            <a:r>
              <a:rPr lang="en-US" altLang="zh-CN" sz="1400" dirty="0">
                <a:solidFill>
                  <a:prstClr val="black"/>
                </a:solidFill>
              </a:rPr>
              <a:t>and 3rd party AI Agents on AF(s) for the purpose of Network Capability Exposure.</a:t>
            </a:r>
          </a:p>
        </p:txBody>
      </p:sp>
    </p:spTree>
    <p:extLst>
      <p:ext uri="{BB962C8B-B14F-4D97-AF65-F5344CB8AC3E}">
        <p14:creationId xmlns:p14="http://schemas.microsoft.com/office/powerpoint/2010/main" val="1565955285"/>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443296" y="336326"/>
            <a:ext cx="10515600" cy="1325563"/>
          </a:xfrm>
        </p:spPr>
        <p:txBody>
          <a:bodyPr/>
          <a:lstStyle/>
          <a:p>
            <a:r>
              <a:rPr lang="en-GB" altLang="en-US" dirty="0"/>
              <a:t>Proposal</a:t>
            </a:r>
            <a:r>
              <a:rPr lang="en-US" altLang="zh-CN" dirty="0"/>
              <a:t>#1</a:t>
            </a:r>
            <a:r>
              <a:rPr lang="en-GB" altLang="en-US" dirty="0"/>
              <a:t>: A single cross-WGs SID</a:t>
            </a:r>
          </a:p>
        </p:txBody>
      </p:sp>
      <p:sp>
        <p:nvSpPr>
          <p:cNvPr id="3" name="文本框 2">
            <a:extLst>
              <a:ext uri="{FF2B5EF4-FFF2-40B4-BE49-F238E27FC236}">
                <a16:creationId xmlns:a16="http://schemas.microsoft.com/office/drawing/2014/main" id="{8CCCE582-6CE4-4A99-B728-C417028AB8A3}"/>
              </a:ext>
            </a:extLst>
          </p:cNvPr>
          <p:cNvSpPr txBox="1"/>
          <p:nvPr/>
        </p:nvSpPr>
        <p:spPr>
          <a:xfrm>
            <a:off x="443296" y="1740995"/>
            <a:ext cx="11032274" cy="4662815"/>
          </a:xfrm>
          <a:prstGeom prst="rect">
            <a:avLst/>
          </a:prstGeom>
          <a:noFill/>
        </p:spPr>
        <p:txBody>
          <a:bodyPr wrap="square" rtlCol="0">
            <a:spAutoFit/>
          </a:bodyPr>
          <a:lstStyle/>
          <a:p>
            <a:r>
              <a:rPr lang="en-US" altLang="zh-CN" sz="1600" b="1" u="sng" dirty="0"/>
              <a:t>Proposal#1: </a:t>
            </a:r>
            <a:r>
              <a:rPr lang="en-US" altLang="zh-CN" sz="1600" b="1" dirty="0"/>
              <a:t>A single cross-WGs SID as “Study on CT aspects of 6G AI” </a:t>
            </a:r>
            <a:r>
              <a:rPr lang="en-US" altLang="zh-CN" sz="1600" dirty="0"/>
              <a:t>led by CT3 that includes impacts to CT1, CT3 and CT4.</a:t>
            </a:r>
          </a:p>
          <a:p>
            <a:pPr marL="285750" indent="-285750">
              <a:spcBef>
                <a:spcPts val="600"/>
              </a:spcBef>
              <a:buFont typeface="Arial" panose="020B0604020202020204" pitchFamily="34" charset="0"/>
              <a:buChar char="•"/>
            </a:pPr>
            <a:r>
              <a:rPr lang="en-US" altLang="zh-CN" sz="1400" b="1" dirty="0"/>
              <a:t>CT3</a:t>
            </a:r>
            <a:r>
              <a:rPr lang="en-US" altLang="zh-CN" sz="1400" dirty="0"/>
              <a:t>:</a:t>
            </a:r>
          </a:p>
          <a:p>
            <a:pPr marL="742950" lvl="1" indent="-285750">
              <a:spcBef>
                <a:spcPts val="600"/>
              </a:spcBef>
              <a:buFont typeface="Arial" panose="020B0604020202020204" pitchFamily="34" charset="0"/>
              <a:buChar char="•"/>
            </a:pPr>
            <a:r>
              <a:rPr lang="en-US" altLang="zh-CN" sz="1200" b="1" dirty="0"/>
              <a:t>[AI4Net &amp; Net4AI] </a:t>
            </a:r>
            <a:r>
              <a:rPr lang="en-US" altLang="zh-CN" sz="1200" dirty="0"/>
              <a:t>The common protocol and interface design and requirements to support the interfaces enabling the communication between 6G CN AI capable entities (e.g., AI Agents, AI-enabled NFs) within the 6G CN.</a:t>
            </a:r>
          </a:p>
          <a:p>
            <a:pPr marL="742950" lvl="1" indent="-285750">
              <a:spcBef>
                <a:spcPts val="600"/>
              </a:spcBef>
              <a:buFont typeface="Arial" panose="020B0604020202020204" pitchFamily="34" charset="0"/>
              <a:buChar char="•"/>
            </a:pPr>
            <a:r>
              <a:rPr lang="en-US" altLang="zh-CN" sz="1200" b="1" dirty="0">
                <a:solidFill>
                  <a:srgbClr val="0070C0"/>
                </a:solidFill>
              </a:rPr>
              <a:t>[AI4Net] </a:t>
            </a:r>
            <a:r>
              <a:rPr lang="fr-FR" altLang="zh-CN" sz="1200" dirty="0"/>
              <a:t>The CT3 </a:t>
            </a:r>
            <a:r>
              <a:rPr lang="fr-FR" altLang="zh-CN" sz="1200" dirty="0" err="1"/>
              <a:t>specific</a:t>
            </a:r>
            <a:r>
              <a:rPr lang="fr-FR" altLang="zh-CN" sz="1200" dirty="0"/>
              <a:t> interfaces to enable the communication </a:t>
            </a:r>
            <a:r>
              <a:rPr lang="fr-FR" altLang="zh-CN" sz="1200" dirty="0" err="1"/>
              <a:t>between</a:t>
            </a:r>
            <a:r>
              <a:rPr lang="fr-FR" altLang="zh-CN" sz="1200" dirty="0"/>
              <a:t> 6G CN AI capable </a:t>
            </a:r>
            <a:r>
              <a:rPr lang="fr-FR" altLang="zh-CN" sz="1200" dirty="0" err="1"/>
              <a:t>entities</a:t>
            </a:r>
            <a:r>
              <a:rPr lang="fr-FR" altLang="zh-CN" sz="1200" dirty="0"/>
              <a:t> (e.g., AI Agents, AI-</a:t>
            </a:r>
            <a:r>
              <a:rPr lang="fr-FR" altLang="zh-CN" sz="1200" dirty="0" err="1"/>
              <a:t>enabled</a:t>
            </a:r>
            <a:r>
              <a:rPr lang="fr-FR" altLang="zh-CN" sz="1200" dirty="0"/>
              <a:t> </a:t>
            </a:r>
            <a:r>
              <a:rPr lang="fr-FR" altLang="zh-CN" sz="1200" dirty="0" err="1"/>
              <a:t>NFs</a:t>
            </a:r>
            <a:r>
              <a:rPr lang="fr-FR" altLang="zh-CN" sz="1200" dirty="0"/>
              <a:t>) </a:t>
            </a:r>
            <a:r>
              <a:rPr lang="fr-FR" altLang="zh-CN" sz="1200" dirty="0" err="1"/>
              <a:t>that</a:t>
            </a:r>
            <a:r>
              <a:rPr lang="fr-FR" altLang="zh-CN" sz="1200" dirty="0"/>
              <a:t> are </a:t>
            </a:r>
            <a:r>
              <a:rPr lang="fr-FR" altLang="zh-CN" sz="1200" dirty="0" err="1"/>
              <a:t>under</a:t>
            </a:r>
            <a:r>
              <a:rPr lang="fr-FR" altLang="zh-CN" sz="1200" dirty="0"/>
              <a:t> CT3 remit </a:t>
            </a:r>
            <a:r>
              <a:rPr lang="fr-FR" altLang="zh-CN" sz="1200" dirty="0" err="1"/>
              <a:t>within</a:t>
            </a:r>
            <a:r>
              <a:rPr lang="fr-FR" altLang="zh-CN" sz="1200" dirty="0"/>
              <a:t> the 6G CN.</a:t>
            </a:r>
          </a:p>
          <a:p>
            <a:pPr marL="742950" lvl="1" indent="-285750">
              <a:spcBef>
                <a:spcPts val="600"/>
              </a:spcBef>
              <a:buFont typeface="Arial" panose="020B0604020202020204" pitchFamily="34" charset="0"/>
              <a:buChar char="•"/>
            </a:pPr>
            <a:r>
              <a:rPr lang="en-US" altLang="zh-CN" sz="1200" b="1" dirty="0">
                <a:solidFill>
                  <a:srgbClr val="0070C0"/>
                </a:solidFill>
              </a:rPr>
              <a:t>[AI4Net] </a:t>
            </a:r>
            <a:r>
              <a:rPr lang="en-US" altLang="zh-CN" sz="1200" dirty="0"/>
              <a:t>The protocols for the interfaces to enable the 6G CN AI capable entities (e.g., AI Agents, AI-enabled NFs) to make use of the external capabilities offered by trusted AFs or AI Agents on AFs.</a:t>
            </a:r>
          </a:p>
          <a:p>
            <a:pPr marL="742950" lvl="1" indent="-285750">
              <a:spcBef>
                <a:spcPts val="600"/>
              </a:spcBef>
              <a:buFont typeface="Arial" panose="020B0604020202020204" pitchFamily="34" charset="0"/>
              <a:buChar char="•"/>
            </a:pPr>
            <a:r>
              <a:rPr lang="en-US" altLang="zh-CN" sz="1200" b="1" dirty="0">
                <a:solidFill>
                  <a:schemeClr val="accent2">
                    <a:lumMod val="75000"/>
                  </a:schemeClr>
                </a:solidFill>
              </a:rPr>
              <a:t>[Net4AI] </a:t>
            </a:r>
            <a:r>
              <a:rPr lang="en-US" altLang="zh-CN" sz="1200" dirty="0"/>
              <a:t>The CT3 specific interfaces to enable the communication between AI Agents on different UEs via the 6G Network.</a:t>
            </a:r>
          </a:p>
          <a:p>
            <a:pPr marL="742950" lvl="1" indent="-285750">
              <a:spcBef>
                <a:spcPts val="600"/>
              </a:spcBef>
              <a:buFont typeface="Arial" panose="020B0604020202020204" pitchFamily="34" charset="0"/>
              <a:buChar char="•"/>
            </a:pPr>
            <a:r>
              <a:rPr lang="en-US" altLang="zh-CN" sz="1200" b="1" dirty="0">
                <a:solidFill>
                  <a:schemeClr val="accent2">
                    <a:lumMod val="75000"/>
                  </a:schemeClr>
                </a:solidFill>
              </a:rPr>
              <a:t>[Net4AI] </a:t>
            </a:r>
            <a:r>
              <a:rPr lang="en-US" altLang="zh-CN" sz="1200" dirty="0"/>
              <a:t>The protocols for the interfaces to enable the communication between a 6G CN AI capable entity (e.g., AI Agents, AI-enabled NFs) in the 6G CN and a 3</a:t>
            </a:r>
            <a:r>
              <a:rPr lang="en-US" altLang="zh-CN" sz="1200" baseline="30000" dirty="0"/>
              <a:t>rd</a:t>
            </a:r>
            <a:r>
              <a:rPr lang="en-US" altLang="zh-CN" sz="1200" dirty="0"/>
              <a:t> party AI Agent for the purpose of Network Capability Exposure.</a:t>
            </a:r>
          </a:p>
          <a:p>
            <a:pPr marL="285750" indent="-285750">
              <a:spcBef>
                <a:spcPts val="600"/>
              </a:spcBef>
              <a:buFont typeface="Arial" panose="020B0604020202020204" pitchFamily="34" charset="0"/>
              <a:buChar char="•"/>
            </a:pPr>
            <a:r>
              <a:rPr lang="en-US" altLang="zh-CN" sz="1400" b="1" dirty="0"/>
              <a:t>CT1</a:t>
            </a:r>
            <a:r>
              <a:rPr lang="en-US" altLang="zh-CN" sz="1400" dirty="0"/>
              <a:t>:</a:t>
            </a:r>
          </a:p>
          <a:p>
            <a:pPr marL="742950" lvl="1" indent="-285750">
              <a:spcBef>
                <a:spcPts val="600"/>
              </a:spcBef>
              <a:buFont typeface="Arial" panose="020B0604020202020204" pitchFamily="34" charset="0"/>
              <a:buChar char="•"/>
            </a:pPr>
            <a:r>
              <a:rPr lang="en-US" altLang="zh-CN" sz="1200" b="1" dirty="0">
                <a:solidFill>
                  <a:schemeClr val="accent2">
                    <a:lumMod val="75000"/>
                  </a:schemeClr>
                </a:solidFill>
              </a:rPr>
              <a:t>[Net4AI] </a:t>
            </a:r>
            <a:r>
              <a:rPr lang="en-US" altLang="zh-CN" sz="1200" dirty="0"/>
              <a:t>The protocols for the CT1 specific interfaces to enable the communication between an AI Agent on a UE and a 6G CN AI capable entity (e.g., AI Agent).</a:t>
            </a:r>
          </a:p>
          <a:p>
            <a:pPr marL="742950" lvl="1" indent="-285750">
              <a:spcBef>
                <a:spcPts val="600"/>
              </a:spcBef>
              <a:buFont typeface="Arial" panose="020B0604020202020204" pitchFamily="34" charset="0"/>
              <a:buChar char="•"/>
            </a:pPr>
            <a:r>
              <a:rPr lang="en-US" altLang="zh-CN" sz="1200" b="1" dirty="0">
                <a:solidFill>
                  <a:schemeClr val="accent2">
                    <a:lumMod val="75000"/>
                  </a:schemeClr>
                </a:solidFill>
              </a:rPr>
              <a:t>[Net4AI] </a:t>
            </a:r>
            <a:r>
              <a:rPr lang="en-US" altLang="zh-CN" sz="1200" dirty="0"/>
              <a:t>The protocols for the CT1 specific interfaces to enable the communication between AI Agents on different UEs via the 6G Network.</a:t>
            </a:r>
          </a:p>
          <a:p>
            <a:pPr marL="285750" indent="-285750">
              <a:spcBef>
                <a:spcPts val="600"/>
              </a:spcBef>
              <a:buFont typeface="Arial" panose="020B0604020202020204" pitchFamily="34" charset="0"/>
              <a:buChar char="•"/>
            </a:pPr>
            <a:r>
              <a:rPr lang="en-US" altLang="zh-CN" sz="1400" b="1" dirty="0"/>
              <a:t>CT4</a:t>
            </a:r>
            <a:r>
              <a:rPr lang="en-US" altLang="zh-CN" sz="1400" dirty="0"/>
              <a:t>:</a:t>
            </a:r>
          </a:p>
          <a:p>
            <a:pPr marL="742950" lvl="1" indent="-285750">
              <a:spcBef>
                <a:spcPts val="600"/>
              </a:spcBef>
              <a:buFont typeface="Arial" panose="020B0604020202020204" pitchFamily="34" charset="0"/>
              <a:buChar char="•"/>
            </a:pPr>
            <a:r>
              <a:rPr lang="en-US" altLang="zh-CN" sz="1200" b="1" dirty="0">
                <a:solidFill>
                  <a:srgbClr val="0070C0"/>
                </a:solidFill>
              </a:rPr>
              <a:t>[AI4Net] </a:t>
            </a:r>
            <a:r>
              <a:rPr lang="en-US" altLang="zh-CN" sz="1200" dirty="0"/>
              <a:t>The CT4 specific interfaces to enable the communication between 6G CN AI capable entities (e.g., AI Agents, AI-enabled NFs) that are under CT4 remit within the 6G CN.</a:t>
            </a:r>
          </a:p>
        </p:txBody>
      </p:sp>
    </p:spTree>
    <p:extLst>
      <p:ext uri="{BB962C8B-B14F-4D97-AF65-F5344CB8AC3E}">
        <p14:creationId xmlns:p14="http://schemas.microsoft.com/office/powerpoint/2010/main" val="1935324046"/>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487878" y="394973"/>
            <a:ext cx="10515600" cy="1325563"/>
          </a:xfrm>
        </p:spPr>
        <p:txBody>
          <a:bodyPr/>
          <a:lstStyle/>
          <a:p>
            <a:r>
              <a:rPr lang="en-GB" altLang="en-US" dirty="0"/>
              <a:t>Proposal#2: A single SID only CT3</a:t>
            </a:r>
          </a:p>
        </p:txBody>
      </p:sp>
      <p:sp>
        <p:nvSpPr>
          <p:cNvPr id="3" name="文本框 2">
            <a:extLst>
              <a:ext uri="{FF2B5EF4-FFF2-40B4-BE49-F238E27FC236}">
                <a16:creationId xmlns:a16="http://schemas.microsoft.com/office/drawing/2014/main" id="{8CCCE582-6CE4-4A99-B728-C417028AB8A3}"/>
              </a:ext>
            </a:extLst>
          </p:cNvPr>
          <p:cNvSpPr txBox="1"/>
          <p:nvPr/>
        </p:nvSpPr>
        <p:spPr>
          <a:xfrm>
            <a:off x="80304" y="1720536"/>
            <a:ext cx="11562364" cy="4809009"/>
          </a:xfrm>
          <a:prstGeom prst="rect">
            <a:avLst/>
          </a:prstGeom>
          <a:noFill/>
        </p:spPr>
        <p:txBody>
          <a:bodyPr wrap="square" rtlCol="0">
            <a:spAutoFit/>
          </a:bodyPr>
          <a:lstStyle/>
          <a:p>
            <a:pPr>
              <a:defRPr/>
            </a:pPr>
            <a:r>
              <a:rPr lang="en-US" altLang="zh-CN" sz="1400" b="1" u="sng" dirty="0"/>
              <a:t>Proposal#2: </a:t>
            </a:r>
            <a:r>
              <a:rPr kumimoji="0" lang="en-US" altLang="zh-CN" sz="1400" b="1" i="0" u="none" strike="noStrike" kern="1200" cap="none" spc="0" normalizeH="0" baseline="0" noProof="0" dirty="0">
                <a:ln>
                  <a:noFill/>
                </a:ln>
                <a:solidFill>
                  <a:prstClr val="black"/>
                </a:solidFill>
                <a:effectLst/>
                <a:uLnTx/>
                <a:uFillTx/>
                <a:latin typeface="Arial" pitchFamily="34" charset="0"/>
                <a:ea typeface="宋体" panose="02010600030101010101" pitchFamily="2" charset="-122"/>
                <a:cs typeface="Arial" pitchFamily="34" charset="0"/>
              </a:rPr>
              <a:t>A single AI SID </a:t>
            </a:r>
            <a:r>
              <a:rPr kumimoji="0" lang="en-US" altLang="zh-CN" sz="1400" b="0" i="0" u="none" strike="noStrike" kern="1200" cap="none" spc="0" normalizeH="0" baseline="0" noProof="0" dirty="0">
                <a:ln>
                  <a:noFill/>
                </a:ln>
                <a:solidFill>
                  <a:prstClr val="black"/>
                </a:solidFill>
                <a:effectLst/>
                <a:uLnTx/>
                <a:uFillTx/>
                <a:latin typeface="Arial" pitchFamily="34" charset="0"/>
                <a:ea typeface="宋体" panose="02010600030101010101" pitchFamily="2" charset="-122"/>
                <a:cs typeface="Arial" pitchFamily="34" charset="0"/>
              </a:rPr>
              <a:t>in CT3</a:t>
            </a:r>
            <a:r>
              <a:rPr kumimoji="0" lang="en-US" altLang="zh-CN" sz="1400" b="0" i="0" u="none" strike="noStrike" kern="1200" cap="none" spc="0" normalizeH="0" baseline="0" noProof="0" dirty="0">
                <a:ln>
                  <a:noFill/>
                </a:ln>
                <a:effectLst/>
                <a:uLnTx/>
                <a:uFillTx/>
                <a:latin typeface="Arial" pitchFamily="34" charset="0"/>
                <a:ea typeface="宋体" panose="02010600030101010101" pitchFamily="2" charset="-122"/>
                <a:cs typeface="Arial" pitchFamily="34" charset="0"/>
              </a:rPr>
              <a:t>, impacts to CT1 covered via CT1 SID(s), CT4 aspects covered by CT4 SID(s). </a:t>
            </a:r>
            <a:r>
              <a:rPr kumimoji="0" lang="en-US" altLang="zh-CN" sz="1400" b="1" i="0" u="none" strike="noStrike" kern="1200" cap="none" spc="0" normalizeH="0" baseline="0" noProof="0" dirty="0">
                <a:ln>
                  <a:noFill/>
                </a:ln>
                <a:effectLst/>
                <a:uLnTx/>
                <a:uFillTx/>
                <a:latin typeface="Arial" pitchFamily="34" charset="0"/>
                <a:ea typeface="宋体" panose="02010600030101010101" pitchFamily="2" charset="-122"/>
                <a:cs typeface="Arial" pitchFamily="34" charset="0"/>
              </a:rPr>
              <a:t>But the AI-related protocol study in CT1 and CT4 </a:t>
            </a:r>
            <a:r>
              <a:rPr lang="en-US" altLang="zh-CN" sz="1400" b="1" dirty="0">
                <a:ea typeface="宋体" panose="02010600030101010101" pitchFamily="2" charset="-122"/>
              </a:rPr>
              <a:t>should</a:t>
            </a:r>
            <a:r>
              <a:rPr kumimoji="0" lang="en-US" altLang="zh-CN" sz="1400" b="1" i="0" u="none" strike="noStrike" kern="1200" cap="none" spc="0" normalizeH="0" baseline="0" noProof="0" dirty="0">
                <a:ln>
                  <a:noFill/>
                </a:ln>
                <a:effectLst/>
                <a:uLnTx/>
                <a:uFillTx/>
                <a:latin typeface="Arial" pitchFamily="34" charset="0"/>
                <a:ea typeface="宋体" panose="02010600030101010101" pitchFamily="2" charset="-122"/>
                <a:cs typeface="Arial" pitchFamily="34" charset="0"/>
              </a:rPr>
              <a:t> refer to the general AI protocol study and conclusion in CT3</a:t>
            </a:r>
            <a:r>
              <a:rPr lang="en-US" altLang="zh-CN" sz="1400" dirty="0">
                <a:solidFill>
                  <a:prstClr val="black"/>
                </a:solidFill>
                <a:ea typeface="宋体" panose="02010600030101010101" pitchFamily="2" charset="-122"/>
              </a:rPr>
              <a:t>.</a:t>
            </a:r>
            <a:endParaRPr kumimoji="0" lang="en-US" altLang="zh-CN" sz="1400" b="0" i="0" u="none" strike="noStrike" kern="1200" cap="none" spc="0" normalizeH="0" baseline="0" noProof="0" dirty="0">
              <a:ln>
                <a:noFill/>
              </a:ln>
              <a:effectLst/>
              <a:uLnTx/>
              <a:uFillTx/>
              <a:latin typeface="Arial" pitchFamily="34" charset="0"/>
              <a:ea typeface="宋体" panose="02010600030101010101" pitchFamily="2" charset="-122"/>
              <a:cs typeface="Arial" pitchFamily="34" charset="0"/>
            </a:endParaRPr>
          </a:p>
          <a:p>
            <a:pPr marR="0" lvl="0" algn="l" defTabSz="914400" rtl="0" eaLnBrk="0" fontAlgn="base" latinLnBrk="0" hangingPunct="0">
              <a:lnSpc>
                <a:spcPct val="100000"/>
              </a:lnSpc>
              <a:spcBef>
                <a:spcPts val="600"/>
              </a:spcBef>
              <a:spcAft>
                <a:spcPct val="0"/>
              </a:spcAft>
              <a:buClrTx/>
              <a:buSzTx/>
              <a:tabLst/>
              <a:defRPr/>
            </a:pPr>
            <a:r>
              <a:rPr kumimoji="0" lang="en-US" altLang="zh-CN" sz="1100" b="1" i="0" u="none" strike="noStrike" kern="1200" cap="none" spc="0" normalizeH="0" baseline="0" noProof="0" dirty="0">
                <a:ln>
                  <a:noFill/>
                </a:ln>
                <a:solidFill>
                  <a:prstClr val="black"/>
                </a:solidFill>
                <a:effectLst/>
                <a:uLnTx/>
                <a:uFillTx/>
                <a:latin typeface="Arial" pitchFamily="34" charset="0"/>
                <a:ea typeface="宋体" panose="02010600030101010101" pitchFamily="2" charset="-122"/>
                <a:cs typeface="Arial" pitchFamily="34" charset="0"/>
              </a:rPr>
              <a:t>CT3 AI SID Objective</a:t>
            </a:r>
            <a:r>
              <a:rPr kumimoji="0" lang="en-US" altLang="zh-CN" sz="1100" b="0" i="0" u="none" strike="noStrike" kern="1200" cap="none" spc="0" normalizeH="0" baseline="0" noProof="0" dirty="0">
                <a:ln>
                  <a:noFill/>
                </a:ln>
                <a:solidFill>
                  <a:prstClr val="black"/>
                </a:solidFill>
                <a:effectLst/>
                <a:uLnTx/>
                <a:uFillTx/>
                <a:latin typeface="Arial" pitchFamily="34" charset="0"/>
                <a:ea typeface="宋体" panose="02010600030101010101" pitchFamily="2" charset="-122"/>
                <a:cs typeface="Arial" pitchFamily="34" charset="0"/>
              </a:rPr>
              <a:t>:</a:t>
            </a:r>
          </a:p>
          <a:p>
            <a:pPr marL="360680" indent="-180340" hangingPunct="0">
              <a:spcAft>
                <a:spcPts val="300"/>
              </a:spcAft>
            </a:pPr>
            <a:r>
              <a:rPr lang="en-US" altLang="zh-CN" sz="1000" b="1" dirty="0">
                <a:effectLst/>
                <a:latin typeface="Times New Roman" panose="02020603050405020304" pitchFamily="18" charset="0"/>
                <a:ea typeface="宋体" panose="02010600030101010101" pitchFamily="2" charset="-122"/>
              </a:rPr>
              <a:t>WT#1</a:t>
            </a:r>
            <a:r>
              <a:rPr lang="en-US" altLang="zh-CN" sz="1000" dirty="0">
                <a:effectLst/>
                <a:latin typeface="Times New Roman" panose="02020603050405020304" pitchFamily="18" charset="0"/>
                <a:ea typeface="宋体" panose="02010600030101010101" pitchFamily="2" charset="-122"/>
              </a:rPr>
              <a:t>: Study on the protocols </a:t>
            </a:r>
            <a:r>
              <a:rPr lang="en-GB" altLang="zh-CN" sz="1000" dirty="0">
                <a:effectLst/>
                <a:latin typeface="Times New Roman" panose="02020603050405020304" pitchFamily="18" charset="0"/>
                <a:ea typeface="宋体" panose="02010600030101010101" pitchFamily="2" charset="-122"/>
              </a:rPr>
              <a:t>to support AI for 6G Network, </a:t>
            </a:r>
            <a:r>
              <a:rPr lang="en-US" altLang="zh-CN" sz="1000" dirty="0">
                <a:effectLst/>
                <a:latin typeface="Times New Roman" panose="02020603050405020304" pitchFamily="18" charset="0"/>
                <a:ea typeface="宋体" panose="02010600030101010101" pitchFamily="2" charset="-122"/>
              </a:rPr>
              <a:t>enabling </a:t>
            </a:r>
            <a:r>
              <a:rPr lang="en-GB" altLang="zh-CN" sz="1000" dirty="0">
                <a:effectLst/>
                <a:latin typeface="Times New Roman" panose="02020603050405020304" pitchFamily="18" charset="0"/>
                <a:ea typeface="宋体" panose="02010600030101010101" pitchFamily="2" charset="-122"/>
              </a:rPr>
              <a:t>the 6G CN to leverage AI capabilities and technologies in the 6G CN (e.g., AI Agent), </a:t>
            </a:r>
            <a:r>
              <a:rPr lang="en-GB" altLang="zh-CN" sz="1000" dirty="0">
                <a:solidFill>
                  <a:srgbClr val="000000"/>
                </a:solidFill>
                <a:effectLst/>
                <a:latin typeface="Times New Roman" panose="02020603050405020304" pitchFamily="18" charset="0"/>
                <a:ea typeface="宋体" panose="02010600030101010101" pitchFamily="2" charset="-122"/>
              </a:rPr>
              <a:t>considering the following sub Work Tasks</a:t>
            </a:r>
            <a:r>
              <a:rPr lang="en-US" altLang="zh-CN" sz="1000" dirty="0">
                <a:effectLst/>
                <a:latin typeface="Times New Roman" panose="02020603050405020304" pitchFamily="18" charset="0"/>
                <a:ea typeface="宋体" panose="02010600030101010101" pitchFamily="2" charset="-122"/>
              </a:rPr>
              <a:t>:</a:t>
            </a:r>
            <a:endParaRPr lang="zh-CN" altLang="zh-CN" sz="1000" dirty="0">
              <a:effectLst/>
              <a:latin typeface="Times New Roman" panose="02020603050405020304" pitchFamily="18" charset="0"/>
              <a:ea typeface="宋体" panose="02010600030101010101" pitchFamily="2" charset="-122"/>
            </a:endParaRPr>
          </a:p>
          <a:p>
            <a:pPr marL="540385" indent="-83185" hangingPunct="0">
              <a:spcAft>
                <a:spcPts val="300"/>
              </a:spcAft>
            </a:pPr>
            <a:r>
              <a:rPr lang="en-US" altLang="zh-CN" sz="1000" b="1" dirty="0">
                <a:effectLst/>
                <a:latin typeface="Times New Roman" panose="02020603050405020304" pitchFamily="18" charset="0"/>
                <a:ea typeface="宋体" panose="02010600030101010101" pitchFamily="2" charset="-122"/>
              </a:rPr>
              <a:t>WT#1.1.</a:t>
            </a:r>
            <a:r>
              <a:rPr lang="en-US" altLang="zh-CN" sz="1000" dirty="0">
                <a:effectLst/>
                <a:latin typeface="Times New Roman" panose="02020603050405020304" pitchFamily="18" charset="0"/>
                <a:ea typeface="宋体" panose="02010600030101010101" pitchFamily="2" charset="-122"/>
              </a:rPr>
              <a:t> Study the protocol and interface requirements and candidate protocols to support the AI for 6G Network related use cases and requirements, including:</a:t>
            </a:r>
            <a:endParaRPr lang="zh-CN" altLang="zh-CN" sz="1000" dirty="0">
              <a:effectLst/>
              <a:latin typeface="Times New Roman" panose="02020603050405020304" pitchFamily="18" charset="0"/>
              <a:ea typeface="宋体" panose="02010600030101010101" pitchFamily="2" charset="-122"/>
            </a:endParaRPr>
          </a:p>
          <a:p>
            <a:pPr marL="720725" indent="-180340" hangingPunct="0">
              <a:spcAft>
                <a:spcPts val="300"/>
              </a:spcAft>
            </a:pPr>
            <a:r>
              <a:rPr lang="en-US" altLang="zh-CN" sz="1000" b="1" dirty="0">
                <a:effectLst/>
                <a:latin typeface="Times New Roman" panose="02020603050405020304" pitchFamily="18" charset="0"/>
                <a:ea typeface="宋体" panose="02010600030101010101" pitchFamily="2" charset="-122"/>
              </a:rPr>
              <a:t>-</a:t>
            </a:r>
            <a:r>
              <a:rPr lang="en-US" altLang="zh-CN" sz="1000" dirty="0">
                <a:effectLst/>
                <a:latin typeface="Times New Roman" panose="02020603050405020304" pitchFamily="18" charset="0"/>
                <a:ea typeface="宋体" panose="02010600030101010101" pitchFamily="2" charset="-122"/>
              </a:rPr>
              <a:t>	</a:t>
            </a:r>
            <a:r>
              <a:rPr lang="en-GB" altLang="zh-CN" sz="1000" dirty="0">
                <a:effectLst/>
                <a:latin typeface="Times New Roman" panose="02020603050405020304" pitchFamily="18" charset="0"/>
                <a:ea typeface="宋体" panose="02010600030101010101" pitchFamily="2" charset="-122"/>
              </a:rPr>
              <a:t>the </a:t>
            </a:r>
            <a:r>
              <a:rPr lang="en-US" altLang="zh-CN" sz="1000" dirty="0">
                <a:effectLst/>
                <a:latin typeface="Times New Roman" panose="02020603050405020304" pitchFamily="18" charset="0"/>
                <a:ea typeface="宋体" panose="02010600030101010101" pitchFamily="2" charset="-122"/>
              </a:rPr>
              <a:t>protocols for the </a:t>
            </a:r>
            <a:r>
              <a:rPr lang="en-GB" altLang="zh-CN" sz="1000" dirty="0">
                <a:effectLst/>
                <a:latin typeface="Times New Roman" panose="02020603050405020304" pitchFamily="18" charset="0"/>
                <a:ea typeface="宋体" panose="02010600030101010101" pitchFamily="2" charset="-122"/>
              </a:rPr>
              <a:t>interfaces to enable the </a:t>
            </a:r>
            <a:r>
              <a:rPr lang="en-GB" altLang="zh-CN" sz="1000" dirty="0">
                <a:effectLst/>
                <a:latin typeface="Times New Roman" panose="02020603050405020304" pitchFamily="18" charset="0"/>
                <a:ea typeface="Times New Roman" panose="02020603050405020304" pitchFamily="18" charset="0"/>
              </a:rPr>
              <a:t>communications </a:t>
            </a:r>
            <a:r>
              <a:rPr lang="en-GB" altLang="zh-CN" sz="1000" dirty="0">
                <a:effectLst/>
                <a:latin typeface="Times New Roman" panose="02020603050405020304" pitchFamily="18" charset="0"/>
                <a:ea typeface="宋体" panose="02010600030101010101" pitchFamily="2" charset="-122"/>
              </a:rPr>
              <a:t>between 6G CN AI capable entities (e.g., AI Agent); and</a:t>
            </a:r>
            <a:endParaRPr lang="zh-CN" altLang="zh-CN" sz="1000" dirty="0">
              <a:effectLst/>
              <a:latin typeface="Times New Roman" panose="02020603050405020304" pitchFamily="18" charset="0"/>
              <a:ea typeface="宋体" panose="02010600030101010101" pitchFamily="2" charset="-122"/>
            </a:endParaRPr>
          </a:p>
          <a:p>
            <a:pPr marL="720725" indent="-180340" hangingPunct="0">
              <a:spcAft>
                <a:spcPts val="300"/>
              </a:spcAft>
            </a:pPr>
            <a:r>
              <a:rPr lang="en-GB" altLang="zh-CN" sz="1000" b="1" dirty="0">
                <a:effectLst/>
                <a:latin typeface="Times New Roman" panose="02020603050405020304" pitchFamily="18" charset="0"/>
                <a:ea typeface="宋体" panose="02010600030101010101" pitchFamily="2" charset="-122"/>
              </a:rPr>
              <a:t>-</a:t>
            </a:r>
            <a:r>
              <a:rPr lang="en-GB" altLang="zh-CN" sz="1000" dirty="0">
                <a:effectLst/>
                <a:latin typeface="Times New Roman" panose="02020603050405020304" pitchFamily="18" charset="0"/>
                <a:ea typeface="宋体" panose="02010600030101010101" pitchFamily="2" charset="-122"/>
              </a:rPr>
              <a:t>	the </a:t>
            </a:r>
            <a:r>
              <a:rPr lang="en-US" altLang="zh-CN" sz="1000" dirty="0">
                <a:effectLst/>
                <a:latin typeface="Times New Roman" panose="02020603050405020304" pitchFamily="18" charset="0"/>
                <a:ea typeface="宋体" panose="02010600030101010101" pitchFamily="2" charset="-122"/>
              </a:rPr>
              <a:t>protocols for the </a:t>
            </a:r>
            <a:r>
              <a:rPr lang="en-GB" altLang="zh-CN" sz="1000" dirty="0">
                <a:effectLst/>
                <a:latin typeface="Times New Roman" panose="02020603050405020304" pitchFamily="18" charset="0"/>
                <a:ea typeface="宋体" panose="02010600030101010101" pitchFamily="2" charset="-122"/>
              </a:rPr>
              <a:t>interfaces to enable the 6G CN AI capable entities (e.g., AI Agent) to make use of external capabilities offered by trusted AFs.</a:t>
            </a:r>
            <a:endParaRPr lang="zh-CN" altLang="zh-CN" sz="1000" dirty="0">
              <a:effectLst/>
              <a:latin typeface="Times New Roman" panose="02020603050405020304" pitchFamily="18" charset="0"/>
              <a:ea typeface="宋体" panose="02010600030101010101" pitchFamily="2" charset="-122"/>
            </a:endParaRPr>
          </a:p>
          <a:p>
            <a:pPr marL="720725" indent="-540385" hangingPunct="0">
              <a:spcAft>
                <a:spcPts val="300"/>
              </a:spcAft>
            </a:pPr>
            <a:r>
              <a:rPr lang="en-US" altLang="zh-CN" sz="1000" dirty="0">
                <a:effectLst/>
                <a:latin typeface="Times New Roman" panose="02020603050405020304" pitchFamily="18" charset="0"/>
                <a:ea typeface="宋体" panose="02010600030101010101" pitchFamily="2" charset="-122"/>
              </a:rPr>
              <a:t>NOTE 1:	Coordination with CT4 will be required, e.g., CT4 primarily focuses on protocol requirements and interface definitions for specific requirement related to control plane. The AI-related protocol should refer to the AI protocol study and conclusion specified in CT3 to avoid duplication of efforts and </a:t>
            </a:r>
            <a:r>
              <a:rPr lang="en-GB" altLang="zh-CN" sz="1000" dirty="0">
                <a:effectLst/>
                <a:latin typeface="Times New Roman" panose="02020603050405020304" pitchFamily="18" charset="0"/>
                <a:ea typeface="宋体" panose="02010600030101010101" pitchFamily="2" charset="-122"/>
              </a:rPr>
              <a:t>incompatible </a:t>
            </a:r>
            <a:r>
              <a:rPr lang="en-US" altLang="zh-CN" sz="1000" dirty="0">
                <a:effectLst/>
                <a:latin typeface="Times New Roman" panose="02020603050405020304" pitchFamily="18" charset="0"/>
                <a:ea typeface="宋体" panose="02010600030101010101" pitchFamily="2" charset="-122"/>
              </a:rPr>
              <a:t>solutions.</a:t>
            </a:r>
            <a:endParaRPr lang="zh-CN" altLang="zh-CN" sz="1000" dirty="0">
              <a:effectLst/>
              <a:latin typeface="Times New Roman" panose="02020603050405020304" pitchFamily="18" charset="0"/>
              <a:ea typeface="宋体" panose="02010600030101010101" pitchFamily="2" charset="-122"/>
            </a:endParaRPr>
          </a:p>
          <a:p>
            <a:pPr marL="540385" indent="-83185" hangingPunct="0">
              <a:spcAft>
                <a:spcPts val="300"/>
              </a:spcAft>
            </a:pPr>
            <a:r>
              <a:rPr lang="en-US" altLang="zh-CN" sz="1000" b="1" dirty="0">
                <a:effectLst/>
                <a:latin typeface="Times New Roman" panose="02020603050405020304" pitchFamily="18" charset="0"/>
                <a:ea typeface="宋体" panose="02010600030101010101" pitchFamily="2" charset="-122"/>
              </a:rPr>
              <a:t>WT#1.2.</a:t>
            </a:r>
            <a:r>
              <a:rPr lang="en-US" altLang="zh-CN" sz="1000" dirty="0">
                <a:effectLst/>
                <a:latin typeface="Times New Roman" panose="02020603050405020304" pitchFamily="18" charset="0"/>
                <a:ea typeface="宋体" panose="02010600030101010101" pitchFamily="2" charset="-122"/>
              </a:rPr>
              <a:t> Study the interoperability with the 5G CN AI framework and capabilities </a:t>
            </a:r>
            <a:r>
              <a:rPr lang="en-GB" altLang="zh-CN" sz="1000" dirty="0">
                <a:effectLst/>
                <a:latin typeface="Times New Roman" panose="02020603050405020304" pitchFamily="18" charset="0"/>
                <a:ea typeface="宋体" panose="02010600030101010101" pitchFamily="2" charset="-122"/>
              </a:rPr>
              <a:t>(e.g., ML model training, inferencing)</a:t>
            </a:r>
            <a:r>
              <a:rPr lang="en-US" altLang="zh-CN" sz="1000" dirty="0">
                <a:effectLst/>
                <a:latin typeface="Times New Roman" panose="02020603050405020304" pitchFamily="18" charset="0"/>
                <a:ea typeface="宋体" panose="02010600030101010101" pitchFamily="2" charset="-122"/>
              </a:rPr>
              <a:t>.</a:t>
            </a:r>
            <a:endParaRPr lang="zh-CN" altLang="zh-CN" sz="1000" dirty="0">
              <a:effectLst/>
              <a:latin typeface="Times New Roman" panose="02020603050405020304" pitchFamily="18" charset="0"/>
              <a:ea typeface="宋体" panose="02010600030101010101" pitchFamily="2" charset="-122"/>
            </a:endParaRPr>
          </a:p>
          <a:p>
            <a:pPr marL="720725" indent="-540385" hangingPunct="0">
              <a:spcAft>
                <a:spcPts val="300"/>
              </a:spcAft>
            </a:pPr>
            <a:r>
              <a:rPr lang="en-GB" altLang="zh-CN" sz="1000" dirty="0">
                <a:effectLst/>
                <a:latin typeface="Times New Roman" panose="02020603050405020304" pitchFamily="18" charset="0"/>
                <a:ea typeface="宋体" panose="02010600030101010101" pitchFamily="2" charset="-122"/>
              </a:rPr>
              <a:t>NOTE 2:	The progress of this WT#1 will be aligned with KI#18 in SA2. A checkpoint is set for Q1 2026 to revisit WT descriptions and determine the scope of the WT.</a:t>
            </a:r>
            <a:endParaRPr lang="zh-CN" altLang="zh-CN" sz="1000" dirty="0">
              <a:effectLst/>
              <a:latin typeface="Times New Roman" panose="02020603050405020304" pitchFamily="18" charset="0"/>
              <a:ea typeface="宋体" panose="02010600030101010101" pitchFamily="2" charset="-122"/>
            </a:endParaRPr>
          </a:p>
          <a:p>
            <a:pPr marL="360680" indent="-180340" hangingPunct="0">
              <a:spcAft>
                <a:spcPts val="300"/>
              </a:spcAft>
            </a:pPr>
            <a:r>
              <a:rPr lang="en-US" altLang="zh-CN" sz="1000" b="1" dirty="0">
                <a:effectLst/>
                <a:latin typeface="Times New Roman" panose="02020603050405020304" pitchFamily="18" charset="0"/>
                <a:ea typeface="宋体" panose="02010600030101010101" pitchFamily="2" charset="-122"/>
              </a:rPr>
              <a:t>WT#2</a:t>
            </a:r>
            <a:r>
              <a:rPr lang="en-US" altLang="zh-CN" sz="1000" dirty="0">
                <a:effectLst/>
                <a:latin typeface="Times New Roman" panose="02020603050405020304" pitchFamily="18" charset="0"/>
                <a:ea typeface="宋体" panose="02010600030101010101" pitchFamily="2" charset="-122"/>
              </a:rPr>
              <a:t>: Study on the protocols </a:t>
            </a:r>
            <a:r>
              <a:rPr lang="en-GB" altLang="zh-CN" sz="1000" dirty="0">
                <a:effectLst/>
                <a:latin typeface="Times New Roman" panose="02020603050405020304" pitchFamily="18" charset="0"/>
                <a:ea typeface="宋体" panose="02010600030101010101" pitchFamily="2" charset="-122"/>
              </a:rPr>
              <a:t>to support 6G Network for AI, enabling AI applications and services by leveraging the 6GS functionalities, </a:t>
            </a:r>
            <a:r>
              <a:rPr lang="en-GB" altLang="zh-CN" sz="1000" dirty="0">
                <a:solidFill>
                  <a:srgbClr val="000000"/>
                </a:solidFill>
                <a:effectLst/>
                <a:latin typeface="Times New Roman" panose="02020603050405020304" pitchFamily="18" charset="0"/>
                <a:ea typeface="宋体" panose="02010600030101010101" pitchFamily="2" charset="-122"/>
              </a:rPr>
              <a:t>considering the following sub-work tasks</a:t>
            </a:r>
            <a:r>
              <a:rPr lang="en-US" altLang="zh-CN" sz="1000" dirty="0">
                <a:effectLst/>
                <a:latin typeface="Times New Roman" panose="02020603050405020304" pitchFamily="18" charset="0"/>
                <a:ea typeface="宋体" panose="02010600030101010101" pitchFamily="2" charset="-122"/>
              </a:rPr>
              <a:t>:</a:t>
            </a:r>
            <a:endParaRPr lang="zh-CN" altLang="zh-CN" sz="1000" dirty="0">
              <a:effectLst/>
              <a:latin typeface="Times New Roman" panose="02020603050405020304" pitchFamily="18" charset="0"/>
              <a:ea typeface="宋体" panose="02010600030101010101" pitchFamily="2" charset="-122"/>
            </a:endParaRPr>
          </a:p>
          <a:p>
            <a:pPr marL="540385" indent="-83185" hangingPunct="0">
              <a:spcAft>
                <a:spcPts val="300"/>
              </a:spcAft>
            </a:pPr>
            <a:r>
              <a:rPr lang="en-US" altLang="zh-CN" sz="1000" b="1" dirty="0">
                <a:effectLst/>
                <a:latin typeface="Times New Roman" panose="02020603050405020304" pitchFamily="18" charset="0"/>
                <a:ea typeface="宋体" panose="02010600030101010101" pitchFamily="2" charset="-122"/>
              </a:rPr>
              <a:t>WT#2.1.</a:t>
            </a:r>
            <a:r>
              <a:rPr lang="en-US" altLang="zh-CN" sz="1000" dirty="0">
                <a:effectLst/>
                <a:latin typeface="Times New Roman" panose="02020603050405020304" pitchFamily="18" charset="0"/>
                <a:ea typeface="宋体" panose="02010600030101010101" pitchFamily="2" charset="-122"/>
              </a:rPr>
              <a:t> Study the protocol and interface requirements and candidate protocols to support the 6G Network for AI related use cases and requirements, including:</a:t>
            </a:r>
            <a:endParaRPr lang="zh-CN" altLang="zh-CN" sz="1000" dirty="0">
              <a:effectLst/>
              <a:latin typeface="Times New Roman" panose="02020603050405020304" pitchFamily="18" charset="0"/>
              <a:ea typeface="宋体" panose="02010600030101010101" pitchFamily="2" charset="-122"/>
            </a:endParaRPr>
          </a:p>
          <a:p>
            <a:pPr marL="720725" indent="-180340" hangingPunct="0">
              <a:spcAft>
                <a:spcPts val="300"/>
              </a:spcAft>
            </a:pPr>
            <a:r>
              <a:rPr lang="en-US" altLang="zh-CN" sz="1000" dirty="0">
                <a:effectLst/>
                <a:latin typeface="Times New Roman" panose="02020603050405020304" pitchFamily="18" charset="0"/>
                <a:ea typeface="宋体" panose="02010600030101010101" pitchFamily="2" charset="-122"/>
              </a:rPr>
              <a:t>-	</a:t>
            </a:r>
            <a:r>
              <a:rPr lang="en-GB" altLang="zh-CN" sz="1000" dirty="0">
                <a:effectLst/>
                <a:latin typeface="Times New Roman" panose="02020603050405020304" pitchFamily="18" charset="0"/>
                <a:ea typeface="宋体" panose="02010600030101010101" pitchFamily="2" charset="-122"/>
              </a:rPr>
              <a:t>the </a:t>
            </a:r>
            <a:r>
              <a:rPr lang="en-US" altLang="zh-CN" sz="1000" dirty="0">
                <a:effectLst/>
                <a:latin typeface="Times New Roman" panose="02020603050405020304" pitchFamily="18" charset="0"/>
                <a:ea typeface="宋体" panose="02010600030101010101" pitchFamily="2" charset="-122"/>
              </a:rPr>
              <a:t>protocols for the </a:t>
            </a:r>
            <a:r>
              <a:rPr lang="en-GB" altLang="zh-CN" sz="1000" dirty="0">
                <a:effectLst/>
                <a:latin typeface="Times New Roman" panose="02020603050405020304" pitchFamily="18" charset="0"/>
                <a:ea typeface="宋体" panose="02010600030101010101" pitchFamily="2" charset="-122"/>
              </a:rPr>
              <a:t>interfaces to enable the </a:t>
            </a:r>
            <a:r>
              <a:rPr lang="en-US" altLang="zh-CN" sz="1000" dirty="0">
                <a:effectLst/>
                <a:latin typeface="Times New Roman" panose="02020603050405020304" pitchFamily="18" charset="0"/>
                <a:ea typeface="宋体" panose="02010600030101010101" pitchFamily="2" charset="-122"/>
              </a:rPr>
              <a:t>communication between AI Agents on UEs and </a:t>
            </a:r>
            <a:r>
              <a:rPr lang="en-GB" altLang="zh-CN" sz="1000" dirty="0">
                <a:effectLst/>
                <a:latin typeface="Times New Roman" panose="02020603050405020304" pitchFamily="18" charset="0"/>
                <a:ea typeface="宋体" panose="02010600030101010101" pitchFamily="2" charset="-122"/>
              </a:rPr>
              <a:t>6G CN</a:t>
            </a:r>
            <a:r>
              <a:rPr lang="en-US" altLang="zh-CN" sz="1000" dirty="0">
                <a:effectLst/>
                <a:latin typeface="Times New Roman" panose="02020603050405020304" pitchFamily="18" charset="0"/>
                <a:ea typeface="宋体" panose="02010600030101010101" pitchFamily="2" charset="-122"/>
              </a:rPr>
              <a:t>; and</a:t>
            </a:r>
            <a:endParaRPr lang="zh-CN" altLang="zh-CN" sz="1000" dirty="0">
              <a:effectLst/>
              <a:latin typeface="Times New Roman" panose="02020603050405020304" pitchFamily="18" charset="0"/>
              <a:ea typeface="宋体" panose="02010600030101010101" pitchFamily="2" charset="-122"/>
            </a:endParaRPr>
          </a:p>
          <a:p>
            <a:pPr marL="720725" indent="-180340" hangingPunct="0">
              <a:spcAft>
                <a:spcPts val="300"/>
              </a:spcAft>
            </a:pPr>
            <a:r>
              <a:rPr lang="en-US" altLang="zh-CN" sz="1000" dirty="0">
                <a:effectLst/>
                <a:latin typeface="Times New Roman" panose="02020603050405020304" pitchFamily="18" charset="0"/>
                <a:ea typeface="宋体" panose="02010600030101010101" pitchFamily="2" charset="-122"/>
              </a:rPr>
              <a:t>-	</a:t>
            </a:r>
            <a:r>
              <a:rPr lang="en-GB" altLang="zh-CN" sz="1000" dirty="0">
                <a:effectLst/>
                <a:latin typeface="Times New Roman" panose="02020603050405020304" pitchFamily="18" charset="0"/>
                <a:ea typeface="宋体" panose="02010600030101010101" pitchFamily="2" charset="-122"/>
              </a:rPr>
              <a:t>the </a:t>
            </a:r>
            <a:r>
              <a:rPr lang="en-US" altLang="zh-CN" sz="1000" dirty="0">
                <a:effectLst/>
                <a:latin typeface="Times New Roman" panose="02020603050405020304" pitchFamily="18" charset="0"/>
                <a:ea typeface="宋体" panose="02010600030101010101" pitchFamily="2" charset="-122"/>
              </a:rPr>
              <a:t>protocols for the </a:t>
            </a:r>
            <a:r>
              <a:rPr lang="en-GB" altLang="zh-CN" sz="1000" dirty="0">
                <a:effectLst/>
                <a:latin typeface="Times New Roman" panose="02020603050405020304" pitchFamily="18" charset="0"/>
                <a:ea typeface="宋体" panose="02010600030101010101" pitchFamily="2" charset="-122"/>
              </a:rPr>
              <a:t>interfaces to enable the </a:t>
            </a:r>
            <a:r>
              <a:rPr lang="en-US" altLang="zh-CN" sz="1000" dirty="0">
                <a:effectLst/>
                <a:latin typeface="Times New Roman" panose="02020603050405020304" pitchFamily="18" charset="0"/>
                <a:ea typeface="宋体" panose="02010600030101010101" pitchFamily="2" charset="-122"/>
              </a:rPr>
              <a:t>communication between </a:t>
            </a:r>
            <a:r>
              <a:rPr lang="en-GB" altLang="zh-CN" sz="1000" dirty="0">
                <a:effectLst/>
                <a:latin typeface="Times New Roman" panose="02020603050405020304" pitchFamily="18" charset="0"/>
                <a:ea typeface="宋体" panose="02010600030101010101" pitchFamily="2" charset="-122"/>
              </a:rPr>
              <a:t>6G CN AI capable entities (e.g., AI Agent)</a:t>
            </a:r>
            <a:r>
              <a:rPr lang="en-US" altLang="zh-CN" sz="1000" dirty="0">
                <a:effectLst/>
                <a:latin typeface="Times New Roman" panose="02020603050405020304" pitchFamily="18" charset="0"/>
                <a:ea typeface="宋体" panose="02010600030101010101" pitchFamily="2" charset="-122"/>
              </a:rPr>
              <a:t> and 3</a:t>
            </a:r>
            <a:r>
              <a:rPr lang="en-US" altLang="zh-CN" sz="1000" baseline="30000" dirty="0">
                <a:effectLst/>
                <a:latin typeface="Times New Roman" panose="02020603050405020304" pitchFamily="18" charset="0"/>
                <a:ea typeface="宋体" panose="02010600030101010101" pitchFamily="2" charset="-122"/>
              </a:rPr>
              <a:t>rd</a:t>
            </a:r>
            <a:r>
              <a:rPr lang="en-US" altLang="zh-CN" sz="1000" dirty="0">
                <a:effectLst/>
                <a:latin typeface="Times New Roman" panose="02020603050405020304" pitchFamily="18" charset="0"/>
                <a:ea typeface="宋体" panose="02010600030101010101" pitchFamily="2" charset="-122"/>
              </a:rPr>
              <a:t> party AI Agents on AF(s) for the purpose of Network Capability Exposure, e.g., AI Agents discovery and task coordination.</a:t>
            </a:r>
            <a:endParaRPr lang="zh-CN" altLang="zh-CN" sz="1000" dirty="0">
              <a:effectLst/>
              <a:latin typeface="Times New Roman" panose="02020603050405020304" pitchFamily="18" charset="0"/>
              <a:ea typeface="宋体" panose="02010600030101010101" pitchFamily="2" charset="-122"/>
            </a:endParaRPr>
          </a:p>
          <a:p>
            <a:pPr marL="720725" indent="-540385" hangingPunct="0">
              <a:spcAft>
                <a:spcPts val="300"/>
              </a:spcAft>
            </a:pPr>
            <a:r>
              <a:rPr lang="en-US" altLang="zh-CN" sz="1000" dirty="0">
                <a:effectLst/>
                <a:latin typeface="Times New Roman" panose="02020603050405020304" pitchFamily="18" charset="0"/>
                <a:ea typeface="宋体" panose="02010600030101010101" pitchFamily="2" charset="-122"/>
              </a:rPr>
              <a:t>NOTE 3:	Coordination with CT1 will be required, e.g., CT1 primarily focuses on protocol requirements and interface between UE and 6G CN, e.g., </a:t>
            </a:r>
            <a:r>
              <a:rPr lang="en-GB" altLang="zh-CN" sz="1000" dirty="0">
                <a:effectLst/>
                <a:latin typeface="Times New Roman" panose="02020603050405020304" pitchFamily="18" charset="0"/>
                <a:ea typeface="宋体" panose="02010600030101010101" pitchFamily="2" charset="-122"/>
              </a:rPr>
              <a:t>identification and discovery of AI agent on UE</a:t>
            </a:r>
            <a:r>
              <a:rPr lang="en-US" altLang="zh-CN" sz="1000" dirty="0">
                <a:effectLst/>
                <a:latin typeface="Times New Roman" panose="02020603050405020304" pitchFamily="18" charset="0"/>
                <a:ea typeface="宋体" panose="02010600030101010101" pitchFamily="2" charset="-122"/>
              </a:rPr>
              <a:t>. The AI-related protocol should refer to the AI protocol study and conclusion specified in CT3 to avoid duplication of efforts and </a:t>
            </a:r>
            <a:r>
              <a:rPr lang="en-GB" altLang="zh-CN" sz="1000" dirty="0">
                <a:effectLst/>
                <a:latin typeface="Times New Roman" panose="02020603050405020304" pitchFamily="18" charset="0"/>
                <a:ea typeface="宋体" panose="02010600030101010101" pitchFamily="2" charset="-122"/>
              </a:rPr>
              <a:t>incompatible</a:t>
            </a:r>
            <a:r>
              <a:rPr lang="en-US" altLang="zh-CN" sz="1000" dirty="0">
                <a:effectLst/>
                <a:latin typeface="Times New Roman" panose="02020603050405020304" pitchFamily="18" charset="0"/>
                <a:ea typeface="宋体" panose="02010600030101010101" pitchFamily="2" charset="-122"/>
              </a:rPr>
              <a:t> solutions.</a:t>
            </a:r>
            <a:endParaRPr lang="zh-CN" altLang="zh-CN" sz="1000" dirty="0">
              <a:effectLst/>
              <a:latin typeface="Times New Roman" panose="02020603050405020304" pitchFamily="18" charset="0"/>
              <a:ea typeface="宋体" panose="02010600030101010101" pitchFamily="2" charset="-122"/>
            </a:endParaRPr>
          </a:p>
          <a:p>
            <a:pPr marL="540385" indent="-83185" hangingPunct="0">
              <a:spcAft>
                <a:spcPts val="300"/>
              </a:spcAft>
            </a:pPr>
            <a:r>
              <a:rPr lang="en-US" altLang="zh-CN" sz="1000" b="1" dirty="0">
                <a:effectLst/>
                <a:latin typeface="Times New Roman" panose="02020603050405020304" pitchFamily="18" charset="0"/>
                <a:ea typeface="宋体" panose="02010600030101010101" pitchFamily="2" charset="-122"/>
              </a:rPr>
              <a:t>WT#2.2.</a:t>
            </a:r>
            <a:r>
              <a:rPr lang="en-US" altLang="zh-CN" sz="1000" dirty="0">
                <a:effectLst/>
                <a:latin typeface="Times New Roman" panose="02020603050405020304" pitchFamily="18" charset="0"/>
                <a:ea typeface="宋体" panose="02010600030101010101" pitchFamily="2" charset="-122"/>
              </a:rPr>
              <a:t> Study the interoperability with the 5G CN AI framework and capabilities </a:t>
            </a:r>
            <a:r>
              <a:rPr lang="en-GB" altLang="zh-CN" sz="1000" dirty="0">
                <a:effectLst/>
                <a:latin typeface="Times New Roman" panose="02020603050405020304" pitchFamily="18" charset="0"/>
                <a:ea typeface="宋体" panose="02010600030101010101" pitchFamily="2" charset="-122"/>
              </a:rPr>
              <a:t>(e.g., ML model training, inferencing)</a:t>
            </a:r>
            <a:r>
              <a:rPr lang="en-US" altLang="zh-CN" sz="1000" dirty="0">
                <a:effectLst/>
                <a:latin typeface="Times New Roman" panose="02020603050405020304" pitchFamily="18" charset="0"/>
                <a:ea typeface="宋体" panose="02010600030101010101" pitchFamily="2" charset="-122"/>
              </a:rPr>
              <a:t>.</a:t>
            </a:r>
            <a:endParaRPr lang="zh-CN" altLang="zh-CN" sz="1000" dirty="0">
              <a:effectLst/>
              <a:latin typeface="Times New Roman" panose="02020603050405020304" pitchFamily="18" charset="0"/>
              <a:ea typeface="宋体" panose="02010600030101010101" pitchFamily="2" charset="-122"/>
            </a:endParaRPr>
          </a:p>
          <a:p>
            <a:pPr marL="720725" indent="-540385" hangingPunct="0">
              <a:spcAft>
                <a:spcPts val="300"/>
              </a:spcAft>
            </a:pPr>
            <a:r>
              <a:rPr lang="en-GB" altLang="zh-CN" sz="1000" dirty="0">
                <a:effectLst/>
                <a:latin typeface="Times New Roman" panose="02020603050405020304" pitchFamily="18" charset="0"/>
                <a:ea typeface="宋体" panose="02010600030101010101" pitchFamily="2" charset="-122"/>
              </a:rPr>
              <a:t>NOTE 4:	The progress of this WT#2 will be aligned with KI#19 in SA2. A checkpoint is set for Q1 2026 to revisit WT descriptions and determine the scope of the WT.</a:t>
            </a:r>
            <a:endParaRPr lang="zh-CN" altLang="zh-CN" sz="1000" dirty="0">
              <a:effectLst/>
              <a:latin typeface="Times New Roman" panose="02020603050405020304" pitchFamily="18" charset="0"/>
              <a:ea typeface="宋体" panose="02010600030101010101" pitchFamily="2" charset="-122"/>
            </a:endParaRPr>
          </a:p>
          <a:p>
            <a:pPr hangingPunct="0">
              <a:spcAft>
                <a:spcPts val="300"/>
              </a:spcAft>
            </a:pPr>
            <a:r>
              <a:rPr lang="en-GB" altLang="zh-CN" sz="1000" dirty="0">
                <a:effectLst/>
                <a:latin typeface="Times New Roman" panose="02020603050405020304" pitchFamily="18" charset="0"/>
                <a:ea typeface="宋体" panose="02010600030101010101" pitchFamily="2" charset="-122"/>
              </a:rPr>
              <a:t>The exact work split and interactions between this SID and the other stage 3 SIDs will be progressively determined and detailed during the study.</a:t>
            </a:r>
            <a:endParaRPr lang="zh-CN" altLang="zh-CN" sz="1000" dirty="0">
              <a:effectLst/>
              <a:latin typeface="Times New Roman" panose="02020603050405020304" pitchFamily="18" charset="0"/>
              <a:ea typeface="宋体" panose="02010600030101010101" pitchFamily="2" charset="-122"/>
            </a:endParaRPr>
          </a:p>
          <a:p>
            <a:pPr marL="720725" indent="-540385" hangingPunct="0">
              <a:spcAft>
                <a:spcPts val="300"/>
              </a:spcAft>
            </a:pPr>
            <a:r>
              <a:rPr lang="en-GB" altLang="zh-CN" sz="1000" dirty="0">
                <a:effectLst/>
                <a:latin typeface="Times New Roman" panose="02020603050405020304" pitchFamily="18" charset="0"/>
                <a:ea typeface="宋体" panose="02010600030101010101" pitchFamily="2" charset="-122"/>
              </a:rPr>
              <a:t>NOTE</a:t>
            </a:r>
            <a:r>
              <a:rPr lang="en-US" altLang="zh-CN" sz="1000" dirty="0">
                <a:effectLst/>
                <a:latin typeface="Times New Roman" panose="02020603050405020304" pitchFamily="18" charset="0"/>
                <a:ea typeface="宋体" panose="02010600030101010101" pitchFamily="2" charset="-122"/>
              </a:rPr>
              <a:t> 5</a:t>
            </a:r>
            <a:r>
              <a:rPr lang="en-GB" altLang="zh-CN" sz="1000" dirty="0">
                <a:effectLst/>
                <a:latin typeface="Times New Roman" panose="02020603050405020304" pitchFamily="18" charset="0"/>
                <a:ea typeface="宋体" panose="02010600030101010101" pitchFamily="2" charset="-122"/>
              </a:rPr>
              <a:t>:	Coordination with IETF will be required. A checkpoint is set for IETF#125 meeting in March 2026 to check progress of Agent Protocol standardization, revisit WT descriptions and determine what can be studied in IETF#126 meeting in July 2026.</a:t>
            </a:r>
            <a:endParaRPr lang="zh-CN" altLang="zh-CN" sz="1000" dirty="0">
              <a:effectLst/>
              <a:latin typeface="Times New Roman" panose="02020603050405020304" pitchFamily="18" charset="0"/>
              <a:ea typeface="宋体" panose="02010600030101010101" pitchFamily="2" charset="-122"/>
            </a:endParaRPr>
          </a:p>
          <a:p>
            <a:pPr hangingPunct="0">
              <a:spcAft>
                <a:spcPts val="300"/>
              </a:spcAft>
            </a:pPr>
            <a:r>
              <a:rPr lang="en-GB" altLang="zh-CN" sz="1000" dirty="0">
                <a:effectLst/>
                <a:latin typeface="Times New Roman" panose="02020603050405020304" pitchFamily="18" charset="0"/>
                <a:ea typeface="宋体" panose="02010600030101010101" pitchFamily="2" charset="-122"/>
              </a:rPr>
              <a:t>The work of this study will be documented in a single TR. The complete or partial conclusions of this study will form the basis for the normative work</a:t>
            </a:r>
            <a:r>
              <a:rPr lang="en-GB" altLang="zh-CN" sz="1000" dirty="0">
                <a:solidFill>
                  <a:srgbClr val="000000"/>
                </a:solidFill>
                <a:effectLst/>
                <a:latin typeface="Times New Roman" panose="02020603050405020304" pitchFamily="18" charset="0"/>
                <a:ea typeface="宋体" panose="02010600030101010101" pitchFamily="2" charset="-122"/>
              </a:rPr>
              <a:t> and/or for any further study</a:t>
            </a:r>
            <a:r>
              <a:rPr lang="en-GB" altLang="zh-CN" sz="1000" dirty="0">
                <a:effectLst/>
                <a:latin typeface="Times New Roman" panose="02020603050405020304" pitchFamily="18" charset="0"/>
                <a:ea typeface="宋体" panose="02010600030101010101" pitchFamily="2" charset="-122"/>
              </a:rPr>
              <a:t>.</a:t>
            </a:r>
            <a:endParaRPr lang="zh-CN" altLang="zh-CN" sz="1000" dirty="0">
              <a:effectLst/>
              <a:latin typeface="Times New Roman" panose="02020603050405020304" pitchFamily="18" charset="0"/>
              <a:ea typeface="宋体" panose="02010600030101010101" pitchFamily="2" charset="-122"/>
            </a:endParaRPr>
          </a:p>
          <a:p>
            <a:pPr hangingPunct="0">
              <a:spcAft>
                <a:spcPts val="300"/>
              </a:spcAft>
            </a:pPr>
            <a:r>
              <a:rPr lang="en-GB" altLang="zh-CN" sz="1000" dirty="0">
                <a:solidFill>
                  <a:srgbClr val="000000"/>
                </a:solidFill>
                <a:effectLst/>
                <a:latin typeface="Times New Roman" panose="02020603050405020304" pitchFamily="18" charset="0"/>
                <a:ea typeface="宋体" panose="02010600030101010101" pitchFamily="2" charset="-122"/>
              </a:rPr>
              <a:t>During the study, the progress and conclusions of 3GPP TR 23.801-01 (SA2 study) shall be taken into account.</a:t>
            </a:r>
            <a:endParaRPr lang="zh-CN" altLang="zh-CN" sz="1000" dirty="0">
              <a:effectLst/>
              <a:latin typeface="Times New Roman" panose="02020603050405020304" pitchFamily="18" charset="0"/>
              <a:ea typeface="宋体" panose="02010600030101010101" pitchFamily="2" charset="-122"/>
            </a:endParaRPr>
          </a:p>
        </p:txBody>
      </p:sp>
    </p:spTree>
    <p:extLst>
      <p:ext uri="{BB962C8B-B14F-4D97-AF65-F5344CB8AC3E}">
        <p14:creationId xmlns:p14="http://schemas.microsoft.com/office/powerpoint/2010/main" val="1070529796"/>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470064" y="390882"/>
            <a:ext cx="10515600" cy="1325563"/>
          </a:xfrm>
        </p:spPr>
        <p:txBody>
          <a:bodyPr/>
          <a:lstStyle/>
          <a:p>
            <a:r>
              <a:rPr lang="en-GB" altLang="en-US" dirty="0"/>
              <a:t>Study on AI in CT                          (1/2)</a:t>
            </a:r>
          </a:p>
        </p:txBody>
      </p:sp>
      <p:sp>
        <p:nvSpPr>
          <p:cNvPr id="2" name="文本框 1">
            <a:extLst>
              <a:ext uri="{FF2B5EF4-FFF2-40B4-BE49-F238E27FC236}">
                <a16:creationId xmlns:a16="http://schemas.microsoft.com/office/drawing/2014/main" id="{36DDBA85-7444-463E-A154-84EA82F8E65C}"/>
              </a:ext>
            </a:extLst>
          </p:cNvPr>
          <p:cNvSpPr txBox="1"/>
          <p:nvPr/>
        </p:nvSpPr>
        <p:spPr>
          <a:xfrm>
            <a:off x="470064" y="1822447"/>
            <a:ext cx="10883736" cy="4016484"/>
          </a:xfrm>
          <a:prstGeom prst="rect">
            <a:avLst/>
          </a:prstGeom>
          <a:noFill/>
        </p:spPr>
        <p:txBody>
          <a:bodyPr wrap="square" rtlCol="0">
            <a:spAutoFit/>
          </a:bodyPr>
          <a:lstStyle/>
          <a:p>
            <a:pPr>
              <a:spcAft>
                <a:spcPts val="600"/>
              </a:spcAft>
            </a:pPr>
            <a:r>
              <a:rPr lang="en-US" altLang="zh-CN" dirty="0"/>
              <a:t>As per the 6G Stage 2 "Work Task#3 AI" agreed by SA2 6G SID (SP-251634), and the identified work for CT3, the following key clauses can be considered for the definition of the technical report in CT3:</a:t>
            </a:r>
          </a:p>
          <a:p>
            <a:pPr marL="800100" lvl="1" indent="-342900">
              <a:spcBef>
                <a:spcPts val="1200"/>
              </a:spcBef>
              <a:spcAft>
                <a:spcPts val="0"/>
              </a:spcAft>
              <a:buAutoNum type="arabicPeriod"/>
            </a:pPr>
            <a:r>
              <a:rPr lang="en-US" altLang="zh-CN" dirty="0"/>
              <a:t>Protocol Assumption and Requirements</a:t>
            </a:r>
          </a:p>
          <a:p>
            <a:pPr marL="800100" lvl="1" indent="-342900">
              <a:spcBef>
                <a:spcPts val="1200"/>
              </a:spcBef>
              <a:spcAft>
                <a:spcPts val="0"/>
              </a:spcAft>
              <a:buAutoNum type="arabicPeriod"/>
            </a:pPr>
            <a:r>
              <a:rPr lang="en-US" altLang="zh-CN" dirty="0"/>
              <a:t>Key Issues – AI for</a:t>
            </a:r>
            <a:r>
              <a:rPr lang="zh-CN" altLang="en-US" dirty="0"/>
              <a:t> </a:t>
            </a:r>
            <a:r>
              <a:rPr lang="en-US" altLang="zh-CN" dirty="0"/>
              <a:t>6G</a:t>
            </a:r>
            <a:r>
              <a:rPr lang="zh-CN" altLang="en-US" dirty="0"/>
              <a:t> </a:t>
            </a:r>
            <a:r>
              <a:rPr lang="en-US" altLang="zh-CN" dirty="0"/>
              <a:t>Network</a:t>
            </a:r>
          </a:p>
          <a:p>
            <a:pPr marL="800100" lvl="1" indent="-342900">
              <a:spcBef>
                <a:spcPts val="1200"/>
              </a:spcBef>
              <a:spcAft>
                <a:spcPts val="0"/>
              </a:spcAft>
              <a:buAutoNum type="arabicPeriod"/>
            </a:pPr>
            <a:r>
              <a:rPr lang="en-US" altLang="zh-CN" dirty="0"/>
              <a:t>Key Issues – 6G Network for AI</a:t>
            </a:r>
          </a:p>
          <a:p>
            <a:pPr marL="800100" lvl="1" indent="-342900">
              <a:spcBef>
                <a:spcPts val="1200"/>
              </a:spcBef>
              <a:spcAft>
                <a:spcPts val="0"/>
              </a:spcAft>
              <a:buAutoNum type="arabicPeriod"/>
            </a:pPr>
            <a:r>
              <a:rPr lang="en-GB" altLang="zh-CN" dirty="0"/>
              <a:t>Solutions: the solutions to each KI</a:t>
            </a:r>
            <a:endParaRPr lang="en-US" altLang="zh-CN" dirty="0"/>
          </a:p>
          <a:p>
            <a:pPr marL="800100" lvl="1" indent="-342900">
              <a:spcBef>
                <a:spcPts val="1200"/>
              </a:spcBef>
              <a:spcAft>
                <a:spcPts val="0"/>
              </a:spcAft>
              <a:buAutoNum type="arabicPeriod"/>
            </a:pPr>
            <a:r>
              <a:rPr lang="en-GB" altLang="zh-CN" dirty="0"/>
              <a:t>Interim agreements</a:t>
            </a:r>
          </a:p>
          <a:p>
            <a:pPr marL="800100" lvl="1" indent="-342900">
              <a:spcBef>
                <a:spcPts val="1200"/>
              </a:spcBef>
              <a:spcAft>
                <a:spcPts val="0"/>
              </a:spcAft>
              <a:buAutoNum type="arabicPeriod"/>
            </a:pPr>
            <a:r>
              <a:rPr lang="en-GB" altLang="zh-CN" dirty="0"/>
              <a:t>Consolidated 6G AI Protocol interim agreements</a:t>
            </a:r>
          </a:p>
          <a:p>
            <a:pPr marL="800100" lvl="1" indent="-342900">
              <a:spcBef>
                <a:spcPts val="1200"/>
              </a:spcBef>
              <a:spcAft>
                <a:spcPts val="0"/>
              </a:spcAft>
              <a:buAutoNum type="arabicPeriod"/>
            </a:pPr>
            <a:r>
              <a:rPr lang="en-US" altLang="zh-CN" dirty="0"/>
              <a:t>Conclusions and recommendations</a:t>
            </a:r>
          </a:p>
          <a:p>
            <a:pPr marL="342900" indent="-342900">
              <a:buAutoNum type="arabicPeriod"/>
            </a:pPr>
            <a:endParaRPr lang="en-US" altLang="zh-CN" dirty="0"/>
          </a:p>
        </p:txBody>
      </p:sp>
      <p:graphicFrame>
        <p:nvGraphicFramePr>
          <p:cNvPr id="4" name="对象 3">
            <a:extLst>
              <a:ext uri="{FF2B5EF4-FFF2-40B4-BE49-F238E27FC236}">
                <a16:creationId xmlns:a16="http://schemas.microsoft.com/office/drawing/2014/main" id="{1D1243A0-21BE-4185-A534-6B1450A6101E}"/>
              </a:ext>
            </a:extLst>
          </p:cNvPr>
          <p:cNvGraphicFramePr>
            <a:graphicFrameLocks noChangeAspect="1"/>
          </p:cNvGraphicFramePr>
          <p:nvPr>
            <p:extLst>
              <p:ext uri="{D42A27DB-BD31-4B8C-83A1-F6EECF244321}">
                <p14:modId xmlns:p14="http://schemas.microsoft.com/office/powerpoint/2010/main" val="36495135"/>
              </p:ext>
            </p:extLst>
          </p:nvPr>
        </p:nvGraphicFramePr>
        <p:xfrm>
          <a:off x="9704210" y="2615682"/>
          <a:ext cx="1123950" cy="533400"/>
        </p:xfrm>
        <a:graphic>
          <a:graphicData uri="http://schemas.openxmlformats.org/presentationml/2006/ole">
            <mc:AlternateContent xmlns:mc="http://schemas.openxmlformats.org/markup-compatibility/2006">
              <mc:Choice xmlns:v="urn:schemas-microsoft-com:vml" Requires="v">
                <p:oleObj spid="_x0000_s3765" name="包装程序外壳对象" showAsIcon="1" r:id="rId4" imgW="1124033" imgH="533536" progId="Package">
                  <p:embed/>
                </p:oleObj>
              </mc:Choice>
              <mc:Fallback>
                <p:oleObj name="包装程序外壳对象" showAsIcon="1" r:id="rId4" imgW="1124033" imgH="533536" progId="Package">
                  <p:embed/>
                  <p:pic>
                    <p:nvPicPr>
                      <p:cNvPr id="0" name=""/>
                      <p:cNvPicPr/>
                      <p:nvPr/>
                    </p:nvPicPr>
                    <p:blipFill>
                      <a:blip r:embed="rId5"/>
                      <a:stretch>
                        <a:fillRect/>
                      </a:stretch>
                    </p:blipFill>
                    <p:spPr>
                      <a:xfrm>
                        <a:off x="9704210" y="2615682"/>
                        <a:ext cx="1123950" cy="533400"/>
                      </a:xfrm>
                      <a:prstGeom prst="rect">
                        <a:avLst/>
                      </a:prstGeom>
                    </p:spPr>
                  </p:pic>
                </p:oleObj>
              </mc:Fallback>
            </mc:AlternateContent>
          </a:graphicData>
        </a:graphic>
      </p:graphicFrame>
    </p:spTree>
    <p:extLst>
      <p:ext uri="{BB962C8B-B14F-4D97-AF65-F5344CB8AC3E}">
        <p14:creationId xmlns:p14="http://schemas.microsoft.com/office/powerpoint/2010/main" val="652322465"/>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535546" y="423080"/>
            <a:ext cx="10515600" cy="1325563"/>
          </a:xfrm>
        </p:spPr>
        <p:txBody>
          <a:bodyPr/>
          <a:lstStyle/>
          <a:p>
            <a:r>
              <a:rPr lang="en-GB" altLang="en-US" dirty="0"/>
              <a:t>Study on AI in CT                          (2/2)</a:t>
            </a:r>
          </a:p>
        </p:txBody>
      </p:sp>
      <p:sp>
        <p:nvSpPr>
          <p:cNvPr id="2" name="文本框 1">
            <a:extLst>
              <a:ext uri="{FF2B5EF4-FFF2-40B4-BE49-F238E27FC236}">
                <a16:creationId xmlns:a16="http://schemas.microsoft.com/office/drawing/2014/main" id="{36DDBA85-7444-463E-A154-84EA82F8E65C}"/>
              </a:ext>
            </a:extLst>
          </p:cNvPr>
          <p:cNvSpPr txBox="1"/>
          <p:nvPr/>
        </p:nvSpPr>
        <p:spPr>
          <a:xfrm>
            <a:off x="397177" y="1848951"/>
            <a:ext cx="11334380" cy="3247043"/>
          </a:xfrm>
          <a:prstGeom prst="rect">
            <a:avLst/>
          </a:prstGeom>
          <a:noFill/>
        </p:spPr>
        <p:txBody>
          <a:bodyPr wrap="square" rtlCol="0">
            <a:spAutoFit/>
          </a:bodyPr>
          <a:lstStyle/>
          <a:p>
            <a:pPr>
              <a:spcAft>
                <a:spcPts val="600"/>
              </a:spcAft>
            </a:pPr>
            <a:r>
              <a:rPr lang="en-US" altLang="zh-CN" dirty="0"/>
              <a:t>CT3 AI SID will also focus on the general AI protocol study and design, including one of the candidate protocols which is based on the AI protocols from other SDOs, e.g. IETF protocols (refer to the Annexes for the latest IETF status for AI Agent protocol), to support AI in 6G System which should be considered.</a:t>
            </a:r>
          </a:p>
          <a:p>
            <a:pPr>
              <a:spcAft>
                <a:spcPts val="600"/>
              </a:spcAft>
            </a:pPr>
            <a:endParaRPr lang="en-US" altLang="zh-CN" dirty="0"/>
          </a:p>
          <a:p>
            <a:pPr>
              <a:spcAft>
                <a:spcPts val="600"/>
              </a:spcAft>
            </a:pPr>
            <a:r>
              <a:rPr lang="en-US" altLang="zh-CN" dirty="0"/>
              <a:t>The CT3 AI Protocol study will also consider the </a:t>
            </a:r>
            <a:r>
              <a:rPr lang="en-GB" altLang="zh-CN" dirty="0"/>
              <a:t>comparison of </a:t>
            </a:r>
            <a:r>
              <a:rPr lang="en-US" altLang="zh-CN" dirty="0"/>
              <a:t>RESTful and RPC design styles, study on the </a:t>
            </a:r>
            <a:r>
              <a:rPr lang="en-GB" altLang="zh-CN" dirty="0"/>
              <a:t>Data Serialization Format, etc., and make conclusions.</a:t>
            </a:r>
          </a:p>
          <a:p>
            <a:pPr>
              <a:spcAft>
                <a:spcPts val="600"/>
              </a:spcAft>
            </a:pPr>
            <a:endParaRPr lang="en-GB" altLang="zh-CN" dirty="0"/>
          </a:p>
          <a:p>
            <a:pPr>
              <a:spcAft>
                <a:spcPts val="600"/>
              </a:spcAft>
            </a:pPr>
            <a:r>
              <a:rPr lang="en-GB" altLang="zh-CN" dirty="0">
                <a:solidFill>
                  <a:schemeClr val="tx1"/>
                </a:solidFill>
                <a:latin typeface="Arial" pitchFamily="34" charset="0"/>
                <a:cs typeface="Arial" pitchFamily="34" charset="0"/>
              </a:rPr>
              <a:t>If necessary, the AI protocol study in CT3 can refer to the progress of the control plane SID as studied in CT4 like </a:t>
            </a:r>
            <a:r>
              <a:rPr lang="en-US" altLang="zh-CN" dirty="0"/>
              <a:t>about the application layer</a:t>
            </a:r>
            <a:r>
              <a:rPr lang="en-GB" altLang="zh-CN" dirty="0">
                <a:solidFill>
                  <a:schemeClr val="tx1"/>
                </a:solidFill>
                <a:latin typeface="Arial" pitchFamily="34" charset="0"/>
                <a:cs typeface="Arial" pitchFamily="34" charset="0"/>
              </a:rPr>
              <a:t>, HTTP 2 vs 3.</a:t>
            </a:r>
            <a:endParaRPr lang="zh-CN" altLang="en-US" dirty="0">
              <a:solidFill>
                <a:schemeClr val="tx1"/>
              </a:solidFill>
              <a:latin typeface="Arial" pitchFamily="34" charset="0"/>
              <a:cs typeface="Arial" pitchFamily="34" charset="0"/>
            </a:endParaRPr>
          </a:p>
          <a:p>
            <a:pPr>
              <a:spcAft>
                <a:spcPts val="600"/>
              </a:spcAft>
            </a:pPr>
            <a:endParaRPr lang="en-US" altLang="zh-CN" dirty="0"/>
          </a:p>
        </p:txBody>
      </p:sp>
    </p:spTree>
    <p:extLst>
      <p:ext uri="{BB962C8B-B14F-4D97-AF65-F5344CB8AC3E}">
        <p14:creationId xmlns:p14="http://schemas.microsoft.com/office/powerpoint/2010/main" val="1694992271"/>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445437" y="469453"/>
            <a:ext cx="10515600" cy="1325563"/>
          </a:xfrm>
        </p:spPr>
        <p:txBody>
          <a:bodyPr/>
          <a:lstStyle/>
          <a:p>
            <a:r>
              <a:rPr lang="en-GB" altLang="en-US" dirty="0"/>
              <a:t>Proposal</a:t>
            </a:r>
          </a:p>
        </p:txBody>
      </p:sp>
      <p:sp>
        <p:nvSpPr>
          <p:cNvPr id="4" name="文本框 3">
            <a:extLst>
              <a:ext uri="{FF2B5EF4-FFF2-40B4-BE49-F238E27FC236}">
                <a16:creationId xmlns:a16="http://schemas.microsoft.com/office/drawing/2014/main" id="{ACF4EBD5-474B-4E56-B8DD-25B3F7EFEB5F}"/>
              </a:ext>
            </a:extLst>
          </p:cNvPr>
          <p:cNvSpPr txBox="1"/>
          <p:nvPr/>
        </p:nvSpPr>
        <p:spPr>
          <a:xfrm>
            <a:off x="393764" y="1951672"/>
            <a:ext cx="10466393" cy="1708160"/>
          </a:xfrm>
          <a:prstGeom prst="rect">
            <a:avLst/>
          </a:prstGeom>
          <a:noFill/>
        </p:spPr>
        <p:txBody>
          <a:bodyPr wrap="square" rtlCol="0">
            <a:spAutoFit/>
          </a:bodyPr>
          <a:lstStyle/>
          <a:p>
            <a:pPr>
              <a:spcBef>
                <a:spcPts val="1800"/>
              </a:spcBef>
            </a:pPr>
            <a:r>
              <a:rPr lang="en-US" altLang="zh-CN" dirty="0"/>
              <a:t>Huawei proposes to go ahead with Proposal#2 as the attachment, and consider CT3 can start to work on the AI SID in Q126.</a:t>
            </a:r>
          </a:p>
          <a:p>
            <a:pPr>
              <a:spcBef>
                <a:spcPts val="1800"/>
              </a:spcBef>
            </a:pPr>
            <a:r>
              <a:rPr lang="en-US" altLang="zh-CN" dirty="0"/>
              <a:t>The AI Protocol study needs frequent joint sessions and coordination across WGs to avoid redundant studies and enable a centralized and efficient management.</a:t>
            </a:r>
          </a:p>
          <a:p>
            <a:endParaRPr lang="zh-CN" altLang="en-US" dirty="0"/>
          </a:p>
        </p:txBody>
      </p:sp>
    </p:spTree>
    <p:extLst>
      <p:ext uri="{BB962C8B-B14F-4D97-AF65-F5344CB8AC3E}">
        <p14:creationId xmlns:p14="http://schemas.microsoft.com/office/powerpoint/2010/main" val="4079630036"/>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re 6"/>
          <p:cNvSpPr>
            <a:spLocks noGrp="1"/>
          </p:cNvSpPr>
          <p:nvPr>
            <p:ph type="title"/>
          </p:nvPr>
        </p:nvSpPr>
        <p:spPr>
          <a:xfrm>
            <a:off x="540145" y="2103437"/>
            <a:ext cx="3834350" cy="1325563"/>
          </a:xfrm>
        </p:spPr>
        <p:txBody>
          <a:bodyPr/>
          <a:lstStyle/>
          <a:p>
            <a:r>
              <a:rPr lang="en-US" dirty="0"/>
              <a:t>Thank You!</a:t>
            </a:r>
          </a:p>
        </p:txBody>
      </p:sp>
    </p:spTree>
    <p:extLst>
      <p:ext uri="{BB962C8B-B14F-4D97-AF65-F5344CB8AC3E}">
        <p14:creationId xmlns:p14="http://schemas.microsoft.com/office/powerpoint/2010/main" val="1061725507"/>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DA7C26965712CC42B0B36C7EA2FCF6DE" ma:contentTypeVersion="13" ma:contentTypeDescription="Crée un document." ma:contentTypeScope="" ma:versionID="36418d59d348d317128fc78f0c8181fe">
  <xsd:schema xmlns:xsd="http://www.w3.org/2001/XMLSchema" xmlns:xs="http://www.w3.org/2001/XMLSchema" xmlns:p="http://schemas.microsoft.com/office/2006/metadata/properties" xmlns:ns3="c9fe69cb-1d4b-461a-8155-8bb96486ee7c" xmlns:ns4="34d3e54b-d462-4f51-83b6-6cd7f4b454d5" targetNamespace="http://schemas.microsoft.com/office/2006/metadata/properties" ma:root="true" ma:fieldsID="5dc8765cb8f5f3898a4be90ae1f2a0a0" ns3:_="" ns4:_="">
    <xsd:import namespace="c9fe69cb-1d4b-461a-8155-8bb96486ee7c"/>
    <xsd:import namespace="34d3e54b-d462-4f51-83b6-6cd7f4b454d5"/>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AutoKeyPoints" minOccurs="0"/>
                <xsd:element ref="ns4:MediaServiceKeyPoints" minOccurs="0"/>
                <xsd:element ref="ns4:MediaServiceAutoTags" minOccurs="0"/>
                <xsd:element ref="ns4:MediaServiceOCR" minOccurs="0"/>
                <xsd:element ref="ns4:MediaServiceGenerationTime" minOccurs="0"/>
                <xsd:element ref="ns4:MediaServiceEventHashCode" minOccurs="0"/>
                <xsd:element ref="ns4:MediaServiceDateTaken" minOccurs="0"/>
                <xsd:element ref="ns4: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9fe69cb-1d4b-461a-8155-8bb96486ee7c" elementFormDefault="qualified">
    <xsd:import namespace="http://schemas.microsoft.com/office/2006/documentManagement/types"/>
    <xsd:import namespace="http://schemas.microsoft.com/office/infopath/2007/PartnerControls"/>
    <xsd:element name="SharedWithUsers" ma:index="8" nillable="true" ma:displayName="Partagé avec"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Partagé avec détails" ma:internalName="SharedWithDetails" ma:readOnly="true">
      <xsd:simpleType>
        <xsd:restriction base="dms:Note">
          <xsd:maxLength value="255"/>
        </xsd:restriction>
      </xsd:simpleType>
    </xsd:element>
    <xsd:element name="SharingHintHash" ma:index="10" nillable="true" ma:displayName="Partage du hachage d’indicateur"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34d3e54b-d462-4f51-83b6-6cd7f4b454d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MediaServiceAutoTags" ma:index="15" nillable="true" ma:displayName="Tags" ma:internalName="MediaServiceAutoTag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DateTaken" ma:index="19" nillable="true" ma:displayName="MediaServiceDateTaken" ma:hidden="true" ma:internalName="MediaServiceDateTake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ACCEB695-5FB1-4EE1-B888-4F632DBDA493}">
  <ds:schemaRefs>
    <ds:schemaRef ds:uri="http://schemas.microsoft.com/sharepoint/v3/contenttype/forms"/>
  </ds:schemaRefs>
</ds:datastoreItem>
</file>

<file path=customXml/itemProps2.xml><?xml version="1.0" encoding="utf-8"?>
<ds:datastoreItem xmlns:ds="http://schemas.openxmlformats.org/officeDocument/2006/customXml" ds:itemID="{1C33B36D-6A2D-443D-93E6-64C898FCAB74}">
  <ds:schemaRefs>
    <ds:schemaRef ds:uri="http://purl.org/dc/terms/"/>
    <ds:schemaRef ds:uri="http://purl.org/dc/elements/1.1/"/>
    <ds:schemaRef ds:uri="http://purl.org/dc/dcmitype/"/>
    <ds:schemaRef ds:uri="http://schemas.openxmlformats.org/package/2006/metadata/core-properties"/>
    <ds:schemaRef ds:uri="http://schemas.microsoft.com/office/2006/documentManagement/types"/>
    <ds:schemaRef ds:uri="c9fe69cb-1d4b-461a-8155-8bb96486ee7c"/>
    <ds:schemaRef ds:uri="http://www.w3.org/XML/1998/namespace"/>
    <ds:schemaRef ds:uri="http://schemas.microsoft.com/office/infopath/2007/PartnerControls"/>
    <ds:schemaRef ds:uri="34d3e54b-d462-4f51-83b6-6cd7f4b454d5"/>
    <ds:schemaRef ds:uri="http://schemas.microsoft.com/office/2006/metadata/properties"/>
  </ds:schemaRefs>
</ds:datastoreItem>
</file>

<file path=customXml/itemProps3.xml><?xml version="1.0" encoding="utf-8"?>
<ds:datastoreItem xmlns:ds="http://schemas.openxmlformats.org/officeDocument/2006/customXml" ds:itemID="{F066E587-E4AB-4EDB-8382-5767820443B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9fe69cb-1d4b-461a-8155-8bb96486ee7c"/>
    <ds:schemaRef ds:uri="34d3e54b-d462-4f51-83b6-6cd7f4b454d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TotalTime>24451</TotalTime>
  <Words>2221</Words>
  <Application>Microsoft Office PowerPoint</Application>
  <PresentationFormat>Widescreen</PresentationFormat>
  <Paragraphs>132</Paragraphs>
  <Slides>12</Slides>
  <Notes>11</Notes>
  <HiddenSlides>0</HiddenSlides>
  <MMClips>0</MMClips>
  <ScaleCrop>false</ScaleCrop>
  <HeadingPairs>
    <vt:vector size="8" baseType="variant">
      <vt:variant>
        <vt:lpstr>Fonts Used</vt:lpstr>
      </vt:variant>
      <vt:variant>
        <vt:i4>8</vt:i4>
      </vt:variant>
      <vt:variant>
        <vt:lpstr>Theme</vt:lpstr>
      </vt:variant>
      <vt:variant>
        <vt:i4>1</vt:i4>
      </vt:variant>
      <vt:variant>
        <vt:lpstr>Embedded OLE Servers</vt:lpstr>
      </vt:variant>
      <vt:variant>
        <vt:i4>1</vt:i4>
      </vt:variant>
      <vt:variant>
        <vt:lpstr>Slide Titles</vt:lpstr>
      </vt:variant>
      <vt:variant>
        <vt:i4>12</vt:i4>
      </vt:variant>
    </vt:vector>
  </HeadingPairs>
  <TitlesOfParts>
    <vt:vector size="22" baseType="lpstr">
      <vt:lpstr>Microsoft YaHei</vt:lpstr>
      <vt:lpstr>宋体</vt:lpstr>
      <vt:lpstr>Arial</vt:lpstr>
      <vt:lpstr>Arial </vt:lpstr>
      <vt:lpstr>Calibri</vt:lpstr>
      <vt:lpstr>Calibri Light</vt:lpstr>
      <vt:lpstr>Times New Roman</vt:lpstr>
      <vt:lpstr>Wingdings</vt:lpstr>
      <vt:lpstr>Office Theme</vt:lpstr>
      <vt:lpstr>包装程序外壳对象</vt:lpstr>
      <vt:lpstr>Discussion on the 6G AI SID</vt:lpstr>
      <vt:lpstr>Status in SA2     1/2</vt:lpstr>
      <vt:lpstr>Status in SA2     2/2</vt:lpstr>
      <vt:lpstr>Proposal#1: A single cross-WGs SID</vt:lpstr>
      <vt:lpstr>Proposal#2: A single SID only CT3</vt:lpstr>
      <vt:lpstr>Study on AI in CT                          (1/2)</vt:lpstr>
      <vt:lpstr>Study on AI in CT                          (2/2)</vt:lpstr>
      <vt:lpstr>Proposal</vt:lpstr>
      <vt:lpstr>Thank You!</vt:lpstr>
      <vt:lpstr>Annex. IETF Status for Agent Protocol</vt:lpstr>
      <vt:lpstr>Strawman Charter </vt:lpstr>
      <vt:lpstr>Annex. Some Key drafts on IETF Agent protocols</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Huawei_CHV_1</cp:lastModifiedBy>
  <cp:revision>1053</cp:revision>
  <dcterms:created xsi:type="dcterms:W3CDTF">2010-02-05T13:52:04Z</dcterms:created>
  <dcterms:modified xsi:type="dcterms:W3CDTF">2026-02-05T15:58:06Z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431684b1-a5da-4051-9fb4-5631703e02d5_Enabled">
    <vt:lpwstr>True</vt:lpwstr>
  </property>
  <property fmtid="{D5CDD505-2E9C-101B-9397-08002B2CF9AE}" pid="3" name="MSIP_Label_431684b1-a5da-4051-9fb4-5631703e02d5_SiteId">
    <vt:lpwstr>7694d41c-5504-43d9-9e40-cb254ad755ec</vt:lpwstr>
  </property>
  <property fmtid="{D5CDD505-2E9C-101B-9397-08002B2CF9AE}" pid="4" name="MSIP_Label_431684b1-a5da-4051-9fb4-5631703e02d5_Owner">
    <vt:lpwstr>g508727@mph.morpho.com</vt:lpwstr>
  </property>
  <property fmtid="{D5CDD505-2E9C-101B-9397-08002B2CF9AE}" pid="5" name="MSIP_Label_431684b1-a5da-4051-9fb4-5631703e02d5_SetDate">
    <vt:lpwstr>2019-08-27T10:30:20.3429094Z</vt:lpwstr>
  </property>
  <property fmtid="{D5CDD505-2E9C-101B-9397-08002B2CF9AE}" pid="6" name="MSIP_Label_431684b1-a5da-4051-9fb4-5631703e02d5_Name">
    <vt:lpwstr>Public</vt:lpwstr>
  </property>
  <property fmtid="{D5CDD505-2E9C-101B-9397-08002B2CF9AE}" pid="7" name="MSIP_Label_431684b1-a5da-4051-9fb4-5631703e02d5_Application">
    <vt:lpwstr>Microsoft Azure Information Protection</vt:lpwstr>
  </property>
  <property fmtid="{D5CDD505-2E9C-101B-9397-08002B2CF9AE}" pid="8" name="MSIP_Label_431684b1-a5da-4051-9fb4-5631703e02d5_ActionId">
    <vt:lpwstr>180ea9dc-1094-4070-af75-45fa16050eb9</vt:lpwstr>
  </property>
  <property fmtid="{D5CDD505-2E9C-101B-9397-08002B2CF9AE}" pid="9" name="MSIP_Label_431684b1-a5da-4051-9fb4-5631703e02d5_Extended_MSFT_Method">
    <vt:lpwstr>Automatic</vt:lpwstr>
  </property>
  <property fmtid="{D5CDD505-2E9C-101B-9397-08002B2CF9AE}" pid="10" name="Sensitivity">
    <vt:lpwstr>Public</vt:lpwstr>
  </property>
  <property fmtid="{D5CDD505-2E9C-101B-9397-08002B2CF9AE}" pid="11" name="ContentTypeId">
    <vt:lpwstr>0x010100DA7C26965712CC42B0B36C7EA2FCF6DE</vt:lpwstr>
  </property>
</Properties>
</file>