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82" r:id="rId6"/>
    <p:sldId id="390" r:id="rId7"/>
    <p:sldId id="380" r:id="rId8"/>
    <p:sldId id="387" r:id="rId9"/>
    <p:sldId id="381" r:id="rId10"/>
    <p:sldId id="389" r:id="rId11"/>
    <p:sldId id="385"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3756" autoAdjust="0"/>
  </p:normalViewPr>
  <p:slideViewPr>
    <p:cSldViewPr snapToGrid="0">
      <p:cViewPr varScale="1">
        <p:scale>
          <a:sx n="118" d="100"/>
          <a:sy n="118" d="100"/>
        </p:scale>
        <p:origin x="417" y="60"/>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2696446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kern="1200" dirty="0">
                <a:solidFill>
                  <a:schemeClr val="tx1"/>
                </a:solidFill>
                <a:effectLst/>
                <a:latin typeface="Arial" panose="020B0604020202020204" pitchFamily="34" charset="0"/>
                <a:ea typeface="+mn-ea"/>
                <a:cs typeface="Arial" panose="020B0604020202020204" pitchFamily="34" charset="0"/>
              </a:rPr>
              <a:t>3GPP TSG-CT WG1 Meeting #159</a:t>
            </a:r>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GB" sz="1200" b="1" kern="1200" dirty="0">
                <a:solidFill>
                  <a:schemeClr val="tx1"/>
                </a:solidFill>
                <a:effectLst/>
                <a:latin typeface="Arial" panose="020B0604020202020204" pitchFamily="34" charset="0"/>
                <a:ea typeface="+mn-ea"/>
                <a:cs typeface="Arial" panose="020B0604020202020204" pitchFamily="34" charset="0"/>
              </a:rPr>
              <a:t>Goa, India, 9</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13</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February 2026</a:t>
            </a: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a:t>
            </a:r>
            <a:r>
              <a:rPr lang="sv-SE" altLang="en-US" sz="1200" b="1" baseline="0" dirty="0">
                <a:latin typeface="Arial "/>
              </a:rPr>
              <a:t>60384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88.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hyperlink" Target="https://www.3gpp.org/ftp/tsg_sa/TSG_SA/TSGS_110_Baltimore_2025-12/Docs/SP-251688.zip" TargetMode="External"/><Relationship Id="rId4" Type="http://schemas.openxmlformats.org/officeDocument/2006/relationships/hyperlink" Target="https://www.3gpp.org/ftp/tsg_sa/TSG_SA/TSGS_110_Baltimore_2025-12/Docs/SP-251634.zip"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50190" y="1199099"/>
            <a:ext cx="10717078" cy="2852737"/>
          </a:xfrm>
        </p:spPr>
        <p:txBody>
          <a:bodyPr/>
          <a:lstStyle/>
          <a:p>
            <a:pPr eaLnBrk="1" hangingPunct="1"/>
            <a:r>
              <a:rPr lang="en-US" altLang="en-US" dirty="0"/>
              <a:t>Discussion on 6G Network Capability Exposure (NCE)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 </a:t>
            </a:r>
            <a:r>
              <a:rPr lang="en-GB" altLang="en-US"/>
              <a:t>HiSilicon</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NCE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(WT#1.2.6) and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(KI#7 in clause 5.18 of </a:t>
            </a:r>
            <a:r>
              <a:rPr lang="fr-FR" altLang="zh-CN" sz="1400" dirty="0">
                <a:solidFill>
                  <a:prstClr val="black"/>
                </a:solidFill>
                <a:hlinkClick r:id="rId5"/>
              </a:rPr>
              <a:t>TR 23.801-01</a:t>
            </a:r>
            <a:r>
              <a:rPr lang="fr-FR" altLang="zh-CN" sz="1400" dirty="0">
                <a:ea typeface="宋体" panose="02010600030101010101" pitchFamily="2" charset="-122"/>
              </a:rPr>
              <a:t>).</a:t>
            </a:r>
          </a:p>
        </p:txBody>
      </p:sp>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7">
            <a:extLst>
              <a:ext uri="{FF2B5EF4-FFF2-40B4-BE49-F238E27FC236}">
                <a16:creationId xmlns:a16="http://schemas.microsoft.com/office/drawing/2014/main" id="{CC90D394-B622-46E5-AAD7-E72763C77257}"/>
              </a:ext>
            </a:extLst>
          </p:cNvPr>
          <p:cNvPicPr>
            <a:picLocks noChangeAspect="1"/>
          </p:cNvPicPr>
          <p:nvPr/>
        </p:nvPicPr>
        <p:blipFill>
          <a:blip r:embed="rId6"/>
          <a:stretch>
            <a:fillRect/>
          </a:stretch>
        </p:blipFill>
        <p:spPr>
          <a:xfrm>
            <a:off x="6343971" y="2911592"/>
            <a:ext cx="4419602" cy="3445860"/>
          </a:xfrm>
          <a:prstGeom prst="rect">
            <a:avLst/>
          </a:prstGeom>
        </p:spPr>
      </p:pic>
      <p:pic>
        <p:nvPicPr>
          <p:cNvPr id="9" name="Picture 8">
            <a:extLst>
              <a:ext uri="{FF2B5EF4-FFF2-40B4-BE49-F238E27FC236}">
                <a16:creationId xmlns:a16="http://schemas.microsoft.com/office/drawing/2014/main" id="{9A26FF5E-1B0B-4339-A0F5-7F8C71E9F2D0}"/>
              </a:ext>
            </a:extLst>
          </p:cNvPr>
          <p:cNvPicPr>
            <a:picLocks noChangeAspect="1"/>
          </p:cNvPicPr>
          <p:nvPr/>
        </p:nvPicPr>
        <p:blipFill>
          <a:blip r:embed="rId7"/>
          <a:stretch>
            <a:fillRect/>
          </a:stretch>
        </p:blipFill>
        <p:spPr>
          <a:xfrm>
            <a:off x="1184955" y="2911592"/>
            <a:ext cx="3341064" cy="3387767"/>
          </a:xfrm>
          <a:prstGeom prst="rect">
            <a:avLst/>
          </a:prstGeom>
        </p:spPr>
      </p:pic>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SA6					</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SA6 SID on </a:t>
            </a:r>
            <a:r>
              <a:rPr lang="en-US" altLang="zh-CN" sz="1400" b="1" dirty="0">
                <a:solidFill>
                  <a:prstClr val="black"/>
                </a:solidFill>
              </a:rPr>
              <a:t>6G Application Enablement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was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agreed</a:t>
            </a:r>
            <a:r>
              <a:rPr lang="fr-FR" altLang="zh-CN" sz="1400" b="1" dirty="0">
                <a:solidFill>
                  <a:prstClr val="black"/>
                </a:solidFill>
              </a:rPr>
              <a:t> (</a:t>
            </a:r>
            <a:r>
              <a:rPr lang="fr-FR" altLang="zh-CN" sz="1400" b="1" dirty="0" err="1">
                <a:solidFill>
                  <a:prstClr val="black"/>
                </a:solidFill>
              </a:rPr>
              <a:t>including</a:t>
            </a:r>
            <a:r>
              <a:rPr lang="fr-FR" altLang="zh-CN" sz="1400" b="1" dirty="0">
                <a:solidFill>
                  <a:prstClr val="black"/>
                </a:solidFill>
              </a:rPr>
              <a:t> the </a:t>
            </a:r>
            <a:r>
              <a:rPr lang="fr-FR" altLang="zh-CN" sz="1400" b="1" dirty="0" err="1">
                <a:solidFill>
                  <a:prstClr val="black"/>
                </a:solidFill>
              </a:rPr>
              <a:t>list</a:t>
            </a:r>
            <a:r>
              <a:rPr lang="fr-FR" altLang="zh-CN" sz="1400" b="1" dirty="0">
                <a:solidFill>
                  <a:prstClr val="black"/>
                </a:solidFill>
              </a:rPr>
              <a:t> and content of the Work </a:t>
            </a:r>
            <a:r>
              <a:rPr lang="fr-FR" altLang="zh-CN" sz="1400" b="1" dirty="0" err="1">
                <a:solidFill>
                  <a:prstClr val="black"/>
                </a:solidFill>
              </a:rPr>
              <a:t>Tasks</a:t>
            </a:r>
            <a:r>
              <a:rPr lang="fr-FR" altLang="zh-CN" sz="1400" b="1" dirty="0">
                <a:solidFill>
                  <a:prstClr val="black"/>
                </a:solidFill>
              </a:rPr>
              <a:t>)</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b="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see</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the </a:t>
            </a:r>
            <a:r>
              <a:rPr kumimoji="0" lang="fr-FR" altLang="zh-CN" sz="1400" b="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agreed</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SA6 SID in </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hlinkClick r:id="rId3"/>
              </a:rPr>
              <a:t>SP-251688</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285750" marR="0" lvl="0" indent="-285750" algn="l" defTabSz="914400" rtl="0" eaLnBrk="0" fontAlgn="base" latinLnBrk="0" hangingPunct="0">
              <a:lnSpc>
                <a:spcPct val="100000"/>
              </a:lnSpc>
              <a:spcBef>
                <a:spcPts val="600"/>
              </a:spcBef>
              <a:spcAft>
                <a:spcPct val="0"/>
              </a:spcAft>
              <a:buClrTx/>
              <a:buSzTx/>
              <a:buFont typeface="Wingdings" panose="05000000000000000000" pitchFamily="2" charset="2"/>
              <a:buChar char="Ø"/>
              <a:tabLst/>
              <a:defRPr/>
            </a:pP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corresponding</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Key Issues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progressively</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defined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starting</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from</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this</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Quarter.</a:t>
            </a:r>
            <a:endParaRPr kumimoji="0" lang="en-US" altLang="zh-CN" sz="1400" i="0" u="none" strike="noStrike" kern="1200" cap="none" spc="0" normalizeH="0" baseline="0" noProof="0" dirty="0">
              <a:ln>
                <a:noFill/>
              </a:ln>
              <a:solidFill>
                <a:srgbClr val="C00000"/>
              </a:solidFill>
              <a:effectLst/>
              <a:uLnTx/>
              <a:uFillTx/>
              <a:latin typeface="Arial" pitchFamily="34" charset="0"/>
              <a:ea typeface="宋体" panose="02010600030101010101" pitchFamily="2" charset="-122"/>
              <a:cs typeface="Arial" pitchFamily="34" charset="0"/>
            </a:endParaRPr>
          </a:p>
          <a:p>
            <a:pPr marL="285750" marR="0" lvl="0" indent="-285750" algn="l" defTabSz="914400" rtl="0" eaLnBrk="0" fontAlgn="base" latinLnBrk="0" hangingPunct="0">
              <a:lnSpc>
                <a:spcPct val="100000"/>
              </a:lnSpc>
              <a:spcBef>
                <a:spcPts val="600"/>
              </a:spcBef>
              <a:spcAft>
                <a:spcPct val="0"/>
              </a:spcAft>
              <a:buClrTx/>
              <a:buSzTx/>
              <a:buFont typeface="Wingdings" panose="05000000000000000000" pitchFamily="2" charset="2"/>
              <a:buChar char="Ø"/>
              <a:tabLst/>
              <a:defRPr/>
            </a:pP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Here</a:t>
            </a:r>
            <a:r>
              <a:rPr lang="fr-FR" altLang="zh-CN" sz="1400" dirty="0" err="1">
                <a:solidFill>
                  <a:prstClr val="black"/>
                </a:solidFill>
                <a:ea typeface="宋体" panose="02010600030101010101" pitchFamily="2" charset="-122"/>
              </a:rPr>
              <a:t>inafter</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extracts</a:t>
            </a:r>
            <a:r>
              <a:rPr lang="fr-FR" altLang="zh-CN" sz="1400" dirty="0">
                <a:solidFill>
                  <a:prstClr val="black"/>
                </a:solidFill>
                <a:ea typeface="宋体" panose="02010600030101010101" pitchFamily="2" charset="-122"/>
              </a:rPr>
              <a:t> of </a:t>
            </a:r>
            <a:r>
              <a:rPr lang="fr-FR" altLang="zh-CN" sz="1400" dirty="0" err="1">
                <a:solidFill>
                  <a:prstClr val="black"/>
                </a:solidFill>
                <a:ea typeface="宋体" panose="02010600030101010101" pitchFamily="2" charset="-122"/>
              </a:rPr>
              <a:t>some</a:t>
            </a:r>
            <a:r>
              <a:rPr lang="fr-FR" altLang="zh-CN" sz="1400" dirty="0">
                <a:solidFill>
                  <a:prstClr val="black"/>
                </a:solidFill>
                <a:ea typeface="宋体" panose="02010600030101010101" pitchFamily="2" charset="-122"/>
              </a:rPr>
              <a:t> of the </a:t>
            </a:r>
            <a:r>
              <a:rPr lang="fr-FR" altLang="zh-CN" sz="1400" dirty="0" err="1">
                <a:solidFill>
                  <a:prstClr val="black"/>
                </a:solidFill>
                <a:ea typeface="宋体" panose="02010600030101010101" pitchFamily="2" charset="-122"/>
              </a:rPr>
              <a:t>agreed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WTs</a:t>
            </a:r>
            <a:r>
              <a:rPr lang="fr-FR" altLang="zh-CN" sz="1400" dirty="0">
                <a:solidFill>
                  <a:prstClr val="black"/>
                </a:solidFill>
                <a:ea typeface="宋体" panose="02010600030101010101" pitchFamily="2" charset="-122"/>
              </a:rPr>
              <a:t>:</a:t>
            </a:r>
            <a:endPar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endParaRPr>
          </a:p>
        </p:txBody>
      </p:sp>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5" name="Picture 4">
            <a:extLst>
              <a:ext uri="{FF2B5EF4-FFF2-40B4-BE49-F238E27FC236}">
                <a16:creationId xmlns:a16="http://schemas.microsoft.com/office/drawing/2014/main" id="{D8BD7592-E872-4DFC-9A61-8788EB740DE4}"/>
              </a:ext>
            </a:extLst>
          </p:cNvPr>
          <p:cNvPicPr>
            <a:picLocks noChangeAspect="1"/>
          </p:cNvPicPr>
          <p:nvPr/>
        </p:nvPicPr>
        <p:blipFill>
          <a:blip r:embed="rId4"/>
          <a:stretch>
            <a:fillRect/>
          </a:stretch>
        </p:blipFill>
        <p:spPr>
          <a:xfrm>
            <a:off x="6489890" y="3037666"/>
            <a:ext cx="4320778" cy="3094611"/>
          </a:xfrm>
          <a:prstGeom prst="rect">
            <a:avLst/>
          </a:prstGeom>
        </p:spPr>
      </p:pic>
      <p:pic>
        <p:nvPicPr>
          <p:cNvPr id="6" name="Picture 5">
            <a:extLst>
              <a:ext uri="{FF2B5EF4-FFF2-40B4-BE49-F238E27FC236}">
                <a16:creationId xmlns:a16="http://schemas.microsoft.com/office/drawing/2014/main" id="{FE4E128C-B17E-49EC-923A-B4696CBC4DBE}"/>
              </a:ext>
            </a:extLst>
          </p:cNvPr>
          <p:cNvPicPr>
            <a:picLocks noChangeAspect="1"/>
          </p:cNvPicPr>
          <p:nvPr/>
        </p:nvPicPr>
        <p:blipFill>
          <a:blip r:embed="rId5"/>
          <a:stretch>
            <a:fillRect/>
          </a:stretch>
        </p:blipFill>
        <p:spPr>
          <a:xfrm>
            <a:off x="889695" y="3037666"/>
            <a:ext cx="5073722" cy="3094610"/>
          </a:xfrm>
          <a:prstGeom prst="rect">
            <a:avLst/>
          </a:prstGeom>
        </p:spPr>
      </p:pic>
    </p:spTree>
    <p:extLst>
      <p:ext uri="{BB962C8B-B14F-4D97-AF65-F5344CB8AC3E}">
        <p14:creationId xmlns:p14="http://schemas.microsoft.com/office/powerpoint/2010/main" val="1641677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Proposal#1: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360746" y="1748561"/>
            <a:ext cx="11380404" cy="4516621"/>
          </a:xfrm>
          <a:prstGeom prst="rect">
            <a:avLst/>
          </a:prstGeom>
          <a:noFill/>
        </p:spPr>
        <p:txBody>
          <a:bodyPr wrap="square" rtlCol="0">
            <a:spAutoFit/>
          </a:bodyPr>
          <a:lstStyle/>
          <a:p>
            <a:r>
              <a:rPr lang="en-US" altLang="zh-CN" sz="1550" b="1" u="sng" dirty="0"/>
              <a:t>Proposal#1: </a:t>
            </a:r>
            <a:r>
              <a:rPr lang="en-US" altLang="zh-CN" sz="1550" b="1" dirty="0"/>
              <a:t>A single cross-WGs SID as “Study on 3GPP Network Capability Exposure in the 6G System” </a:t>
            </a:r>
            <a:r>
              <a:rPr lang="en-US" altLang="zh-CN" sz="1550" dirty="0"/>
              <a:t>led by CT3 that includes impacts to CT1 and CT3. </a:t>
            </a:r>
            <a:r>
              <a:rPr lang="en-US" altLang="zh-CN" sz="1550" b="1" dirty="0"/>
              <a:t>The CT1 study will not be started before CT1#162 </a:t>
            </a:r>
            <a:r>
              <a:rPr lang="en-US" altLang="zh-CN" sz="1550" dirty="0"/>
              <a:t>to wait for the progress of the study in CT3 on the common protocol and interface aspects for the 3GPP Network Capability Exposure Framework in 6G.</a:t>
            </a:r>
            <a:endParaRPr lang="fr-FR" altLang="zh-CN" sz="1550" b="1" dirty="0"/>
          </a:p>
          <a:p>
            <a:pPr marL="360680" indent="-180340" hangingPunct="0">
              <a:spcAft>
                <a:spcPts val="300"/>
              </a:spcAft>
            </a:pPr>
            <a:r>
              <a:rPr lang="en-US" altLang="zh-CN" sz="1200" b="1" dirty="0">
                <a:effectLst/>
                <a:latin typeface="Times New Roman" panose="02020603050405020304" pitchFamily="18" charset="0"/>
                <a:ea typeface="宋体" panose="02010600030101010101" pitchFamily="2" charset="-122"/>
              </a:rPr>
              <a:t>WT#1</a:t>
            </a:r>
            <a:r>
              <a:rPr lang="en-US" altLang="zh-CN" sz="1200" dirty="0">
                <a:effectLst/>
                <a:latin typeface="Times New Roman" panose="02020603050405020304" pitchFamily="18" charset="0"/>
                <a:ea typeface="宋体" panose="02010600030101010101" pitchFamily="2" charset="-122"/>
              </a:rPr>
              <a:t>: Study the protocol and interface requirements </a:t>
            </a:r>
            <a:r>
              <a:rPr lang="en-GB" altLang="zh-CN" sz="1200" dirty="0">
                <a:effectLst/>
                <a:latin typeface="Times New Roman" panose="02020603050405020304" pitchFamily="18" charset="0"/>
                <a:ea typeface="宋体" panose="02010600030101010101" pitchFamily="2" charset="-122"/>
              </a:rPr>
              <a:t>to support </a:t>
            </a:r>
            <a:r>
              <a:rPr lang="en-US" altLang="zh-CN" sz="1200" dirty="0">
                <a:effectLst/>
                <a:latin typeface="Times New Roman" panose="02020603050405020304" pitchFamily="18" charset="0"/>
                <a:ea typeface="宋体" panose="02010600030101010101" pitchFamily="2" charset="-122"/>
              </a:rPr>
              <a:t>the communications between the network and </a:t>
            </a:r>
            <a:r>
              <a:rPr lang="en-GB" altLang="zh-CN" sz="1200" dirty="0">
                <a:effectLst/>
                <a:latin typeface="Times New Roman" panose="02020603050405020304" pitchFamily="18" charset="0"/>
                <a:ea typeface="宋体" panose="02010600030101010101" pitchFamily="2" charset="-122"/>
              </a:rPr>
              <a:t>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Applications represented by AFs (e.g., AI Agents on AFs)</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1.1.	the communication characteristics and protocol requirements of these interfaces (e.g., in terms of throughput, real-time requirements, security, resiliency mechanisms, error handling, exposure framework); and</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1.2.	the interoperability with the pre-6G Network Capability Exposure frameworks.</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b="1" dirty="0">
                <a:effectLst/>
                <a:latin typeface="Times New Roman" panose="02020603050405020304" pitchFamily="18" charset="0"/>
                <a:ea typeface="宋体" panose="02010600030101010101" pitchFamily="2" charset="-122"/>
              </a:rPr>
              <a:t>WT#2: </a:t>
            </a:r>
            <a:r>
              <a:rPr lang="en-US" altLang="zh-CN" sz="1200" dirty="0">
                <a:effectLst/>
                <a:latin typeface="Times New Roman" panose="02020603050405020304" pitchFamily="18" charset="0"/>
                <a:ea typeface="宋体" panose="02010600030101010101" pitchFamily="2" charset="-122"/>
              </a:rPr>
              <a:t>Study the protocol selection and interface design </a:t>
            </a:r>
            <a:r>
              <a:rPr lang="en-GB" altLang="zh-CN" sz="1200" dirty="0">
                <a:effectLst/>
                <a:latin typeface="Times New Roman" panose="02020603050405020304" pitchFamily="18" charset="0"/>
                <a:ea typeface="宋体" panose="02010600030101010101" pitchFamily="2" charset="-122"/>
              </a:rPr>
              <a:t>to support </a:t>
            </a:r>
            <a:r>
              <a:rPr lang="en-US" altLang="zh-CN" sz="1200" dirty="0">
                <a:effectLst/>
                <a:latin typeface="Times New Roman" panose="02020603050405020304" pitchFamily="18" charset="0"/>
                <a:ea typeface="宋体" panose="02010600030101010101" pitchFamily="2" charset="-122"/>
              </a:rPr>
              <a:t>the communication between the network and </a:t>
            </a:r>
            <a:r>
              <a:rPr lang="en-GB" altLang="zh-CN" sz="1200" dirty="0">
                <a:effectLst/>
                <a:latin typeface="Times New Roman" panose="02020603050405020304" pitchFamily="18" charset="0"/>
                <a:ea typeface="宋体" panose="02010600030101010101" pitchFamily="2" charset="-122"/>
              </a:rPr>
              <a:t>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Applications represented by AFs (e.g., AI Agents on AFs)</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2.1.	the candidate protocols and protocol selection criteria, the common selected protocol and interface aspects (e.g., protocol stack), including the design principles, encoding formats of information elements, protocol primitives, architectural styles (e.g., RESTful, RPC) and communication types (e.g., request/response, subscribe/notify, publish/notify), general mechanisms and functionalities (e.g., routing, security, extensibility, load/overload control, discovery and selection aspects).</a:t>
            </a:r>
            <a:endParaRPr lang="zh-CN" altLang="zh-CN" sz="18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200" dirty="0">
                <a:effectLst/>
                <a:latin typeface="Times New Roman" panose="02020603050405020304" pitchFamily="18" charset="0"/>
                <a:ea typeface="宋体" panose="02010600030101010101" pitchFamily="2" charset="-122"/>
              </a:rPr>
              <a:t>For CT1:</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dirty="0">
                <a:effectLst/>
                <a:latin typeface="Times New Roman" panose="02020603050405020304" pitchFamily="18" charset="0"/>
                <a:ea typeface="宋体" panose="02010600030101010101" pitchFamily="2" charset="-122"/>
              </a:rPr>
              <a:t>-	study the </a:t>
            </a:r>
            <a:r>
              <a:rPr lang="en-GB" altLang="zh-CN" sz="1200" dirty="0">
                <a:effectLst/>
                <a:latin typeface="Times New Roman" panose="02020603050405020304" pitchFamily="18" charset="0"/>
                <a:ea typeface="宋体" panose="02010600030101010101" pitchFamily="2" charset="-122"/>
              </a:rPr>
              <a:t>stage 3 protocol and interface design and selection aspects </a:t>
            </a:r>
            <a:r>
              <a:rPr lang="en-US" altLang="zh-CN" sz="1200" dirty="0">
                <a:effectLst/>
                <a:latin typeface="Times New Roman" panose="02020603050405020304" pitchFamily="18" charset="0"/>
                <a:ea typeface="宋体" panose="02010600030101010101" pitchFamily="2" charset="-122"/>
              </a:rPr>
              <a:t>for </a:t>
            </a:r>
            <a:r>
              <a:rPr lang="en-GB" altLang="zh-CN" sz="1200" dirty="0">
                <a:effectLst/>
                <a:latin typeface="Times New Roman" panose="02020603050405020304" pitchFamily="18" charset="0"/>
                <a:ea typeface="宋体" panose="02010600030101010101" pitchFamily="2" charset="-122"/>
              </a:rPr>
              <a:t>the 3GPP Network Capability Exposure framework related UE to network interfaces that are under CT WG1's remit.</a:t>
            </a:r>
            <a:endParaRPr lang="zh-CN" altLang="zh-CN" sz="12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200" dirty="0">
                <a:effectLst/>
                <a:latin typeface="Times New Roman" panose="02020603050405020304" pitchFamily="18" charset="0"/>
                <a:ea typeface="宋体" panose="02010600030101010101" pitchFamily="2" charset="-122"/>
              </a:rPr>
              <a:t>NOTE 1:	Since the study in CT1 depends on the progress of the study in CT3 on the common protocol and interface aspects for the </a:t>
            </a:r>
            <a:r>
              <a:rPr lang="en-GB" altLang="zh-CN" sz="1200" dirty="0">
                <a:effectLst/>
                <a:latin typeface="Times New Roman" panose="02020603050405020304" pitchFamily="18" charset="0"/>
                <a:ea typeface="宋体" panose="02010600030101010101" pitchFamily="2" charset="-122"/>
              </a:rPr>
              <a:t>3GPP Network Capability Exposure Framework in 6G</a:t>
            </a:r>
            <a:r>
              <a:rPr lang="en-US" altLang="zh-CN" sz="1200" dirty="0">
                <a:effectLst/>
                <a:latin typeface="Times New Roman" panose="02020603050405020304" pitchFamily="18" charset="0"/>
                <a:ea typeface="宋体" panose="02010600030101010101" pitchFamily="2" charset="-122"/>
              </a:rPr>
              <a:t>, the study in CT1 will be started at a later stage (not earlier than CT1#162).</a:t>
            </a:r>
            <a:endParaRPr lang="zh-CN" altLang="zh-CN" sz="12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200" dirty="0">
                <a:effectLst/>
                <a:latin typeface="Times New Roman" panose="02020603050405020304" pitchFamily="18" charset="0"/>
                <a:ea typeface="宋体" panose="02010600030101010101" pitchFamily="2" charset="-122"/>
              </a:rPr>
              <a:t>For CT3:</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dirty="0">
                <a:effectLst/>
                <a:latin typeface="Times New Roman" panose="02020603050405020304" pitchFamily="18" charset="0"/>
                <a:ea typeface="宋体" panose="02010600030101010101" pitchFamily="2" charset="-122"/>
              </a:rPr>
              <a:t>-	study the common protocol and interface aspects for the </a:t>
            </a:r>
            <a:r>
              <a:rPr lang="en-GB" altLang="zh-CN" sz="1200" dirty="0">
                <a:effectLst/>
                <a:latin typeface="Times New Roman" panose="02020603050405020304" pitchFamily="18" charset="0"/>
                <a:ea typeface="宋体" panose="02010600030101010101" pitchFamily="2" charset="-122"/>
              </a:rPr>
              <a:t>stage 3 protocol designed </a:t>
            </a:r>
            <a:r>
              <a:rPr lang="en-US" altLang="zh-CN" sz="1200" dirty="0">
                <a:effectLst/>
                <a:latin typeface="Times New Roman" panose="02020603050405020304" pitchFamily="18" charset="0"/>
                <a:ea typeface="宋体" panose="02010600030101010101" pitchFamily="2" charset="-122"/>
              </a:rPr>
              <a:t>for the </a:t>
            </a:r>
            <a:r>
              <a:rPr lang="en-GB" altLang="zh-CN" sz="1200" dirty="0">
                <a:effectLst/>
                <a:latin typeface="Times New Roman" panose="02020603050405020304" pitchFamily="18" charset="0"/>
                <a:ea typeface="宋体" panose="02010600030101010101" pitchFamily="2" charset="-122"/>
              </a:rPr>
              <a:t>3GPP Network Capability Exposure Framework, e.g., candidate protocols; and</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GB" altLang="zh-CN" sz="1200" dirty="0">
                <a:effectLst/>
                <a:latin typeface="Times New Roman" panose="02020603050405020304" pitchFamily="18" charset="0"/>
                <a:ea typeface="宋体" panose="02010600030101010101" pitchFamily="2" charset="-122"/>
              </a:rPr>
              <a:t>-	study the stage 3 protocol and interface design and selection aspects </a:t>
            </a:r>
            <a:r>
              <a:rPr lang="en-US" altLang="zh-CN" sz="1200" dirty="0">
                <a:effectLst/>
                <a:latin typeface="Times New Roman" panose="02020603050405020304" pitchFamily="18" charset="0"/>
                <a:ea typeface="宋体" panose="02010600030101010101" pitchFamily="2" charset="-122"/>
              </a:rPr>
              <a:t>for the </a:t>
            </a:r>
            <a:r>
              <a:rPr lang="en-GB" altLang="zh-CN" sz="1200" dirty="0">
                <a:effectLst/>
                <a:latin typeface="Times New Roman" panose="02020603050405020304" pitchFamily="18" charset="0"/>
                <a:ea typeface="宋体" panose="02010600030101010101" pitchFamily="2" charset="-122"/>
              </a:rPr>
              <a:t>3GPP Network Capability Exposure Framework related 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to network interfaces that are under CT WG3's remit</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in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37078" y="1855477"/>
            <a:ext cx="11034000" cy="4301177"/>
          </a:xfrm>
          <a:prstGeom prst="rect">
            <a:avLst/>
          </a:prstGeom>
          <a:noFill/>
        </p:spPr>
        <p:txBody>
          <a:bodyPr wrap="square" rtlCol="0">
            <a:spAutoFit/>
          </a:bodyPr>
          <a:lstStyle/>
          <a:p>
            <a:pPr>
              <a:defRPr/>
            </a:pPr>
            <a:r>
              <a:rPr lang="en-US" altLang="zh-CN" sz="1600" b="1" u="sng" dirty="0"/>
              <a:t>Proposal#2: </a:t>
            </a:r>
            <a:r>
              <a:rPr kumimoji="0" lang="en-US" altLang="zh-CN" sz="16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SID </a:t>
            </a:r>
            <a:r>
              <a:rPr kumimoji="0" lang="en-US"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only </a:t>
            </a:r>
            <a:r>
              <a:rPr kumimoji="0" lang="en-US" altLang="zh-CN" sz="16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6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the other CT1 SID(s) </a:t>
            </a:r>
            <a:r>
              <a:rPr kumimoji="0" lang="en-US" altLang="zh-CN" sz="160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with a close c</a:t>
            </a:r>
            <a:r>
              <a:rPr lang="en-US" altLang="zh-CN" sz="1600" dirty="0" err="1">
                <a:solidFill>
                  <a:prstClr val="black"/>
                </a:solidFill>
                <a:ea typeface="宋体" panose="02010600030101010101" pitchFamily="2" charset="-122"/>
              </a:rPr>
              <a:t>oordination</a:t>
            </a:r>
            <a:r>
              <a:rPr lang="en-US" altLang="zh-CN" sz="1600" dirty="0">
                <a:solidFill>
                  <a:prstClr val="black"/>
                </a:solidFill>
                <a:ea typeface="宋体" panose="02010600030101010101" pitchFamily="2" charset="-122"/>
              </a:rPr>
              <a:t> with CT3 when needed (e.g., via joint sessions),</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but</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no</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dedicated SID in CT1.</a:t>
            </a:r>
            <a:endParaRPr kumimoji="0" lang="en-US" altLang="zh-CN" sz="16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L="360680" indent="-180340" hangingPunct="0">
              <a:spcAft>
                <a:spcPts val="300"/>
              </a:spcAft>
            </a:pPr>
            <a:r>
              <a:rPr lang="en-US" altLang="zh-CN" sz="1400" b="1" dirty="0">
                <a:effectLst/>
                <a:latin typeface="Times New Roman" panose="02020603050405020304" pitchFamily="18" charset="0"/>
                <a:ea typeface="宋体" panose="02010600030101010101" pitchFamily="2" charset="-122"/>
              </a:rPr>
              <a:t>WT#1</a:t>
            </a:r>
            <a:r>
              <a:rPr lang="en-US" altLang="zh-CN" sz="1400" dirty="0">
                <a:effectLst/>
                <a:latin typeface="Times New Roman" panose="02020603050405020304" pitchFamily="18" charset="0"/>
                <a:ea typeface="宋体" panose="02010600030101010101" pitchFamily="2" charset="-122"/>
              </a:rPr>
              <a:t>: Study the protocol and interface requirements </a:t>
            </a:r>
            <a:r>
              <a:rPr lang="en-GB" altLang="zh-CN" sz="1400" dirty="0">
                <a:effectLst/>
                <a:latin typeface="Times New Roman" panose="02020603050405020304" pitchFamily="18" charset="0"/>
                <a:ea typeface="宋体" panose="02010600030101010101" pitchFamily="2" charset="-122"/>
              </a:rPr>
              <a:t>to support </a:t>
            </a:r>
            <a:r>
              <a:rPr lang="en-US" altLang="zh-CN" sz="1400" dirty="0">
                <a:effectLst/>
                <a:latin typeface="Times New Roman" panose="02020603050405020304" pitchFamily="18" charset="0"/>
                <a:ea typeface="宋体" panose="02010600030101010101" pitchFamily="2" charset="-122"/>
              </a:rPr>
              <a:t>the communications between the network and </a:t>
            </a:r>
            <a:r>
              <a:rPr lang="en-GB" altLang="zh-CN" sz="1400" dirty="0">
                <a:effectLst/>
                <a:latin typeface="Times New Roman" panose="02020603050405020304" pitchFamily="18" charset="0"/>
                <a:ea typeface="宋体" panose="02010600030101010101" pitchFamily="2" charset="-122"/>
              </a:rPr>
              <a:t>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Applications represented by AFs (e.g., AI Agents on AFs)</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1.1.	the communication characteristics and protocol requirements of these interfaces (e.g., in terms of throughput, real-time requirements, security, resiliency mechanisms, error handling, exposure framework); and</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1.2.	the interoperability with the pre-6G Network Capability Exposure frameworks.</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400" b="1" dirty="0">
                <a:effectLst/>
                <a:latin typeface="Times New Roman" panose="02020603050405020304" pitchFamily="18" charset="0"/>
                <a:ea typeface="宋体" panose="02010600030101010101" pitchFamily="2" charset="-122"/>
              </a:rPr>
              <a:t>WT#2: </a:t>
            </a:r>
            <a:r>
              <a:rPr lang="en-US" altLang="zh-CN" sz="1400" dirty="0">
                <a:effectLst/>
                <a:latin typeface="Times New Roman" panose="02020603050405020304" pitchFamily="18" charset="0"/>
                <a:ea typeface="宋体" panose="02010600030101010101" pitchFamily="2" charset="-122"/>
              </a:rPr>
              <a:t>Study the protocol selection and interface design </a:t>
            </a:r>
            <a:r>
              <a:rPr lang="en-GB" altLang="zh-CN" sz="1400" dirty="0">
                <a:effectLst/>
                <a:latin typeface="Times New Roman" panose="02020603050405020304" pitchFamily="18" charset="0"/>
                <a:ea typeface="宋体" panose="02010600030101010101" pitchFamily="2" charset="-122"/>
              </a:rPr>
              <a:t>to support </a:t>
            </a:r>
            <a:r>
              <a:rPr lang="en-US" altLang="zh-CN" sz="1400" dirty="0">
                <a:effectLst/>
                <a:latin typeface="Times New Roman" panose="02020603050405020304" pitchFamily="18" charset="0"/>
                <a:ea typeface="宋体" panose="02010600030101010101" pitchFamily="2" charset="-122"/>
              </a:rPr>
              <a:t>the communication between the network and </a:t>
            </a:r>
            <a:r>
              <a:rPr lang="en-GB" altLang="zh-CN" sz="1400" dirty="0">
                <a:effectLst/>
                <a:latin typeface="Times New Roman" panose="02020603050405020304" pitchFamily="18" charset="0"/>
                <a:ea typeface="宋体" panose="02010600030101010101" pitchFamily="2" charset="-122"/>
              </a:rPr>
              <a:t>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Applications represented by AFs (e.g., AI Agents on AFs)</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2.1.	the candidate protocols and protocol selection criteria, the common selected protocol and interface aspects (e.g., protocol stack), including the design principles, encoding formats of information elements, protocol primitives, architectural styles (e.g., RESTful, RPC) and communication types (e.g., request/response, subscribe/notify, publish/notify), general mechanisms and functionalities (e.g., routing, security, extensibility, load/overload control, discovery and selection aspects).</a:t>
            </a:r>
            <a:endParaRPr lang="zh-CN" altLang="zh-CN" sz="20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400" dirty="0">
                <a:effectLst/>
                <a:latin typeface="Times New Roman" panose="02020603050405020304" pitchFamily="18" charset="0"/>
                <a:ea typeface="宋体" panose="02010600030101010101" pitchFamily="2" charset="-122"/>
              </a:rPr>
              <a:t>For CT3:</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400" dirty="0">
                <a:effectLst/>
                <a:latin typeface="Times New Roman" panose="02020603050405020304" pitchFamily="18" charset="0"/>
                <a:ea typeface="宋体" panose="02010600030101010101" pitchFamily="2" charset="-122"/>
              </a:rPr>
              <a:t>-	study the common protocol and interface aspects for the </a:t>
            </a:r>
            <a:r>
              <a:rPr lang="en-GB" altLang="zh-CN" sz="1400" dirty="0">
                <a:effectLst/>
                <a:latin typeface="Times New Roman" panose="02020603050405020304" pitchFamily="18" charset="0"/>
                <a:ea typeface="宋体" panose="02010600030101010101" pitchFamily="2" charset="-122"/>
              </a:rPr>
              <a:t>stage 3 protocol designed </a:t>
            </a:r>
            <a:r>
              <a:rPr lang="en-US" altLang="zh-CN" sz="1400" dirty="0">
                <a:effectLst/>
                <a:latin typeface="Times New Roman" panose="02020603050405020304" pitchFamily="18" charset="0"/>
                <a:ea typeface="宋体" panose="02010600030101010101" pitchFamily="2" charset="-122"/>
              </a:rPr>
              <a:t>for the </a:t>
            </a:r>
            <a:r>
              <a:rPr lang="en-GB" altLang="zh-CN" sz="1400" dirty="0">
                <a:effectLst/>
                <a:latin typeface="Times New Roman" panose="02020603050405020304" pitchFamily="18" charset="0"/>
                <a:ea typeface="宋体" panose="02010600030101010101" pitchFamily="2" charset="-122"/>
              </a:rPr>
              <a:t>3GPP Network Capability Exposure Framework, e.g., candidate protocols; and</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GB" altLang="zh-CN" sz="1400" dirty="0">
                <a:effectLst/>
                <a:latin typeface="Times New Roman" panose="02020603050405020304" pitchFamily="18" charset="0"/>
                <a:ea typeface="宋体" panose="02010600030101010101" pitchFamily="2" charset="-122"/>
              </a:rPr>
              <a:t>-	study the stage 3 protocol and interface design and selection aspects </a:t>
            </a:r>
            <a:r>
              <a:rPr lang="en-US" altLang="zh-CN" sz="1400" dirty="0">
                <a:effectLst/>
                <a:latin typeface="Times New Roman" panose="02020603050405020304" pitchFamily="18" charset="0"/>
                <a:ea typeface="宋体" panose="02010600030101010101" pitchFamily="2" charset="-122"/>
              </a:rPr>
              <a:t>for the </a:t>
            </a:r>
            <a:r>
              <a:rPr lang="en-GB" altLang="zh-CN" sz="1400" dirty="0">
                <a:effectLst/>
                <a:latin typeface="Times New Roman" panose="02020603050405020304" pitchFamily="18" charset="0"/>
                <a:ea typeface="宋体" panose="02010600030101010101" pitchFamily="2" charset="-122"/>
              </a:rPr>
              <a:t>3GPP Network Capability Exposure Framework related 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to network interfaces that are under CT WG3's remit</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NCE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539704"/>
          </a:xfrm>
          <a:prstGeom prst="rect">
            <a:avLst/>
          </a:prstGeom>
          <a:noFill/>
        </p:spPr>
        <p:txBody>
          <a:bodyPr wrap="square" rtlCol="0">
            <a:spAutoFit/>
          </a:bodyPr>
          <a:lstStyle/>
          <a:p>
            <a:pPr>
              <a:spcAft>
                <a:spcPts val="600"/>
              </a:spcAft>
            </a:pPr>
            <a:r>
              <a:rPr lang="en-US" altLang="zh-CN" dirty="0"/>
              <a:t>As per the 6G Stage 2 "Work Task#1.2.6 </a:t>
            </a:r>
            <a:r>
              <a:rPr lang="en-GB" dirty="0"/>
              <a:t>Network Exposure</a:t>
            </a:r>
            <a:r>
              <a:rPr lang="en-US" altLang="zh-CN" dirty="0"/>
              <a:t>" agreed by SA2 6G SID (</a:t>
            </a:r>
            <a:r>
              <a:rPr lang="fr-FR" altLang="zh-CN" dirty="0">
                <a:solidFill>
                  <a:prstClr val="black"/>
                </a:solidFill>
                <a:hlinkClick r:id="rId4"/>
              </a:rPr>
              <a:t>SP-251634</a:t>
            </a:r>
            <a:r>
              <a:rPr lang="en-US" altLang="zh-CN" dirty="0"/>
              <a:t>) and the Stage 2 work on 6G Application Enablement in SA6 (see </a:t>
            </a:r>
            <a:r>
              <a:rPr lang="fr-FR" altLang="zh-CN" dirty="0">
                <a:solidFill>
                  <a:prstClr val="black"/>
                </a:solidFill>
                <a:hlinkClick r:id="rId5"/>
              </a:rPr>
              <a:t>SP-251688</a:t>
            </a:r>
            <a:r>
              <a:rPr lang="fr-FR" altLang="zh-CN" dirty="0">
                <a:solidFill>
                  <a:prstClr val="black"/>
                </a:solidFill>
              </a:rPr>
              <a:t>)</a:t>
            </a:r>
            <a:r>
              <a:rPr lang="en-US" altLang="zh-CN" dirty="0"/>
              <a:t>,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sz="1600" dirty="0"/>
              <a:t>Protocol Assumption and Requirements</a:t>
            </a:r>
          </a:p>
          <a:p>
            <a:pPr marL="800100" lvl="1" indent="-342900">
              <a:spcBef>
                <a:spcPts val="1200"/>
              </a:spcBef>
              <a:spcAft>
                <a:spcPts val="0"/>
              </a:spcAft>
              <a:buAutoNum type="arabicPeriod"/>
            </a:pPr>
            <a:r>
              <a:rPr lang="en-US" altLang="zh-CN" sz="1600" dirty="0"/>
              <a:t>Key Issues – Exposure of Network Capabilities to 3</a:t>
            </a:r>
            <a:r>
              <a:rPr lang="en-US" altLang="zh-CN" sz="1600" baseline="30000" dirty="0"/>
              <a:t>rd</a:t>
            </a:r>
            <a:r>
              <a:rPr lang="en-US" altLang="zh-CN" sz="1600" dirty="0"/>
              <a:t> Party Applications</a:t>
            </a:r>
          </a:p>
          <a:p>
            <a:pPr marL="800100" lvl="1" indent="-342900">
              <a:spcBef>
                <a:spcPts val="1200"/>
              </a:spcBef>
              <a:spcAft>
                <a:spcPts val="0"/>
              </a:spcAft>
              <a:buAutoNum type="arabicPeriod"/>
            </a:pPr>
            <a:r>
              <a:rPr lang="en-US" altLang="zh-CN" sz="1600" dirty="0"/>
              <a:t>Key Issues – Consumption of 3</a:t>
            </a:r>
            <a:r>
              <a:rPr lang="en-US" altLang="zh-CN" sz="1600" baseline="30000" dirty="0"/>
              <a:t>rd</a:t>
            </a:r>
            <a:r>
              <a:rPr lang="en-US" altLang="zh-CN" sz="1600" dirty="0"/>
              <a:t> Party Applications' Capabilities by the Network</a:t>
            </a:r>
          </a:p>
          <a:p>
            <a:pPr marL="800100" lvl="1" indent="-342900">
              <a:spcBef>
                <a:spcPts val="1200"/>
              </a:spcBef>
              <a:spcAft>
                <a:spcPts val="0"/>
              </a:spcAft>
              <a:buFontTx/>
              <a:buAutoNum type="arabicPeriod"/>
            </a:pPr>
            <a:r>
              <a:rPr lang="en-US" altLang="zh-CN" sz="1600" dirty="0"/>
              <a:t>Key Issues – Application Enablement</a:t>
            </a:r>
          </a:p>
          <a:p>
            <a:pPr marL="800100" lvl="1" indent="-342900">
              <a:spcBef>
                <a:spcPts val="1200"/>
              </a:spcBef>
              <a:spcAft>
                <a:spcPts val="0"/>
              </a:spcAft>
              <a:buAutoNum type="arabicPeriod"/>
            </a:pPr>
            <a:r>
              <a:rPr lang="en-GB" altLang="zh-CN" sz="1600" dirty="0"/>
              <a:t>Solutions: the solutions to each KI</a:t>
            </a:r>
            <a:endParaRPr lang="en-US" altLang="zh-CN" sz="1600" dirty="0"/>
          </a:p>
          <a:p>
            <a:pPr marL="800100" lvl="1" indent="-342900">
              <a:spcBef>
                <a:spcPts val="1200"/>
              </a:spcBef>
              <a:spcAft>
                <a:spcPts val="0"/>
              </a:spcAft>
              <a:buAutoNum type="arabicPeriod"/>
            </a:pPr>
            <a:r>
              <a:rPr lang="en-GB" altLang="zh-CN" sz="1600" dirty="0"/>
              <a:t>Interim agreements</a:t>
            </a:r>
          </a:p>
          <a:p>
            <a:pPr marL="800100" lvl="1" indent="-342900">
              <a:spcBef>
                <a:spcPts val="1200"/>
              </a:spcBef>
              <a:spcAft>
                <a:spcPts val="0"/>
              </a:spcAft>
              <a:buAutoNum type="arabicPeriod"/>
            </a:pPr>
            <a:r>
              <a:rPr lang="en-GB" altLang="zh-CN" sz="1600" dirty="0"/>
              <a:t>Consolidated 6G </a:t>
            </a:r>
            <a:r>
              <a:rPr lang="en-US" altLang="zh-CN" sz="1600" dirty="0"/>
              <a:t>Network Capability Exposure</a:t>
            </a:r>
            <a:r>
              <a:rPr lang="en-GB" altLang="zh-CN" sz="1600" dirty="0"/>
              <a:t> Protocol interim agreements</a:t>
            </a:r>
          </a:p>
          <a:p>
            <a:pPr marL="800100" lvl="1" indent="-342900">
              <a:spcBef>
                <a:spcPts val="1200"/>
              </a:spcBef>
              <a:spcAft>
                <a:spcPts val="0"/>
              </a:spcAft>
              <a:buAutoNum type="arabicPeriod"/>
            </a:pPr>
            <a:r>
              <a:rPr lang="en-US" altLang="zh-CN" sz="1600" dirty="0"/>
              <a:t>Conclusions and recommendations</a:t>
            </a:r>
          </a:p>
          <a:p>
            <a:pPr marL="342900" indent="-342900">
              <a:buAutoNum type="arabicPeriod"/>
            </a:pPr>
            <a:endParaRPr lang="en-US" altLang="zh-CN" dirty="0"/>
          </a:p>
        </p:txBody>
      </p:sp>
      <p:sp>
        <p:nvSpPr>
          <p:cNvPr id="4" name="文本框 3">
            <a:extLst>
              <a:ext uri="{FF2B5EF4-FFF2-40B4-BE49-F238E27FC236}">
                <a16:creationId xmlns:a16="http://schemas.microsoft.com/office/drawing/2014/main" id="{54EBA926-E5D1-4342-B00E-3310076C80AA}"/>
              </a:ext>
            </a:extLst>
          </p:cNvPr>
          <p:cNvSpPr txBox="1"/>
          <p:nvPr/>
        </p:nvSpPr>
        <p:spPr>
          <a:xfrm>
            <a:off x="537700" y="6159341"/>
            <a:ext cx="11116599" cy="307777"/>
          </a:xfrm>
          <a:prstGeom prst="rect">
            <a:avLst/>
          </a:prstGeom>
          <a:noFill/>
        </p:spPr>
        <p:txBody>
          <a:bodyPr wrap="square" rtlCol="0">
            <a:spAutoFit/>
          </a:bodyPr>
          <a:lstStyle/>
          <a:p>
            <a:r>
              <a:rPr lang="en-US" altLang="zh-CN" sz="1400" dirty="0"/>
              <a:t>NOTE: A similar approach will apply to the CT1 TR.</a:t>
            </a:r>
            <a:endParaRPr lang="zh-CN" altLang="en-US" sz="1400" dirty="0"/>
          </a:p>
        </p:txBody>
      </p:sp>
      <p:graphicFrame>
        <p:nvGraphicFramePr>
          <p:cNvPr id="6" name="Object 5">
            <a:extLst>
              <a:ext uri="{FF2B5EF4-FFF2-40B4-BE49-F238E27FC236}">
                <a16:creationId xmlns:a16="http://schemas.microsoft.com/office/drawing/2014/main" id="{CC77E927-399E-46D7-87CA-FB4782FBEB9D}"/>
              </a:ext>
            </a:extLst>
          </p:cNvPr>
          <p:cNvGraphicFramePr>
            <a:graphicFrameLocks noChangeAspect="1"/>
          </p:cNvGraphicFramePr>
          <p:nvPr>
            <p:extLst>
              <p:ext uri="{D42A27DB-BD31-4B8C-83A1-F6EECF244321}">
                <p14:modId xmlns:p14="http://schemas.microsoft.com/office/powerpoint/2010/main" val="1391603555"/>
              </p:ext>
            </p:extLst>
          </p:nvPr>
        </p:nvGraphicFramePr>
        <p:xfrm>
          <a:off x="10056024" y="2623634"/>
          <a:ext cx="929640" cy="805366"/>
        </p:xfrm>
        <a:graphic>
          <a:graphicData uri="http://schemas.openxmlformats.org/presentationml/2006/ole">
            <mc:AlternateContent xmlns:mc="http://schemas.openxmlformats.org/markup-compatibility/2006">
              <mc:Choice xmlns:v="urn:schemas-microsoft-com:vml" Requires="v">
                <p:oleObj spid="_x0000_s1091" name="Document" showAsIcon="1" r:id="rId6" imgW="914275" imgH="792729" progId="Word.Document.12">
                  <p:embed/>
                </p:oleObj>
              </mc:Choice>
              <mc:Fallback>
                <p:oleObj name="Document" showAsIcon="1" r:id="rId6" imgW="914275" imgH="792729" progId="Word.Document.12">
                  <p:embed/>
                  <p:pic>
                    <p:nvPicPr>
                      <p:cNvPr id="0" name=""/>
                      <p:cNvPicPr/>
                      <p:nvPr/>
                    </p:nvPicPr>
                    <p:blipFill>
                      <a:blip r:embed="rId7"/>
                      <a:stretch>
                        <a:fillRect/>
                      </a:stretch>
                    </p:blipFill>
                    <p:spPr>
                      <a:xfrm>
                        <a:off x="10056024" y="2623634"/>
                        <a:ext cx="929640" cy="805366"/>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NCE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4278094"/>
          </a:xfrm>
          <a:prstGeom prst="rect">
            <a:avLst/>
          </a:prstGeom>
          <a:noFill/>
        </p:spPr>
        <p:txBody>
          <a:bodyPr wrap="square" rtlCol="0">
            <a:spAutoFit/>
          </a:bodyPr>
          <a:lstStyle/>
          <a:p>
            <a:pPr marL="285750" indent="-285750">
              <a:spcBef>
                <a:spcPts val="1200"/>
              </a:spcBef>
              <a:spcAft>
                <a:spcPts val="0"/>
              </a:spcAft>
              <a:buFont typeface="Wingdings" panose="05000000000000000000" pitchFamily="2" charset="2"/>
              <a:buChar char="§"/>
            </a:pPr>
            <a:r>
              <a:rPr lang="en-US" altLang="zh-CN" dirty="0"/>
              <a:t>The CT3-led NCE SID will also focus on the NCE protocol study and design, there are candidate proposals to support NCE in 6G which should be considered, e.g. </a:t>
            </a:r>
            <a:r>
              <a:rPr lang="en-US" altLang="zh-CN" sz="1600" dirty="0"/>
              <a:t>based on the NCE protocols from other SDOs, e.g. IETF protocols. </a:t>
            </a:r>
          </a:p>
          <a:p>
            <a:pPr marL="285750" indent="-285750">
              <a:spcBef>
                <a:spcPts val="1200"/>
              </a:spcBef>
              <a:spcAft>
                <a:spcPts val="0"/>
              </a:spcAft>
              <a:buFont typeface="Wingdings" panose="05000000000000000000" pitchFamily="2" charset="2"/>
              <a:buChar char="§"/>
            </a:pPr>
            <a:r>
              <a:rPr lang="en-US" altLang="zh-CN" dirty="0"/>
              <a:t>The CT3 NCE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marL="285750" indent="-285750">
              <a:spcBef>
                <a:spcPts val="1200"/>
              </a:spcBef>
              <a:spcAft>
                <a:spcPts val="0"/>
              </a:spcAft>
              <a:buFont typeface="Wingdings" panose="05000000000000000000" pitchFamily="2" charset="2"/>
              <a:buChar char="§"/>
            </a:pPr>
            <a:r>
              <a:rPr lang="en-US" altLang="zh-CN" dirty="0"/>
              <a:t>CT WGs should collaborate with SA WGs on the synergies and any potential coordination with the existing or new initiatives and/or open source efforts on network capability exposure in the industry, e.g., CAMARA, GSMA Open Gateway.</a:t>
            </a:r>
          </a:p>
          <a:p>
            <a:pPr marL="285750" indent="-285750">
              <a:spcBef>
                <a:spcPts val="1200"/>
              </a:spcBef>
              <a:spcAft>
                <a:spcPts val="0"/>
              </a:spcAft>
              <a:buFont typeface="Wingdings" panose="05000000000000000000" pitchFamily="2" charset="2"/>
              <a:buChar char="§"/>
            </a:pPr>
            <a:r>
              <a:rPr lang="en-US" altLang="zh-CN" dirty="0"/>
              <a:t>The AI-related protocol studied in CT1 and CT3 in this SID should refer to the AI protocol study and conclusion specified by the CT3 AI SID to avoid duplication of efforts and </a:t>
            </a:r>
            <a:r>
              <a:rPr lang="en-GB" altLang="zh-CN" dirty="0"/>
              <a:t>incompatible</a:t>
            </a:r>
            <a:r>
              <a:rPr lang="en-US" altLang="zh-CN" dirty="0"/>
              <a:t> solutions.</a:t>
            </a:r>
          </a:p>
          <a:p>
            <a:pPr marL="285750" indent="-285750">
              <a:spcBef>
                <a:spcPts val="1200"/>
              </a:spcBef>
              <a:spcAft>
                <a:spcPts val="0"/>
              </a:spcAft>
              <a:buFont typeface="Wingdings" panose="05000000000000000000" pitchFamily="2" charset="2"/>
              <a:buChar char="§"/>
            </a:pPr>
            <a:r>
              <a:rPr lang="en-GB" altLang="zh-CN" dirty="0">
                <a:solidFill>
                  <a:schemeClr val="tx1"/>
                </a:solidFill>
                <a:latin typeface="Arial" pitchFamily="34" charset="0"/>
                <a:cs typeface="Arial" pitchFamily="34" charset="0"/>
              </a:rPr>
              <a:t>If necessary, the NCE protocol study in CT3 can refer to the progress of the control plane SID as studied in CT4, e.g.,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
        <p:nvSpPr>
          <p:cNvPr id="4" name="矩形 3">
            <a:extLst>
              <a:ext uri="{FF2B5EF4-FFF2-40B4-BE49-F238E27FC236}">
                <a16:creationId xmlns:a16="http://schemas.microsoft.com/office/drawing/2014/main" id="{DFF9443C-710C-4789-8903-5311D2C257D5}"/>
              </a:ext>
            </a:extLst>
          </p:cNvPr>
          <p:cNvSpPr/>
          <p:nvPr/>
        </p:nvSpPr>
        <p:spPr>
          <a:xfrm>
            <a:off x="397177" y="4895939"/>
            <a:ext cx="8459297" cy="1138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200329"/>
          </a:xfrm>
          <a:prstGeom prst="rect">
            <a:avLst/>
          </a:prstGeom>
          <a:noFill/>
        </p:spPr>
        <p:txBody>
          <a:bodyPr wrap="square" rtlCol="0">
            <a:spAutoFit/>
          </a:bodyPr>
          <a:lstStyle/>
          <a:p>
            <a:pPr>
              <a:spcBef>
                <a:spcPts val="1800"/>
              </a:spcBef>
            </a:pPr>
            <a:r>
              <a:rPr lang="en-US" altLang="zh-CN" dirty="0"/>
              <a:t>Huawei prefers to go ahead with Proposal #1, especially that the NCE SID may need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1C33B36D-6A2D-443D-93E6-64C898FCAB74}">
  <ds:schemaRefs>
    <ds:schemaRef ds:uri="http://purl.org/dc/elements/1.1/"/>
    <ds:schemaRef ds:uri="http://schemas.openxmlformats.org/package/2006/metadata/core-properties"/>
    <ds:schemaRef ds:uri="34d3e54b-d462-4f51-83b6-6cd7f4b454d5"/>
    <ds:schemaRef ds:uri="http://purl.org/dc/dcmitype/"/>
    <ds:schemaRef ds:uri="c9fe69cb-1d4b-461a-8155-8bb96486ee7c"/>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20016</TotalTime>
  <Words>1339</Words>
  <Application>Microsoft Office PowerPoint</Application>
  <PresentationFormat>Widescreen</PresentationFormat>
  <Paragraphs>61</Paragraphs>
  <Slides>9</Slides>
  <Notes>8</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8" baseType="lpstr">
      <vt:lpstr>SimSun</vt:lpstr>
      <vt:lpstr>Arial</vt:lpstr>
      <vt:lpstr>Arial </vt:lpstr>
      <vt:lpstr>Calibri</vt:lpstr>
      <vt:lpstr>Calibri Light</vt:lpstr>
      <vt:lpstr>Times New Roman</vt:lpstr>
      <vt:lpstr>Wingdings</vt:lpstr>
      <vt:lpstr>Office Theme</vt:lpstr>
      <vt:lpstr>Document</vt:lpstr>
      <vt:lpstr>Discussion on 6G Network Capability Exposure (NCE) SID</vt:lpstr>
      <vt:lpstr>Status in SA2     </vt:lpstr>
      <vt:lpstr>Status in SA6     </vt:lpstr>
      <vt:lpstr>Proposal#1: A single cross-WGs SID</vt:lpstr>
      <vt:lpstr>Proposal#2: A single SID only in CT3</vt:lpstr>
      <vt:lpstr>Study on NCE in CT                          (1/2)</vt:lpstr>
      <vt:lpstr>Study on NCE in CT                          (2/2)</vt:lpstr>
      <vt:lpstr>Proposal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Huawei_CHV_1</cp:lastModifiedBy>
  <cp:revision>1047</cp:revision>
  <dcterms:created xsi:type="dcterms:W3CDTF">2010-02-05T13:52:04Z</dcterms:created>
  <dcterms:modified xsi:type="dcterms:W3CDTF">2026-02-02T10:53:25Z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