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5"/>
  </p:notesMasterIdLst>
  <p:handoutMasterIdLst>
    <p:handoutMasterId r:id="rId16"/>
  </p:handoutMasterIdLst>
  <p:sldIdLst>
    <p:sldId id="341" r:id="rId6"/>
    <p:sldId id="1168" r:id="rId7"/>
    <p:sldId id="1169" r:id="rId8"/>
    <p:sldId id="1167" r:id="rId9"/>
    <p:sldId id="1170" r:id="rId10"/>
    <p:sldId id="1171" r:id="rId11"/>
    <p:sldId id="1173" r:id="rId12"/>
    <p:sldId id="1174" r:id="rId13"/>
    <p:sldId id="1146"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jay Sangamesh" userId="1ee1d01777abd261" providerId="LiveId" clId="{9A9F3272-C365-40A6-9173-7480341FDC5F}"/>
    <pc:docChg chg="undo custSel addSld delSld modSld sldOrd modMainMaster">
      <pc:chgData name="Vijay Sangamesh" userId="1ee1d01777abd261" providerId="LiveId" clId="{9A9F3272-C365-40A6-9173-7480341FDC5F}" dt="2026-02-02T12:06:28.671" v="2041" actId="1076"/>
      <pc:docMkLst>
        <pc:docMk/>
      </pc:docMkLst>
      <pc:sldChg chg="modSp mod">
        <pc:chgData name="Vijay Sangamesh" userId="1ee1d01777abd261" providerId="LiveId" clId="{9A9F3272-C365-40A6-9173-7480341FDC5F}" dt="2026-02-02T11:38:00.598" v="1874" actId="2"/>
        <pc:sldMkLst>
          <pc:docMk/>
          <pc:sldMk cId="0" sldId="341"/>
        </pc:sldMkLst>
        <pc:spChg chg="mod">
          <ac:chgData name="Vijay Sangamesh" userId="1ee1d01777abd261" providerId="LiveId" clId="{9A9F3272-C365-40A6-9173-7480341FDC5F}" dt="2026-02-02T11:38:00.598" v="1874" actId="2"/>
          <ac:spMkLst>
            <pc:docMk/>
            <pc:sldMk cId="0" sldId="341"/>
            <ac:spMk id="5123" creationId="{9FAD3684-801E-4E1E-85EB-F5F3E5D37277}"/>
          </ac:spMkLst>
        </pc:spChg>
      </pc:sldChg>
      <pc:sldChg chg="del">
        <pc:chgData name="Vijay Sangamesh" userId="1ee1d01777abd261" providerId="LiveId" clId="{9A9F3272-C365-40A6-9173-7480341FDC5F}" dt="2026-02-02T11:00:20.640" v="1793" actId="47"/>
        <pc:sldMkLst>
          <pc:docMk/>
          <pc:sldMk cId="1829045044" sldId="1166"/>
        </pc:sldMkLst>
      </pc:sldChg>
      <pc:sldChg chg="addSp delSp modSp new mod ord">
        <pc:chgData name="Vijay Sangamesh" userId="1ee1d01777abd261" providerId="LiveId" clId="{9A9F3272-C365-40A6-9173-7480341FDC5F}" dt="2026-02-02T12:06:08.199" v="2037" actId="1076"/>
        <pc:sldMkLst>
          <pc:docMk/>
          <pc:sldMk cId="2822544080" sldId="1167"/>
        </pc:sldMkLst>
        <pc:spChg chg="add del">
          <ac:chgData name="Vijay Sangamesh" userId="1ee1d01777abd261" providerId="LiveId" clId="{9A9F3272-C365-40A6-9173-7480341FDC5F}" dt="2026-02-02T09:21:01.029" v="10" actId="478"/>
          <ac:spMkLst>
            <pc:docMk/>
            <pc:sldMk cId="2822544080" sldId="1167"/>
            <ac:spMk id="2" creationId="{324DC160-1509-E1DB-E198-80203F0F24EE}"/>
          </ac:spMkLst>
        </pc:spChg>
        <pc:spChg chg="mod">
          <ac:chgData name="Vijay Sangamesh" userId="1ee1d01777abd261" providerId="LiveId" clId="{9A9F3272-C365-40A6-9173-7480341FDC5F}" dt="2026-02-02T11:10:11.624" v="1833"/>
          <ac:spMkLst>
            <pc:docMk/>
            <pc:sldMk cId="2822544080" sldId="1167"/>
            <ac:spMk id="3" creationId="{023C0842-5603-619E-A837-C541A518AC5B}"/>
          </ac:spMkLst>
        </pc:spChg>
        <pc:graphicFrameChg chg="add mod">
          <ac:chgData name="Vijay Sangamesh" userId="1ee1d01777abd261" providerId="LiveId" clId="{9A9F3272-C365-40A6-9173-7480341FDC5F}" dt="2026-02-02T09:20:55.898" v="9"/>
          <ac:graphicFrameMkLst>
            <pc:docMk/>
            <pc:sldMk cId="2822544080" sldId="1167"/>
            <ac:graphicFrameMk id="4" creationId="{5A0EFB95-E76F-5135-42EB-D0E633FF8DF8}"/>
          </ac:graphicFrameMkLst>
        </pc:graphicFrameChg>
        <pc:graphicFrameChg chg="add mod">
          <ac:chgData name="Vijay Sangamesh" userId="1ee1d01777abd261" providerId="LiveId" clId="{9A9F3272-C365-40A6-9173-7480341FDC5F}" dt="2026-02-02T09:21:01.966" v="11"/>
          <ac:graphicFrameMkLst>
            <pc:docMk/>
            <pc:sldMk cId="2822544080" sldId="1167"/>
            <ac:graphicFrameMk id="5" creationId="{69F28214-359A-4B2A-5F1B-B11C26E1D178}"/>
          </ac:graphicFrameMkLst>
        </pc:graphicFrameChg>
        <pc:graphicFrameChg chg="add del mod modGraphic">
          <ac:chgData name="Vijay Sangamesh" userId="1ee1d01777abd261" providerId="LiveId" clId="{9A9F3272-C365-40A6-9173-7480341FDC5F}" dt="2026-02-02T10:00:11.215" v="924" actId="478"/>
          <ac:graphicFrameMkLst>
            <pc:docMk/>
            <pc:sldMk cId="2822544080" sldId="1167"/>
            <ac:graphicFrameMk id="6" creationId="{806843B3-4662-3D25-71F7-8AABED30E735}"/>
          </ac:graphicFrameMkLst>
        </pc:graphicFrameChg>
        <pc:graphicFrameChg chg="add mod modGraphic">
          <ac:chgData name="Vijay Sangamesh" userId="1ee1d01777abd261" providerId="LiveId" clId="{9A9F3272-C365-40A6-9173-7480341FDC5F}" dt="2026-02-02T12:06:08.199" v="2037" actId="1076"/>
          <ac:graphicFrameMkLst>
            <pc:docMk/>
            <pc:sldMk cId="2822544080" sldId="1167"/>
            <ac:graphicFrameMk id="7" creationId="{B8D1CF55-5FD1-49F0-0C47-B90DA222693C}"/>
          </ac:graphicFrameMkLst>
        </pc:graphicFrameChg>
      </pc:sldChg>
      <pc:sldChg chg="del">
        <pc:chgData name="Vijay Sangamesh" userId="1ee1d01777abd261" providerId="LiveId" clId="{9A9F3272-C365-40A6-9173-7480341FDC5F}" dt="2026-02-02T09:19:56.781" v="0" actId="47"/>
        <pc:sldMkLst>
          <pc:docMk/>
          <pc:sldMk cId="3371652676" sldId="1167"/>
        </pc:sldMkLst>
      </pc:sldChg>
      <pc:sldChg chg="addSp delSp modSp new mod">
        <pc:chgData name="Vijay Sangamesh" userId="1ee1d01777abd261" providerId="LiveId" clId="{9A9F3272-C365-40A6-9173-7480341FDC5F}" dt="2026-02-02T12:06:05.215" v="2036" actId="1076"/>
        <pc:sldMkLst>
          <pc:docMk/>
          <pc:sldMk cId="1823085710" sldId="1168"/>
        </pc:sldMkLst>
        <pc:spChg chg="del">
          <ac:chgData name="Vijay Sangamesh" userId="1ee1d01777abd261" providerId="LiveId" clId="{9A9F3272-C365-40A6-9173-7480341FDC5F}" dt="2026-02-02T09:25:58.907" v="15" actId="478"/>
          <ac:spMkLst>
            <pc:docMk/>
            <pc:sldMk cId="1823085710" sldId="1168"/>
            <ac:spMk id="2" creationId="{825C8807-9CF9-8F4D-B478-7A4A2089D54D}"/>
          </ac:spMkLst>
        </pc:spChg>
        <pc:spChg chg="mod">
          <ac:chgData name="Vijay Sangamesh" userId="1ee1d01777abd261" providerId="LiveId" clId="{9A9F3272-C365-40A6-9173-7480341FDC5F}" dt="2026-02-02T09:28:41.504" v="33" actId="20577"/>
          <ac:spMkLst>
            <pc:docMk/>
            <pc:sldMk cId="1823085710" sldId="1168"/>
            <ac:spMk id="3" creationId="{B863D62D-AF82-DA40-C134-D234E23604DE}"/>
          </ac:spMkLst>
        </pc:spChg>
        <pc:graphicFrameChg chg="add del mod modGraphic">
          <ac:chgData name="Vijay Sangamesh" userId="1ee1d01777abd261" providerId="LiveId" clId="{9A9F3272-C365-40A6-9173-7480341FDC5F}" dt="2026-02-02T09:28:29.232" v="19" actId="478"/>
          <ac:graphicFrameMkLst>
            <pc:docMk/>
            <pc:sldMk cId="1823085710" sldId="1168"/>
            <ac:graphicFrameMk id="4" creationId="{E7EC5CBA-906E-C82F-07FA-432C5BAB153B}"/>
          </ac:graphicFrameMkLst>
        </pc:graphicFrameChg>
        <pc:graphicFrameChg chg="add mod modGraphic">
          <ac:chgData name="Vijay Sangamesh" userId="1ee1d01777abd261" providerId="LiveId" clId="{9A9F3272-C365-40A6-9173-7480341FDC5F}" dt="2026-02-02T12:06:05.215" v="2036" actId="1076"/>
          <ac:graphicFrameMkLst>
            <pc:docMk/>
            <pc:sldMk cId="1823085710" sldId="1168"/>
            <ac:graphicFrameMk id="5" creationId="{12B663BA-1C4F-D9CF-774F-E6128A01FFE8}"/>
          </ac:graphicFrameMkLst>
        </pc:graphicFrameChg>
      </pc:sldChg>
      <pc:sldChg chg="del">
        <pc:chgData name="Vijay Sangamesh" userId="1ee1d01777abd261" providerId="LiveId" clId="{9A9F3272-C365-40A6-9173-7480341FDC5F}" dt="2026-02-02T09:19:57.297" v="1" actId="47"/>
        <pc:sldMkLst>
          <pc:docMk/>
          <pc:sldMk cId="3409073804" sldId="1168"/>
        </pc:sldMkLst>
      </pc:sldChg>
      <pc:sldChg chg="modSp add mod">
        <pc:chgData name="Vijay Sangamesh" userId="1ee1d01777abd261" providerId="LiveId" clId="{9A9F3272-C365-40A6-9173-7480341FDC5F}" dt="2026-02-02T12:06:00.947" v="2035" actId="1076"/>
        <pc:sldMkLst>
          <pc:docMk/>
          <pc:sldMk cId="1901025983" sldId="1169"/>
        </pc:sldMkLst>
        <pc:graphicFrameChg chg="mod modGraphic">
          <ac:chgData name="Vijay Sangamesh" userId="1ee1d01777abd261" providerId="LiveId" clId="{9A9F3272-C365-40A6-9173-7480341FDC5F}" dt="2026-02-02T12:06:00.947" v="2035" actId="1076"/>
          <ac:graphicFrameMkLst>
            <pc:docMk/>
            <pc:sldMk cId="1901025983" sldId="1169"/>
            <ac:graphicFrameMk id="5" creationId="{A359E7F6-D7A9-E349-E983-5CAD66C58FEC}"/>
          </ac:graphicFrameMkLst>
        </pc:graphicFrameChg>
      </pc:sldChg>
      <pc:sldChg chg="del">
        <pc:chgData name="Vijay Sangamesh" userId="1ee1d01777abd261" providerId="LiveId" clId="{9A9F3272-C365-40A6-9173-7480341FDC5F}" dt="2026-02-02T09:19:57.704" v="2" actId="47"/>
        <pc:sldMkLst>
          <pc:docMk/>
          <pc:sldMk cId="3555940336" sldId="1169"/>
        </pc:sldMkLst>
      </pc:sldChg>
      <pc:sldChg chg="del">
        <pc:chgData name="Vijay Sangamesh" userId="1ee1d01777abd261" providerId="LiveId" clId="{9A9F3272-C365-40A6-9173-7480341FDC5F}" dt="2026-02-02T09:19:58.162" v="3" actId="47"/>
        <pc:sldMkLst>
          <pc:docMk/>
          <pc:sldMk cId="2931184334" sldId="1170"/>
        </pc:sldMkLst>
      </pc:sldChg>
      <pc:sldChg chg="addSp delSp modSp new mod">
        <pc:chgData name="Vijay Sangamesh" userId="1ee1d01777abd261" providerId="LiveId" clId="{9A9F3272-C365-40A6-9173-7480341FDC5F}" dt="2026-02-02T12:06:11.932" v="2038" actId="1076"/>
        <pc:sldMkLst>
          <pc:docMk/>
          <pc:sldMk cId="3779723351" sldId="1170"/>
        </pc:sldMkLst>
        <pc:spChg chg="del">
          <ac:chgData name="Vijay Sangamesh" userId="1ee1d01777abd261" providerId="LiveId" clId="{9A9F3272-C365-40A6-9173-7480341FDC5F}" dt="2026-02-02T10:07:36.726" v="959" actId="478"/>
          <ac:spMkLst>
            <pc:docMk/>
            <pc:sldMk cId="3779723351" sldId="1170"/>
            <ac:spMk id="2" creationId="{D8EA88CC-FF2B-25B0-42D0-7A889AAE09A5}"/>
          </ac:spMkLst>
        </pc:spChg>
        <pc:spChg chg="mod">
          <ac:chgData name="Vijay Sangamesh" userId="1ee1d01777abd261" providerId="LiveId" clId="{9A9F3272-C365-40A6-9173-7480341FDC5F}" dt="2026-02-02T11:13:18.772" v="1870"/>
          <ac:spMkLst>
            <pc:docMk/>
            <pc:sldMk cId="3779723351" sldId="1170"/>
            <ac:spMk id="3" creationId="{CA565FAC-4FF4-FD10-59F5-F9A1393379C4}"/>
          </ac:spMkLst>
        </pc:spChg>
        <pc:graphicFrameChg chg="add mod modGraphic">
          <ac:chgData name="Vijay Sangamesh" userId="1ee1d01777abd261" providerId="LiveId" clId="{9A9F3272-C365-40A6-9173-7480341FDC5F}" dt="2026-02-02T12:06:11.932" v="2038" actId="1076"/>
          <ac:graphicFrameMkLst>
            <pc:docMk/>
            <pc:sldMk cId="3779723351" sldId="1170"/>
            <ac:graphicFrameMk id="4" creationId="{B74C9BD0-17AA-B123-8E99-665BFAE79EE2}"/>
          </ac:graphicFrameMkLst>
        </pc:graphicFrameChg>
      </pc:sldChg>
      <pc:sldChg chg="addSp delSp modSp new mod">
        <pc:chgData name="Vijay Sangamesh" userId="1ee1d01777abd261" providerId="LiveId" clId="{9A9F3272-C365-40A6-9173-7480341FDC5F}" dt="2026-02-02T12:06:16.943" v="2039" actId="1076"/>
        <pc:sldMkLst>
          <pc:docMk/>
          <pc:sldMk cId="632281205" sldId="1171"/>
        </pc:sldMkLst>
        <pc:spChg chg="del">
          <ac:chgData name="Vijay Sangamesh" userId="1ee1d01777abd261" providerId="LiveId" clId="{9A9F3272-C365-40A6-9173-7480341FDC5F}" dt="2026-02-02T10:31:23.662" v="1330" actId="478"/>
          <ac:spMkLst>
            <pc:docMk/>
            <pc:sldMk cId="632281205" sldId="1171"/>
            <ac:spMk id="2" creationId="{930AB0D0-41E8-E6B6-4748-EE08F6EC4E77}"/>
          </ac:spMkLst>
        </pc:spChg>
        <pc:spChg chg="mod">
          <ac:chgData name="Vijay Sangamesh" userId="1ee1d01777abd261" providerId="LiveId" clId="{9A9F3272-C365-40A6-9173-7480341FDC5F}" dt="2026-02-02T11:13:20.903" v="1871"/>
          <ac:spMkLst>
            <pc:docMk/>
            <pc:sldMk cId="632281205" sldId="1171"/>
            <ac:spMk id="3" creationId="{50D9A71D-F77E-4DD9-F797-EB732A7C295D}"/>
          </ac:spMkLst>
        </pc:spChg>
        <pc:graphicFrameChg chg="add mod modGraphic">
          <ac:chgData name="Vijay Sangamesh" userId="1ee1d01777abd261" providerId="LiveId" clId="{9A9F3272-C365-40A6-9173-7480341FDC5F}" dt="2026-02-02T12:06:16.943" v="2039" actId="1076"/>
          <ac:graphicFrameMkLst>
            <pc:docMk/>
            <pc:sldMk cId="632281205" sldId="1171"/>
            <ac:graphicFrameMk id="4" creationId="{C32C4FC3-99A4-7DEB-EE5F-DECFDD195C52}"/>
          </ac:graphicFrameMkLst>
        </pc:graphicFrameChg>
      </pc:sldChg>
      <pc:sldChg chg="del">
        <pc:chgData name="Vijay Sangamesh" userId="1ee1d01777abd261" providerId="LiveId" clId="{9A9F3272-C365-40A6-9173-7480341FDC5F}" dt="2026-02-02T09:19:58.533" v="4" actId="47"/>
        <pc:sldMkLst>
          <pc:docMk/>
          <pc:sldMk cId="2977866005" sldId="1171"/>
        </pc:sldMkLst>
      </pc:sldChg>
      <pc:sldChg chg="del">
        <pc:chgData name="Vijay Sangamesh" userId="1ee1d01777abd261" providerId="LiveId" clId="{9A9F3272-C365-40A6-9173-7480341FDC5F}" dt="2026-02-02T09:19:58.947" v="5" actId="47"/>
        <pc:sldMkLst>
          <pc:docMk/>
          <pc:sldMk cId="2004912627" sldId="1172"/>
        </pc:sldMkLst>
      </pc:sldChg>
      <pc:sldChg chg="addSp delSp modSp new del mod">
        <pc:chgData name="Vijay Sangamesh" userId="1ee1d01777abd261" providerId="LiveId" clId="{9A9F3272-C365-40A6-9173-7480341FDC5F}" dt="2026-02-02T12:04:24.044" v="1998" actId="2696"/>
        <pc:sldMkLst>
          <pc:docMk/>
          <pc:sldMk cId="4235873921" sldId="1172"/>
        </pc:sldMkLst>
        <pc:spChg chg="del">
          <ac:chgData name="Vijay Sangamesh" userId="1ee1d01777abd261" providerId="LiveId" clId="{9A9F3272-C365-40A6-9173-7480341FDC5F}" dt="2026-02-02T10:34:52.054" v="1333" actId="478"/>
          <ac:spMkLst>
            <pc:docMk/>
            <pc:sldMk cId="4235873921" sldId="1172"/>
            <ac:spMk id="2" creationId="{C5BA428D-2E6E-5B6E-CE9B-62F47E5C59B2}"/>
          </ac:spMkLst>
        </pc:spChg>
        <pc:spChg chg="mod">
          <ac:chgData name="Vijay Sangamesh" userId="1ee1d01777abd261" providerId="LiveId" clId="{9A9F3272-C365-40A6-9173-7480341FDC5F}" dt="2026-02-02T11:13:23.258" v="1872"/>
          <ac:spMkLst>
            <pc:docMk/>
            <pc:sldMk cId="4235873921" sldId="1172"/>
            <ac:spMk id="3" creationId="{722CB40B-47E6-EA0F-1B7C-37119FB5AD66}"/>
          </ac:spMkLst>
        </pc:spChg>
        <pc:graphicFrameChg chg="add mod modGraphic">
          <ac:chgData name="Vijay Sangamesh" userId="1ee1d01777abd261" providerId="LiveId" clId="{9A9F3272-C365-40A6-9173-7480341FDC5F}" dt="2026-02-02T12:02:35.352" v="1987" actId="255"/>
          <ac:graphicFrameMkLst>
            <pc:docMk/>
            <pc:sldMk cId="4235873921" sldId="1172"/>
            <ac:graphicFrameMk id="4" creationId="{39A472CE-AF48-F06C-8B80-B18860F6AC59}"/>
          </ac:graphicFrameMkLst>
        </pc:graphicFrameChg>
      </pc:sldChg>
      <pc:sldChg chg="del">
        <pc:chgData name="Vijay Sangamesh" userId="1ee1d01777abd261" providerId="LiveId" clId="{9A9F3272-C365-40A6-9173-7480341FDC5F}" dt="2026-02-02T09:20:07.567" v="6" actId="47"/>
        <pc:sldMkLst>
          <pc:docMk/>
          <pc:sldMk cId="313816445" sldId="1173"/>
        </pc:sldMkLst>
      </pc:sldChg>
      <pc:sldChg chg="addSp delSp modSp new mod">
        <pc:chgData name="Vijay Sangamesh" userId="1ee1d01777abd261" providerId="LiveId" clId="{9A9F3272-C365-40A6-9173-7480341FDC5F}" dt="2026-02-02T12:06:22.347" v="2040" actId="1076"/>
        <pc:sldMkLst>
          <pc:docMk/>
          <pc:sldMk cId="3859265273" sldId="1173"/>
        </pc:sldMkLst>
        <pc:spChg chg="del">
          <ac:chgData name="Vijay Sangamesh" userId="1ee1d01777abd261" providerId="LiveId" clId="{9A9F3272-C365-40A6-9173-7480341FDC5F}" dt="2026-02-02T10:35:02.697" v="1336" actId="478"/>
          <ac:spMkLst>
            <pc:docMk/>
            <pc:sldMk cId="3859265273" sldId="1173"/>
            <ac:spMk id="2" creationId="{6BB3A37B-217E-B155-BB57-B5C0FCBC27F1}"/>
          </ac:spMkLst>
        </pc:spChg>
        <pc:spChg chg="mod">
          <ac:chgData name="Vijay Sangamesh" userId="1ee1d01777abd261" providerId="LiveId" clId="{9A9F3272-C365-40A6-9173-7480341FDC5F}" dt="2026-02-02T11:13:26.129" v="1873"/>
          <ac:spMkLst>
            <pc:docMk/>
            <pc:sldMk cId="3859265273" sldId="1173"/>
            <ac:spMk id="3" creationId="{8C973181-A94D-6EDA-6595-E2DEACD0013D}"/>
          </ac:spMkLst>
        </pc:spChg>
        <pc:graphicFrameChg chg="add mod modGraphic">
          <ac:chgData name="Vijay Sangamesh" userId="1ee1d01777abd261" providerId="LiveId" clId="{9A9F3272-C365-40A6-9173-7480341FDC5F}" dt="2026-02-02T12:06:22.347" v="2040" actId="1076"/>
          <ac:graphicFrameMkLst>
            <pc:docMk/>
            <pc:sldMk cId="3859265273" sldId="1173"/>
            <ac:graphicFrameMk id="4" creationId="{F74782F8-3DEC-14AE-0254-A062616860C8}"/>
          </ac:graphicFrameMkLst>
        </pc:graphicFrameChg>
      </pc:sldChg>
      <pc:sldChg chg="addSp delSp modSp new mod ord">
        <pc:chgData name="Vijay Sangamesh" userId="1ee1d01777abd261" providerId="LiveId" clId="{9A9F3272-C365-40A6-9173-7480341FDC5F}" dt="2026-02-02T12:06:28.671" v="2041" actId="1076"/>
        <pc:sldMkLst>
          <pc:docMk/>
          <pc:sldMk cId="2400280370" sldId="1174"/>
        </pc:sldMkLst>
        <pc:spChg chg="del">
          <ac:chgData name="Vijay Sangamesh" userId="1ee1d01777abd261" providerId="LiveId" clId="{9A9F3272-C365-40A6-9173-7480341FDC5F}" dt="2026-02-02T10:55:28.654" v="1486" actId="478"/>
          <ac:spMkLst>
            <pc:docMk/>
            <pc:sldMk cId="2400280370" sldId="1174"/>
            <ac:spMk id="2" creationId="{290C6A61-0900-A97D-0780-554CFFB5ACA7}"/>
          </ac:spMkLst>
        </pc:spChg>
        <pc:spChg chg="mod">
          <ac:chgData name="Vijay Sangamesh" userId="1ee1d01777abd261" providerId="LiveId" clId="{9A9F3272-C365-40A6-9173-7480341FDC5F}" dt="2026-02-02T11:13:09.114" v="1869" actId="20577"/>
          <ac:spMkLst>
            <pc:docMk/>
            <pc:sldMk cId="2400280370" sldId="1174"/>
            <ac:spMk id="3" creationId="{D2455F8C-4922-BDE0-1F0E-6A8F7A3AF744}"/>
          </ac:spMkLst>
        </pc:spChg>
        <pc:graphicFrameChg chg="add mod modGraphic">
          <ac:chgData name="Vijay Sangamesh" userId="1ee1d01777abd261" providerId="LiveId" clId="{9A9F3272-C365-40A6-9173-7480341FDC5F}" dt="2026-02-02T12:06:28.671" v="2041" actId="1076"/>
          <ac:graphicFrameMkLst>
            <pc:docMk/>
            <pc:sldMk cId="2400280370" sldId="1174"/>
            <ac:graphicFrameMk id="4" creationId="{143A286F-CEE5-74C7-0A9D-34861A408275}"/>
          </ac:graphicFrameMkLst>
        </pc:graphicFrameChg>
      </pc:sldChg>
      <pc:sldMasterChg chg="modSp mod">
        <pc:chgData name="Vijay Sangamesh" userId="1ee1d01777abd261" providerId="LiveId" clId="{9A9F3272-C365-40A6-9173-7480341FDC5F}" dt="2026-02-02T11:02:02.394" v="1796" actId="20577"/>
        <pc:sldMasterMkLst>
          <pc:docMk/>
          <pc:sldMasterMk cId="0" sldId="2147485146"/>
        </pc:sldMasterMkLst>
        <pc:spChg chg="mod">
          <ac:chgData name="Vijay Sangamesh" userId="1ee1d01777abd261" providerId="LiveId" clId="{9A9F3272-C365-40A6-9173-7480341FDC5F}" dt="2026-02-02T11:02:02.394" v="1796" actId="20577"/>
          <ac:spMkLst>
            <pc:docMk/>
            <pc:sldMasterMk cId="0" sldId="2147485146"/>
            <ac:spMk id="15" creationId="{897F339D-C9FE-4694-B4EA-980A7508C12C}"/>
          </ac:spMkLst>
        </pc:spChg>
      </pc:sldMasterChg>
    </pc:docChg>
  </pc:docChgLst>
  <pc:docChgLst>
    <pc:chgData name="Magnus Tränk" userId="73c60b22-ca24-47b0-bd75-dbf2f6fa7bc6" providerId="ADAL" clId="{39E190CF-16C4-407C-A457-B821D053C680}"/>
    <pc:docChg chg="undo custSel addSld delSld modSld modMainMaster">
      <pc:chgData name="Magnus Tränk" userId="73c60b22-ca24-47b0-bd75-dbf2f6fa7bc6" providerId="ADAL" clId="{39E190CF-16C4-407C-A457-B821D053C680}" dt="2026-01-31T16:59:10.451" v="6821" actId="20577"/>
      <pc:docMkLst>
        <pc:docMk/>
      </pc:docMkLst>
      <pc:sldChg chg="modSp mod">
        <pc:chgData name="Magnus Tränk" userId="73c60b22-ca24-47b0-bd75-dbf2f6fa7bc6" providerId="ADAL" clId="{39E190CF-16C4-407C-A457-B821D053C680}" dt="2026-01-23T10:38:36.871" v="4038" actId="20577"/>
        <pc:sldMkLst>
          <pc:docMk/>
          <pc:sldMk cId="0" sldId="341"/>
        </pc:sldMkLst>
        <pc:spChg chg="mod">
          <ac:chgData name="Magnus Tränk" userId="73c60b22-ca24-47b0-bd75-dbf2f6fa7bc6" providerId="ADAL" clId="{39E190CF-16C4-407C-A457-B821D053C680}" dt="2026-01-23T10:38:36.871" v="4038" actId="20577"/>
          <ac:spMkLst>
            <pc:docMk/>
            <pc:sldMk cId="0" sldId="341"/>
            <ac:spMk id="5122" creationId="{6BFCA172-672F-4297-B767-9F7EDE373FA1}"/>
          </ac:spMkLst>
        </pc:spChg>
      </pc:sldChg>
      <pc:sldMasterChg chg="modSp mod">
        <pc:chgData name="Magnus Tränk" userId="73c60b22-ca24-47b0-bd75-dbf2f6fa7bc6" providerId="ADAL" clId="{39E190CF-16C4-407C-A457-B821D053C680}" dt="2026-01-30T12:49:40.297" v="6756" actId="6549"/>
        <pc:sldMasterMkLst>
          <pc:docMk/>
          <pc:sldMasterMk cId="0" sldId="2147485146"/>
        </pc:sldMasterMkLst>
        <pc:spChg chg="mod">
          <ac:chgData name="Magnus Tränk" userId="73c60b22-ca24-47b0-bd75-dbf2f6fa7bc6" providerId="ADAL" clId="{39E190CF-16C4-407C-A457-B821D053C680}" dt="2026-01-16T22:37:43.499" v="60" actId="20577"/>
          <ac:spMkLst>
            <pc:docMk/>
            <pc:sldMasterMk cId="0" sldId="2147485146"/>
            <ac:spMk id="14" creationId="{04953B71-6776-413E-AC69-E69762C9C33E}"/>
          </ac:spMkLst>
        </pc:spChg>
        <pc:spChg chg="mod">
          <ac:chgData name="Magnus Tränk" userId="73c60b22-ca24-47b0-bd75-dbf2f6fa7bc6" providerId="ADAL" clId="{39E190CF-16C4-407C-A457-B821D053C680}" dt="2026-01-30T12:49:40.297" v="6756" actId="6549"/>
          <ac:spMkLst>
            <pc:docMk/>
            <pc:sldMasterMk cId="0" sldId="2147485146"/>
            <ac:spMk id="15" creationId="{897F339D-C9FE-4694-B4EA-980A7508C12C}"/>
          </ac:spMkLst>
        </pc:spChg>
      </pc:sldMasterChg>
    </pc:docChg>
  </pc:docChgLst>
  <pc:docChgLst>
    <pc:chgData name="Rana Alhalaseh" userId="77599387-2e60-4e13-a056-5c29cbf8c9b4" providerId="ADAL" clId="{356FE1CC-AD4F-4C4F-8E40-04D70DCD5DA1}"/>
    <pc:docChg chg="undo custSel modSld">
      <pc:chgData name="Rana Alhalaseh" userId="77599387-2e60-4e13-a056-5c29cbf8c9b4" providerId="ADAL" clId="{356FE1CC-AD4F-4C4F-8E40-04D70DCD5DA1}" dt="2026-01-19T08:46:18.024" v="2" actId="103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IN" dirty="0"/>
          </a:p>
        </p:txBody>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dirty="0"/>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dirty="0"/>
          </a:p>
        </p:txBody>
      </p:sp>
    </p:spTree>
    <p:extLst>
      <p:ext uri="{BB962C8B-B14F-4D97-AF65-F5344CB8AC3E}">
        <p14:creationId xmlns:p14="http://schemas.microsoft.com/office/powerpoint/2010/main" val="2544526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strike="noStrike" kern="1200" dirty="0">
                <a:solidFill>
                  <a:schemeClr val="tx1"/>
                </a:solidFill>
                <a:effectLst/>
                <a:latin typeface="Times New Roman" pitchFamily="18" charset="0"/>
                <a:ea typeface="+mn-ea"/>
                <a:cs typeface="+mn-cs"/>
              </a:rPr>
              <a:t>Below captures entity element from RFC 4354, wherein the "id" attribute is mandatory and the "am" is answer mode.</a:t>
            </a:r>
            <a:br>
              <a:rPr lang="en-US" sz="1200" u="none" strike="noStrike" kern="1200" dirty="0">
                <a:solidFill>
                  <a:schemeClr val="tx1"/>
                </a:solidFill>
                <a:effectLst/>
                <a:latin typeface="Times New Roman" pitchFamily="18" charset="0"/>
                <a:ea typeface="+mn-ea"/>
                <a:cs typeface="+mn-cs"/>
              </a:rPr>
            </a:b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&lt;xs:complexType name="entityType"&gt;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&lt;xs:sequence&gt;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&lt;xs:element name="isb-settings" type="isbSettingType"</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minOccurs="0"/&gt;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&lt;xs:element name="am-settings" type="amSettingType"</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minOccurs="0"/&gt;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&lt;xs:element name="ipab-settings" type="ipabSettingType"</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minOccurs="0"/&gt;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&lt;xs:element name="sss-settings" type="sssSettingType"</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minOccurs="0"/&gt;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&lt;xs:any namespace="##other" processContents="lax"</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minOccurs="0" maxOccurs="unbounded"/&gt;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&lt;/xs:sequence&gt;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&lt;xs:attribute name="id" type="xs:string" use="required"/&gt;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&lt;xs:anyAttribute namespace="##any" processContents="lax"/&gt;</a:t>
            </a:r>
            <a:br>
              <a:rPr lang="en-US" sz="1200" u="none" strike="noStrike" kern="1200" dirty="0">
                <a:solidFill>
                  <a:schemeClr val="tx1"/>
                </a:solidFill>
                <a:effectLst/>
                <a:latin typeface="Times New Roman" pitchFamily="18" charset="0"/>
                <a:ea typeface="+mn-ea"/>
                <a:cs typeface="+mn-cs"/>
              </a:rPr>
            </a:br>
            <a:r>
              <a:rPr lang="en-US" sz="1200" u="none" strike="noStrike" kern="1200" dirty="0">
                <a:solidFill>
                  <a:schemeClr val="tx1"/>
                </a:solidFill>
                <a:effectLst/>
                <a:latin typeface="Times New Roman" pitchFamily="18" charset="0"/>
                <a:ea typeface="+mn-ea"/>
                <a:cs typeface="+mn-cs"/>
              </a:rPr>
              <a:t>     &lt;/xs:complexType&gt;</a:t>
            </a:r>
            <a:endParaRPr lang="en-IN"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dirty="0"/>
          </a:p>
        </p:txBody>
      </p:sp>
    </p:spTree>
    <p:extLst>
      <p:ext uri="{BB962C8B-B14F-4D97-AF65-F5344CB8AC3E}">
        <p14:creationId xmlns:p14="http://schemas.microsoft.com/office/powerpoint/2010/main" val="2896054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02-02-2026</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dirty="0"/>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TSG-CT WG1 Meeting #15</a:t>
            </a:r>
            <a:r>
              <a:rPr lang="en-SE" altLang="en-US" sz="1200" b="1">
                <a:latin typeface="Arial "/>
              </a:rPr>
              <a:t>9</a:t>
            </a:r>
            <a:endParaRPr lang="sv-SE" altLang="en-US" sz="1200" b="1">
              <a:latin typeface="Arial "/>
            </a:endParaRPr>
          </a:p>
          <a:p>
            <a:pPr eaLnBrk="1" hangingPunct="1">
              <a:defRPr/>
            </a:pPr>
            <a:r>
              <a:rPr lang="en-SE" altLang="en-US" sz="1200" b="1">
                <a:latin typeface="Arial "/>
              </a:rPr>
              <a:t>Goa, India</a:t>
            </a:r>
            <a:r>
              <a:rPr lang="en-IN" altLang="en-US" sz="1200" b="1" dirty="0">
                <a:latin typeface="Arial "/>
              </a:rPr>
              <a:t> 9-</a:t>
            </a:r>
            <a:r>
              <a:rPr lang="en-SE" altLang="en-US" sz="1200" b="1">
                <a:latin typeface="Arial "/>
              </a:rPr>
              <a:t>1</a:t>
            </a:r>
            <a:r>
              <a:rPr lang="en-IN" altLang="en-US" sz="1200" b="1" dirty="0">
                <a:latin typeface="Arial "/>
              </a:rPr>
              <a:t>3 </a:t>
            </a:r>
            <a:r>
              <a:rPr lang="en-SE" altLang="en-US" sz="1200" b="1">
                <a:latin typeface="Arial "/>
              </a:rPr>
              <a:t>February</a:t>
            </a:r>
            <a:r>
              <a:rPr lang="en-IN" altLang="en-US" sz="1200" b="1" dirty="0">
                <a:latin typeface="Arial "/>
              </a:rPr>
              <a:t> 202</a:t>
            </a:r>
            <a:r>
              <a:rPr lang="en-SE" altLang="en-US" sz="1200" b="1">
                <a:latin typeface="Arial "/>
              </a:rPr>
              <a:t>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C1-2</a:t>
            </a:r>
            <a:r>
              <a:rPr lang="en-SE" altLang="en-US" sz="1200" b="1" dirty="0"/>
              <a:t>60</a:t>
            </a:r>
            <a:r>
              <a:rPr lang="en-US" altLang="en-US" sz="1200" b="1" dirty="0"/>
              <a:t>322</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02-02-2026</a:t>
            </a:fld>
            <a:endParaRPr lang="en-IN"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dirty="0"/>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9"/>
            <a:ext cx="9674601" cy="924132"/>
          </a:xfrm>
        </p:spPr>
        <p:txBody>
          <a:bodyPr/>
          <a:lstStyle/>
          <a:p>
            <a:pPr eaLnBrk="1" hangingPunct="1"/>
            <a:r>
              <a:rPr lang="en-SE" altLang="en-US" sz="4800" dirty="0"/>
              <a:t>MCX issues from ETSI </a:t>
            </a:r>
            <a:r>
              <a:rPr lang="en-SE" altLang="en-US" sz="4800" dirty="0" err="1"/>
              <a:t>Plugtest</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zh-CN" sz="1800" dirty="0">
                <a:latin typeface="Arial" panose="020B0604020202020204" pitchFamily="34" charset="0"/>
              </a:rPr>
              <a:t>Vijay Sangameshwara</a:t>
            </a:r>
            <a:endParaRPr lang="en-GB" altLang="en-US" sz="1800" dirty="0"/>
          </a:p>
          <a:p>
            <a:pPr marL="0" indent="0" eaLnBrk="1" hangingPunct="1">
              <a:buFontTx/>
              <a:buNone/>
            </a:pPr>
            <a:r>
              <a:rPr lang="en-GB" altLang="en-US" sz="1800" dirty="0"/>
              <a:t>Samsung</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63D62D-AF82-DA40-C134-D234E23604DE}"/>
              </a:ext>
            </a:extLst>
          </p:cNvPr>
          <p:cNvSpPr>
            <a:spLocks noGrp="1"/>
          </p:cNvSpPr>
          <p:nvPr>
            <p:ph type="title"/>
          </p:nvPr>
        </p:nvSpPr>
        <p:spPr/>
        <p:txBody>
          <a:bodyPr/>
          <a:lstStyle/>
          <a:p>
            <a:r>
              <a:rPr lang="en-US" dirty="0"/>
              <a:t>FRMCS Issues</a:t>
            </a:r>
            <a:endParaRPr lang="en-IN" dirty="0"/>
          </a:p>
        </p:txBody>
      </p:sp>
      <p:graphicFrame>
        <p:nvGraphicFramePr>
          <p:cNvPr id="5" name="Table 4">
            <a:extLst>
              <a:ext uri="{FF2B5EF4-FFF2-40B4-BE49-F238E27FC236}">
                <a16:creationId xmlns:a16="http://schemas.microsoft.com/office/drawing/2014/main" id="{12B663BA-1C4F-D9CF-774F-E6128A01FFE8}"/>
              </a:ext>
            </a:extLst>
          </p:cNvPr>
          <p:cNvGraphicFramePr>
            <a:graphicFrameLocks noGrp="1"/>
          </p:cNvGraphicFramePr>
          <p:nvPr>
            <p:extLst>
              <p:ext uri="{D42A27DB-BD31-4B8C-83A1-F6EECF244321}">
                <p14:modId xmlns:p14="http://schemas.microsoft.com/office/powerpoint/2010/main" val="4244053899"/>
              </p:ext>
            </p:extLst>
          </p:nvPr>
        </p:nvGraphicFramePr>
        <p:xfrm>
          <a:off x="606000" y="2038350"/>
          <a:ext cx="10980000" cy="3866595"/>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466140335"/>
                    </a:ext>
                  </a:extLst>
                </a:gridCol>
                <a:gridCol w="3600000">
                  <a:extLst>
                    <a:ext uri="{9D8B030D-6E8A-4147-A177-3AD203B41FA5}">
                      <a16:colId xmlns:a16="http://schemas.microsoft.com/office/drawing/2014/main" val="3892667407"/>
                    </a:ext>
                  </a:extLst>
                </a:gridCol>
                <a:gridCol w="720000">
                  <a:extLst>
                    <a:ext uri="{9D8B030D-6E8A-4147-A177-3AD203B41FA5}">
                      <a16:colId xmlns:a16="http://schemas.microsoft.com/office/drawing/2014/main" val="3300619215"/>
                    </a:ext>
                  </a:extLst>
                </a:gridCol>
                <a:gridCol w="720000">
                  <a:extLst>
                    <a:ext uri="{9D8B030D-6E8A-4147-A177-3AD203B41FA5}">
                      <a16:colId xmlns:a16="http://schemas.microsoft.com/office/drawing/2014/main" val="3831954494"/>
                    </a:ext>
                  </a:extLst>
                </a:gridCol>
                <a:gridCol w="900000">
                  <a:extLst>
                    <a:ext uri="{9D8B030D-6E8A-4147-A177-3AD203B41FA5}">
                      <a16:colId xmlns:a16="http://schemas.microsoft.com/office/drawing/2014/main" val="2519835783"/>
                    </a:ext>
                  </a:extLst>
                </a:gridCol>
                <a:gridCol w="3600000">
                  <a:extLst>
                    <a:ext uri="{9D8B030D-6E8A-4147-A177-3AD203B41FA5}">
                      <a16:colId xmlns:a16="http://schemas.microsoft.com/office/drawing/2014/main" val="194891485"/>
                    </a:ext>
                  </a:extLst>
                </a:gridCol>
                <a:gridCol w="720000">
                  <a:extLst>
                    <a:ext uri="{9D8B030D-6E8A-4147-A177-3AD203B41FA5}">
                      <a16:colId xmlns:a16="http://schemas.microsoft.com/office/drawing/2014/main" val="735903927"/>
                    </a:ext>
                  </a:extLst>
                </a:gridCol>
              </a:tblGrid>
              <a:tr h="540000">
                <a:tc>
                  <a:txBody>
                    <a:bodyPr/>
                    <a:lstStyle/>
                    <a:p>
                      <a:pPr algn="l" fontAlgn="ctr">
                        <a:buNone/>
                      </a:pPr>
                      <a:r>
                        <a:rPr lang="en-IN" sz="1200" u="none" strike="noStrike" dirty="0">
                          <a:effectLst/>
                          <a:latin typeface="+mn-lt"/>
                        </a:rPr>
                        <a:t>Report reference</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Problem Description</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Impacted TSs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Release</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Rapporteur(s)</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Relevant CRs or DPs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Responsible 3GPP WG(s)</a:t>
                      </a:r>
                      <a:endParaRPr lang="en-IN" sz="1200" b="1"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3880467093"/>
                  </a:ext>
                </a:extLst>
              </a:tr>
              <a:tr h="312066">
                <a:tc>
                  <a:txBody>
                    <a:bodyPr/>
                    <a:lstStyle/>
                    <a:p>
                      <a:pPr algn="l" fontAlgn="ctr">
                        <a:buNone/>
                      </a:pPr>
                      <a:r>
                        <a:rPr lang="en-IN" sz="1200" u="none" strike="noStrike" dirty="0">
                          <a:effectLst/>
                          <a:latin typeface="+mn-lt"/>
                        </a:rPr>
                        <a:t>10.1.1</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US" sz="1200" u="none" strike="noStrike" dirty="0">
                          <a:effectLst/>
                          <a:latin typeface="+mn-lt"/>
                        </a:rPr>
                        <a:t>Lack of integrity/confidentiality protection in partner system for the migration deauthorized notification</a:t>
                      </a:r>
                      <a:endParaRPr lang="en-US"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 </a:t>
                      </a:r>
                      <a:r>
                        <a:rPr lang="en-IN" sz="1200" b="1" u="none" strike="noStrike" dirty="0">
                          <a:effectLst/>
                          <a:latin typeface="+mn-lt"/>
                        </a:rPr>
                        <a:t>Conclusion</a:t>
                      </a:r>
                      <a:r>
                        <a:rPr lang="en-IN" sz="1200" u="none" strike="noStrike" dirty="0">
                          <a:effectLst/>
                          <a:latin typeface="+mn-lt"/>
                        </a:rPr>
                        <a:t>: As per the issue referring to clause </a:t>
                      </a:r>
                      <a:r>
                        <a:rPr lang="en-IN" sz="1200" dirty="0">
                          <a:latin typeface="+mn-lt"/>
                        </a:rPr>
                        <a:t>Test case 7.4.7  is not covered in the </a:t>
                      </a:r>
                      <a:r>
                        <a:rPr lang="fi-FI" sz="1200" dirty="0">
                          <a:latin typeface="+mn-lt"/>
                        </a:rPr>
                        <a:t>ETSI TS 103 564 V1.6.1.</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CT1</a:t>
                      </a:r>
                      <a:endParaRPr lang="en-IN" sz="1200" b="0"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1780524708"/>
                  </a:ext>
                </a:extLst>
              </a:tr>
              <a:tr h="312066">
                <a:tc>
                  <a:txBody>
                    <a:bodyPr/>
                    <a:lstStyle/>
                    <a:p>
                      <a:pPr algn="l" fontAlgn="ctr">
                        <a:buNone/>
                      </a:pPr>
                      <a:r>
                        <a:rPr lang="en-IN" sz="1200" u="none" strike="noStrike" dirty="0">
                          <a:effectLst/>
                          <a:latin typeface="+mn-lt"/>
                        </a:rPr>
                        <a:t>10.1.2</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US" sz="1200" u="none" strike="noStrike" dirty="0">
                          <a:effectLst/>
                          <a:latin typeface="+mn-lt"/>
                        </a:rPr>
                        <a:t>Late call entry and partner/primary affiliation depending on where the group is hosted</a:t>
                      </a:r>
                      <a:endParaRPr lang="en-US"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 </a:t>
                      </a:r>
                    </a:p>
                    <a:p>
                      <a:pPr algn="l" fontAlgn="ctr">
                        <a:buNone/>
                      </a:pPr>
                      <a:r>
                        <a:rPr lang="en-IN" sz="1200" u="none" strike="noStrike" dirty="0">
                          <a:effectLst/>
                          <a:latin typeface="+mn-lt"/>
                        </a:rPr>
                        <a:t>As per our analysis there is no issue w.r.t this procedures in the TS 23.280 clause 10.16.2.2. Where in the MC Service UE fetches the user profile document from the partner system in step.2 Further performs the affiliation to the group with the GMS address available in the same user profile.</a:t>
                      </a:r>
                    </a:p>
                    <a:p>
                      <a:pPr algn="l" fontAlgn="ctr">
                        <a:buNone/>
                      </a:pPr>
                      <a:endParaRPr lang="en-IN" sz="1200" b="0" i="0" u="none" strike="noStrike" dirty="0">
                        <a:solidFill>
                          <a:srgbClr val="000000"/>
                        </a:solidFill>
                        <a:effectLst/>
                        <a:latin typeface="+mn-lt"/>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IN" sz="1200" b="1" i="0" u="none" strike="noStrike" dirty="0">
                          <a:solidFill>
                            <a:srgbClr val="000000"/>
                          </a:solidFill>
                          <a:effectLst/>
                          <a:latin typeface="+mn-lt"/>
                        </a:rPr>
                        <a:t>Conclusion</a:t>
                      </a:r>
                      <a:r>
                        <a:rPr lang="en-IN" sz="1200" b="0" i="0" u="none" strike="noStrike" dirty="0">
                          <a:solidFill>
                            <a:srgbClr val="000000"/>
                          </a:solidFill>
                          <a:effectLst/>
                          <a:latin typeface="+mn-lt"/>
                        </a:rPr>
                        <a:t>: If needed we can clarify further with SA6 in case of the difference in understanding. Since </a:t>
                      </a:r>
                      <a:r>
                        <a:rPr lang="en-IN" sz="1200" u="none" strike="noStrike" dirty="0">
                          <a:effectLst/>
                          <a:latin typeface="+mn-lt"/>
                        </a:rPr>
                        <a:t>the procedure in 23.280 clause 10.16.2.2 referred in this issue is part of stage-2 specification and the proposed issue needs to be fixed by SA6 WG if required. CT1 shall provide the protocol implementation post the SA6 changes.</a:t>
                      </a:r>
                    </a:p>
                    <a:p>
                      <a:pPr algn="l" fontAlgn="ctr">
                        <a:buNone/>
                      </a:pP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sngStrike" dirty="0">
                          <a:effectLst/>
                          <a:latin typeface="+mn-lt"/>
                        </a:rPr>
                        <a:t>CT1</a:t>
                      </a:r>
                      <a:r>
                        <a:rPr lang="en-IN" sz="1200" u="none" strike="sngStrike" dirty="0">
                          <a:solidFill>
                            <a:srgbClr val="FF0000"/>
                          </a:solidFill>
                          <a:effectLst/>
                          <a:latin typeface="+mn-lt"/>
                        </a:rPr>
                        <a:t> </a:t>
                      </a:r>
                      <a:r>
                        <a:rPr lang="en-IN" sz="1200" u="none" strike="noStrike" dirty="0">
                          <a:solidFill>
                            <a:srgbClr val="FF0000"/>
                          </a:solidFill>
                          <a:effectLst/>
                          <a:latin typeface="+mn-lt"/>
                        </a:rPr>
                        <a:t>SA6</a:t>
                      </a:r>
                      <a:endParaRPr lang="en-IN" sz="1200" b="0" i="0" u="none" strike="noStrike" dirty="0">
                        <a:solidFill>
                          <a:srgbClr val="FF0000"/>
                        </a:solidFill>
                        <a:effectLst/>
                        <a:latin typeface="+mn-lt"/>
                      </a:endParaRPr>
                    </a:p>
                  </a:txBody>
                  <a:tcPr marL="8705" marR="8705" marT="8705" marB="0" anchor="ctr"/>
                </a:tc>
                <a:extLst>
                  <a:ext uri="{0D108BD9-81ED-4DB2-BD59-A6C34878D82A}">
                    <a16:rowId xmlns:a16="http://schemas.microsoft.com/office/drawing/2014/main" val="2524944158"/>
                  </a:ext>
                </a:extLst>
              </a:tr>
            </a:tbl>
          </a:graphicData>
        </a:graphic>
      </p:graphicFrame>
    </p:spTree>
    <p:extLst>
      <p:ext uri="{BB962C8B-B14F-4D97-AF65-F5344CB8AC3E}">
        <p14:creationId xmlns:p14="http://schemas.microsoft.com/office/powerpoint/2010/main" val="182308571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7A78-6753-13A7-DD77-44F319AEBA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B7D6542-16E6-F931-B740-B7AAEB641EDF}"/>
              </a:ext>
            </a:extLst>
          </p:cNvPr>
          <p:cNvSpPr>
            <a:spLocks noGrp="1"/>
          </p:cNvSpPr>
          <p:nvPr>
            <p:ph type="title"/>
          </p:nvPr>
        </p:nvSpPr>
        <p:spPr/>
        <p:txBody>
          <a:bodyPr/>
          <a:lstStyle/>
          <a:p>
            <a:r>
              <a:rPr lang="en-US" dirty="0"/>
              <a:t>FRMCS Issues</a:t>
            </a:r>
            <a:endParaRPr lang="en-IN" dirty="0"/>
          </a:p>
        </p:txBody>
      </p:sp>
      <p:graphicFrame>
        <p:nvGraphicFramePr>
          <p:cNvPr id="5" name="Table 4">
            <a:extLst>
              <a:ext uri="{FF2B5EF4-FFF2-40B4-BE49-F238E27FC236}">
                <a16:creationId xmlns:a16="http://schemas.microsoft.com/office/drawing/2014/main" id="{A359E7F6-D7A9-E349-E983-5CAD66C58FEC}"/>
              </a:ext>
            </a:extLst>
          </p:cNvPr>
          <p:cNvGraphicFramePr>
            <a:graphicFrameLocks noGrp="1"/>
          </p:cNvGraphicFramePr>
          <p:nvPr>
            <p:extLst>
              <p:ext uri="{D42A27DB-BD31-4B8C-83A1-F6EECF244321}">
                <p14:modId xmlns:p14="http://schemas.microsoft.com/office/powerpoint/2010/main" val="3303480033"/>
              </p:ext>
            </p:extLst>
          </p:nvPr>
        </p:nvGraphicFramePr>
        <p:xfrm>
          <a:off x="606000" y="2085975"/>
          <a:ext cx="10980000" cy="4040770"/>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466140335"/>
                    </a:ext>
                  </a:extLst>
                </a:gridCol>
                <a:gridCol w="3600000">
                  <a:extLst>
                    <a:ext uri="{9D8B030D-6E8A-4147-A177-3AD203B41FA5}">
                      <a16:colId xmlns:a16="http://schemas.microsoft.com/office/drawing/2014/main" val="3892667407"/>
                    </a:ext>
                  </a:extLst>
                </a:gridCol>
                <a:gridCol w="720000">
                  <a:extLst>
                    <a:ext uri="{9D8B030D-6E8A-4147-A177-3AD203B41FA5}">
                      <a16:colId xmlns:a16="http://schemas.microsoft.com/office/drawing/2014/main" val="3300619215"/>
                    </a:ext>
                  </a:extLst>
                </a:gridCol>
                <a:gridCol w="720000">
                  <a:extLst>
                    <a:ext uri="{9D8B030D-6E8A-4147-A177-3AD203B41FA5}">
                      <a16:colId xmlns:a16="http://schemas.microsoft.com/office/drawing/2014/main" val="3831954494"/>
                    </a:ext>
                  </a:extLst>
                </a:gridCol>
                <a:gridCol w="900000">
                  <a:extLst>
                    <a:ext uri="{9D8B030D-6E8A-4147-A177-3AD203B41FA5}">
                      <a16:colId xmlns:a16="http://schemas.microsoft.com/office/drawing/2014/main" val="2519835783"/>
                    </a:ext>
                  </a:extLst>
                </a:gridCol>
                <a:gridCol w="3600000">
                  <a:extLst>
                    <a:ext uri="{9D8B030D-6E8A-4147-A177-3AD203B41FA5}">
                      <a16:colId xmlns:a16="http://schemas.microsoft.com/office/drawing/2014/main" val="194891485"/>
                    </a:ext>
                  </a:extLst>
                </a:gridCol>
                <a:gridCol w="720000">
                  <a:extLst>
                    <a:ext uri="{9D8B030D-6E8A-4147-A177-3AD203B41FA5}">
                      <a16:colId xmlns:a16="http://schemas.microsoft.com/office/drawing/2014/main" val="735903927"/>
                    </a:ext>
                  </a:extLst>
                </a:gridCol>
              </a:tblGrid>
              <a:tr h="356647">
                <a:tc>
                  <a:txBody>
                    <a:bodyPr/>
                    <a:lstStyle/>
                    <a:p>
                      <a:pPr algn="l" fontAlgn="ctr">
                        <a:buNone/>
                      </a:pPr>
                      <a:r>
                        <a:rPr lang="en-IN" sz="1200" u="none" strike="noStrike" dirty="0">
                          <a:effectLst/>
                        </a:rPr>
                        <a:t>Report reference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Problem Description</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Impacted TSs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Release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Rapporteur(s)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Relevant CRs or DPs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Responsible 3GPP WG(s)</a:t>
                      </a:r>
                      <a:endParaRPr lang="en-IN" sz="1200" b="1"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3880467093"/>
                  </a:ext>
                </a:extLst>
              </a:tr>
              <a:tr h="3040412">
                <a:tc>
                  <a:txBody>
                    <a:bodyPr/>
                    <a:lstStyle/>
                    <a:p>
                      <a:pPr algn="l" fontAlgn="ctr">
                        <a:buNone/>
                      </a:pPr>
                      <a:r>
                        <a:rPr lang="en-IN" sz="1200" u="none" strike="noStrike" dirty="0">
                          <a:effectLst/>
                        </a:rPr>
                        <a:t>10.1.3</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u="none" strike="noStrike" dirty="0">
                          <a:effectLst/>
                        </a:rPr>
                        <a:t>Unclear role of “MC Service FA Controlling Server” during Private call using functional alias towards a partner MC system</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24.379</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Rel-18</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Vijay</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u="none" strike="noStrike" dirty="0">
                          <a:effectLst/>
                        </a:rPr>
                        <a:t>Stage-2 TS 23.280, we see below bullet in clause 10.16.3.3:</a:t>
                      </a:r>
                      <a:br>
                        <a:rPr lang="en-US" sz="1200" u="none" strike="noStrike" dirty="0">
                          <a:effectLst/>
                        </a:rPr>
                      </a:br>
                      <a:r>
                        <a:rPr lang="en-US" sz="1200" u="none" strike="noStrike" dirty="0">
                          <a:effectLst/>
                        </a:rPr>
                        <a:t>4. The MC service server 1 sends an MC service functional alias resolution request message to the MC service functional alias controlling server 1 to resolve the functional alias of the called party.</a:t>
                      </a:r>
                      <a:br>
                        <a:rPr lang="en-US" sz="1200" u="none" strike="noStrike" dirty="0">
                          <a:effectLst/>
                        </a:rPr>
                      </a:br>
                      <a:br>
                        <a:rPr lang="en-US" sz="1200" u="none" strike="noStrike" dirty="0">
                          <a:effectLst/>
                        </a:rPr>
                      </a:br>
                      <a:r>
                        <a:rPr lang="en-US" sz="1200" u="none" strike="noStrike" dirty="0">
                          <a:effectLst/>
                        </a:rPr>
                        <a:t>Stage-3 </a:t>
                      </a:r>
                      <a:br>
                        <a:rPr lang="en-US" sz="1200" u="none" strike="noStrike" dirty="0">
                          <a:effectLst/>
                        </a:rPr>
                      </a:br>
                      <a:r>
                        <a:rPr lang="en-US" sz="1200" u="none" strike="noStrike" dirty="0">
                          <a:effectLst/>
                        </a:rPr>
                        <a:t>The participating MCPTT function clause 11.1.1.3.1.1. In step 13) mentions handling of FA in SIP Invite.</a:t>
                      </a:r>
                      <a:br>
                        <a:rPr lang="en-US" sz="1200" u="none" strike="noStrike" dirty="0">
                          <a:effectLst/>
                        </a:rPr>
                      </a:br>
                      <a:br>
                        <a:rPr lang="en-US" sz="1200" u="none" strike="noStrike" dirty="0">
                          <a:effectLst/>
                        </a:rPr>
                      </a:br>
                      <a:r>
                        <a:rPr lang="en-US" sz="1200" b="1" u="none" strike="noStrike" dirty="0">
                          <a:effectLst/>
                        </a:rPr>
                        <a:t>Conclusion</a:t>
                      </a:r>
                      <a:r>
                        <a:rPr lang="en-US" sz="1200" u="none" strike="noStrike" dirty="0">
                          <a:effectLst/>
                        </a:rPr>
                        <a:t>: </a:t>
                      </a:r>
                      <a:br>
                        <a:rPr lang="en-US" sz="1200" u="none" strike="noStrike" dirty="0">
                          <a:effectLst/>
                        </a:rPr>
                      </a:br>
                      <a:r>
                        <a:rPr lang="en-US" sz="1200" u="none" strike="noStrike" dirty="0">
                          <a:effectLst/>
                        </a:rPr>
                        <a:t>1) Its mentioned that step.4 is "unneeded“, need more clarity whether it is referred to clause from stage-2/3? and</a:t>
                      </a:r>
                      <a:br>
                        <a:rPr lang="en-US" sz="1200" u="none" strike="noStrike" dirty="0">
                          <a:effectLst/>
                        </a:rPr>
                      </a:br>
                      <a:r>
                        <a:rPr lang="en-US" sz="1200" u="none" strike="noStrike" dirty="0">
                          <a:effectLst/>
                        </a:rPr>
                        <a:t>2) Step 4 &amp; 7 in the Figure 10.16.3.3-1 (i.e. from stage-2) needs to be clarified for migration scenarios. This needs to be handle in Stage-2. </a:t>
                      </a:r>
                      <a:br>
                        <a:rPr lang="en-US" sz="1200" u="none" strike="noStrike" dirty="0">
                          <a:effectLst/>
                        </a:rPr>
                      </a:b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sngStrike" dirty="0">
                          <a:effectLst/>
                        </a:rPr>
                        <a:t>CT1</a:t>
                      </a:r>
                      <a:r>
                        <a:rPr lang="en-IN" sz="1200" u="none" strike="noStrike" dirty="0">
                          <a:effectLst/>
                        </a:rPr>
                        <a:t>/</a:t>
                      </a:r>
                      <a:r>
                        <a:rPr lang="en-IN" sz="1200" u="none" strike="noStrike" dirty="0">
                          <a:solidFill>
                            <a:srgbClr val="FF0000"/>
                          </a:solidFill>
                          <a:effectLst/>
                        </a:rPr>
                        <a:t>SA6</a:t>
                      </a:r>
                      <a:endParaRPr lang="en-IN" sz="1200" b="0" i="0" u="none" strike="noStrike" dirty="0">
                        <a:solidFill>
                          <a:srgbClr val="FF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1959041218"/>
                  </a:ext>
                </a:extLst>
              </a:tr>
            </a:tbl>
          </a:graphicData>
        </a:graphic>
      </p:graphicFrame>
    </p:spTree>
    <p:extLst>
      <p:ext uri="{BB962C8B-B14F-4D97-AF65-F5344CB8AC3E}">
        <p14:creationId xmlns:p14="http://schemas.microsoft.com/office/powerpoint/2010/main" val="19010259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3C0842-5603-619E-A837-C541A518AC5B}"/>
              </a:ext>
            </a:extLst>
          </p:cNvPr>
          <p:cNvSpPr>
            <a:spLocks noGrp="1"/>
          </p:cNvSpPr>
          <p:nvPr>
            <p:ph type="title"/>
          </p:nvPr>
        </p:nvSpPr>
        <p:spPr/>
        <p:txBody>
          <a:bodyPr/>
          <a:lstStyle/>
          <a:p>
            <a:r>
              <a:rPr lang="en-US" dirty="0"/>
              <a:t>FRMCS Issues</a:t>
            </a:r>
            <a:endParaRPr lang="en-IN" dirty="0"/>
          </a:p>
        </p:txBody>
      </p:sp>
      <p:graphicFrame>
        <p:nvGraphicFramePr>
          <p:cNvPr id="7" name="Table 6">
            <a:extLst>
              <a:ext uri="{FF2B5EF4-FFF2-40B4-BE49-F238E27FC236}">
                <a16:creationId xmlns:a16="http://schemas.microsoft.com/office/drawing/2014/main" id="{B8D1CF55-5FD1-49F0-0C47-B90DA222693C}"/>
              </a:ext>
            </a:extLst>
          </p:cNvPr>
          <p:cNvGraphicFramePr>
            <a:graphicFrameLocks noGrp="1"/>
          </p:cNvGraphicFramePr>
          <p:nvPr>
            <p:extLst>
              <p:ext uri="{D42A27DB-BD31-4B8C-83A1-F6EECF244321}">
                <p14:modId xmlns:p14="http://schemas.microsoft.com/office/powerpoint/2010/main" val="1273878164"/>
              </p:ext>
            </p:extLst>
          </p:nvPr>
        </p:nvGraphicFramePr>
        <p:xfrm>
          <a:off x="606000" y="2047875"/>
          <a:ext cx="10980000" cy="3482813"/>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1231689864"/>
                    </a:ext>
                  </a:extLst>
                </a:gridCol>
                <a:gridCol w="3600000">
                  <a:extLst>
                    <a:ext uri="{9D8B030D-6E8A-4147-A177-3AD203B41FA5}">
                      <a16:colId xmlns:a16="http://schemas.microsoft.com/office/drawing/2014/main" val="3414289224"/>
                    </a:ext>
                  </a:extLst>
                </a:gridCol>
                <a:gridCol w="720000">
                  <a:extLst>
                    <a:ext uri="{9D8B030D-6E8A-4147-A177-3AD203B41FA5}">
                      <a16:colId xmlns:a16="http://schemas.microsoft.com/office/drawing/2014/main" val="3749938401"/>
                    </a:ext>
                  </a:extLst>
                </a:gridCol>
                <a:gridCol w="720000">
                  <a:extLst>
                    <a:ext uri="{9D8B030D-6E8A-4147-A177-3AD203B41FA5}">
                      <a16:colId xmlns:a16="http://schemas.microsoft.com/office/drawing/2014/main" val="1569161762"/>
                    </a:ext>
                  </a:extLst>
                </a:gridCol>
                <a:gridCol w="900000">
                  <a:extLst>
                    <a:ext uri="{9D8B030D-6E8A-4147-A177-3AD203B41FA5}">
                      <a16:colId xmlns:a16="http://schemas.microsoft.com/office/drawing/2014/main" val="2139871339"/>
                    </a:ext>
                  </a:extLst>
                </a:gridCol>
                <a:gridCol w="3600000">
                  <a:extLst>
                    <a:ext uri="{9D8B030D-6E8A-4147-A177-3AD203B41FA5}">
                      <a16:colId xmlns:a16="http://schemas.microsoft.com/office/drawing/2014/main" val="3129406086"/>
                    </a:ext>
                  </a:extLst>
                </a:gridCol>
                <a:gridCol w="720000">
                  <a:extLst>
                    <a:ext uri="{9D8B030D-6E8A-4147-A177-3AD203B41FA5}">
                      <a16:colId xmlns:a16="http://schemas.microsoft.com/office/drawing/2014/main" val="2426191613"/>
                    </a:ext>
                  </a:extLst>
                </a:gridCol>
              </a:tblGrid>
              <a:tr h="558000">
                <a:tc>
                  <a:txBody>
                    <a:bodyPr/>
                    <a:lstStyle/>
                    <a:p>
                      <a:pPr algn="l" fontAlgn="ctr">
                        <a:buNone/>
                      </a:pPr>
                      <a:r>
                        <a:rPr lang="en-IN" sz="1200" u="none" strike="noStrike" dirty="0">
                          <a:effectLst/>
                        </a:rPr>
                        <a:t>Report reference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Problem Description</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Impacted TSs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Release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Rapporteur(s)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Relevant CRs or DPs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Responsible 3GPP WG(s)</a:t>
                      </a:r>
                      <a:endParaRPr lang="en-IN" sz="1200" b="1"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3250107983"/>
                  </a:ext>
                </a:extLst>
              </a:tr>
              <a:tr h="1304925">
                <a:tc>
                  <a:txBody>
                    <a:bodyPr/>
                    <a:lstStyle/>
                    <a:p>
                      <a:pPr algn="l" fontAlgn="ctr">
                        <a:buNone/>
                      </a:pPr>
                      <a:r>
                        <a:rPr lang="en-IN" sz="1200" u="none" strike="noStrike" dirty="0">
                          <a:effectLst/>
                        </a:rPr>
                        <a:t>10.1.4</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u="none" strike="noStrike" dirty="0">
                          <a:effectLst/>
                        </a:rPr>
                        <a:t>Behaviour upon “300 Multiple Choices” message in private call to a FA</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24.379</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Rel-18</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Vijay</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b="1" u="none" strike="noStrike" dirty="0">
                          <a:effectLst/>
                        </a:rPr>
                        <a:t>Conclusion</a:t>
                      </a:r>
                      <a:r>
                        <a:rPr lang="en-US" sz="1200" u="none" strike="noStrike" dirty="0">
                          <a:effectLst/>
                        </a:rPr>
                        <a:t>: </a:t>
                      </a:r>
                      <a:r>
                        <a:rPr lang="en-IN" sz="1200" u="none" strike="noStrike" dirty="0">
                          <a:effectLst/>
                        </a:rPr>
                        <a:t>As per the issue referring to </a:t>
                      </a:r>
                      <a:r>
                        <a:rPr lang="en-US" sz="1200" u="none" strike="noStrike" dirty="0">
                          <a:effectLst/>
                        </a:rPr>
                        <a:t>test case with id: CONN-MCPTT/ONN/PRIV/MIG/01</a:t>
                      </a:r>
                      <a:r>
                        <a:rPr lang="en-IN" sz="1200" dirty="0"/>
                        <a:t>  is not covered in the </a:t>
                      </a:r>
                      <a:r>
                        <a:rPr lang="fi-FI" sz="1200" dirty="0"/>
                        <a:t>ETSI TS 103 564 V1.6.1.</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CT1</a:t>
                      </a:r>
                      <a:endParaRPr lang="en-IN" sz="1200" b="0"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1481440380"/>
                  </a:ext>
                </a:extLst>
              </a:tr>
              <a:tr h="1619888">
                <a:tc>
                  <a:txBody>
                    <a:bodyPr/>
                    <a:lstStyle/>
                    <a:p>
                      <a:pPr algn="l" fontAlgn="ctr">
                        <a:buNone/>
                      </a:pPr>
                      <a:r>
                        <a:rPr lang="en-IN" sz="1200" u="none" strike="noStrike" dirty="0">
                          <a:effectLst/>
                        </a:rPr>
                        <a:t>10.1.5</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u="none" strike="noStrike" dirty="0">
                          <a:effectLst/>
                        </a:rPr>
                        <a:t>Ambiguity in the handling of the forwarding message for migrated users</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24.379</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Rel-18</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Vijay</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b="1" u="none" strike="noStrike" dirty="0">
                          <a:effectLst/>
                        </a:rPr>
                        <a:t>Conclusion</a:t>
                      </a:r>
                      <a:r>
                        <a:rPr lang="en-US" sz="1200" u="none" strike="noStrike" dirty="0">
                          <a:effectLst/>
                        </a:rPr>
                        <a:t>: Need discussion on below text in report, to get more clarity of the issue.</a:t>
                      </a:r>
                      <a:br>
                        <a:rPr lang="en-US" sz="1200" u="none" strike="noStrike" dirty="0">
                          <a:effectLst/>
                        </a:rPr>
                      </a:br>
                      <a:br>
                        <a:rPr lang="en-US" sz="1200" u="none" strike="noStrike" dirty="0">
                          <a:effectLst/>
                        </a:rPr>
                      </a:br>
                      <a:r>
                        <a:rPr lang="en-US" sz="1200" u="none" strike="noStrike" dirty="0">
                          <a:effectLst/>
                        </a:rPr>
                        <a:t> "the content of the RLS later needed by the controlling to process the forwarding message accordingly is not mentioned"</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CT1</a:t>
                      </a:r>
                      <a:endParaRPr lang="en-IN" sz="1200" b="0"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691466677"/>
                  </a:ext>
                </a:extLst>
              </a:tr>
            </a:tbl>
          </a:graphicData>
        </a:graphic>
      </p:graphicFrame>
    </p:spTree>
    <p:extLst>
      <p:ext uri="{BB962C8B-B14F-4D97-AF65-F5344CB8AC3E}">
        <p14:creationId xmlns:p14="http://schemas.microsoft.com/office/powerpoint/2010/main" val="28225440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565FAC-4FF4-FD10-59F5-F9A1393379C4}"/>
              </a:ext>
            </a:extLst>
          </p:cNvPr>
          <p:cNvSpPr>
            <a:spLocks noGrp="1"/>
          </p:cNvSpPr>
          <p:nvPr>
            <p:ph type="title"/>
          </p:nvPr>
        </p:nvSpPr>
        <p:spPr/>
        <p:txBody>
          <a:bodyPr/>
          <a:lstStyle/>
          <a:p>
            <a:r>
              <a:rPr lang="en-US" dirty="0"/>
              <a:t>FRMCS Issues</a:t>
            </a:r>
            <a:endParaRPr lang="en-IN" dirty="0"/>
          </a:p>
        </p:txBody>
      </p:sp>
      <p:graphicFrame>
        <p:nvGraphicFramePr>
          <p:cNvPr id="4" name="Table 3">
            <a:extLst>
              <a:ext uri="{FF2B5EF4-FFF2-40B4-BE49-F238E27FC236}">
                <a16:creationId xmlns:a16="http://schemas.microsoft.com/office/drawing/2014/main" id="{B74C9BD0-17AA-B123-8E99-665BFAE79EE2}"/>
              </a:ext>
            </a:extLst>
          </p:cNvPr>
          <p:cNvGraphicFramePr>
            <a:graphicFrameLocks noGrp="1"/>
          </p:cNvGraphicFramePr>
          <p:nvPr>
            <p:extLst>
              <p:ext uri="{D42A27DB-BD31-4B8C-83A1-F6EECF244321}">
                <p14:modId xmlns:p14="http://schemas.microsoft.com/office/powerpoint/2010/main" val="1421811771"/>
              </p:ext>
            </p:extLst>
          </p:nvPr>
        </p:nvGraphicFramePr>
        <p:xfrm>
          <a:off x="619125" y="2065338"/>
          <a:ext cx="11160000" cy="3230425"/>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708352630"/>
                    </a:ext>
                  </a:extLst>
                </a:gridCol>
                <a:gridCol w="3600000">
                  <a:extLst>
                    <a:ext uri="{9D8B030D-6E8A-4147-A177-3AD203B41FA5}">
                      <a16:colId xmlns:a16="http://schemas.microsoft.com/office/drawing/2014/main" val="3825669432"/>
                    </a:ext>
                  </a:extLst>
                </a:gridCol>
                <a:gridCol w="900000">
                  <a:extLst>
                    <a:ext uri="{9D8B030D-6E8A-4147-A177-3AD203B41FA5}">
                      <a16:colId xmlns:a16="http://schemas.microsoft.com/office/drawing/2014/main" val="1833214606"/>
                    </a:ext>
                  </a:extLst>
                </a:gridCol>
                <a:gridCol w="720000">
                  <a:extLst>
                    <a:ext uri="{9D8B030D-6E8A-4147-A177-3AD203B41FA5}">
                      <a16:colId xmlns:a16="http://schemas.microsoft.com/office/drawing/2014/main" val="2303384014"/>
                    </a:ext>
                  </a:extLst>
                </a:gridCol>
                <a:gridCol w="900000">
                  <a:extLst>
                    <a:ext uri="{9D8B030D-6E8A-4147-A177-3AD203B41FA5}">
                      <a16:colId xmlns:a16="http://schemas.microsoft.com/office/drawing/2014/main" val="3448849888"/>
                    </a:ext>
                  </a:extLst>
                </a:gridCol>
                <a:gridCol w="3600000">
                  <a:extLst>
                    <a:ext uri="{9D8B030D-6E8A-4147-A177-3AD203B41FA5}">
                      <a16:colId xmlns:a16="http://schemas.microsoft.com/office/drawing/2014/main" val="2150981353"/>
                    </a:ext>
                  </a:extLst>
                </a:gridCol>
                <a:gridCol w="720000">
                  <a:extLst>
                    <a:ext uri="{9D8B030D-6E8A-4147-A177-3AD203B41FA5}">
                      <a16:colId xmlns:a16="http://schemas.microsoft.com/office/drawing/2014/main" val="441327134"/>
                    </a:ext>
                  </a:extLst>
                </a:gridCol>
              </a:tblGrid>
              <a:tr h="558000">
                <a:tc>
                  <a:txBody>
                    <a:bodyPr/>
                    <a:lstStyle/>
                    <a:p>
                      <a:pPr algn="l" fontAlgn="ctr">
                        <a:buNone/>
                      </a:pPr>
                      <a:r>
                        <a:rPr lang="en-IN" sz="1200" u="none" strike="noStrike" dirty="0">
                          <a:effectLst/>
                        </a:rPr>
                        <a:t>Report reference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Problem Description</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Impacted TSs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Release</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Rapporteur(s)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IN" sz="1200" u="none" strike="noStrike" dirty="0">
                          <a:effectLst/>
                        </a:rPr>
                        <a:t>Relevant CRs or DPs</a:t>
                      </a:r>
                      <a:endParaRPr lang="en-IN" sz="1200" b="1"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Responsible 3GPP WG(s)</a:t>
                      </a:r>
                      <a:endParaRPr lang="en-IN" sz="1200" b="1"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1044495472"/>
                  </a:ext>
                </a:extLst>
              </a:tr>
              <a:tr h="2672425">
                <a:tc>
                  <a:txBody>
                    <a:bodyPr/>
                    <a:lstStyle/>
                    <a:p>
                      <a:pPr algn="l" fontAlgn="ctr">
                        <a:buNone/>
                      </a:pPr>
                      <a:r>
                        <a:rPr lang="en-IN" sz="1200" u="none" strike="noStrike" dirty="0">
                          <a:effectLst/>
                        </a:rPr>
                        <a:t>10.1.6</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u="none" strike="noStrike" dirty="0">
                          <a:effectLst/>
                        </a:rPr>
                        <a:t>Ambiguity in the handling by the controlling server of new users/users to be removed from an ongoing adhoc MCPTT group emergency alert</a:t>
                      </a:r>
                      <a:endParaRPr lang="en-US"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TS 24.379</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Rel-18</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ctr" fontAlgn="ctr">
                        <a:buNone/>
                      </a:pPr>
                      <a:r>
                        <a:rPr lang="en-IN" sz="1200" u="none" strike="noStrike" dirty="0">
                          <a:effectLst/>
                        </a:rPr>
                        <a:t>Vijay</a:t>
                      </a:r>
                      <a:endParaRPr lang="en-IN" sz="1200" b="0" i="0" u="none" strike="noStrike" dirty="0">
                        <a:solidFill>
                          <a:srgbClr val="000000"/>
                        </a:solidFill>
                        <a:effectLst/>
                        <a:latin typeface="Calibri" panose="020F0502020204030204" pitchFamily="34" charset="0"/>
                      </a:endParaRPr>
                    </a:p>
                  </a:txBody>
                  <a:tcPr marL="8705" marR="8705" marT="8705" marB="0" anchor="ctr"/>
                </a:tc>
                <a:tc>
                  <a:txBody>
                    <a:bodyPr/>
                    <a:lstStyle/>
                    <a:p>
                      <a:pPr algn="l" fontAlgn="ctr">
                        <a:buNone/>
                      </a:pPr>
                      <a:r>
                        <a:rPr lang="en-US" sz="1200" b="1" u="none" strike="noStrike" dirty="0">
                          <a:effectLst/>
                        </a:rPr>
                        <a:t>Conclusion:</a:t>
                      </a:r>
                      <a:r>
                        <a:rPr lang="en-US" sz="1200" u="none" strike="noStrike" dirty="0">
                          <a:effectLst/>
                        </a:rPr>
                        <a:t> </a:t>
                      </a:r>
                    </a:p>
                    <a:p>
                      <a:pPr algn="l" fontAlgn="ctr">
                        <a:buNone/>
                      </a:pPr>
                      <a:r>
                        <a:rPr lang="en-US" sz="1200" u="none" strike="noStrike" dirty="0">
                          <a:effectLst/>
                        </a:rPr>
                        <a:t>As per our analysis for adding/removing user from the ongoing group emergency alert uses a SIP message which is defined in clause 17.3.5.2.1(participating) and 17.4.5.2.1(controlling). </a:t>
                      </a:r>
                    </a:p>
                    <a:p>
                      <a:pPr algn="l" fontAlgn="ctr">
                        <a:buNone/>
                      </a:pPr>
                      <a:r>
                        <a:rPr lang="en-US" sz="1200" u="none" strike="noStrike" dirty="0">
                          <a:effectLst/>
                        </a:rPr>
                        <a:t>These procedures are common for both adhoc group call and alert. We don’t see any issues and need more clarity of the actual issue.</a:t>
                      </a:r>
                    </a:p>
                    <a:p>
                      <a:pPr algn="l" fontAlgn="ctr">
                        <a:buNone/>
                      </a:pPr>
                      <a:endParaRPr lang="en-US" sz="1200" u="none" strike="noStrike" dirty="0">
                        <a:effectLst/>
                      </a:endParaRPr>
                    </a:p>
                    <a:p>
                      <a:pPr algn="l" fontAlgn="ctr">
                        <a:buNone/>
                      </a:pPr>
                      <a:r>
                        <a:rPr lang="en-US" sz="1200" u="none" strike="noStrike" dirty="0">
                          <a:effectLst/>
                        </a:rPr>
                        <a:t>Clause 12.1A.2.6 is for "Emergency Alert @ participating MCPTT function procedure.</a:t>
                      </a:r>
                    </a:p>
                    <a:p>
                      <a:pPr algn="l" fontAlgn="ctr">
                        <a:buNone/>
                      </a:pPr>
                      <a:r>
                        <a:rPr lang="en-US" sz="1200" u="none" strike="noStrike" dirty="0">
                          <a:effectLst/>
                        </a:rPr>
                        <a:t>Clause 12.1A.3.6 is for "Emergency Alert @ controlling MCPTT function procedure.</a:t>
                      </a:r>
                    </a:p>
                    <a:p>
                      <a:pPr algn="l" fontAlgn="ctr">
                        <a:buNone/>
                      </a:pPr>
                      <a:endParaRPr lang="en-US" sz="1200" u="none" strike="noStrike" dirty="0">
                        <a:effectLst/>
                      </a:endParaRPr>
                    </a:p>
                  </a:txBody>
                  <a:tcPr marL="8705" marR="8705" marT="8705" marB="0" anchor="ctr"/>
                </a:tc>
                <a:tc>
                  <a:txBody>
                    <a:bodyPr/>
                    <a:lstStyle/>
                    <a:p>
                      <a:pPr algn="ctr" fontAlgn="ctr">
                        <a:buNone/>
                      </a:pPr>
                      <a:r>
                        <a:rPr lang="en-IN" sz="1200" u="none" strike="noStrike" dirty="0">
                          <a:effectLst/>
                        </a:rPr>
                        <a:t>CT1</a:t>
                      </a:r>
                      <a:endParaRPr lang="en-IN" sz="1200" b="0" i="0" u="none" strike="noStrike" dirty="0">
                        <a:solidFill>
                          <a:srgbClr val="000000"/>
                        </a:solidFill>
                        <a:effectLst/>
                        <a:latin typeface="Calibri" panose="020F0502020204030204" pitchFamily="34" charset="0"/>
                      </a:endParaRPr>
                    </a:p>
                  </a:txBody>
                  <a:tcPr marL="8705" marR="8705" marT="8705" marB="0" anchor="ctr"/>
                </a:tc>
                <a:extLst>
                  <a:ext uri="{0D108BD9-81ED-4DB2-BD59-A6C34878D82A}">
                    <a16:rowId xmlns:a16="http://schemas.microsoft.com/office/drawing/2014/main" val="924913191"/>
                  </a:ext>
                </a:extLst>
              </a:tr>
            </a:tbl>
          </a:graphicData>
        </a:graphic>
      </p:graphicFrame>
    </p:spTree>
    <p:extLst>
      <p:ext uri="{BB962C8B-B14F-4D97-AF65-F5344CB8AC3E}">
        <p14:creationId xmlns:p14="http://schemas.microsoft.com/office/powerpoint/2010/main" val="37797233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D9A71D-F77E-4DD9-F797-EB732A7C295D}"/>
              </a:ext>
            </a:extLst>
          </p:cNvPr>
          <p:cNvSpPr>
            <a:spLocks noGrp="1"/>
          </p:cNvSpPr>
          <p:nvPr>
            <p:ph type="title"/>
          </p:nvPr>
        </p:nvSpPr>
        <p:spPr/>
        <p:txBody>
          <a:bodyPr/>
          <a:lstStyle/>
          <a:p>
            <a:r>
              <a:rPr lang="en-US" dirty="0"/>
              <a:t>FRMCS Issues</a:t>
            </a:r>
            <a:endParaRPr lang="en-IN" dirty="0"/>
          </a:p>
        </p:txBody>
      </p:sp>
      <p:graphicFrame>
        <p:nvGraphicFramePr>
          <p:cNvPr id="4" name="Table 3">
            <a:extLst>
              <a:ext uri="{FF2B5EF4-FFF2-40B4-BE49-F238E27FC236}">
                <a16:creationId xmlns:a16="http://schemas.microsoft.com/office/drawing/2014/main" id="{C32C4FC3-99A4-7DEB-EE5F-DECFDD195C52}"/>
              </a:ext>
            </a:extLst>
          </p:cNvPr>
          <p:cNvGraphicFramePr>
            <a:graphicFrameLocks noGrp="1"/>
          </p:cNvGraphicFramePr>
          <p:nvPr>
            <p:extLst>
              <p:ext uri="{D42A27DB-BD31-4B8C-83A1-F6EECF244321}">
                <p14:modId xmlns:p14="http://schemas.microsoft.com/office/powerpoint/2010/main" val="224697695"/>
              </p:ext>
            </p:extLst>
          </p:nvPr>
        </p:nvGraphicFramePr>
        <p:xfrm>
          <a:off x="619125" y="2057400"/>
          <a:ext cx="10810428" cy="3683715"/>
        </p:xfrm>
        <a:graphic>
          <a:graphicData uri="http://schemas.openxmlformats.org/drawingml/2006/table">
            <a:tbl>
              <a:tblPr>
                <a:tableStyleId>{5C22544A-7EE6-4342-B048-85BDC9FD1C3A}</a:tableStyleId>
              </a:tblPr>
              <a:tblGrid>
                <a:gridCol w="614981">
                  <a:extLst>
                    <a:ext uri="{9D8B030D-6E8A-4147-A177-3AD203B41FA5}">
                      <a16:colId xmlns:a16="http://schemas.microsoft.com/office/drawing/2014/main" val="3211488497"/>
                    </a:ext>
                  </a:extLst>
                </a:gridCol>
                <a:gridCol w="3600000">
                  <a:extLst>
                    <a:ext uri="{9D8B030D-6E8A-4147-A177-3AD203B41FA5}">
                      <a16:colId xmlns:a16="http://schemas.microsoft.com/office/drawing/2014/main" val="244387151"/>
                    </a:ext>
                  </a:extLst>
                </a:gridCol>
                <a:gridCol w="720000">
                  <a:extLst>
                    <a:ext uri="{9D8B030D-6E8A-4147-A177-3AD203B41FA5}">
                      <a16:colId xmlns:a16="http://schemas.microsoft.com/office/drawing/2014/main" val="1595668166"/>
                    </a:ext>
                  </a:extLst>
                </a:gridCol>
                <a:gridCol w="720000">
                  <a:extLst>
                    <a:ext uri="{9D8B030D-6E8A-4147-A177-3AD203B41FA5}">
                      <a16:colId xmlns:a16="http://schemas.microsoft.com/office/drawing/2014/main" val="1370689478"/>
                    </a:ext>
                  </a:extLst>
                </a:gridCol>
                <a:gridCol w="835447">
                  <a:extLst>
                    <a:ext uri="{9D8B030D-6E8A-4147-A177-3AD203B41FA5}">
                      <a16:colId xmlns:a16="http://schemas.microsoft.com/office/drawing/2014/main" val="190724482"/>
                    </a:ext>
                  </a:extLst>
                </a:gridCol>
                <a:gridCol w="3600000">
                  <a:extLst>
                    <a:ext uri="{9D8B030D-6E8A-4147-A177-3AD203B41FA5}">
                      <a16:colId xmlns:a16="http://schemas.microsoft.com/office/drawing/2014/main" val="825005398"/>
                    </a:ext>
                  </a:extLst>
                </a:gridCol>
                <a:gridCol w="720000">
                  <a:extLst>
                    <a:ext uri="{9D8B030D-6E8A-4147-A177-3AD203B41FA5}">
                      <a16:colId xmlns:a16="http://schemas.microsoft.com/office/drawing/2014/main" val="1735666517"/>
                    </a:ext>
                  </a:extLst>
                </a:gridCol>
              </a:tblGrid>
              <a:tr h="544351">
                <a:tc>
                  <a:txBody>
                    <a:bodyPr/>
                    <a:lstStyle/>
                    <a:p>
                      <a:pPr algn="l" fontAlgn="ctr">
                        <a:buNone/>
                      </a:pPr>
                      <a:r>
                        <a:rPr lang="en-IN" sz="1200" u="none" strike="noStrike" dirty="0">
                          <a:effectLst/>
                          <a:latin typeface="+mn-lt"/>
                        </a:rPr>
                        <a:t>Report reference</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Problem Description</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Impacted TSs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Release</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Rapporteur(s)</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Relevant CRs or DPs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Responsible 3GPP WG(s)</a:t>
                      </a:r>
                      <a:endParaRPr lang="en-IN" sz="1200" b="1"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3511559323"/>
                  </a:ext>
                </a:extLst>
              </a:tr>
              <a:tr h="544351">
                <a:tc>
                  <a:txBody>
                    <a:bodyPr/>
                    <a:lstStyle/>
                    <a:p>
                      <a:pPr algn="l" fontAlgn="ctr">
                        <a:buNone/>
                      </a:pPr>
                      <a:r>
                        <a:rPr lang="en-IN" sz="1200" u="none" strike="noStrike" dirty="0">
                          <a:effectLst/>
                          <a:latin typeface="+mn-lt"/>
                        </a:rPr>
                        <a:t>10.1.8</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US" sz="1200" u="none" strike="noStrike" dirty="0">
                          <a:effectLst/>
                          <a:latin typeface="+mn-lt"/>
                        </a:rPr>
                        <a:t>Unclear reference (possibly a typo) to the participants determination procedure in adhoc group calls</a:t>
                      </a:r>
                      <a:endParaRPr lang="en-US"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US" sz="1200" b="1" u="none" strike="noStrike" dirty="0">
                          <a:effectLst/>
                          <a:latin typeface="+mn-lt"/>
                        </a:rPr>
                        <a:t>Conclusion</a:t>
                      </a:r>
                      <a:r>
                        <a:rPr lang="en-US" sz="1200" u="none" strike="noStrike" dirty="0">
                          <a:effectLst/>
                          <a:latin typeface="+mn-lt"/>
                        </a:rPr>
                        <a:t>: The change can be done in clause "17.4.2.2 Terminating Procedures" in the bullet 12)=&gt;ii). The issue looks to be in R-19</a:t>
                      </a:r>
                      <a:endParaRPr lang="en-US"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CT1</a:t>
                      </a:r>
                      <a:endParaRPr lang="en-IN" sz="1200" b="0"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1256280306"/>
                  </a:ext>
                </a:extLst>
              </a:tr>
              <a:tr h="1819338">
                <a:tc>
                  <a:txBody>
                    <a:bodyPr/>
                    <a:lstStyle/>
                    <a:p>
                      <a:pPr algn="l" fontAlgn="ctr">
                        <a:buNone/>
                      </a:pPr>
                      <a:r>
                        <a:rPr lang="en-IN" sz="1200" u="none" strike="noStrike" dirty="0">
                          <a:effectLst/>
                          <a:latin typeface="+mn-lt"/>
                        </a:rPr>
                        <a:t>10.1.9</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Adhoc group emergency notification</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8705" marR="8705" marT="8705" marB="0" anchor="ctr"/>
                </a:tc>
                <a:tc>
                  <a:txBody>
                    <a:bodyPr/>
                    <a:lstStyle/>
                    <a:p>
                      <a:pPr algn="l" fontAlgn="ctr">
                        <a:buNone/>
                      </a:pPr>
                      <a:r>
                        <a:rPr lang="en-US" sz="1200" u="none" strike="noStrike" dirty="0">
                          <a:effectLst/>
                          <a:latin typeface="+mn-lt"/>
                        </a:rPr>
                        <a:t>There are two things here:</a:t>
                      </a:r>
                      <a:br>
                        <a:rPr lang="en-US" sz="1200" u="none" strike="noStrike" dirty="0">
                          <a:effectLst/>
                          <a:latin typeface="+mn-lt"/>
                        </a:rPr>
                      </a:br>
                      <a:r>
                        <a:rPr lang="en-US" sz="1200" u="none" strike="noStrike" dirty="0">
                          <a:effectLst/>
                          <a:latin typeface="+mn-lt"/>
                        </a:rPr>
                        <a:t>a) &lt;adhoc-emergency-alert-ind&gt; element: This is used in only one place in clause "6.2.0.1" and its not part of the schema. </a:t>
                      </a:r>
                      <a:br>
                        <a:rPr lang="en-US" sz="1200" u="none" strike="noStrike" dirty="0">
                          <a:effectLst/>
                          <a:latin typeface="+mn-lt"/>
                        </a:rPr>
                      </a:br>
                      <a:r>
                        <a:rPr lang="en-US" sz="1200" u="none" strike="noStrike" dirty="0">
                          <a:effectLst/>
                          <a:latin typeface="+mn-lt"/>
                        </a:rPr>
                        <a:t>Conclusion: To replace this with "adhoc-emergency-ind" in clause 6.2.0.1</a:t>
                      </a:r>
                      <a:br>
                        <a:rPr lang="en-US" sz="1200" u="none" strike="noStrike" dirty="0">
                          <a:effectLst/>
                          <a:latin typeface="+mn-lt"/>
                        </a:rPr>
                      </a:br>
                      <a:br>
                        <a:rPr lang="en-US" sz="1200" u="none" strike="noStrike" dirty="0">
                          <a:effectLst/>
                          <a:latin typeface="+mn-lt"/>
                        </a:rPr>
                      </a:br>
                      <a:r>
                        <a:rPr lang="en-US" sz="1200" u="none" strike="noStrike" dirty="0">
                          <a:effectLst/>
                          <a:latin typeface="+mn-lt"/>
                        </a:rPr>
                        <a:t>b) &lt;adhoc-emergency-ind-rcvd&gt; element: This is just part of XML schema and semantics, hence we can remove this to avoid confusion with other elements like "adhoc-emergency-alert-ind". and "adhoc-alert-ind-rcvd". </a:t>
                      </a:r>
                      <a:br>
                        <a:rPr lang="en-US" sz="1200" u="none" strike="noStrike" dirty="0">
                          <a:effectLst/>
                          <a:latin typeface="+mn-lt"/>
                        </a:rPr>
                      </a:br>
                      <a:r>
                        <a:rPr lang="en-US" sz="1200" u="none" strike="noStrike" dirty="0">
                          <a:effectLst/>
                          <a:latin typeface="+mn-lt"/>
                        </a:rPr>
                        <a:t>Conclusion: We will remove this element from schema and semantics clause and shall use "adhoc-emergency-ind" element in future.</a:t>
                      </a:r>
                      <a:endParaRPr lang="en-US" sz="1200" b="0"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CT1</a:t>
                      </a:r>
                      <a:endParaRPr lang="en-IN" sz="1200" b="0"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2174386005"/>
                  </a:ext>
                </a:extLst>
              </a:tr>
            </a:tbl>
          </a:graphicData>
        </a:graphic>
      </p:graphicFrame>
    </p:spTree>
    <p:extLst>
      <p:ext uri="{BB962C8B-B14F-4D97-AF65-F5344CB8AC3E}">
        <p14:creationId xmlns:p14="http://schemas.microsoft.com/office/powerpoint/2010/main" val="63228120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973181-A94D-6EDA-6595-E2DEACD0013D}"/>
              </a:ext>
            </a:extLst>
          </p:cNvPr>
          <p:cNvSpPr>
            <a:spLocks noGrp="1"/>
          </p:cNvSpPr>
          <p:nvPr>
            <p:ph type="title"/>
          </p:nvPr>
        </p:nvSpPr>
        <p:spPr/>
        <p:txBody>
          <a:bodyPr/>
          <a:lstStyle/>
          <a:p>
            <a:r>
              <a:rPr lang="en-US" dirty="0"/>
              <a:t>FRMCS Issues</a:t>
            </a:r>
            <a:endParaRPr lang="en-IN" dirty="0"/>
          </a:p>
        </p:txBody>
      </p:sp>
      <p:graphicFrame>
        <p:nvGraphicFramePr>
          <p:cNvPr id="4" name="Table 3">
            <a:extLst>
              <a:ext uri="{FF2B5EF4-FFF2-40B4-BE49-F238E27FC236}">
                <a16:creationId xmlns:a16="http://schemas.microsoft.com/office/drawing/2014/main" id="{F74782F8-3DEC-14AE-0254-A062616860C8}"/>
              </a:ext>
            </a:extLst>
          </p:cNvPr>
          <p:cNvGraphicFramePr>
            <a:graphicFrameLocks noGrp="1"/>
          </p:cNvGraphicFramePr>
          <p:nvPr>
            <p:extLst>
              <p:ext uri="{D42A27DB-BD31-4B8C-83A1-F6EECF244321}">
                <p14:modId xmlns:p14="http://schemas.microsoft.com/office/powerpoint/2010/main" val="2402892248"/>
              </p:ext>
            </p:extLst>
          </p:nvPr>
        </p:nvGraphicFramePr>
        <p:xfrm>
          <a:off x="619126" y="2051050"/>
          <a:ext cx="11340000" cy="4021939"/>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121704937"/>
                    </a:ext>
                  </a:extLst>
                </a:gridCol>
                <a:gridCol w="3600000">
                  <a:extLst>
                    <a:ext uri="{9D8B030D-6E8A-4147-A177-3AD203B41FA5}">
                      <a16:colId xmlns:a16="http://schemas.microsoft.com/office/drawing/2014/main" val="2495302459"/>
                    </a:ext>
                  </a:extLst>
                </a:gridCol>
                <a:gridCol w="900000">
                  <a:extLst>
                    <a:ext uri="{9D8B030D-6E8A-4147-A177-3AD203B41FA5}">
                      <a16:colId xmlns:a16="http://schemas.microsoft.com/office/drawing/2014/main" val="4161848982"/>
                    </a:ext>
                  </a:extLst>
                </a:gridCol>
                <a:gridCol w="720000">
                  <a:extLst>
                    <a:ext uri="{9D8B030D-6E8A-4147-A177-3AD203B41FA5}">
                      <a16:colId xmlns:a16="http://schemas.microsoft.com/office/drawing/2014/main" val="716784719"/>
                    </a:ext>
                  </a:extLst>
                </a:gridCol>
                <a:gridCol w="900000">
                  <a:extLst>
                    <a:ext uri="{9D8B030D-6E8A-4147-A177-3AD203B41FA5}">
                      <a16:colId xmlns:a16="http://schemas.microsoft.com/office/drawing/2014/main" val="416141929"/>
                    </a:ext>
                  </a:extLst>
                </a:gridCol>
                <a:gridCol w="3600000">
                  <a:extLst>
                    <a:ext uri="{9D8B030D-6E8A-4147-A177-3AD203B41FA5}">
                      <a16:colId xmlns:a16="http://schemas.microsoft.com/office/drawing/2014/main" val="1924360282"/>
                    </a:ext>
                  </a:extLst>
                </a:gridCol>
                <a:gridCol w="900000">
                  <a:extLst>
                    <a:ext uri="{9D8B030D-6E8A-4147-A177-3AD203B41FA5}">
                      <a16:colId xmlns:a16="http://schemas.microsoft.com/office/drawing/2014/main" val="2810456825"/>
                    </a:ext>
                  </a:extLst>
                </a:gridCol>
              </a:tblGrid>
              <a:tr h="558000">
                <a:tc>
                  <a:txBody>
                    <a:bodyPr/>
                    <a:lstStyle/>
                    <a:p>
                      <a:pPr algn="l" fontAlgn="ctr">
                        <a:buNone/>
                      </a:pPr>
                      <a:r>
                        <a:rPr lang="en-IN" sz="1200" u="none" strike="noStrike" dirty="0">
                          <a:effectLst/>
                          <a:latin typeface="+mn-lt"/>
                        </a:rPr>
                        <a:t>Report reference</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Problem Description</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Impacted TSs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Release</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Rapporteur(s)</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Relevant CRs or DPs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Responsible 3GPP WG(s)</a:t>
                      </a:r>
                      <a:endParaRPr lang="en-IN" sz="1200" b="1"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1235382907"/>
                  </a:ext>
                </a:extLst>
              </a:tr>
              <a:tr h="1080000">
                <a:tc>
                  <a:txBody>
                    <a:bodyPr/>
                    <a:lstStyle/>
                    <a:p>
                      <a:pPr algn="l" fontAlgn="ctr">
                        <a:buNone/>
                      </a:pPr>
                      <a:r>
                        <a:rPr lang="en-IN" sz="1200" u="none" strike="noStrike" dirty="0">
                          <a:effectLst/>
                          <a:latin typeface="+mn-lt"/>
                        </a:rPr>
                        <a:t>10.1.10</a:t>
                      </a:r>
                      <a:endParaRPr lang="en-IN" sz="1200" b="0" i="0" u="none" strike="noStrike" dirty="0">
                        <a:solidFill>
                          <a:srgbClr val="000000"/>
                        </a:solidFill>
                        <a:effectLst/>
                        <a:latin typeface="+mn-lt"/>
                      </a:endParaRPr>
                    </a:p>
                  </a:txBody>
                  <a:tcPr marL="6499" marR="6499" marT="6499" marB="0" anchor="ctr"/>
                </a:tc>
                <a:tc>
                  <a:txBody>
                    <a:bodyPr/>
                    <a:lstStyle/>
                    <a:p>
                      <a:pPr algn="l" fontAlgn="ctr">
                        <a:buNone/>
                      </a:pPr>
                      <a:r>
                        <a:rPr lang="en-US" sz="1200" u="none" strike="noStrike" dirty="0">
                          <a:effectLst/>
                          <a:latin typeface="+mn-lt"/>
                        </a:rPr>
                        <a:t>Missing combined adhoc group call + emergency alert</a:t>
                      </a:r>
                      <a:endParaRPr lang="en-US"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6499" marR="6499" marT="649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a:effectLst/>
                          <a:latin typeface="+mn-lt"/>
                        </a:rPr>
                        <a:t>Conclusion: Need more clarity for the text "such behavior is never again mentioned" and we can discuss on this.</a:t>
                      </a:r>
                      <a:br>
                        <a:rPr lang="en-US" sz="1200" u="none" strike="noStrike" dirty="0">
                          <a:effectLst/>
                          <a:latin typeface="+mn-lt"/>
                        </a:rPr>
                      </a:br>
                      <a:r>
                        <a:rPr lang="en-US" sz="1200" u="none" strike="noStrike" dirty="0">
                          <a:effectLst/>
                          <a:latin typeface="+mn-lt"/>
                        </a:rPr>
                        <a:t>Table G20 is not part of Rel-18 and is in R-19.</a:t>
                      </a:r>
                      <a:endParaRPr lang="en-US" sz="1200" b="0" i="0" u="none" strike="noStrike" dirty="0">
                        <a:solidFill>
                          <a:srgbClr val="000000"/>
                        </a:solidFill>
                        <a:effectLst/>
                        <a:latin typeface="+mn-lt"/>
                      </a:endParaRPr>
                    </a:p>
                  </a:txBody>
                  <a:tcPr marL="6499" marR="6499" marT="6499"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effectLst/>
                          <a:latin typeface="+mn-lt"/>
                        </a:rPr>
                        <a:t>CT1</a:t>
                      </a:r>
                      <a:endParaRPr lang="en-IN" sz="1200" b="0" i="0" u="none" strike="noStrike" dirty="0">
                        <a:solidFill>
                          <a:srgbClr val="000000"/>
                        </a:solidFill>
                        <a:effectLst/>
                        <a:latin typeface="+mn-lt"/>
                      </a:endParaRPr>
                    </a:p>
                  </a:txBody>
                  <a:tcPr marL="6499" marR="6499" marT="6499" marB="0" anchor="ctr"/>
                </a:tc>
                <a:extLst>
                  <a:ext uri="{0D108BD9-81ED-4DB2-BD59-A6C34878D82A}">
                    <a16:rowId xmlns:a16="http://schemas.microsoft.com/office/drawing/2014/main" val="3876151301"/>
                  </a:ext>
                </a:extLst>
              </a:tr>
              <a:tr h="1440000">
                <a:tc>
                  <a:txBody>
                    <a:bodyPr/>
                    <a:lstStyle/>
                    <a:p>
                      <a:pPr algn="l" fontAlgn="ctr">
                        <a:buNone/>
                      </a:pPr>
                      <a:r>
                        <a:rPr lang="en-IN" sz="1200" u="none" strike="noStrike" dirty="0">
                          <a:effectLst/>
                          <a:latin typeface="+mn-lt"/>
                        </a:rPr>
                        <a:t>10.1.11</a:t>
                      </a:r>
                      <a:endParaRPr lang="en-IN" sz="1200" b="0" i="0" u="none" strike="noStrike" dirty="0">
                        <a:solidFill>
                          <a:srgbClr val="000000"/>
                        </a:solidFill>
                        <a:effectLst/>
                        <a:latin typeface="+mn-lt"/>
                      </a:endParaRPr>
                    </a:p>
                  </a:txBody>
                  <a:tcPr marL="6499" marR="6499" marT="6499" marB="0" anchor="ctr"/>
                </a:tc>
                <a:tc>
                  <a:txBody>
                    <a:bodyPr/>
                    <a:lstStyle/>
                    <a:p>
                      <a:pPr algn="l" fontAlgn="ctr">
                        <a:buNone/>
                      </a:pPr>
                      <a:r>
                        <a:rPr lang="en-US" sz="1200" u="none" strike="noStrike" dirty="0">
                          <a:effectLst/>
                          <a:latin typeface="+mn-lt"/>
                        </a:rPr>
                        <a:t>Semantics and meaning of entity id in poc-settings</a:t>
                      </a:r>
                      <a:endParaRPr lang="en-US"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6499" marR="6499" marT="6499"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6499" marR="6499" marT="6499"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effectLst/>
                          <a:latin typeface="+mn-lt"/>
                        </a:rPr>
                        <a:t>Further there are "2" queries in the issue.</a:t>
                      </a:r>
                      <a:br>
                        <a:rPr lang="en-US" sz="1200" u="none" strike="noStrike" dirty="0">
                          <a:effectLst/>
                          <a:latin typeface="+mn-lt"/>
                        </a:rPr>
                      </a:br>
                      <a:br>
                        <a:rPr lang="en-US" sz="1200" u="none" strike="noStrike" dirty="0">
                          <a:effectLst/>
                          <a:latin typeface="+mn-lt"/>
                        </a:rPr>
                      </a:br>
                      <a:r>
                        <a:rPr lang="en-US" sz="1200" u="none" strike="noStrike" dirty="0">
                          <a:effectLst/>
                          <a:latin typeface="+mn-lt"/>
                        </a:rPr>
                        <a:t>1) Clause 7.4.1.2.2, what shall be the identity as part of the MIME type. </a:t>
                      </a:r>
                      <a:br>
                        <a:rPr lang="en-US" sz="1200" u="none" strike="noStrike" dirty="0">
                          <a:effectLst/>
                          <a:latin typeface="+mn-lt"/>
                        </a:rPr>
                      </a:br>
                      <a:r>
                        <a:rPr lang="en-US" sz="1200" b="1" u="none" strike="noStrike" dirty="0">
                          <a:effectLst/>
                          <a:latin typeface="+mn-lt"/>
                        </a:rPr>
                        <a:t>Conclusion</a:t>
                      </a:r>
                      <a:r>
                        <a:rPr lang="en-US" sz="1200" u="none" strike="noStrike" dirty="0">
                          <a:effectLst/>
                          <a:latin typeface="+mn-lt"/>
                        </a:rPr>
                        <a:t>: It shall be specific to MCPTT in this clause, since the same coding=&gt;syntax clause is also part of MCVideo specification TS 24.281. But the conclusion for below 2) shall be decided as part of discussion, but we don’t see any issues.</a:t>
                      </a:r>
                      <a:br>
                        <a:rPr lang="en-US" sz="1200" u="none" strike="noStrike" dirty="0">
                          <a:effectLst/>
                          <a:latin typeface="+mn-lt"/>
                        </a:rPr>
                      </a:br>
                      <a:br>
                        <a:rPr lang="en-US" sz="1200" u="none" strike="noStrike" dirty="0">
                          <a:effectLst/>
                          <a:latin typeface="+mn-lt"/>
                        </a:rPr>
                      </a:br>
                      <a:r>
                        <a:rPr lang="en-US" sz="1200" u="none" strike="noStrike" dirty="0">
                          <a:effectLst/>
                          <a:latin typeface="+mn-lt"/>
                        </a:rPr>
                        <a:t>2) In clause 7.2.4 last para mention receiving SIP Notify with below extract. Here the id is described as MCPTT client.</a:t>
                      </a:r>
                      <a:endParaRPr lang="en-IN" sz="1200" b="0" i="0" u="none" strike="noStrike" dirty="0">
                        <a:solidFill>
                          <a:srgbClr val="000000"/>
                        </a:solidFill>
                        <a:effectLst/>
                        <a:latin typeface="+mn-lt"/>
                      </a:endParaRPr>
                    </a:p>
                  </a:txBody>
                  <a:tcPr marL="6499" marR="6499" marT="6499"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effectLst/>
                          <a:latin typeface="+mn-lt"/>
                        </a:rPr>
                        <a:t>CT1</a:t>
                      </a:r>
                      <a:endParaRPr lang="en-IN" sz="1200" b="0" i="0" u="none" strike="noStrike" dirty="0">
                        <a:solidFill>
                          <a:srgbClr val="000000"/>
                        </a:solidFill>
                        <a:effectLst/>
                        <a:latin typeface="+mn-lt"/>
                      </a:endParaRPr>
                    </a:p>
                    <a:p>
                      <a:pPr algn="l" fontAlgn="ctr">
                        <a:buNone/>
                      </a:pPr>
                      <a:endParaRPr lang="en-US" sz="1200" b="0" i="0" u="none" strike="noStrike" dirty="0">
                        <a:solidFill>
                          <a:srgbClr val="000000"/>
                        </a:solidFill>
                        <a:effectLst/>
                        <a:latin typeface="+mn-lt"/>
                      </a:endParaRPr>
                    </a:p>
                  </a:txBody>
                  <a:tcPr marL="6499" marR="6499" marT="6499" marB="0" anchor="ctr"/>
                </a:tc>
                <a:extLst>
                  <a:ext uri="{0D108BD9-81ED-4DB2-BD59-A6C34878D82A}">
                    <a16:rowId xmlns:a16="http://schemas.microsoft.com/office/drawing/2014/main" val="1444061767"/>
                  </a:ext>
                </a:extLst>
              </a:tr>
            </a:tbl>
          </a:graphicData>
        </a:graphic>
      </p:graphicFrame>
    </p:spTree>
    <p:extLst>
      <p:ext uri="{BB962C8B-B14F-4D97-AF65-F5344CB8AC3E}">
        <p14:creationId xmlns:p14="http://schemas.microsoft.com/office/powerpoint/2010/main" val="38592652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455F8C-4922-BDE0-1F0E-6A8F7A3AF744}"/>
              </a:ext>
            </a:extLst>
          </p:cNvPr>
          <p:cNvSpPr>
            <a:spLocks noGrp="1"/>
          </p:cNvSpPr>
          <p:nvPr>
            <p:ph type="title"/>
          </p:nvPr>
        </p:nvSpPr>
        <p:spPr/>
        <p:txBody>
          <a:bodyPr/>
          <a:lstStyle/>
          <a:p>
            <a:r>
              <a:rPr lang="en-US" dirty="0"/>
              <a:t>Plugtest issues</a:t>
            </a:r>
            <a:endParaRPr lang="en-IN" dirty="0"/>
          </a:p>
        </p:txBody>
      </p:sp>
      <p:graphicFrame>
        <p:nvGraphicFramePr>
          <p:cNvPr id="4" name="Table 3">
            <a:extLst>
              <a:ext uri="{FF2B5EF4-FFF2-40B4-BE49-F238E27FC236}">
                <a16:creationId xmlns:a16="http://schemas.microsoft.com/office/drawing/2014/main" id="{143A286F-CEE5-74C7-0A9D-34861A408275}"/>
              </a:ext>
            </a:extLst>
          </p:cNvPr>
          <p:cNvGraphicFramePr>
            <a:graphicFrameLocks noGrp="1"/>
          </p:cNvGraphicFramePr>
          <p:nvPr>
            <p:extLst>
              <p:ext uri="{D42A27DB-BD31-4B8C-83A1-F6EECF244321}">
                <p14:modId xmlns:p14="http://schemas.microsoft.com/office/powerpoint/2010/main" val="539792131"/>
              </p:ext>
            </p:extLst>
          </p:nvPr>
        </p:nvGraphicFramePr>
        <p:xfrm>
          <a:off x="606000" y="2047858"/>
          <a:ext cx="10980000" cy="3167867"/>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2512722662"/>
                    </a:ext>
                  </a:extLst>
                </a:gridCol>
                <a:gridCol w="3600000">
                  <a:extLst>
                    <a:ext uri="{9D8B030D-6E8A-4147-A177-3AD203B41FA5}">
                      <a16:colId xmlns:a16="http://schemas.microsoft.com/office/drawing/2014/main" val="2675601998"/>
                    </a:ext>
                  </a:extLst>
                </a:gridCol>
                <a:gridCol w="720000">
                  <a:extLst>
                    <a:ext uri="{9D8B030D-6E8A-4147-A177-3AD203B41FA5}">
                      <a16:colId xmlns:a16="http://schemas.microsoft.com/office/drawing/2014/main" val="4274699747"/>
                    </a:ext>
                  </a:extLst>
                </a:gridCol>
                <a:gridCol w="720000">
                  <a:extLst>
                    <a:ext uri="{9D8B030D-6E8A-4147-A177-3AD203B41FA5}">
                      <a16:colId xmlns:a16="http://schemas.microsoft.com/office/drawing/2014/main" val="2793629375"/>
                    </a:ext>
                  </a:extLst>
                </a:gridCol>
                <a:gridCol w="900000">
                  <a:extLst>
                    <a:ext uri="{9D8B030D-6E8A-4147-A177-3AD203B41FA5}">
                      <a16:colId xmlns:a16="http://schemas.microsoft.com/office/drawing/2014/main" val="2059914634"/>
                    </a:ext>
                  </a:extLst>
                </a:gridCol>
                <a:gridCol w="3600000">
                  <a:extLst>
                    <a:ext uri="{9D8B030D-6E8A-4147-A177-3AD203B41FA5}">
                      <a16:colId xmlns:a16="http://schemas.microsoft.com/office/drawing/2014/main" val="2964289722"/>
                    </a:ext>
                  </a:extLst>
                </a:gridCol>
                <a:gridCol w="720000">
                  <a:extLst>
                    <a:ext uri="{9D8B030D-6E8A-4147-A177-3AD203B41FA5}">
                      <a16:colId xmlns:a16="http://schemas.microsoft.com/office/drawing/2014/main" val="2546345220"/>
                    </a:ext>
                  </a:extLst>
                </a:gridCol>
              </a:tblGrid>
              <a:tr h="558000">
                <a:tc>
                  <a:txBody>
                    <a:bodyPr/>
                    <a:lstStyle/>
                    <a:p>
                      <a:pPr algn="l" fontAlgn="ctr">
                        <a:buNone/>
                      </a:pPr>
                      <a:r>
                        <a:rPr lang="en-IN" sz="1200" u="none" strike="noStrike" dirty="0">
                          <a:effectLst/>
                          <a:latin typeface="+mn-lt"/>
                        </a:rPr>
                        <a:t>Report reference</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Problem Description</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Impacted TSs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Release</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TS Rapporteur(s)</a:t>
                      </a:r>
                      <a:endParaRPr lang="en-IN" sz="1200" b="1" i="0" u="none" strike="noStrike" dirty="0">
                        <a:solidFill>
                          <a:srgbClr val="000000"/>
                        </a:solidFill>
                        <a:effectLst/>
                        <a:latin typeface="+mn-lt"/>
                      </a:endParaRPr>
                    </a:p>
                  </a:txBody>
                  <a:tcPr marL="8705" marR="8705" marT="8705" marB="0" anchor="ctr"/>
                </a:tc>
                <a:tc>
                  <a:txBody>
                    <a:bodyPr/>
                    <a:lstStyle/>
                    <a:p>
                      <a:pPr algn="l" fontAlgn="ctr">
                        <a:buNone/>
                      </a:pPr>
                      <a:r>
                        <a:rPr lang="en-IN" sz="1200" u="none" strike="noStrike" dirty="0">
                          <a:effectLst/>
                          <a:latin typeface="+mn-lt"/>
                        </a:rPr>
                        <a:t>Relevant CRs or DPs</a:t>
                      </a:r>
                      <a:endParaRPr lang="en-IN" sz="1200" b="1" i="0" u="none" strike="noStrike" dirty="0">
                        <a:solidFill>
                          <a:srgbClr val="000000"/>
                        </a:solidFill>
                        <a:effectLst/>
                        <a:latin typeface="+mn-lt"/>
                      </a:endParaRPr>
                    </a:p>
                  </a:txBody>
                  <a:tcPr marL="8705" marR="8705" marT="8705" marB="0" anchor="ctr"/>
                </a:tc>
                <a:tc>
                  <a:txBody>
                    <a:bodyPr/>
                    <a:lstStyle/>
                    <a:p>
                      <a:pPr algn="ctr" fontAlgn="ctr">
                        <a:buNone/>
                      </a:pPr>
                      <a:r>
                        <a:rPr lang="en-IN" sz="1200" u="none" strike="noStrike" dirty="0">
                          <a:effectLst/>
                          <a:latin typeface="+mn-lt"/>
                        </a:rPr>
                        <a:t>Responsible 3GPP WG(s)</a:t>
                      </a:r>
                      <a:endParaRPr lang="en-IN" sz="1200" b="1" i="0" u="none" strike="noStrike" dirty="0">
                        <a:solidFill>
                          <a:srgbClr val="000000"/>
                        </a:solidFill>
                        <a:effectLst/>
                        <a:latin typeface="+mn-lt"/>
                      </a:endParaRPr>
                    </a:p>
                  </a:txBody>
                  <a:tcPr marL="8705" marR="8705" marT="8705" marB="0" anchor="ctr"/>
                </a:tc>
                <a:extLst>
                  <a:ext uri="{0D108BD9-81ED-4DB2-BD59-A6C34878D82A}">
                    <a16:rowId xmlns:a16="http://schemas.microsoft.com/office/drawing/2014/main" val="3641019282"/>
                  </a:ext>
                </a:extLst>
              </a:tr>
              <a:tr h="1048525">
                <a:tc>
                  <a:txBody>
                    <a:bodyPr/>
                    <a:lstStyle/>
                    <a:p>
                      <a:pPr algn="l" fontAlgn="ctr">
                        <a:buNone/>
                      </a:pPr>
                      <a:r>
                        <a:rPr lang="en-IN" sz="1200" u="none" strike="noStrike" dirty="0">
                          <a:effectLst/>
                          <a:latin typeface="+mn-lt"/>
                        </a:rPr>
                        <a:t>10.1.5</a:t>
                      </a:r>
                      <a:endParaRPr lang="en-IN" sz="1200" b="0" i="0" u="none" strike="noStrike" dirty="0">
                        <a:solidFill>
                          <a:srgbClr val="000000"/>
                        </a:solidFill>
                        <a:effectLst/>
                        <a:latin typeface="+mn-lt"/>
                      </a:endParaRPr>
                    </a:p>
                  </a:txBody>
                  <a:tcPr marL="9525" marR="9525" marT="9525" marB="0" anchor="ctr"/>
                </a:tc>
                <a:tc>
                  <a:txBody>
                    <a:bodyPr/>
                    <a:lstStyle/>
                    <a:p>
                      <a:pPr algn="l" fontAlgn="ctr">
                        <a:buNone/>
                      </a:pPr>
                      <a:r>
                        <a:rPr lang="en-US" sz="1200" u="none" strike="noStrike" dirty="0">
                          <a:effectLst/>
                          <a:latin typeface="+mn-lt"/>
                        </a:rPr>
                        <a:t>Lack of "Presence" procedure for Off-network when in S3 state ongoing call</a:t>
                      </a:r>
                      <a:endParaRPr lang="en-US"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9525" marR="9525" marT="9525" marB="0" anchor="ctr"/>
                </a:tc>
                <a:tc>
                  <a:txBody>
                    <a:bodyPr/>
                    <a:lstStyle/>
                    <a:p>
                      <a:pPr algn="l" fontAlgn="ctr">
                        <a:buNone/>
                      </a:pPr>
                      <a:r>
                        <a:rPr lang="en-US" sz="1200" b="1" u="none" strike="noStrike" dirty="0">
                          <a:effectLst/>
                          <a:latin typeface="+mn-lt"/>
                        </a:rPr>
                        <a:t>Conclusion</a:t>
                      </a:r>
                      <a:r>
                        <a:rPr lang="en-US" sz="1200" u="none" strike="noStrike" dirty="0">
                          <a:effectLst/>
                          <a:latin typeface="+mn-lt"/>
                        </a:rPr>
                        <a:t>: As per our understanding in off-network the user is connected through the relay and presence discovery is through the server. </a:t>
                      </a:r>
                    </a:p>
                    <a:p>
                      <a:pPr algn="l" fontAlgn="ctr">
                        <a:buNone/>
                      </a:pPr>
                      <a:r>
                        <a:rPr lang="en-US" sz="1200" u="none" strike="noStrike" dirty="0">
                          <a:effectLst/>
                          <a:latin typeface="+mn-lt"/>
                        </a:rPr>
                        <a:t>So, need discussion on how to discover the presence.</a:t>
                      </a:r>
                      <a:endParaRPr lang="en-US" sz="1200" b="0" i="0" u="none" strike="noStrike" dirty="0">
                        <a:solidFill>
                          <a:srgbClr val="000000"/>
                        </a:solidFill>
                        <a:effectLst/>
                        <a:latin typeface="+mn-lt"/>
                      </a:endParaRPr>
                    </a:p>
                  </a:txBody>
                  <a:tcPr marL="9525" marR="9525" marT="952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mn-lt"/>
                          <a:ea typeface="+mn-ea"/>
                          <a:cs typeface="+mn-cs"/>
                        </a:rPr>
                        <a:t>CT1</a:t>
                      </a:r>
                      <a:endParaRPr kumimoji="0" lang="en-IN"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extLst>
                  <a:ext uri="{0D108BD9-81ED-4DB2-BD59-A6C34878D82A}">
                    <a16:rowId xmlns:a16="http://schemas.microsoft.com/office/drawing/2014/main" val="834323675"/>
                  </a:ext>
                </a:extLst>
              </a:tr>
              <a:tr h="1561342">
                <a:tc>
                  <a:txBody>
                    <a:bodyPr/>
                    <a:lstStyle/>
                    <a:p>
                      <a:pPr algn="l" fontAlgn="ctr">
                        <a:buNone/>
                      </a:pPr>
                      <a:r>
                        <a:rPr lang="en-IN" sz="1200" u="none" strike="noStrike" dirty="0">
                          <a:effectLst/>
                          <a:latin typeface="+mn-lt"/>
                        </a:rPr>
                        <a:t>10.1.8</a:t>
                      </a:r>
                      <a:endParaRPr lang="en-IN" sz="1200" b="0" i="0" u="none" strike="noStrike" dirty="0">
                        <a:solidFill>
                          <a:srgbClr val="000000"/>
                        </a:solidFill>
                        <a:effectLst/>
                        <a:latin typeface="+mn-lt"/>
                      </a:endParaRPr>
                    </a:p>
                  </a:txBody>
                  <a:tcPr marL="9525" marR="9525" marT="9525" marB="0" anchor="ctr"/>
                </a:tc>
                <a:tc>
                  <a:txBody>
                    <a:bodyPr/>
                    <a:lstStyle/>
                    <a:p>
                      <a:pPr algn="l" fontAlgn="ctr">
                        <a:buNone/>
                      </a:pPr>
                      <a:r>
                        <a:rPr lang="en-US" sz="1200" u="none" strike="noStrike" dirty="0">
                          <a:effectLst/>
                          <a:latin typeface="+mn-lt"/>
                        </a:rPr>
                        <a:t>Late call entry in MCPTT trusted mode</a:t>
                      </a:r>
                      <a:endParaRPr lang="en-US"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TS 24.379</a:t>
                      </a:r>
                      <a:endParaRPr lang="en-IN"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Rel-18</a:t>
                      </a:r>
                      <a:endParaRPr lang="en-IN" sz="1200" b="0" i="0" u="none" strike="noStrike" dirty="0">
                        <a:solidFill>
                          <a:srgbClr val="000000"/>
                        </a:solidFill>
                        <a:effectLst/>
                        <a:latin typeface="+mn-lt"/>
                      </a:endParaRPr>
                    </a:p>
                  </a:txBody>
                  <a:tcPr marL="9525" marR="9525" marT="9525" marB="0" anchor="ctr"/>
                </a:tc>
                <a:tc>
                  <a:txBody>
                    <a:bodyPr/>
                    <a:lstStyle/>
                    <a:p>
                      <a:pPr algn="ctr" fontAlgn="ctr">
                        <a:buNone/>
                      </a:pPr>
                      <a:r>
                        <a:rPr lang="en-IN" sz="1200" u="none" strike="noStrike" dirty="0">
                          <a:effectLst/>
                          <a:latin typeface="+mn-lt"/>
                        </a:rPr>
                        <a:t>Vijay</a:t>
                      </a:r>
                      <a:endParaRPr lang="en-IN" sz="1200" b="0" i="0" u="none" strike="noStrike" dirty="0">
                        <a:solidFill>
                          <a:srgbClr val="000000"/>
                        </a:solidFill>
                        <a:effectLst/>
                        <a:latin typeface="+mn-lt"/>
                      </a:endParaRPr>
                    </a:p>
                  </a:txBody>
                  <a:tcPr marL="9525" marR="9525" marT="9525" marB="0" anchor="ctr"/>
                </a:tc>
                <a:tc>
                  <a:txBody>
                    <a:bodyPr/>
                    <a:lstStyle/>
                    <a:p>
                      <a:pPr algn="l" fontAlgn="ctr">
                        <a:buNone/>
                      </a:pPr>
                      <a:r>
                        <a:rPr lang="en-US" sz="1200" b="1" u="none" strike="noStrike" dirty="0">
                          <a:effectLst/>
                          <a:latin typeface="+mn-lt"/>
                        </a:rPr>
                        <a:t>Conclusion: </a:t>
                      </a:r>
                      <a:r>
                        <a:rPr lang="en-US" sz="1200" u="none" strike="noStrike" dirty="0">
                          <a:effectLst/>
                          <a:latin typeface="+mn-lt"/>
                        </a:rPr>
                        <a:t>To be done.</a:t>
                      </a:r>
                      <a:endParaRPr lang="en-US" sz="1200" b="0" i="0" u="none" strike="noStrike" dirty="0">
                        <a:solidFill>
                          <a:srgbClr val="000000"/>
                        </a:solidFill>
                        <a:effectLst/>
                        <a:latin typeface="+mn-lt"/>
                      </a:endParaRPr>
                    </a:p>
                  </a:txBody>
                  <a:tcPr marL="9525" marR="9525" marT="952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CT1</a:t>
                      </a:r>
                      <a:endParaRPr kumimoji="0" lang="en-IN"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extLst>
                  <a:ext uri="{0D108BD9-81ED-4DB2-BD59-A6C34878D82A}">
                    <a16:rowId xmlns:a16="http://schemas.microsoft.com/office/drawing/2014/main" val="2284553653"/>
                  </a:ext>
                </a:extLst>
              </a:tr>
            </a:tbl>
          </a:graphicData>
        </a:graphic>
      </p:graphicFrame>
    </p:spTree>
    <p:extLst>
      <p:ext uri="{BB962C8B-B14F-4D97-AF65-F5344CB8AC3E}">
        <p14:creationId xmlns:p14="http://schemas.microsoft.com/office/powerpoint/2010/main" val="240028037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729</TotalTime>
  <Words>1372</Words>
  <Application>Microsoft Office PowerPoint</Application>
  <PresentationFormat>Widescreen</PresentationFormat>
  <Paragraphs>157</Paragraphs>
  <Slides>9</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Office Theme</vt:lpstr>
      <vt:lpstr>Custom Design</vt:lpstr>
      <vt:lpstr>MCX issues from ETSI Plugtest</vt:lpstr>
      <vt:lpstr>FRMCS Issues</vt:lpstr>
      <vt:lpstr>FRMCS Issues</vt:lpstr>
      <vt:lpstr>FRMCS Issues</vt:lpstr>
      <vt:lpstr>FRMCS Issues</vt:lpstr>
      <vt:lpstr>FRMCS Issues</vt:lpstr>
      <vt:lpstr>FRMCS Issues</vt:lpstr>
      <vt:lpstr>Plugtest issues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Vijay Sangamesh</cp:lastModifiedBy>
  <cp:revision>2</cp:revision>
  <dcterms:created xsi:type="dcterms:W3CDTF">2010-02-05T13:52:04Z</dcterms:created>
  <dcterms:modified xsi:type="dcterms:W3CDTF">2026-02-02T12:06:31Z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