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6"/>
  </p:notesMasterIdLst>
  <p:handoutMasterIdLst>
    <p:handoutMasterId r:id="rId7"/>
  </p:handoutMasterIdLst>
  <p:sldIdLst>
    <p:sldId id="341" r:id="rId2"/>
    <p:sldId id="1124" r:id="rId3"/>
    <p:sldId id="1125" r:id="rId4"/>
    <p:sldId id="477" r:id="rId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1E9657"/>
    <a:srgbClr val="000000"/>
    <a:srgbClr val="5F5F5F"/>
    <a:srgbClr val="D9D9D9"/>
    <a:srgbClr val="EAEFF7"/>
    <a:srgbClr val="FFFFFF"/>
    <a:srgbClr val="FF6600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971" autoAdjust="0"/>
    <p:restoredTop sz="99112" autoAdjust="0"/>
  </p:normalViewPr>
  <p:slideViewPr>
    <p:cSldViewPr snapToGrid="0">
      <p:cViewPr varScale="1">
        <p:scale>
          <a:sx n="56" d="100"/>
          <a:sy n="56" d="100"/>
        </p:scale>
        <p:origin x="72" y="270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27859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CT#98-e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Online – 12th – 14th December 2022</a:t>
            </a: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CP-223265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 view on Rel-18 Planning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r>
              <a:rPr lang="en-GB" altLang="en-US" dirty="0"/>
              <a:t>CT Chair,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9D4994-E64C-4951-9852-6EE90777A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Release 18 Planning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288F4D-4398-4AB2-B41A-80C449B267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Current</a:t>
            </a:r>
            <a:r>
              <a:rPr lang="fr-FR" dirty="0"/>
              <a:t> freeze dates </a:t>
            </a:r>
          </a:p>
          <a:p>
            <a:pPr lvl="1"/>
            <a:r>
              <a:rPr lang="fr-FR" dirty="0"/>
              <a:t>Stage 2: March '23 (TSG#99)</a:t>
            </a:r>
          </a:p>
          <a:p>
            <a:pPr lvl="1"/>
            <a:r>
              <a:rPr lang="fr-FR" dirty="0"/>
              <a:t>Stage 3: </a:t>
            </a:r>
            <a:r>
              <a:rPr lang="fr-FR" dirty="0" err="1"/>
              <a:t>December</a:t>
            </a:r>
            <a:r>
              <a:rPr lang="fr-FR" dirty="0"/>
              <a:t> '23 (TSG#102)</a:t>
            </a:r>
          </a:p>
          <a:p>
            <a:pPr lvl="1"/>
            <a:r>
              <a:rPr lang="fr-FR" dirty="0"/>
              <a:t>ASN.1/</a:t>
            </a:r>
            <a:r>
              <a:rPr lang="fr-FR" dirty="0" err="1"/>
              <a:t>OpenAPI</a:t>
            </a:r>
            <a:r>
              <a:rPr lang="fr-FR" dirty="0"/>
              <a:t>: March '24 (TSG#103)</a:t>
            </a:r>
          </a:p>
          <a:p>
            <a:pPr lvl="1"/>
            <a:endParaRPr lang="fr-FR" dirty="0"/>
          </a:p>
          <a:p>
            <a:r>
              <a:rPr lang="fr-FR" dirty="0"/>
              <a:t>Discussion on Release 18 stage 2 extension at SA#98</a:t>
            </a:r>
          </a:p>
          <a:p>
            <a:pPr lvl="1"/>
            <a:r>
              <a:rPr lang="fr-FR" dirty="0"/>
              <a:t>Possible </a:t>
            </a:r>
            <a:r>
              <a:rPr lang="fr-FR" dirty="0" err="1"/>
              <a:t>outcomes</a:t>
            </a:r>
            <a:r>
              <a:rPr lang="fr-FR" dirty="0"/>
              <a:t>:</a:t>
            </a:r>
          </a:p>
          <a:p>
            <a:pPr lvl="2"/>
            <a:r>
              <a:rPr lang="fr-FR" dirty="0"/>
              <a:t>No shift of the Stage 2 freeze date, WI exception for </a:t>
            </a:r>
            <a:r>
              <a:rPr lang="fr-FR" dirty="0" err="1"/>
              <a:t>remaining</a:t>
            </a:r>
            <a:r>
              <a:rPr lang="fr-FR" dirty="0"/>
              <a:t> </a:t>
            </a:r>
            <a:r>
              <a:rPr lang="fr-FR" dirty="0" err="1"/>
              <a:t>work</a:t>
            </a:r>
            <a:endParaRPr lang="fr-FR" dirty="0"/>
          </a:p>
          <a:p>
            <a:pPr lvl="2"/>
            <a:r>
              <a:rPr lang="fr-FR" dirty="0"/>
              <a:t>Shift the stage 2 freeze date by </a:t>
            </a:r>
            <a:r>
              <a:rPr lang="fr-FR" dirty="0">
                <a:solidFill>
                  <a:srgbClr val="FF0000"/>
                </a:solidFill>
              </a:rPr>
              <a:t>X</a:t>
            </a:r>
            <a:r>
              <a:rPr lang="fr-FR" dirty="0"/>
              <a:t> </a:t>
            </a:r>
            <a:r>
              <a:rPr lang="fr-FR" dirty="0" err="1"/>
              <a:t>Months</a:t>
            </a:r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5828294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3E40B5-AFEB-4284-A4EC-27789C400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CT </a:t>
            </a:r>
            <a:r>
              <a:rPr lang="fr-FR" dirty="0" err="1"/>
              <a:t>view</a:t>
            </a:r>
            <a:r>
              <a:rPr lang="fr-FR" dirty="0"/>
              <a:t> on possible Rel-18  Stage 2 extension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A964A7-793A-4B55-921C-A3D9E083F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37491" cy="4351338"/>
          </a:xfrm>
        </p:spPr>
        <p:txBody>
          <a:bodyPr/>
          <a:lstStyle/>
          <a:p>
            <a:r>
              <a:rPr lang="fr-FR" sz="2400" dirty="0" err="1"/>
              <a:t>Hardline</a:t>
            </a:r>
            <a:r>
              <a:rPr lang="fr-FR" sz="2400" dirty="0"/>
              <a:t>:</a:t>
            </a:r>
          </a:p>
          <a:p>
            <a:pPr lvl="1"/>
            <a:r>
              <a:rPr lang="fr-FR" sz="2000" dirty="0" err="1"/>
              <a:t>Ensure</a:t>
            </a:r>
            <a:r>
              <a:rPr lang="fr-FR" sz="2000" dirty="0"/>
              <a:t> 9 </a:t>
            </a:r>
            <a:r>
              <a:rPr lang="fr-FR" sz="2000" dirty="0" err="1"/>
              <a:t>months</a:t>
            </a:r>
            <a:r>
              <a:rPr lang="fr-FR" sz="2000" dirty="0"/>
              <a:t> </a:t>
            </a:r>
            <a:r>
              <a:rPr lang="fr-FR" sz="2000" dirty="0" err="1"/>
              <a:t>between</a:t>
            </a:r>
            <a:r>
              <a:rPr lang="fr-FR" sz="2000" dirty="0"/>
              <a:t> stage 2 freeze and the stage 3 freeze</a:t>
            </a:r>
          </a:p>
          <a:p>
            <a:pPr lvl="2"/>
            <a:r>
              <a:rPr lang="fr-FR" sz="1800" dirty="0"/>
              <a:t>To </a:t>
            </a:r>
            <a:r>
              <a:rPr lang="fr-FR" sz="1800" dirty="0" err="1"/>
              <a:t>grant</a:t>
            </a:r>
            <a:r>
              <a:rPr lang="fr-FR" sz="1800" dirty="0"/>
              <a:t> </a:t>
            </a:r>
            <a:r>
              <a:rPr lang="fr-FR" sz="1800" dirty="0" err="1"/>
              <a:t>enough</a:t>
            </a:r>
            <a:r>
              <a:rPr lang="fr-FR" sz="1800" dirty="0"/>
              <a:t> time for TSG cross-coordination.</a:t>
            </a:r>
          </a:p>
          <a:p>
            <a:pPr lvl="2"/>
            <a:r>
              <a:rPr lang="fr-FR" sz="1800" dirty="0"/>
              <a:t>For CT, Stage 2 </a:t>
            </a:r>
            <a:r>
              <a:rPr lang="fr-FR" sz="1800" dirty="0" err="1"/>
              <a:t>requirements</a:t>
            </a:r>
            <a:r>
              <a:rPr lang="fr-FR" sz="1800" dirty="0"/>
              <a:t> </a:t>
            </a:r>
            <a:r>
              <a:rPr lang="fr-FR" sz="1800" dirty="0" err="1"/>
              <a:t>coming</a:t>
            </a:r>
            <a:r>
              <a:rPr lang="fr-FR" sz="1800" dirty="0"/>
              <a:t> </a:t>
            </a:r>
            <a:r>
              <a:rPr lang="fr-FR" sz="1800" dirty="0" err="1"/>
              <a:t>from</a:t>
            </a:r>
            <a:r>
              <a:rPr lang="fr-FR" sz="1800" dirty="0"/>
              <a:t> SA2 but </a:t>
            </a:r>
            <a:r>
              <a:rPr lang="fr-FR" sz="1800" dirty="0" err="1"/>
              <a:t>also</a:t>
            </a:r>
            <a:r>
              <a:rPr lang="fr-FR" sz="1800" dirty="0"/>
              <a:t> </a:t>
            </a:r>
            <a:r>
              <a:rPr lang="fr-FR" sz="1800" dirty="0" err="1"/>
              <a:t>from</a:t>
            </a:r>
            <a:r>
              <a:rPr lang="fr-FR" sz="1800" dirty="0"/>
              <a:t> SA3, SA4, SA5, SA6</a:t>
            </a:r>
          </a:p>
          <a:p>
            <a:pPr lvl="1"/>
            <a:r>
              <a:rPr lang="fr-FR" sz="2000" dirty="0" err="1"/>
              <a:t>Ensure</a:t>
            </a:r>
            <a:r>
              <a:rPr lang="fr-FR" sz="2000" dirty="0"/>
              <a:t> 3 </a:t>
            </a:r>
            <a:r>
              <a:rPr lang="fr-FR" sz="2000" dirty="0" err="1"/>
              <a:t>months</a:t>
            </a:r>
            <a:r>
              <a:rPr lang="fr-FR" sz="2000" dirty="0"/>
              <a:t> </a:t>
            </a:r>
            <a:r>
              <a:rPr lang="fr-FR" sz="2000" dirty="0" err="1"/>
              <a:t>between</a:t>
            </a:r>
            <a:r>
              <a:rPr lang="fr-FR" sz="2000" dirty="0"/>
              <a:t> stage 3 freeze and ASN.1/</a:t>
            </a:r>
            <a:r>
              <a:rPr lang="fr-FR" sz="2000" dirty="0" err="1"/>
              <a:t>OpenAPI</a:t>
            </a:r>
            <a:r>
              <a:rPr lang="fr-FR" sz="2000" dirty="0"/>
              <a:t> freeze</a:t>
            </a:r>
          </a:p>
          <a:p>
            <a:pPr lvl="2"/>
            <a:r>
              <a:rPr lang="fr-FR" sz="1800" dirty="0"/>
              <a:t>To </a:t>
            </a:r>
            <a:r>
              <a:rPr lang="fr-FR" sz="1800" dirty="0" err="1"/>
              <a:t>avoid</a:t>
            </a:r>
            <a:r>
              <a:rPr lang="fr-FR" sz="1800" dirty="0"/>
              <a:t> </a:t>
            </a:r>
            <a:r>
              <a:rPr lang="fr-FR" sz="1800" dirty="0" err="1"/>
              <a:t>protocol</a:t>
            </a:r>
            <a:r>
              <a:rPr lang="fr-FR" sz="1800" dirty="0"/>
              <a:t> </a:t>
            </a:r>
            <a:r>
              <a:rPr lang="fr-FR" sz="1800" dirty="0" err="1"/>
              <a:t>backward</a:t>
            </a:r>
            <a:r>
              <a:rPr lang="fr-FR" sz="1800" dirty="0"/>
              <a:t> incompatible change and </a:t>
            </a:r>
            <a:r>
              <a:rPr lang="fr-FR" sz="1800" dirty="0" err="1"/>
              <a:t>provide</a:t>
            </a:r>
            <a:r>
              <a:rPr lang="fr-FR" sz="1800" dirty="0"/>
              <a:t> </a:t>
            </a:r>
            <a:r>
              <a:rPr lang="fr-FR" sz="1800" dirty="0" err="1"/>
              <a:t>some</a:t>
            </a:r>
            <a:r>
              <a:rPr lang="fr-FR" sz="1800" dirty="0"/>
              <a:t>  buffer </a:t>
            </a:r>
            <a:r>
              <a:rPr lang="fr-FR" sz="1800" dirty="0" err="1"/>
              <a:t>protocol</a:t>
            </a:r>
            <a:r>
              <a:rPr lang="fr-FR" sz="1800" dirty="0"/>
              <a:t> consolidation</a:t>
            </a:r>
          </a:p>
          <a:p>
            <a:pPr lvl="1"/>
            <a:r>
              <a:rPr lang="en-US" sz="2000" dirty="0"/>
              <a:t>Common CT stage 3/RAN functional freeze date and ASN.1/</a:t>
            </a:r>
            <a:r>
              <a:rPr lang="en-US" sz="2000" dirty="0" err="1"/>
              <a:t>OpenAPI</a:t>
            </a:r>
            <a:r>
              <a:rPr lang="en-US" sz="2000" dirty="0"/>
              <a:t> freeze date</a:t>
            </a:r>
            <a:endParaRPr lang="fr-FR" sz="2000" dirty="0"/>
          </a:p>
          <a:p>
            <a:r>
              <a:rPr lang="fr-FR" sz="2400" dirty="0"/>
              <a:t>If Stage 2 freeze date </a:t>
            </a:r>
            <a:r>
              <a:rPr lang="fr-FR" sz="2400" dirty="0" err="1"/>
              <a:t>is</a:t>
            </a:r>
            <a:r>
              <a:rPr lang="fr-FR" sz="2400" dirty="0"/>
              <a:t> </a:t>
            </a:r>
            <a:r>
              <a:rPr lang="fr-FR" sz="2400" dirty="0" err="1"/>
              <a:t>maintained</a:t>
            </a:r>
            <a:endParaRPr lang="fr-FR" sz="2400" dirty="0"/>
          </a:p>
          <a:p>
            <a:pPr lvl="1"/>
            <a:r>
              <a:rPr lang="fr-FR" sz="2000" dirty="0"/>
              <a:t>The </a:t>
            </a:r>
            <a:r>
              <a:rPr lang="fr-FR" sz="2000" dirty="0" err="1"/>
              <a:t>number</a:t>
            </a:r>
            <a:r>
              <a:rPr lang="fr-FR" sz="2000" dirty="0"/>
              <a:t> of Stage 2 WI exceptions </a:t>
            </a:r>
            <a:r>
              <a:rPr lang="fr-FR" sz="2000" dirty="0" err="1"/>
              <a:t>should</a:t>
            </a:r>
            <a:r>
              <a:rPr lang="fr-FR" sz="2000" dirty="0"/>
              <a:t> </a:t>
            </a:r>
            <a:r>
              <a:rPr lang="fr-FR" sz="2000" dirty="0" err="1"/>
              <a:t>remain</a:t>
            </a:r>
            <a:r>
              <a:rPr lang="fr-FR" sz="2000" dirty="0"/>
              <a:t> "</a:t>
            </a:r>
            <a:r>
              <a:rPr lang="fr-FR" sz="2000" dirty="0" err="1"/>
              <a:t>under</a:t>
            </a:r>
            <a:r>
              <a:rPr lang="fr-FR" sz="2000" dirty="0"/>
              <a:t> control"</a:t>
            </a:r>
          </a:p>
          <a:p>
            <a:pPr lvl="2"/>
            <a:r>
              <a:rPr lang="fr-FR" sz="1800" dirty="0" err="1"/>
              <a:t>Having</a:t>
            </a:r>
            <a:r>
              <a:rPr lang="fr-FR" sz="1800" dirty="0"/>
              <a:t> </a:t>
            </a:r>
            <a:r>
              <a:rPr lang="fr-FR" sz="1800" dirty="0" err="1"/>
              <a:t>too</a:t>
            </a:r>
            <a:r>
              <a:rPr lang="fr-FR" sz="1800" dirty="0"/>
              <a:t> </a:t>
            </a:r>
            <a:r>
              <a:rPr lang="fr-FR" sz="1800" dirty="0" err="1"/>
              <a:t>many</a:t>
            </a:r>
            <a:r>
              <a:rPr lang="fr-FR" sz="1800" dirty="0"/>
              <a:t> stage 2 WI exceptions </a:t>
            </a:r>
            <a:r>
              <a:rPr lang="fr-FR" sz="1800" dirty="0" err="1"/>
              <a:t>would</a:t>
            </a:r>
            <a:r>
              <a:rPr lang="fr-FR" sz="1800" dirty="0"/>
              <a:t> </a:t>
            </a:r>
            <a:r>
              <a:rPr lang="fr-FR" sz="1800" dirty="0" err="1"/>
              <a:t>mean</a:t>
            </a:r>
            <a:r>
              <a:rPr lang="fr-FR" sz="1800" dirty="0"/>
              <a:t> a stage 3 </a:t>
            </a:r>
            <a:r>
              <a:rPr lang="fr-FR" sz="1800" dirty="0" err="1"/>
              <a:t>done</a:t>
            </a:r>
            <a:r>
              <a:rPr lang="fr-FR" sz="1800" dirty="0"/>
              <a:t> in </a:t>
            </a:r>
            <a:r>
              <a:rPr lang="fr-FR" sz="1800" dirty="0" err="1"/>
              <a:t>only</a:t>
            </a:r>
            <a:r>
              <a:rPr lang="fr-FR" sz="1800" dirty="0"/>
              <a:t> 6 </a:t>
            </a:r>
            <a:r>
              <a:rPr lang="fr-FR" sz="1800" dirty="0" err="1"/>
              <a:t>months</a:t>
            </a:r>
            <a:r>
              <a:rPr lang="fr-FR" sz="1800" dirty="0"/>
              <a:t> </a:t>
            </a:r>
          </a:p>
          <a:p>
            <a:r>
              <a:rPr lang="fr-FR" sz="2400" dirty="0"/>
              <a:t>If Stage 2 freeze date </a:t>
            </a:r>
            <a:r>
              <a:rPr lang="fr-FR" sz="2400" dirty="0" err="1"/>
              <a:t>shifted</a:t>
            </a:r>
            <a:r>
              <a:rPr lang="fr-FR" sz="2400" dirty="0"/>
              <a:t> by </a:t>
            </a:r>
            <a:r>
              <a:rPr lang="fr-FR" sz="2400" dirty="0">
                <a:solidFill>
                  <a:srgbClr val="FF0000"/>
                </a:solidFill>
              </a:rPr>
              <a:t>X</a:t>
            </a:r>
            <a:r>
              <a:rPr lang="fr-FR" sz="2400" dirty="0"/>
              <a:t> </a:t>
            </a:r>
            <a:r>
              <a:rPr lang="fr-FR" sz="2400" dirty="0" err="1"/>
              <a:t>months</a:t>
            </a:r>
            <a:endParaRPr lang="fr-FR" sz="2400" dirty="0"/>
          </a:p>
          <a:p>
            <a:pPr lvl="1"/>
            <a:r>
              <a:rPr lang="fr-FR" sz="2000" dirty="0"/>
              <a:t>Stage 3 </a:t>
            </a:r>
            <a:r>
              <a:rPr lang="fr-FR" sz="2000" b="1" u="sng" dirty="0"/>
              <a:t>AND</a:t>
            </a:r>
            <a:r>
              <a:rPr lang="fr-FR" sz="2000" dirty="0"/>
              <a:t> ASN.1/</a:t>
            </a:r>
            <a:r>
              <a:rPr lang="fr-FR" sz="2000" dirty="0" err="1"/>
              <a:t>OpenAPI</a:t>
            </a:r>
            <a:r>
              <a:rPr lang="fr-FR" sz="2000" dirty="0"/>
              <a:t> freeze dates MUST </a:t>
            </a:r>
            <a:r>
              <a:rPr lang="fr-FR" sz="2000" dirty="0" err="1"/>
              <a:t>be</a:t>
            </a:r>
            <a:r>
              <a:rPr lang="fr-FR" sz="2000" dirty="0"/>
              <a:t> </a:t>
            </a:r>
            <a:r>
              <a:rPr lang="fr-FR" sz="2000" dirty="0" err="1"/>
              <a:t>shifted</a:t>
            </a:r>
            <a:r>
              <a:rPr lang="fr-FR" sz="2000" dirty="0"/>
              <a:t> by </a:t>
            </a:r>
            <a:r>
              <a:rPr lang="fr-FR" sz="2000" dirty="0">
                <a:solidFill>
                  <a:srgbClr val="FF0000"/>
                </a:solidFill>
              </a:rPr>
              <a:t>X</a:t>
            </a:r>
            <a:r>
              <a:rPr lang="fr-FR" sz="2000" dirty="0"/>
              <a:t> </a:t>
            </a:r>
            <a:r>
              <a:rPr lang="fr-FR" sz="2000" dirty="0" err="1"/>
              <a:t>months</a:t>
            </a:r>
            <a:endParaRPr lang="fr-FR" sz="2000" dirty="0"/>
          </a:p>
          <a:p>
            <a:pPr lvl="1"/>
            <a:r>
              <a:rPr lang="fr-FR" sz="2000" dirty="0"/>
              <a:t>No (</a:t>
            </a:r>
            <a:r>
              <a:rPr lang="fr-FR" sz="2000"/>
              <a:t>or few) stage </a:t>
            </a:r>
            <a:r>
              <a:rPr lang="fr-FR" sz="2000" dirty="0"/>
              <a:t>2 WI exceptions </a:t>
            </a:r>
            <a:r>
              <a:rPr lang="fr-FR" sz="2000" dirty="0" err="1"/>
              <a:t>should</a:t>
            </a:r>
            <a:r>
              <a:rPr lang="fr-FR" sz="2000" dirty="0"/>
              <a:t> </a:t>
            </a:r>
            <a:r>
              <a:rPr lang="fr-FR" sz="2000" dirty="0" err="1"/>
              <a:t>be</a:t>
            </a:r>
            <a:r>
              <a:rPr lang="fr-FR" sz="2000" dirty="0"/>
              <a:t> </a:t>
            </a:r>
            <a:r>
              <a:rPr lang="fr-FR" sz="2000" dirty="0" err="1"/>
              <a:t>allowed</a:t>
            </a:r>
            <a:r>
              <a:rPr lang="fr-FR" sz="2000" dirty="0"/>
              <a:t> </a:t>
            </a:r>
            <a:r>
              <a:rPr lang="fr-FR" sz="2000" dirty="0" err="1"/>
              <a:t>after</a:t>
            </a:r>
            <a:r>
              <a:rPr lang="fr-FR" sz="2000" dirty="0"/>
              <a:t> the stage 2 freeze</a:t>
            </a:r>
          </a:p>
        </p:txBody>
      </p:sp>
    </p:spTree>
    <p:extLst>
      <p:ext uri="{BB962C8B-B14F-4D97-AF65-F5344CB8AC3E}">
        <p14:creationId xmlns:p14="http://schemas.microsoft.com/office/powerpoint/2010/main" val="313557001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/>
              <a:t>3GPP TSG 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37386</TotalTime>
  <Words>276</Words>
  <Application>Microsoft Office PowerPoint</Application>
  <PresentationFormat>Grand écran</PresentationFormat>
  <Paragraphs>32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CT view on Rel-18 Planning</vt:lpstr>
      <vt:lpstr>Release 18 Planning</vt:lpstr>
      <vt:lpstr>CT view on possible Rel-18  Stage 2 extension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CR#187_TEI17</cp:lastModifiedBy>
  <cp:revision>1018</cp:revision>
  <dcterms:created xsi:type="dcterms:W3CDTF">2010-02-05T13:52:04Z</dcterms:created>
  <dcterms:modified xsi:type="dcterms:W3CDTF">2022-12-13T08:24:48Z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2021-12-13T09:46:30Z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a4dc3a16-5858-4ba4-b2e9-7a44b8668af4</vt:lpwstr>
  </property>
  <property fmtid="{D5CDD505-2E9C-101B-9397-08002B2CF9AE}" pid="8" name="MSIP_Label_07222825-62ea-40f3-96b5-5375c07996e2_ContentBits">
    <vt:lpwstr>0</vt:lpwstr>
  </property>
</Properties>
</file>