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4"/>
  </p:notesMasterIdLst>
  <p:handoutMasterIdLst>
    <p:handoutMasterId r:id="rId35"/>
  </p:handoutMasterIdLst>
  <p:sldIdLst>
    <p:sldId id="341" r:id="rId2"/>
    <p:sldId id="363" r:id="rId3"/>
    <p:sldId id="366" r:id="rId4"/>
    <p:sldId id="377" r:id="rId5"/>
    <p:sldId id="411" r:id="rId6"/>
    <p:sldId id="416" r:id="rId7"/>
    <p:sldId id="369" r:id="rId8"/>
    <p:sldId id="412" r:id="rId9"/>
    <p:sldId id="405" r:id="rId10"/>
    <p:sldId id="420" r:id="rId11"/>
    <p:sldId id="423" r:id="rId12"/>
    <p:sldId id="370" r:id="rId13"/>
    <p:sldId id="394" r:id="rId14"/>
    <p:sldId id="372" r:id="rId15"/>
    <p:sldId id="395" r:id="rId16"/>
    <p:sldId id="419" r:id="rId17"/>
    <p:sldId id="402" r:id="rId18"/>
    <p:sldId id="415" r:id="rId19"/>
    <p:sldId id="409" r:id="rId20"/>
    <p:sldId id="422" r:id="rId21"/>
    <p:sldId id="407" r:id="rId22"/>
    <p:sldId id="406" r:id="rId23"/>
    <p:sldId id="424" r:id="rId24"/>
    <p:sldId id="373" r:id="rId25"/>
    <p:sldId id="374" r:id="rId26"/>
    <p:sldId id="418" r:id="rId27"/>
    <p:sldId id="375" r:id="rId28"/>
    <p:sldId id="365" r:id="rId29"/>
    <p:sldId id="376" r:id="rId30"/>
    <p:sldId id="414" r:id="rId31"/>
    <p:sldId id="387" r:id="rId32"/>
    <p:sldId id="379" r:id="rId33"/>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33CC33"/>
    <a:srgbClr val="FF0000"/>
    <a:srgbClr val="75B91A"/>
    <a:srgbClr val="000000"/>
    <a:srgbClr val="FFFFFF"/>
    <a:srgbClr val="694646"/>
    <a:srgbClr val="FF6600"/>
    <a:srgbClr val="1A4669"/>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90" autoAdjust="0"/>
    <p:restoredTop sz="86429" autoAdjust="0"/>
  </p:normalViewPr>
  <p:slideViewPr>
    <p:cSldViewPr snapToGrid="0">
      <p:cViewPr varScale="1">
        <p:scale>
          <a:sx n="116" d="100"/>
          <a:sy n="116" d="100"/>
        </p:scale>
        <p:origin x="140" y="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133350" y="47464"/>
            <a:ext cx="581025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a:t>
            </a:r>
          </a:p>
        </p:txBody>
      </p:sp>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6234779"/>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33599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sv-SE" altLang="en-US" sz="1200" b="1" smtClean="0">
                <a:latin typeface="Arial "/>
              </a:rPr>
              <a:t>CT#95e</a:t>
            </a:r>
            <a:endParaRPr lang="sv-SE" altLang="en-US" sz="1200" b="1" dirty="0">
              <a:latin typeface="Arial "/>
            </a:endParaRPr>
          </a:p>
          <a:p>
            <a:pPr eaLnBrk="1" hangingPunct="1">
              <a:defRPr/>
            </a:pPr>
            <a:r>
              <a:rPr lang="en-GB" sz="1000" b="1" kern="1200" dirty="0" smtClean="0">
                <a:solidFill>
                  <a:schemeClr val="tx1"/>
                </a:solidFill>
                <a:effectLst/>
                <a:latin typeface="Arial" pitchFamily="34" charset="0"/>
                <a:ea typeface="+mn-ea"/>
                <a:cs typeface="Arial" pitchFamily="34" charset="0"/>
              </a:rPr>
              <a:t>E-Meeting, -; 14</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 16</a:t>
            </a:r>
            <a:r>
              <a:rPr lang="en-GB" sz="1000" b="1" kern="1200" baseline="30000" dirty="0" smtClean="0">
                <a:solidFill>
                  <a:schemeClr val="tx1"/>
                </a:solidFill>
                <a:effectLst/>
                <a:latin typeface="Arial" pitchFamily="34" charset="0"/>
                <a:ea typeface="+mn-ea"/>
                <a:cs typeface="Arial" pitchFamily="34" charset="0"/>
              </a:rPr>
              <a:t>th</a:t>
            </a:r>
            <a:r>
              <a:rPr lang="en-GB" sz="1000" b="1" kern="1200" dirty="0" smtClean="0">
                <a:solidFill>
                  <a:schemeClr val="tx1"/>
                </a:solidFill>
                <a:effectLst/>
                <a:latin typeface="Arial" pitchFamily="34" charset="0"/>
                <a:ea typeface="+mn-ea"/>
                <a:cs typeface="Arial" pitchFamily="34" charset="0"/>
              </a:rPr>
              <a:t> March 2022</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smtClean="0">
                <a:latin typeface="Arial "/>
              </a:rPr>
              <a:t>CP-220017</a:t>
            </a: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jpeg"/><Relationship Id="rId7"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hyperlink" Target="mailto:songyue@chinamobile.com" TargetMode="External"/><Relationship Id="rId10" Type="http://schemas.openxmlformats.org/officeDocument/2006/relationships/image" Target="../media/image6.jpeg"/><Relationship Id="rId4" Type="http://schemas.openxmlformats.org/officeDocument/2006/relationships/hyperlink" Target="mailto:peter.schmitt@huawei.com" TargetMode="External"/><Relationship Id="rId9" Type="http://schemas.openxmlformats.org/officeDocument/2006/relationships/hyperlink" Target="mailto:iroshi.ishikawa.ev@nttdocomo.com" TargetMode="External"/></Relationships>
</file>

<file path=ppt/slides/_rels/slide2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file:///D:\2022\Q1\TSGCT4_108e_meeting\docs\C4-221537.zip" TargetMode="External"/><Relationship Id="rId2" Type="http://schemas.openxmlformats.org/officeDocument/2006/relationships/hyperlink" Target="file:///D:\2022\Q1\TSGCT4_108e_meeting\docs\C4-221437.zip" TargetMode="External"/><Relationship Id="rId1" Type="http://schemas.openxmlformats.org/officeDocument/2006/relationships/slideLayout" Target="../slideLayouts/slideLayout2.xml"/><Relationship Id="rId4" Type="http://schemas.openxmlformats.org/officeDocument/2006/relationships/hyperlink" Target="file:///D:\2022\Q1\TSGCT4_108e_meeting\docs\C4-221554.zip" TargetMode="Externa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r>
              <a:rPr lang="en-US" altLang="en-US" dirty="0"/>
              <a:t>CT WG4 Status Report </a:t>
            </a:r>
            <a:br>
              <a:rPr lang="en-US" altLang="en-US" dirty="0"/>
            </a:br>
            <a:r>
              <a:rPr lang="en-US" altLang="en-US" dirty="0"/>
              <a:t>to TSG </a:t>
            </a:r>
            <a:r>
              <a:rPr lang="en-US" altLang="en-US" dirty="0" smtClean="0"/>
              <a:t>CT#95e</a:t>
            </a:r>
            <a:endParaRPr lang="en-GB" altLang="en-US" dirty="0"/>
          </a:p>
        </p:txBody>
      </p:sp>
      <p:sp>
        <p:nvSpPr>
          <p:cNvPr id="3075" name="Text Placeholder 2"/>
          <p:cNvSpPr>
            <a:spLocks noGrp="1"/>
          </p:cNvSpPr>
          <p:nvPr>
            <p:ph type="subTitle" idx="1"/>
          </p:nvPr>
        </p:nvSpPr>
        <p:spPr/>
        <p:txBody>
          <a:bodyPr/>
          <a:lstStyle/>
          <a:p>
            <a:pPr marL="0" indent="0" eaLnBrk="1" hangingPunct="1">
              <a:buFontTx/>
              <a:buNone/>
            </a:pPr>
            <a:r>
              <a:rPr lang="en-GB" altLang="en-US" dirty="0"/>
              <a:t>Peter Schmitt</a:t>
            </a:r>
          </a:p>
          <a:p>
            <a:pPr marL="0" indent="0" eaLnBrk="1" hangingPunct="1">
              <a:buFontTx/>
              <a:buNone/>
            </a:pPr>
            <a:r>
              <a:rPr lang="fi-FI" altLang="en-US" sz="2000" dirty="0"/>
              <a:t>3GPP TSG CT WG4 </a:t>
            </a:r>
            <a:r>
              <a:rPr lang="fi-FI" altLang="en-US" sz="2000" dirty="0" smtClean="0"/>
              <a:t>Chair</a:t>
            </a:r>
            <a:r>
              <a:rPr lang="en-GB" altLang="en-US" sz="2000" dirty="0" smtClean="0"/>
              <a:t>, </a:t>
            </a:r>
            <a:r>
              <a:rPr lang="en-GB" altLang="en-US" sz="2000" dirty="0"/>
              <a:t>Huawei</a:t>
            </a:r>
            <a:endParaRPr lang="en-GB" altLang="en-US" dirty="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(4/5)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4" name="Table 3"/>
          <p:cNvGraphicFramePr>
            <a:graphicFrameLocks noGrp="1"/>
          </p:cNvGraphicFramePr>
          <p:nvPr>
            <p:extLst>
              <p:ext uri="{D42A27DB-BD31-4B8C-83A1-F6EECF244321}">
                <p14:modId xmlns:p14="http://schemas.microsoft.com/office/powerpoint/2010/main" val="876878829"/>
              </p:ext>
            </p:extLst>
          </p:nvPr>
        </p:nvGraphicFramePr>
        <p:xfrm>
          <a:off x="711810" y="1870333"/>
          <a:ext cx="9587511" cy="3190929"/>
        </p:xfrm>
        <a:graphic>
          <a:graphicData uri="http://schemas.openxmlformats.org/drawingml/2006/table">
            <a:tbl>
              <a:tblPr firstRow="1" firstCol="1" bandRow="1"/>
              <a:tblGrid>
                <a:gridCol w="616493"/>
                <a:gridCol w="3855545"/>
                <a:gridCol w="934279"/>
                <a:gridCol w="632283"/>
                <a:gridCol w="519117"/>
                <a:gridCol w="748739"/>
                <a:gridCol w="616517"/>
                <a:gridCol w="561200"/>
                <a:gridCol w="1103338"/>
              </a:tblGrid>
              <a:tr h="37456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on TEI17_GEM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TEI17_GEM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 aspects of Support of different slices over different Non 3GPP access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TEI17_N3SLICE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Sun 20/06/21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766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920082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of N7 Interfaces Enhancements to Support GERAN and UTRAN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TEI17_NIESGU</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12/09/21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100%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No impact on CT4 specification</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22053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of 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SBIProtoc17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888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FS_eIMS5G2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451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restoration of profiles related to UDR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FS_ReP_UDR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10/12/21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473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Port Number Allocation Alternatives for New 3GPP Interfaces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FS_PortAl</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5743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Study on IETF QUIC Transport for Service Based Interfaces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FS_QUIC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r>
                        <a:rPr lang="en-US" sz="1100" dirty="0" smtClean="0">
                          <a:effectLst/>
                          <a:latin typeface="Calibri" panose="020F0502020204030204" pitchFamily="34" charset="0"/>
                          <a:cs typeface="Times New Roman" panose="02020603050405020304" pitchFamily="18" charset="0"/>
                        </a:rPr>
                        <a:t>Moved to Rel-18</a:t>
                      </a: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947457512"/>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(5/5)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outstanding issues, currently on time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behind estimated time schedule</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  Updated text since last plenary</a:t>
            </a:r>
            <a:endParaRPr lang="fi-FI" altLang="de-DE" sz="1000" dirty="0">
              <a:latin typeface="Arial" panose="020B0604020202020204" pitchFamily="34" charset="0"/>
            </a:endParaRPr>
          </a:p>
        </p:txBody>
      </p:sp>
      <p:graphicFrame>
        <p:nvGraphicFramePr>
          <p:cNvPr id="9" name="Table 8"/>
          <p:cNvGraphicFramePr>
            <a:graphicFrameLocks noGrp="1"/>
          </p:cNvGraphicFramePr>
          <p:nvPr>
            <p:extLst>
              <p:ext uri="{D42A27DB-BD31-4B8C-83A1-F6EECF244321}">
                <p14:modId xmlns:p14="http://schemas.microsoft.com/office/powerpoint/2010/main" val="3009686288"/>
              </p:ext>
            </p:extLst>
          </p:nvPr>
        </p:nvGraphicFramePr>
        <p:xfrm>
          <a:off x="662530" y="1855068"/>
          <a:ext cx="10178859" cy="2570620"/>
        </p:xfrm>
        <a:graphic>
          <a:graphicData uri="http://schemas.openxmlformats.org/drawingml/2006/table">
            <a:tbl>
              <a:tblPr firstRow="1" firstCol="1" bandRow="1"/>
              <a:tblGrid>
                <a:gridCol w="664501"/>
                <a:gridCol w="3942214"/>
                <a:gridCol w="1220617"/>
                <a:gridCol w="681522"/>
                <a:gridCol w="559543"/>
                <a:gridCol w="807046"/>
                <a:gridCol w="665920"/>
                <a:gridCol w="603512"/>
                <a:gridCol w="1033984"/>
              </a:tblGrid>
              <a:tr h="39876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98761">
                <a:tc>
                  <a:txBody>
                    <a:bodyPr/>
                    <a:lstStyle/>
                    <a:p>
                      <a:pPr algn="ctr">
                        <a:lnSpc>
                          <a:spcPct val="107000"/>
                        </a:lnSpc>
                        <a:spcAft>
                          <a:spcPts val="800"/>
                        </a:spcAft>
                      </a:pPr>
                      <a:r>
                        <a:rPr lang="en-US" sz="9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940100</a:t>
                      </a:r>
                      <a:endPar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CT aspects of Architecture Enhancement for NR Reduced Capability Devices</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ARCH_NR_REDCAP</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8761">
                <a:tc>
                  <a:txBody>
                    <a:bodyPr/>
                    <a:lstStyle/>
                    <a:p>
                      <a:pPr algn="ctr">
                        <a:lnSpc>
                          <a:spcPct val="107000"/>
                        </a:lnSpc>
                        <a:spcAft>
                          <a:spcPts val="800"/>
                        </a:spcAft>
                      </a:pPr>
                      <a:r>
                        <a:rPr lang="en-US" sz="9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940050</a:t>
                      </a:r>
                      <a:endPar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Enhancements of 3GPP profiles for cryptographic algorithms and security protocols</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eCryptPr</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60%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06625">
                <a:tc>
                  <a:txBody>
                    <a:bodyPr/>
                    <a:lstStyle/>
                    <a:p>
                      <a:pPr algn="ctr">
                        <a:lnSpc>
                          <a:spcPct val="107000"/>
                        </a:lnSpc>
                        <a:spcAft>
                          <a:spcPts val="800"/>
                        </a:spcAft>
                      </a:pPr>
                      <a:r>
                        <a:rPr lang="en-US" sz="9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940002</a:t>
                      </a:r>
                      <a:endParaRPr lang="en-US" sz="9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Restoration of profiles related to UDR</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9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ReP_UDR</a:t>
                      </a:r>
                      <a:endPar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45827">
                <a:tc>
                  <a:txBody>
                    <a:bodyPr/>
                    <a:lstStyle/>
                    <a:p>
                      <a:pPr algn="ctr" fontAlgn="t"/>
                      <a:r>
                        <a:rPr lang="en-US" sz="9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940003</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9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rPr>
                        <a:t>Enhancement on the GTP-U entity restart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gn="l" fontAlgn="b"/>
                      <a:r>
                        <a:rPr lang="en-US" sz="900" kern="1200" dirty="0" smtClean="0">
                          <a:solidFill>
                            <a:schemeClr val="tx1"/>
                          </a:solidFill>
                          <a:effectLst/>
                          <a:latin typeface="Arial" panose="020B0604020202020204" pitchFamily="34" charset="0"/>
                          <a:ea typeface="Calibri" panose="020F0502020204030204" pitchFamily="34" charset="0"/>
                          <a:cs typeface="Times New Roman" panose="02020603050405020304" pitchFamily="18" charset="0"/>
                        </a:rPr>
                        <a:t>  EGTPUR</a:t>
                      </a:r>
                      <a:endParaRPr lang="en-US" sz="900" kern="1200" dirty="0">
                        <a:solidFill>
                          <a:schemeClr val="tx1"/>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85350">
                <a:tc>
                  <a:txBody>
                    <a:bodyPr/>
                    <a:lstStyle/>
                    <a:p>
                      <a:pPr algn="ctr" fontAlgn="t"/>
                      <a:r>
                        <a:rPr lang="en-US" sz="9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9500xx</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 Port Number Allocation Alternatives for New 3GPP Interfaces </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PortAL</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100%</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6535">
                <a:tc>
                  <a:txBody>
                    <a:bodyPr/>
                    <a:lstStyle/>
                    <a:p>
                      <a:pPr algn="ctr" fontAlgn="t"/>
                      <a:r>
                        <a:rPr lang="en-US" sz="900" kern="1200" dirty="0" smtClean="0">
                          <a:solidFill>
                            <a:schemeClr val="tx1"/>
                          </a:solidFill>
                          <a:effectLst/>
                          <a:latin typeface="Arial" panose="020B0604020202020204" pitchFamily="34" charset="0"/>
                          <a:ea typeface="Calibri" panose="020F0502020204030204" pitchFamily="34" charset="0"/>
                          <a:cs typeface="Arial" panose="020B0604020202020204" pitchFamily="34" charset="0"/>
                        </a:rPr>
                        <a:t>9500xx</a:t>
                      </a:r>
                      <a:endParaRPr lang="en-US" sz="900" kern="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US"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Non-Seamless WLAN offload authentication in 5GS</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NSWO_5G</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lnSpc>
                          <a:spcPct val="107000"/>
                        </a:lnSpc>
                        <a:spcAft>
                          <a:spcPts val="800"/>
                        </a:spcAft>
                      </a:pPr>
                      <a:r>
                        <a:rPr lang="en-US"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b" latinLnBrk="0" hangingPunct="1"/>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fontAlgn="b" latinLnBrk="0" hangingPunct="1"/>
                      <a:r>
                        <a:rPr lang="en-GB" sz="900" kern="1200" dirty="0" smtClean="0">
                          <a:solidFill>
                            <a:srgbClr val="0070C0"/>
                          </a:solidFill>
                          <a:effectLst/>
                          <a:latin typeface="Arial" panose="020B0604020202020204" pitchFamily="34" charset="0"/>
                          <a:ea typeface="Calibri" panose="020F0502020204030204" pitchFamily="34" charset="0"/>
                          <a:cs typeface="Times New Roman" panose="02020603050405020304" pitchFamily="18" charset="0"/>
                        </a:rPr>
                        <a:t>98%</a:t>
                      </a:r>
                      <a:endParaRPr lang="en-GB" sz="900" kern="1200" dirty="0">
                        <a:solidFill>
                          <a:srgbClr val="0070C0"/>
                        </a:solidFill>
                        <a:effectLst/>
                        <a:latin typeface="Arial" panose="020B060402020202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841911907"/>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582368834"/>
              </p:ext>
            </p:extLst>
          </p:nvPr>
        </p:nvGraphicFramePr>
        <p:xfrm>
          <a:off x="776032" y="1855410"/>
          <a:ext cx="10411095" cy="3619955"/>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363573">
                  <a:extLst>
                    <a:ext uri="{9D8B030D-6E8A-4147-A177-3AD203B41FA5}">
                      <a16:colId xmlns:a16="http://schemas.microsoft.com/office/drawing/2014/main" xmlns="" val="20002"/>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CP-220102</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mn-cs"/>
                        </a:rPr>
                        <a:t>TR </a:t>
                      </a:r>
                      <a:r>
                        <a:rPr lang="en-GB" sz="1000" kern="1200" dirty="0" smtClean="0">
                          <a:solidFill>
                            <a:schemeClr val="tx1"/>
                          </a:solidFill>
                          <a:effectLst/>
                          <a:latin typeface="Arial" panose="020B0604020202020204" pitchFamily="34" charset="0"/>
                          <a:ea typeface="Times New Roman" panose="02020603050405020304" pitchFamily="18" charset="0"/>
                          <a:cs typeface="+mn-cs"/>
                        </a:rPr>
                        <a:t>29.820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Study on Best Practices for Packet Forwarding Control Protocol (PFCP)</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China Mobile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29.641</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1.0.0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Information and 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US" sz="1000" u="none" dirty="0" smtClean="0">
                          <a:solidFill>
                            <a:schemeClr val="tx1"/>
                          </a:solidFill>
                          <a:effectLst/>
                          <a:latin typeface="Arial" panose="020B0604020202020204" pitchFamily="34" charset="0"/>
                          <a:ea typeface="Times New Roman" panose="02020603050405020304" pitchFamily="18" charset="0"/>
                        </a:rPr>
                        <a:t>CP-220101</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mn-cs"/>
                        </a:rPr>
                        <a:t>TS 29.309 </a:t>
                      </a:r>
                      <a:r>
                        <a:rPr lang="en-GB" sz="1000" kern="1200" dirty="0" smtClean="0">
                          <a:solidFill>
                            <a:schemeClr val="tx1"/>
                          </a:solidFill>
                          <a:effectLst/>
                          <a:latin typeface="Arial" panose="020B0604020202020204" pitchFamily="34" charset="0"/>
                          <a:ea typeface="Times New Roman" panose="02020603050405020304" pitchFamily="18" charset="0"/>
                          <a:cs typeface="+mn-cs"/>
                        </a:rPr>
                        <a:t>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 Bootstrapping Server Function (GBA's BSF) Services</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CP-220104</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29.536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 5G System; Network Slice Admission Control Service;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ZTE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CP-220105</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29.556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5G System; Network Slice Admission Control Service;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CP-220106</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a:solidFill>
                            <a:schemeClr val="tx1"/>
                          </a:solidFill>
                          <a:effectLst/>
                          <a:latin typeface="Arial" panose="020B0604020202020204" pitchFamily="34" charset="0"/>
                          <a:ea typeface="Times New Roman" panose="02020603050405020304" pitchFamily="18" charset="0"/>
                          <a:cs typeface="+mn-cs"/>
                        </a:rPr>
                        <a:t>TS 29.564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5G System; User Plane Function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China Mobile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CP-220107</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smtClean="0">
                          <a:solidFill>
                            <a:schemeClr val="tx1"/>
                          </a:solidFill>
                          <a:effectLst/>
                          <a:latin typeface="Arial" panose="020B0604020202020204" pitchFamily="34" charset="0"/>
                          <a:ea typeface="Times New Roman" panose="02020603050405020304" pitchFamily="18" charset="0"/>
                          <a:cs typeface="+mn-cs"/>
                        </a:rPr>
                        <a:t>TS 29.532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5G System; 5G Multicast-Broadcast Session Management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30331">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CP-220108</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chemeClr val="tx1"/>
                          </a:solidFill>
                          <a:effectLst/>
                          <a:latin typeface="Arial" panose="020B0604020202020204" pitchFamily="34" charset="0"/>
                          <a:ea typeface="Times New Roman" panose="02020603050405020304" pitchFamily="18" charset="0"/>
                          <a:cs typeface="+mn-cs"/>
                        </a:rPr>
                        <a:t>TS 29.555 5G System; 5G Direct Discovery Name Management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430331">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CP-220109</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GB" sz="1000" kern="1200" dirty="0">
                          <a:solidFill>
                            <a:schemeClr val="tx1"/>
                          </a:solidFill>
                          <a:effectLst/>
                          <a:latin typeface="Arial" panose="020B0604020202020204" pitchFamily="34" charset="0"/>
                          <a:ea typeface="Times New Roman" panose="02020603050405020304" pitchFamily="18" charset="0"/>
                          <a:cs typeface="+mn-cs"/>
                        </a:rPr>
                        <a:t>TS 29.256 </a:t>
                      </a:r>
                      <a:r>
                        <a:rPr lang="en-US" sz="1000" kern="1200" dirty="0" smtClean="0">
                          <a:solidFill>
                            <a:schemeClr val="tx1"/>
                          </a:solidFill>
                          <a:effectLst/>
                          <a:latin typeface="Arial" panose="020B0604020202020204" pitchFamily="34" charset="0"/>
                          <a:ea typeface="Times New Roman" panose="02020603050405020304" pitchFamily="18" charset="0"/>
                          <a:cs typeface="+mn-cs"/>
                        </a:rPr>
                        <a:t>Uncrewed Aerial Systems Network Function (UAS-NF); Aerial Management Services; Stage 3</a:t>
                      </a:r>
                      <a:endParaRPr lang="en-US" sz="1000" kern="1200" dirty="0">
                        <a:solidFill>
                          <a:schemeClr val="tx1"/>
                        </a:solidFill>
                        <a:effectLst/>
                        <a:latin typeface="Arial" panose="020B0604020202020204" pitchFamily="34" charset="0"/>
                        <a:ea typeface="Times New Roman" panose="02020603050405020304" pitchFamily="18" charset="0"/>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r>
                        <a:rPr lang="en-GB" sz="1000" dirty="0" smtClean="0">
                          <a:latin typeface="Arial" panose="020B0604020202020204" pitchFamily="34" charset="0"/>
                          <a:cs typeface="Arial" panose="020B0604020202020204" pitchFamily="34" charset="0"/>
                        </a:rPr>
                        <a:t>2.0.0</a:t>
                      </a:r>
                      <a:endParaRPr lang="en-GB" sz="1000" dirty="0">
                        <a:latin typeface="Arial" panose="020B0604020202020204" pitchFamily="34" charset="0"/>
                        <a:cs typeface="Arial" panose="020B0604020202020204" pitchFamily="34"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Qualcomm Incorporated</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spcAft>
                          <a:spcPts val="0"/>
                        </a:spcAft>
                      </a:pPr>
                      <a:r>
                        <a:rPr lang="en-US" sz="1000" kern="1200" dirty="0" smtClean="0">
                          <a:solidFill>
                            <a:srgbClr val="000000"/>
                          </a:solidFill>
                          <a:effectLst/>
                          <a:latin typeface="Arial"/>
                          <a:ea typeface="Times New Roman"/>
                          <a:cs typeface="+mn-cs"/>
                        </a:rPr>
                        <a:t>approval</a:t>
                      </a:r>
                      <a:endParaRPr lang="en-US" sz="1000" kern="1200" dirty="0">
                        <a:solidFill>
                          <a:srgbClr val="000000"/>
                        </a:solidFill>
                        <a:effectLst/>
                        <a:latin typeface="Arial"/>
                        <a:ea typeface="Times New Roman"/>
                        <a:cs typeface="+mn-cs"/>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a:t>
            </a:r>
            <a:r>
              <a:rPr lang="en-US" dirty="0" smtClean="0"/>
              <a:t>plenary</a:t>
            </a:r>
            <a:endParaRPr lang="en-US" dirty="0"/>
          </a:p>
        </p:txBody>
      </p:sp>
    </p:spTree>
    <p:extLst>
      <p:ext uri="{BB962C8B-B14F-4D97-AF65-F5344CB8AC3E}">
        <p14:creationId xmlns:p14="http://schemas.microsoft.com/office/powerpoint/2010/main" val="3808174252"/>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2512712901"/>
              </p:ext>
            </p:extLst>
          </p:nvPr>
        </p:nvGraphicFramePr>
        <p:xfrm>
          <a:off x="776032" y="1855410"/>
          <a:ext cx="9047522" cy="2084298"/>
        </p:xfrm>
        <a:graphic>
          <a:graphicData uri="http://schemas.openxmlformats.org/drawingml/2006/table">
            <a:tbl>
              <a:tblPr firstRow="1" firstCol="1" bandRow="1"/>
              <a:tblGrid>
                <a:gridCol w="1058269">
                  <a:extLst>
                    <a:ext uri="{9D8B030D-6E8A-4147-A177-3AD203B41FA5}">
                      <a16:colId xmlns:a16="http://schemas.microsoft.com/office/drawing/2014/main" xmlns="" val="20000"/>
                    </a:ext>
                  </a:extLst>
                </a:gridCol>
                <a:gridCol w="4859204">
                  <a:extLst>
                    <a:ext uri="{9D8B030D-6E8A-4147-A177-3AD203B41FA5}">
                      <a16:colId xmlns:a16="http://schemas.microsoft.com/office/drawing/2014/main" xmlns="" val="20001"/>
                    </a:ext>
                  </a:extLst>
                </a:gridCol>
                <a:gridCol w="1614147">
                  <a:extLst>
                    <a:ext uri="{9D8B030D-6E8A-4147-A177-3AD203B41FA5}">
                      <a16:colId xmlns:a16="http://schemas.microsoft.com/office/drawing/2014/main" xmlns="" val="20003"/>
                    </a:ext>
                  </a:extLst>
                </a:gridCol>
                <a:gridCol w="1515902">
                  <a:extLst>
                    <a:ext uri="{9D8B030D-6E8A-4147-A177-3AD203B41FA5}">
                      <a16:colId xmlns:a16="http://schemas.microsoft.com/office/drawing/2014/main" xmlns="" val="20004"/>
                    </a:ext>
                  </a:extLst>
                </a:gridCol>
              </a:tblGrid>
              <a:tr h="367491">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CP-220117</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Revised WID on Service-based support for SMS in 5GC</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Orange.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xmlns="" val="10001"/>
                  </a:ext>
                </a:extLst>
              </a:tr>
              <a:tr h="350063">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CP-220113</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a:t>
                      </a:r>
                      <a:r>
                        <a:rPr lang="en-US" sz="1000" dirty="0" smtClean="0">
                          <a:solidFill>
                            <a:srgbClr val="000000"/>
                          </a:solidFill>
                          <a:effectLst/>
                          <a:latin typeface="Arial" panose="020B0604020202020204" pitchFamily="34" charset="0"/>
                          <a:ea typeface="Times New Roman" panose="02020603050405020304" pitchFamily="18" charset="0"/>
                        </a:rPr>
                        <a:t>exception sheet </a:t>
                      </a:r>
                      <a:r>
                        <a:rPr lang="en-US" sz="1000" dirty="0">
                          <a:solidFill>
                            <a:srgbClr val="000000"/>
                          </a:solidFill>
                          <a:effectLst/>
                          <a:latin typeface="Arial" panose="020B0604020202020204" pitchFamily="34" charset="0"/>
                          <a:ea typeface="Times New Roman" panose="02020603050405020304" pitchFamily="18" charset="0"/>
                        </a:rPr>
                        <a:t>for MINT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LGe</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CP-220114</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a:t>
                      </a:r>
                      <a:r>
                        <a:rPr lang="en-US" sz="1000" dirty="0" smtClean="0">
                          <a:solidFill>
                            <a:srgbClr val="000000"/>
                          </a:solidFill>
                          <a:effectLst/>
                          <a:latin typeface="Arial" panose="020B0604020202020204" pitchFamily="34" charset="0"/>
                          <a:ea typeface="Times New Roman" panose="02020603050405020304" pitchFamily="18" charset="0"/>
                        </a:rPr>
                        <a:t>exception sheet </a:t>
                      </a:r>
                      <a:r>
                        <a:rPr lang="en-US" sz="1000" dirty="0">
                          <a:solidFill>
                            <a:srgbClr val="000000"/>
                          </a:solidFill>
                          <a:effectLst/>
                          <a:latin typeface="Arial" panose="020B0604020202020204" pitchFamily="34" charset="0"/>
                          <a:ea typeface="Times New Roman" panose="02020603050405020304" pitchFamily="18" charset="0"/>
                        </a:rPr>
                        <a:t>for</a:t>
                      </a:r>
                      <a:r>
                        <a:rPr lang="en-US" sz="1000" dirty="0">
                          <a:effectLst/>
                          <a:latin typeface="Arial" panose="020B0604020202020204" pitchFamily="34" charset="0"/>
                          <a:ea typeface="Times New Roman" panose="02020603050405020304" pitchFamily="18" charset="0"/>
                        </a:rPr>
                        <a:t> </a:t>
                      </a:r>
                      <a:r>
                        <a:rPr lang="en-GB" sz="1000" dirty="0">
                          <a:effectLst/>
                          <a:latin typeface="Times New Roman" panose="02020603050405020304" pitchFamily="18" charset="0"/>
                          <a:ea typeface="Times New Roman" panose="02020603050405020304" pitchFamily="18" charset="0"/>
                        </a:rPr>
                        <a:t>eCryptPr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CP-220115</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Rel-17 Work Item Exception for 5MBS]</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GB" sz="1000" dirty="0">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r h="341686">
                <a:tc>
                  <a:txBody>
                    <a:bodyPr/>
                    <a:lstStyle/>
                    <a:p>
                      <a:pPr>
                        <a:spcAft>
                          <a:spcPts val="0"/>
                        </a:spcAft>
                      </a:pPr>
                      <a:r>
                        <a:rPr lang="en-GB" sz="1000" u="none" dirty="0" smtClean="0">
                          <a:solidFill>
                            <a:schemeClr val="tx1"/>
                          </a:solidFill>
                          <a:effectLst/>
                          <a:latin typeface="Arial" panose="020B0604020202020204" pitchFamily="34" charset="0"/>
                          <a:ea typeface="Times New Roman" panose="02020603050405020304" pitchFamily="18" charset="0"/>
                        </a:rPr>
                        <a:t>CP-220116</a:t>
                      </a:r>
                      <a:endParaRPr lang="en-US" sz="1000" u="none" dirty="0">
                        <a:solidFill>
                          <a:schemeClr val="tx1"/>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effectLst/>
                          <a:latin typeface="Arial" panose="020B0604020202020204" pitchFamily="34" charset="0"/>
                          <a:ea typeface="Times New Roman" panose="02020603050405020304" pitchFamily="18" charset="0"/>
                        </a:rPr>
                        <a:t>WI exception request </a:t>
                      </a:r>
                      <a:r>
                        <a:rPr lang="en-US" sz="1000" dirty="0">
                          <a:solidFill>
                            <a:srgbClr val="000000"/>
                          </a:solidFill>
                          <a:effectLst/>
                          <a:latin typeface="Arial" panose="020B0604020202020204" pitchFamily="34" charset="0"/>
                          <a:ea typeface="Times New Roman" panose="02020603050405020304" pitchFamily="18" charset="0"/>
                        </a:rPr>
                        <a:t>Rel-17 Revised WID on </a:t>
                      </a:r>
                      <a:r>
                        <a:rPr lang="en-US" sz="1000" dirty="0">
                          <a:effectLst/>
                          <a:latin typeface="Times New Roman" panose="02020603050405020304" pitchFamily="18" charset="0"/>
                          <a:ea typeface="Times New Roman" panose="02020603050405020304" pitchFamily="18" charset="0"/>
                        </a:rPr>
                        <a:t>5G ProSe exception sheet</a:t>
                      </a: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CATT</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algn="l" defTabSz="914400" rtl="0" eaLnBrk="1" fontAlgn="auto" latinLnBrk="0" hangingPunct="1">
                        <a:spcAft>
                          <a:spcPts val="0"/>
                        </a:spcAft>
                      </a:pPr>
                      <a:r>
                        <a:rPr lang="en-GB" sz="1200" kern="1200" noProof="0" dirty="0" smtClean="0">
                          <a:solidFill>
                            <a:srgbClr val="000000"/>
                          </a:solidFill>
                          <a:effectLst/>
                          <a:latin typeface="Arial"/>
                          <a:ea typeface="Times New Roman"/>
                          <a:cs typeface="+mn-cs"/>
                        </a:rPr>
                        <a:t>approval</a:t>
                      </a:r>
                      <a:endParaRPr lang="en-GB" sz="1200" kern="1200" noProof="0" dirty="0">
                        <a:solidFill>
                          <a:srgbClr val="000000"/>
                        </a:solidFill>
                        <a:effectLst/>
                        <a:latin typeface="Arial"/>
                        <a:ea typeface="Times New Roman"/>
                        <a:cs typeface="+mn-cs"/>
                      </a:endParaRPr>
                    </a:p>
                  </a:txBody>
                  <a:tcPr marL="44450" marR="4445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r>
            </a:tbl>
          </a:graphicData>
        </a:graphic>
      </p:graphicFrame>
      <p:sp>
        <p:nvSpPr>
          <p:cNvPr id="2" name="Titre 1"/>
          <p:cNvSpPr>
            <a:spLocks noGrp="1"/>
          </p:cNvSpPr>
          <p:nvPr>
            <p:ph type="title"/>
          </p:nvPr>
        </p:nvSpPr>
        <p:spPr>
          <a:xfrm>
            <a:off x="838200" y="365125"/>
            <a:ext cx="10515600" cy="1325563"/>
          </a:xfrm>
        </p:spPr>
        <p:txBody>
          <a:bodyPr/>
          <a:lstStyle/>
          <a:p>
            <a:r>
              <a:rPr lang="en-US" dirty="0" smtClean="0"/>
              <a:t>Exception sheets </a:t>
            </a:r>
            <a:r>
              <a:rPr lang="en-US" dirty="0"/>
              <a:t>to CT plenary</a:t>
            </a:r>
          </a:p>
        </p:txBody>
      </p:sp>
    </p:spTree>
    <p:extLst>
      <p:ext uri="{BB962C8B-B14F-4D97-AF65-F5344CB8AC3E}">
        <p14:creationId xmlns:p14="http://schemas.microsoft.com/office/powerpoint/2010/main" val="2838521691"/>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15 Status</a:t>
            </a:r>
          </a:p>
        </p:txBody>
      </p:sp>
      <p:sp>
        <p:nvSpPr>
          <p:cNvPr id="3" name="Espace réservé du contenu 2"/>
          <p:cNvSpPr>
            <a:spLocks noGrp="1"/>
          </p:cNvSpPr>
          <p:nvPr>
            <p:ph idx="1"/>
          </p:nvPr>
        </p:nvSpPr>
        <p:spPr>
          <a:xfrm>
            <a:off x="747592" y="2201130"/>
            <a:ext cx="10515600" cy="3840895"/>
          </a:xfrm>
        </p:spPr>
        <p:txBody>
          <a:bodyPr/>
          <a:lstStyle/>
          <a:p>
            <a:r>
              <a:rPr lang="de-DE" sz="1600" dirty="0">
                <a:latin typeface="Arial "/>
              </a:rPr>
              <a:t> </a:t>
            </a:r>
            <a:r>
              <a:rPr lang="de-DE" sz="1600" dirty="0" smtClean="0">
                <a:latin typeface="Arial "/>
              </a:rPr>
              <a:t>3 </a:t>
            </a:r>
            <a:r>
              <a:rPr lang="" sz="1600" smtClean="0">
                <a:latin typeface="Arial "/>
              </a:rPr>
              <a:t>essential corrections are  agreed for Rel15 </a:t>
            </a:r>
            <a:r>
              <a:rPr lang="en-US" sz="1600" dirty="0" smtClean="0">
                <a:latin typeface="Arial "/>
              </a:rPr>
              <a:t>(4 </a:t>
            </a:r>
            <a:r>
              <a:rPr lang="en-US" sz="1600" dirty="0">
                <a:latin typeface="Arial "/>
              </a:rPr>
              <a:t>for </a:t>
            </a:r>
            <a:r>
              <a:rPr lang="en-US" sz="1600" dirty="0" smtClean="0">
                <a:latin typeface="Arial "/>
              </a:rPr>
              <a:t>CT#94, </a:t>
            </a:r>
            <a:r>
              <a:rPr lang="en-US" sz="1600" dirty="0">
                <a:latin typeface="Arial "/>
              </a:rPr>
              <a:t>3 </a:t>
            </a:r>
            <a:r>
              <a:rPr lang="en-US" sz="1600" dirty="0" smtClean="0">
                <a:latin typeface="Arial "/>
              </a:rPr>
              <a:t>for CT#93 and 4 </a:t>
            </a:r>
            <a:r>
              <a:rPr lang="en-US" sz="1600" dirty="0" smtClean="0">
                <a:latin typeface="Arial" panose="020B0604020202020204" pitchFamily="34" charset="0"/>
                <a:cs typeface="Arial" panose="020B0604020202020204" pitchFamily="34" charset="0"/>
              </a:rPr>
              <a:t>for CT#92e) </a:t>
            </a:r>
            <a:r>
              <a:rPr lang="" sz="1600" smtClean="0">
                <a:latin typeface="Arial "/>
              </a:rPr>
              <a:t>on the WID </a:t>
            </a:r>
            <a:r>
              <a:rPr lang="en-US" sz="1600" dirty="0" smtClean="0">
                <a:latin typeface="Arial "/>
              </a:rPr>
              <a:t>5GS_Ph1-CT</a:t>
            </a:r>
          </a:p>
          <a:p>
            <a:pPr marL="449263">
              <a:tabLst>
                <a:tab pos="449263" algn="l"/>
              </a:tabLst>
            </a:pPr>
            <a:r>
              <a:rPr lang="en-GB" sz="1600" dirty="0" smtClean="0"/>
              <a:t>AMF: During </a:t>
            </a:r>
            <a:r>
              <a:rPr lang="en-GB" sz="1600" dirty="0"/>
              <a:t>an inter-AMF handover </a:t>
            </a:r>
            <a:r>
              <a:rPr lang="en-GB" sz="1600" dirty="0" smtClean="0"/>
              <a:t>execution </a:t>
            </a:r>
            <a:r>
              <a:rPr lang="en-GB" sz="1600" dirty="0"/>
              <a:t>transferring a Secondary RAT Data Usage Transfer IE per PDU </a:t>
            </a:r>
            <a:r>
              <a:rPr lang="en-GB" sz="1600" dirty="0" smtClean="0"/>
              <a:t>session </a:t>
            </a:r>
            <a:r>
              <a:rPr lang="en-GB" sz="1600" smtClean="0"/>
              <a:t>is corrected.</a:t>
            </a:r>
            <a:endParaRPr lang="en-GB" sz="1600" dirty="0" smtClean="0"/>
          </a:p>
          <a:p>
            <a:pPr marL="449263">
              <a:tabLst>
                <a:tab pos="449263" algn="l"/>
              </a:tabLst>
            </a:pPr>
            <a:r>
              <a:rPr lang="en-GB" sz="1600" dirty="0"/>
              <a:t>AMF: Policy </a:t>
            </a:r>
            <a:r>
              <a:rPr lang="en-GB" sz="1600" dirty="0" smtClean="0"/>
              <a:t>Requirements </a:t>
            </a:r>
            <a:r>
              <a:rPr lang="en-GB" sz="1600" dirty="0"/>
              <a:t>Triggers </a:t>
            </a:r>
            <a:r>
              <a:rPr lang="en-GB" sz="1600" dirty="0" smtClean="0"/>
              <a:t>transferred </a:t>
            </a:r>
            <a:r>
              <a:rPr lang="en-GB" sz="1600" dirty="0"/>
              <a:t>between AMFs is corrected. </a:t>
            </a:r>
            <a:endParaRPr lang="de-DE" sz="1600" dirty="0"/>
          </a:p>
          <a:p>
            <a:pPr marL="449263">
              <a:tabLst>
                <a:tab pos="449263" algn="l"/>
              </a:tabLst>
            </a:pPr>
            <a:r>
              <a:rPr lang="en-GB" sz="1600" dirty="0"/>
              <a:t>NRF: HTTP request bodies using the application/x-www-form-urlencoded media type the exact serialization of input parameters in the AccessTokenReq data type by using a "content" section is specified to  </a:t>
            </a:r>
            <a:r>
              <a:rPr lang="en-GB" sz="1600" dirty="0" smtClean="0"/>
              <a:t>avoid </a:t>
            </a:r>
            <a:r>
              <a:rPr lang="en-GB" sz="1600" dirty="0"/>
              <a:t>any interoperability problems, also an example is added </a:t>
            </a:r>
            <a:r>
              <a:rPr lang="en-GB" sz="1600"/>
              <a:t>to </a:t>
            </a:r>
            <a:r>
              <a:rPr lang="en-GB" sz="1600" smtClean="0"/>
              <a:t>clarify.</a:t>
            </a:r>
            <a:endParaRPr lang="en-US" sz="1600" dirty="0"/>
          </a:p>
        </p:txBody>
      </p:sp>
    </p:spTree>
    <p:extLst>
      <p:ext uri="{BB962C8B-B14F-4D97-AF65-F5344CB8AC3E}">
        <p14:creationId xmlns:p14="http://schemas.microsoft.com/office/powerpoint/2010/main" val="2541717511"/>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838200" y="2162801"/>
            <a:ext cx="10515600" cy="4014161"/>
          </a:xfrm>
          <a:noFill/>
        </p:spPr>
        <p:txBody>
          <a:bodyPr/>
          <a:lstStyle/>
          <a:p>
            <a:r>
              <a:rPr lang="en-US" sz="1600" dirty="0" smtClean="0">
                <a:latin typeface="Arial" panose="020B0604020202020204" pitchFamily="34" charset="0"/>
                <a:cs typeface="Arial" panose="020B0604020202020204" pitchFamily="34" charset="0"/>
              </a:rPr>
              <a:t>47 essential corrections are  agreed for Rel-16  (48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CT#94, </a:t>
            </a:r>
            <a:r>
              <a:rPr lang="en-US" sz="1600" dirty="0">
                <a:latin typeface="Arial" panose="020B0604020202020204" pitchFamily="34" charset="0"/>
                <a:cs typeface="Arial" panose="020B0604020202020204" pitchFamily="34" charset="0"/>
              </a:rPr>
              <a:t>73 </a:t>
            </a:r>
            <a:r>
              <a:rPr lang="en-US" sz="1600" dirty="0" smtClean="0">
                <a:latin typeface="Arial" panose="020B0604020202020204" pitchFamily="34" charset="0"/>
                <a:cs typeface="Arial" panose="020B0604020202020204" pitchFamily="34" charset="0"/>
              </a:rPr>
              <a:t>for CT#93 and 124 for CT#92)</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The correction were in the area of the following WIs:</a:t>
            </a:r>
          </a:p>
          <a:p>
            <a:pPr lvl="1"/>
            <a:r>
              <a:rPr lang="en-US" sz="1000" dirty="0">
                <a:latin typeface="Arial" panose="020B0604020202020204" pitchFamily="34" charset="0"/>
                <a:cs typeface="Arial" panose="020B0604020202020204" pitchFamily="34" charset="0"/>
              </a:rPr>
              <a:t>5G_eSBA, </a:t>
            </a:r>
            <a:r>
              <a:rPr lang="en-US" sz="1000" dirty="0" smtClean="0">
                <a:latin typeface="Arial" panose="020B0604020202020204" pitchFamily="34" charset="0"/>
                <a:cs typeface="Arial" panose="020B0604020202020204" pitchFamily="34" charset="0"/>
              </a:rPr>
              <a:t>CIoT-CT, 5GS_Ph1-CT, </a:t>
            </a:r>
            <a:r>
              <a:rPr lang="en-US" sz="1000" dirty="0">
                <a:latin typeface="Arial" panose="020B0604020202020204" pitchFamily="34" charset="0"/>
                <a:cs typeface="Arial" panose="020B0604020202020204" pitchFamily="34" charset="0"/>
              </a:rPr>
              <a:t>, SBIPROTOC16, 5G_SRVCC, </a:t>
            </a:r>
            <a:r>
              <a:rPr lang="en-US" sz="1000" dirty="0" smtClean="0">
                <a:latin typeface="Arial" panose="020B0604020202020204" pitchFamily="34" charset="0"/>
                <a:cs typeface="Arial" panose="020B0604020202020204" pitchFamily="34" charset="0"/>
              </a:rPr>
              <a:t>Vertical_LAN, 5G_CIoT</a:t>
            </a:r>
            <a:r>
              <a:rPr lang="en-US" sz="1000" dirty="0">
                <a:latin typeface="Arial" panose="020B0604020202020204" pitchFamily="34" charset="0"/>
                <a:cs typeface="Arial" panose="020B0604020202020204" pitchFamily="34" charset="0"/>
              </a:rPr>
              <a:t>, ETSUN, eNS, </a:t>
            </a:r>
            <a:r>
              <a:rPr lang="en-US" sz="1000" dirty="0" smtClean="0">
                <a:latin typeface="Arial" panose="020B0604020202020204" pitchFamily="34" charset="0"/>
                <a:cs typeface="Arial" panose="020B0604020202020204" pitchFamily="34" charset="0"/>
              </a:rPr>
              <a:t>5G_eLCS, eV2XARC. </a:t>
            </a:r>
          </a:p>
          <a:p>
            <a:pPr marL="0" indent="0">
              <a:buNone/>
            </a:pPr>
            <a:endParaRPr lang="de-DE" sz="1200" dirty="0">
              <a:latin typeface="Arial "/>
            </a:endParaRPr>
          </a:p>
          <a:p>
            <a:pPr marL="228600" lvl="1">
              <a:spcBef>
                <a:spcPts val="1000"/>
              </a:spcBef>
              <a:buBlip>
                <a:blip r:embed="rId2"/>
              </a:buBlip>
            </a:pPr>
            <a:r>
              <a:rPr lang="en-US" sz="1600" dirty="0" smtClean="0">
                <a:latin typeface="Arial" panose="020B0604020202020204" pitchFamily="34" charset="0"/>
                <a:cs typeface="Arial" panose="020B0604020202020204" pitchFamily="34" charset="0"/>
              </a:rPr>
              <a:t>All CRs are agreed by consensus and we agreed that they fulfill FASMO criteria.</a:t>
            </a:r>
            <a:endParaRPr lang="de-DE" sz="1600" dirty="0">
              <a:latin typeface="Arial" panose="020B0604020202020204" pitchFamily="34" charset="0"/>
              <a:cs typeface="Arial" panose="020B0604020202020204" pitchFamily="34" charset="0"/>
            </a:endParaRPr>
          </a:p>
          <a:p>
            <a:pPr marL="228600" lvl="1">
              <a:spcBef>
                <a:spcPts val="1000"/>
              </a:spcBef>
              <a:buBlip>
                <a:blip r:embed="rId2"/>
              </a:buBlip>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4411494"/>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pPr marL="0" indent="0">
              <a:buNone/>
            </a:pPr>
            <a:r>
              <a:rPr lang="en-US" sz="1600" dirty="0" smtClean="0">
                <a:latin typeface="Arial" panose="020B0604020202020204" pitchFamily="34" charset="0"/>
                <a:cs typeface="Arial" panose="020B0604020202020204" pitchFamily="34" charset="0"/>
              </a:rPr>
              <a:t>Overall Rel-17</a:t>
            </a:r>
          </a:p>
          <a:p>
            <a:r>
              <a:rPr lang="en-US" sz="1600" dirty="0" smtClean="0">
                <a:latin typeface="Arial" panose="020B0604020202020204" pitchFamily="34" charset="0"/>
                <a:cs typeface="Arial" panose="020B0604020202020204" pitchFamily="34" charset="0"/>
              </a:rPr>
              <a:t>152 category F,D CRs are  agreed for Rel-17  (113 for CT#93 and 117 for CT#94e)</a:t>
            </a:r>
            <a:endParaRPr lang="en-US" sz="1600" dirty="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137 category B </a:t>
            </a:r>
            <a:r>
              <a:rPr lang="en-US" sz="1600" dirty="0">
                <a:latin typeface="Arial" panose="020B0604020202020204" pitchFamily="34" charset="0"/>
                <a:cs typeface="Arial" panose="020B0604020202020204" pitchFamily="34" charset="0"/>
              </a:rPr>
              <a:t>CRs are  agreed for Rel-17  </a:t>
            </a:r>
            <a:r>
              <a:rPr lang="en-US" sz="1600" dirty="0" smtClean="0">
                <a:latin typeface="Arial" panose="020B0604020202020204" pitchFamily="34" charset="0"/>
                <a:cs typeface="Arial" panose="020B0604020202020204" pitchFamily="34" charset="0"/>
              </a:rPr>
              <a:t>(83 </a:t>
            </a:r>
            <a:r>
              <a:rPr lang="en-US" sz="1600" dirty="0">
                <a:latin typeface="Arial" panose="020B0604020202020204" pitchFamily="34" charset="0"/>
                <a:cs typeface="Arial" panose="020B0604020202020204" pitchFamily="34" charset="0"/>
              </a:rPr>
              <a:t>for CT#93 and </a:t>
            </a:r>
            <a:r>
              <a:rPr lang="en-US" sz="1600" dirty="0" smtClean="0">
                <a:latin typeface="Arial" panose="020B0604020202020204" pitchFamily="34" charset="0"/>
                <a:cs typeface="Arial" panose="020B0604020202020204" pitchFamily="34" charset="0"/>
              </a:rPr>
              <a:t>147 </a:t>
            </a:r>
            <a:r>
              <a:rPr lang="en-US" sz="1600" dirty="0">
                <a:latin typeface="Arial" panose="020B0604020202020204" pitchFamily="34" charset="0"/>
                <a:cs typeface="Arial" panose="020B0604020202020204" pitchFamily="34" charset="0"/>
              </a:rPr>
              <a:t>for </a:t>
            </a:r>
            <a:r>
              <a:rPr lang="en-US" sz="1600" dirty="0" smtClean="0">
                <a:latin typeface="Arial" panose="020B0604020202020204" pitchFamily="34" charset="0"/>
                <a:cs typeface="Arial" panose="020B0604020202020204" pitchFamily="34" charset="0"/>
              </a:rPr>
              <a:t>CT#94e</a:t>
            </a:r>
            <a:r>
              <a:rPr lang="en-US" sz="1600" dirty="0">
                <a:latin typeface="Arial" panose="020B0604020202020204" pitchFamily="34" charset="0"/>
                <a:cs typeface="Arial" panose="020B0604020202020204" pitchFamily="34" charset="0"/>
              </a:rPr>
              <a:t>)</a:t>
            </a:r>
          </a:p>
          <a:p>
            <a:r>
              <a:rPr lang="en-US" sz="1600" dirty="0" smtClean="0">
                <a:latin typeface="Arial" panose="020B0604020202020204" pitchFamily="34" charset="0"/>
                <a:cs typeface="Arial" panose="020B0604020202020204" pitchFamily="34" charset="0"/>
              </a:rPr>
              <a:t>The work plan provides an overview of the work items we are currently active on (see slide 7 to 12) </a:t>
            </a:r>
          </a:p>
          <a:p>
            <a:r>
              <a:rPr lang="en-US" sz="1600" dirty="0" smtClean="0">
                <a:latin typeface="Arial" panose="020B0604020202020204" pitchFamily="34" charset="0"/>
                <a:cs typeface="Arial" panose="020B0604020202020204" pitchFamily="34" charset="0"/>
              </a:rPr>
              <a:t>The slides 19 to 24 provides an extract of the work  which might be of interest by CT</a:t>
            </a:r>
          </a:p>
          <a:p>
            <a:r>
              <a:rPr lang="en-US" sz="1600" dirty="0" smtClean="0">
                <a:latin typeface="Arial" panose="020B0604020202020204" pitchFamily="34" charset="0"/>
                <a:cs typeface="Arial" panose="020B0604020202020204" pitchFamily="34" charset="0"/>
              </a:rPr>
              <a:t>2 TS is under development and the 8TSs which are send for approval</a:t>
            </a:r>
          </a:p>
          <a:p>
            <a:r>
              <a:rPr lang="en-US" sz="1600" dirty="0" smtClean="0">
                <a:latin typeface="Arial" panose="020B0604020202020204" pitchFamily="34" charset="0"/>
                <a:cs typeface="Arial" panose="020B0604020202020204" pitchFamily="34" charset="0"/>
              </a:rPr>
              <a:t>1 TR is send for approval</a:t>
            </a:r>
          </a:p>
          <a:p>
            <a:r>
              <a:rPr lang="en-US" sz="1600" dirty="0" smtClean="0">
                <a:latin typeface="Arial" panose="020B0604020202020204" pitchFamily="34" charset="0"/>
                <a:cs typeface="Arial" panose="020B0604020202020204" pitchFamily="34" charset="0"/>
              </a:rPr>
              <a:t>4 TSs work will start in Q2 and intended to be completed in Q2</a:t>
            </a:r>
          </a:p>
          <a:p>
            <a:pPr marL="457200" lvl="1" indent="0">
              <a:buNone/>
            </a:pPr>
            <a:endParaRPr lang="de-DE" sz="1200" dirty="0"/>
          </a:p>
          <a:p>
            <a:pPr marL="457200" lvl="1" indent="0">
              <a:buNone/>
            </a:pPr>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16075995"/>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Port Number Allocation Alternatives for New </a:t>
            </a:r>
            <a:r>
              <a:rPr lang="en-GB" sz="1200" dirty="0" smtClean="0">
                <a:latin typeface="Arial" panose="020B0604020202020204" pitchFamily="34" charset="0"/>
                <a:cs typeface="Arial" panose="020B0604020202020204" pitchFamily="34" charset="0"/>
              </a:rPr>
              <a:t>Interfaces </a:t>
            </a:r>
            <a:r>
              <a:rPr lang="en-US" sz="1200" dirty="0" smtClean="0">
                <a:latin typeface="Arial" panose="020B0604020202020204" pitchFamily="34" charset="0"/>
                <a:cs typeface="Arial" panose="020B0604020202020204" pitchFamily="34" charset="0"/>
              </a:rPr>
              <a:t>[PortAl]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Calibri" panose="020F0502020204030204" pitchFamily="34" charset="0"/>
                <a:ea typeface="Calibri" panose="020F0502020204030204" pitchFamily="34" charset="0"/>
                <a:cs typeface="Times New Roman" panose="02020603050405020304" pitchFamily="18" charset="0"/>
              </a:rPr>
              <a:t>Allocation </a:t>
            </a:r>
            <a:r>
              <a:rPr lang="en-GB" sz="1200" dirty="0">
                <a:latin typeface="Calibri" panose="020F0502020204030204" pitchFamily="34" charset="0"/>
                <a:ea typeface="Calibri" panose="020F0502020204030204" pitchFamily="34" charset="0"/>
                <a:cs typeface="Times New Roman" panose="02020603050405020304" pitchFamily="18" charset="0"/>
              </a:rPr>
              <a:t>of new Port Number for a new 3GPP interface and application in a </a:t>
            </a:r>
            <a:r>
              <a:rPr lang="en-GB" sz="1200" dirty="0" smtClean="0">
                <a:latin typeface="Calibri" panose="020F0502020204030204" pitchFamily="34" charset="0"/>
                <a:ea typeface="Calibri" panose="020F0502020204030204" pitchFamily="34" charset="0"/>
                <a:cs typeface="Times New Roman" panose="02020603050405020304" pitchFamily="18" charset="0"/>
              </a:rPr>
              <a:t>separate </a:t>
            </a:r>
            <a:r>
              <a:rPr lang="en-GB" sz="1200" dirty="0">
                <a:latin typeface="Calibri" panose="020F0502020204030204" pitchFamily="34" charset="0"/>
                <a:ea typeface="Calibri" panose="020F0502020204030204" pitchFamily="34" charset="0"/>
                <a:cs typeface="Times New Roman" panose="02020603050405020304" pitchFamily="18" charset="0"/>
              </a:rPr>
              <a:t>TS and not in an annex  of </a:t>
            </a:r>
            <a:r>
              <a:rPr lang="en-GB" sz="1200" dirty="0" smtClean="0">
                <a:latin typeface="Calibri" panose="020F0502020204030204" pitchFamily="34" charset="0"/>
                <a:ea typeface="Calibri" panose="020F0502020204030204" pitchFamily="34" charset="0"/>
                <a:cs typeface="Times New Roman" panose="02020603050405020304" pitchFamily="18" charset="0"/>
              </a:rPr>
              <a:t>29.941</a:t>
            </a:r>
            <a:endParaRPr lang="en-GB"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de-DE" sz="1200" dirty="0" smtClean="0">
                <a:latin typeface="Arial" panose="020B0604020202020204" pitchFamily="34" charset="0"/>
                <a:cs typeface="Arial" panose="020B0604020202020204" pitchFamily="34" charset="0"/>
              </a:rPr>
              <a:t>TR 29.641 </a:t>
            </a:r>
            <a:r>
              <a:rPr lang="en-US" sz="1200" dirty="0" smtClean="0">
                <a:latin typeface="Arial" panose="020B0604020202020204" pitchFamily="34" charset="0"/>
                <a:cs typeface="Arial" panose="020B0604020202020204" pitchFamily="34" charset="0"/>
              </a:rPr>
              <a:t>is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seen</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as</a:t>
            </a:r>
            <a:r>
              <a:rPr lang="de-DE"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complete and the TS is send for approval</a:t>
            </a:r>
            <a:r>
              <a:rPr lang="de-DE" sz="1200" dirty="0" smtClean="0">
                <a:latin typeface="Arial" panose="020B0604020202020204" pitchFamily="34" charset="0"/>
                <a:cs typeface="Arial" panose="020B0604020202020204" pitchFamily="34" charset="0"/>
              </a:rPr>
              <a:t>.</a:t>
            </a:r>
          </a:p>
          <a:p>
            <a:pPr lvl="1"/>
            <a:r>
              <a:rPr lang="de-DE" sz="1200" dirty="0">
                <a:latin typeface="Arial" panose="020B0604020202020204" pitchFamily="34" charset="0"/>
                <a:cs typeface="Arial" panose="020B0604020202020204" pitchFamily="34" charset="0"/>
              </a:rPr>
              <a:t> </a:t>
            </a:r>
            <a:r>
              <a:rPr lang="de-DE" sz="1200" dirty="0" smtClean="0">
                <a:latin typeface="Arial" panose="020B0604020202020204" pitchFamily="34" charset="0"/>
                <a:cs typeface="Arial" panose="020B0604020202020204" pitchFamily="34" charset="0"/>
              </a:rPr>
              <a:t>The </a:t>
            </a:r>
            <a:r>
              <a:rPr lang="en-US" sz="1200" dirty="0" smtClean="0">
                <a:latin typeface="Arial" panose="020B0604020202020204" pitchFamily="34" charset="0"/>
                <a:cs typeface="Arial" panose="020B0604020202020204" pitchFamily="34" charset="0"/>
              </a:rPr>
              <a:t>the </a:t>
            </a:r>
            <a:r>
              <a:rPr lang="en-GB" sz="1200" dirty="0" smtClean="0">
                <a:latin typeface="Arial" panose="020B0604020202020204" pitchFamily="34" charset="0"/>
                <a:cs typeface="Arial" panose="020B0604020202020204" pitchFamily="34" charset="0"/>
              </a:rPr>
              <a:t>annex of 29.941</a:t>
            </a:r>
            <a:r>
              <a:rPr lang="de-DE" sz="1200" dirty="0" smtClean="0">
                <a:latin typeface="Arial" panose="020B0604020202020204" pitchFamily="34" charset="0"/>
                <a:cs typeface="Arial" panose="020B0604020202020204" pitchFamily="34" charset="0"/>
              </a:rPr>
              <a:t> „ </a:t>
            </a:r>
            <a:r>
              <a:rPr lang="en-GB" sz="1200" dirty="0"/>
              <a:t>3GPP procedures for Service Name and Port Number registry </a:t>
            </a:r>
            <a:r>
              <a:rPr lang="en-GB" sz="1200" dirty="0" smtClean="0"/>
              <a:t>management” which should be maintained once 3GPP assigns internally port numbers for 3GPP internal use is moved to the new TS.</a:t>
            </a: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none</a:t>
            </a:r>
            <a:r>
              <a:rPr lang="en-GB" sz="1200" dirty="0" smtClean="0"/>
              <a:t>.</a:t>
            </a:r>
            <a:endParaRPr lang="en-US"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9539995"/>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Restoration </a:t>
            </a:r>
            <a:r>
              <a:rPr lang="en-GB" sz="1200" dirty="0">
                <a:latin typeface="Arial" panose="020B0604020202020204" pitchFamily="34" charset="0"/>
                <a:cs typeface="Arial" panose="020B0604020202020204" pitchFamily="34" charset="0"/>
              </a:rPr>
              <a:t>of profiles related to </a:t>
            </a:r>
            <a:r>
              <a:rPr lang="en-GB" sz="1200" dirty="0" smtClean="0">
                <a:latin typeface="Arial" panose="020B0604020202020204" pitchFamily="34" charset="0"/>
                <a:cs typeface="Arial" panose="020B0604020202020204" pitchFamily="34" charset="0"/>
              </a:rPr>
              <a:t>UDR </a:t>
            </a:r>
            <a:r>
              <a:rPr lang="en-US" sz="1200" i="1" dirty="0" smtClean="0">
                <a:latin typeface="Arial" panose="020B0604020202020204" pitchFamily="34" charset="0"/>
                <a:cs typeface="Arial" panose="020B0604020202020204" pitchFamily="34" charset="0"/>
              </a:rPr>
              <a:t>(CT4 </a:t>
            </a:r>
            <a:r>
              <a:rPr lang="en-US" sz="1200" i="1" dirty="0">
                <a:latin typeface="Arial" panose="020B0604020202020204" pitchFamily="34" charset="0"/>
                <a:cs typeface="Arial" panose="020B0604020202020204" pitchFamily="34" charset="0"/>
              </a:rPr>
              <a:t>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[ReP_UDR]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Transfer of the outcome of TR 29.821 into normative TSs.</a:t>
            </a:r>
            <a:endParaRPr lang="en-GB" sz="1200" dirty="0">
              <a:latin typeface="Arial" panose="020B0604020202020204" pitchFamily="34" charset="0"/>
              <a:cs typeface="Arial" panose="020B0604020202020204" pitchFamily="34" charset="0"/>
            </a:endParaRPr>
          </a:p>
          <a:p>
            <a:pPr lvl="1"/>
            <a:endParaRPr lang="en-US" sz="1200" dirty="0">
              <a:latin typeface="Arial" panose="020B0604020202020204" pitchFamily="34" charset="0"/>
              <a:cs typeface="Arial" panose="020B0604020202020204" pitchFamily="34" charset="0"/>
            </a:endParaRPr>
          </a:p>
          <a:p>
            <a:r>
              <a:rPr lang="de-DE" sz="1600" dirty="0"/>
              <a:t>Key Highlights </a:t>
            </a:r>
            <a:r>
              <a:rPr lang="en-US" sz="1600" dirty="0" smtClean="0"/>
              <a:t>for</a:t>
            </a:r>
            <a:r>
              <a:rPr lang="de-DE" sz="1600" dirty="0" smtClean="0"/>
              <a:t> </a:t>
            </a:r>
            <a:r>
              <a:rPr lang="de-DE" sz="1600" dirty="0"/>
              <a:t>CT </a:t>
            </a:r>
            <a:r>
              <a:rPr lang="en-US" sz="1600" dirty="0" smtClean="0"/>
              <a:t>Plenary</a:t>
            </a:r>
            <a:r>
              <a:rPr lang="de-DE" sz="1600" dirty="0" smtClean="0"/>
              <a:t>‘ </a:t>
            </a:r>
            <a:r>
              <a:rPr lang="de-DE" sz="1600" dirty="0"/>
              <a:t>s </a:t>
            </a:r>
            <a:r>
              <a:rPr lang="en-US" sz="1600" dirty="0" smtClean="0"/>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Solution 19 ”</a:t>
            </a:r>
            <a:r>
              <a:rPr lang="en-GB" sz="1200" dirty="0" smtClean="0"/>
              <a:t>Notification </a:t>
            </a:r>
            <a:r>
              <a:rPr lang="en-GB" sz="1200" dirty="0"/>
              <a:t>via UDM to Default Notification </a:t>
            </a:r>
            <a:r>
              <a:rPr lang="en-GB" sz="1200" dirty="0" smtClean="0"/>
              <a:t>URIs”</a:t>
            </a:r>
            <a:r>
              <a:rPr lang="en-GB" sz="1200" dirty="0" smtClean="0">
                <a:latin typeface="Arial" panose="020B0604020202020204" pitchFamily="34" charset="0"/>
                <a:cs typeface="Arial" panose="020B0604020202020204" pitchFamily="34" charset="0"/>
              </a:rPr>
              <a:t> is chosen as the preferred solution and now incorporated in the Normative specifications TS 23.527, TS29.504, TS 29.505</a:t>
            </a:r>
          </a:p>
          <a:p>
            <a:pPr lvl="1"/>
            <a:r>
              <a:rPr lang="en-GB" sz="1200" dirty="0" smtClean="0">
                <a:latin typeface="Arial" panose="020B0604020202020204" pitchFamily="34" charset="0"/>
                <a:cs typeface="Arial" panose="020B0604020202020204" pitchFamily="34" charset="0"/>
              </a:rPr>
              <a:t>It is agreed that the UDM may query the NRF to discover the default notification  endpoints to which </a:t>
            </a:r>
            <a:r>
              <a:rPr lang="en-GB" sz="1200" dirty="0">
                <a:latin typeface="Arial" panose="020B0604020202020204" pitchFamily="34" charset="0"/>
                <a:cs typeface="Arial" panose="020B0604020202020204" pitchFamily="34" charset="0"/>
              </a:rPr>
              <a:t>it may send potential data-loss events triggered by UDR. </a:t>
            </a:r>
          </a:p>
          <a:p>
            <a:pPr marL="457200" lvl="1" indent="0">
              <a:buNone/>
            </a:pPr>
            <a:endParaRPr lang="de-DE"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US" sz="1200" dirty="0" smtClean="0">
                <a:latin typeface="Arial" panose="020B0604020202020204" pitchFamily="34" charset="0"/>
                <a:cs typeface="Arial" panose="020B0604020202020204" pitchFamily="34" charset="0"/>
              </a:rPr>
              <a:t>none</a:t>
            </a:r>
            <a:endParaRPr lang="en-US" sz="1200" dirty="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a:latin typeface="Arial" panose="020B0604020202020204" pitchFamily="34" charset="0"/>
                <a:cs typeface="Arial" panose="020B0604020202020204" pitchFamily="34" charset="0"/>
              </a:rPr>
              <a:t>W</a:t>
            </a:r>
            <a:r>
              <a:rPr lang="de-DE" sz="1600" dirty="0" smtClean="0">
                <a:latin typeface="Arial" panose="020B0604020202020204" pitchFamily="34" charset="0"/>
                <a:cs typeface="Arial" panose="020B0604020202020204" pitchFamily="34" charset="0"/>
              </a:rPr>
              <a:t>ID completion:  100%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09727048"/>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a:noFill/>
        </p:spPr>
        <p:txBody>
          <a:bodyPr/>
          <a:lstStyle/>
          <a:p>
            <a:r>
              <a:rPr lang="en-US" sz="1600" dirty="0" smtClean="0">
                <a:latin typeface="Arial" panose="020B0604020202020204" pitchFamily="34" charset="0"/>
                <a:cs typeface="Arial" panose="020B0604020202020204" pitchFamily="34" charset="0"/>
              </a:rPr>
              <a:t>Title:</a:t>
            </a:r>
          </a:p>
          <a:p>
            <a:pPr lvl="1"/>
            <a:r>
              <a:rPr lang="en-GB" sz="1200" dirty="0" smtClean="0">
                <a:latin typeface="Arial" panose="020B0604020202020204" pitchFamily="34" charset="0"/>
                <a:cs typeface="Arial" panose="020B0604020202020204" pitchFamily="34" charset="0"/>
              </a:rPr>
              <a:t>Service based Interface protocol improvements  [SBIProtoc17]</a:t>
            </a:r>
            <a:r>
              <a:rPr lang="en-US" sz="1200" dirty="0" smtClean="0">
                <a:latin typeface="Arial" panose="020B0604020202020204" pitchFamily="34" charset="0"/>
                <a:cs typeface="Arial" panose="020B0604020202020204" pitchFamily="34" charset="0"/>
              </a:rPr>
              <a:t> (CT4)</a:t>
            </a:r>
          </a:p>
          <a:p>
            <a:r>
              <a:rPr lang="en-US" sz="1600" dirty="0" smtClean="0">
                <a:latin typeface="Arial" panose="020B0604020202020204" pitchFamily="34" charset="0"/>
                <a:cs typeface="Arial" panose="020B0604020202020204" pitchFamily="34" charset="0"/>
              </a:rPr>
              <a:t>Objectives (e.g.): </a:t>
            </a:r>
          </a:p>
          <a:p>
            <a:pPr lvl="1"/>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Introduction  of optimisations and improvements on SBI services.</a:t>
            </a:r>
            <a:endParaRPr lang="en-US"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p>
          <a:p>
            <a:pPr lvl="1"/>
            <a:r>
              <a:rPr lang="en-GB" sz="1200" dirty="0" smtClean="0"/>
              <a:t>An "Idempotency-Key" in the 3gpp-Sbi-Request-Info for a non-idempotent request, e.g. a POST Message is added which may be used by the receiver </a:t>
            </a:r>
            <a:r>
              <a:rPr lang="en-GB" sz="1200" dirty="0" smtClean="0">
                <a:latin typeface="Arial" panose="020B0604020202020204" pitchFamily="34" charset="0"/>
                <a:cs typeface="Arial" panose="020B0604020202020204" pitchFamily="34" charset="0"/>
              </a:rPr>
              <a:t> </a:t>
            </a:r>
            <a:r>
              <a:rPr lang="en-GB" sz="1200" dirty="0" smtClean="0"/>
              <a:t>to detect duplicated request message. Documented in TS 29.500. </a:t>
            </a:r>
            <a:endParaRPr lang="en-GB" sz="1200" dirty="0" smtClean="0">
              <a:latin typeface="Arial" panose="020B0604020202020204" pitchFamily="34" charset="0"/>
              <a:cs typeface="Arial" panose="020B0604020202020204" pitchFamily="34" charset="0"/>
            </a:endParaRPr>
          </a:p>
          <a:p>
            <a:pPr lvl="1"/>
            <a:r>
              <a:rPr lang="en-GB" sz="1200" dirty="0" smtClean="0"/>
              <a:t>for URL Encoding of Data we  added description for both the encoding of in URI components (in query parameter values, and URI path segments) and also in HTTP/2 request bodies using the "application/x-www-form-urlencoded" media type.</a:t>
            </a:r>
          </a:p>
          <a:p>
            <a:pPr lvl="1"/>
            <a:r>
              <a:rPr lang="en-GB" sz="1200" dirty="0" smtClean="0"/>
              <a:t>Regarding storing of shared data UdrInfo is extended to allow discovery of UDR instances</a:t>
            </a:r>
            <a:r>
              <a:rPr lang="en-GB" sz="1200" smtClean="0"/>
              <a:t>. </a:t>
            </a:r>
            <a:r>
              <a:rPr lang="en-GB" sz="1200" dirty="0" smtClean="0"/>
              <a:t>Also regarding to allow discovery of  UDR instances on specific Data subsets the </a:t>
            </a:r>
            <a:r>
              <a:rPr lang="en-GB" sz="1200" dirty="0"/>
              <a:t>Enumeration DataSetId is </a:t>
            </a:r>
            <a:r>
              <a:rPr lang="en-GB" sz="1200" dirty="0" smtClean="0"/>
              <a:t>extended.</a:t>
            </a:r>
            <a:endParaRPr lang="en-GB" sz="1200" dirty="0" smtClean="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p>
          <a:p>
            <a:pPr lvl="1"/>
            <a:r>
              <a:rPr lang="en-US" sz="1200" dirty="0" smtClean="0">
                <a:latin typeface="Arial" panose="020B0604020202020204" pitchFamily="34" charset="0"/>
                <a:cs typeface="Arial" panose="020B0604020202020204" pitchFamily="34" charset="0"/>
              </a:rPr>
              <a:t>none</a:t>
            </a:r>
            <a:endParaRPr lang="de-DE" sz="1200" dirty="0" smtClean="0">
              <a:latin typeface="Arial" panose="020B0604020202020204" pitchFamily="34" charset="0"/>
              <a:cs typeface="Arial" panose="020B0604020202020204" pitchFamily="34" charset="0"/>
            </a:endParaRPr>
          </a:p>
          <a:p>
            <a:pPr lvl="1"/>
            <a:endParaRPr lang="de-DE" sz="1200" dirty="0" smtClean="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100%</a:t>
            </a:r>
          </a:p>
          <a:p>
            <a:pPr lvl="1"/>
            <a:endParaRPr lang="de-DE" sz="1200" dirty="0" smtClean="0">
              <a:latin typeface="Arial" panose="020B0604020202020204" pitchFamily="34" charset="0"/>
              <a:cs typeface="Arial" panose="020B0604020202020204" pitchFamily="34" charset="0"/>
            </a:endParaRPr>
          </a:p>
          <a:p>
            <a:pPr marL="457200" lvl="1" indent="0">
              <a:buNone/>
            </a:pPr>
            <a:endParaRPr lang="de-DE" sz="1600" dirty="0" smtClean="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29113329"/>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099" name="Content Placeholder 2"/>
          <p:cNvSpPr txBox="1">
            <a:spLocks/>
          </p:cNvSpPr>
          <p:nvPr/>
        </p:nvSpPr>
        <p:spPr bwMode="auto">
          <a:xfrm>
            <a:off x="2415594" y="1980142"/>
            <a:ext cx="3022600" cy="1503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Peter Schmitt</a:t>
            </a:r>
          </a:p>
          <a:p>
            <a:pPr>
              <a:lnSpc>
                <a:spcPct val="100000"/>
              </a:lnSpc>
              <a:spcBef>
                <a:spcPct val="0"/>
              </a:spcBef>
              <a:buFontTx/>
              <a:buNone/>
            </a:pPr>
            <a:r>
              <a:rPr lang="fr-FR" altLang="en-US" sz="1800" dirty="0"/>
              <a:t>TSG CT WG4 </a:t>
            </a:r>
            <a:r>
              <a:rPr lang="fr-FR" altLang="en-US" sz="1800" dirty="0" smtClean="0"/>
              <a:t>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None/>
            </a:pPr>
            <a:r>
              <a:rPr lang="en-US" altLang="en-US" sz="1800" dirty="0">
                <a:hlinkClick r:id="rId4"/>
              </a:rPr>
              <a:t>peter.schmitt@huawei.com</a:t>
            </a:r>
            <a:endParaRPr lang="en-US" altLang="en-US" sz="1800" dirty="0"/>
          </a:p>
          <a:p>
            <a:pPr>
              <a:buFontTx/>
              <a:buNone/>
            </a:pPr>
            <a:endParaRPr lang="fr-FR" altLang="en-US" sz="1800" dirty="0"/>
          </a:p>
          <a:p>
            <a:pPr>
              <a:buFontTx/>
              <a:buNone/>
            </a:pPr>
            <a:endParaRPr lang="en-US" altLang="en-US" sz="1800" dirty="0"/>
          </a:p>
        </p:txBody>
      </p:sp>
      <p:sp>
        <p:nvSpPr>
          <p:cNvPr id="4100" name="Content Placeholder 2"/>
          <p:cNvSpPr txBox="1">
            <a:spLocks/>
          </p:cNvSpPr>
          <p:nvPr/>
        </p:nvSpPr>
        <p:spPr bwMode="auto">
          <a:xfrm>
            <a:off x="7458075" y="1973263"/>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Vicechair</a:t>
            </a:r>
          </a:p>
          <a:p>
            <a:pPr>
              <a:lnSpc>
                <a:spcPct val="100000"/>
              </a:lnSpc>
              <a:spcBef>
                <a:spcPct val="0"/>
              </a:spcBef>
              <a:buFontTx/>
              <a:buNone/>
            </a:pPr>
            <a:r>
              <a:rPr lang="fr-FR" altLang="en-US" sz="1800" dirty="0"/>
              <a:t>CCSA</a:t>
            </a:r>
            <a:br>
              <a:rPr lang="fr-FR" altLang="en-US" sz="1800" dirty="0"/>
            </a:br>
            <a:r>
              <a:rPr lang="en-US" sz="1800" dirty="0" smtClean="0">
                <a:hlinkClick r:id="rId5"/>
              </a:rPr>
              <a:t>songyue@chinamobile.com</a:t>
            </a:r>
            <a:endParaRPr lang="en-US" sz="1800" dirty="0" smtClean="0"/>
          </a:p>
          <a:p>
            <a:pPr>
              <a:buFontTx/>
              <a:buNone/>
            </a:pPr>
            <a:endParaRPr lang="fr-FR" altLang="en-US" sz="1800" dirty="0"/>
          </a:p>
          <a:p>
            <a:pPr>
              <a:buFontTx/>
              <a:buNone/>
            </a:pPr>
            <a:endParaRPr lang="en-US" altLang="en-US" sz="1800" dirty="0"/>
          </a:p>
        </p:txBody>
      </p:sp>
      <p:sp>
        <p:nvSpPr>
          <p:cNvPr id="4101" name="Content Placeholder 2"/>
          <p:cNvSpPr txBox="1">
            <a:spLocks/>
          </p:cNvSpPr>
          <p:nvPr/>
        </p:nvSpPr>
        <p:spPr bwMode="auto">
          <a:xfrm>
            <a:off x="7523780" y="4028569"/>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buFontTx/>
              <a:buNone/>
            </a:pPr>
            <a:endParaRPr lang="en-US" altLang="en-US" sz="1800" dirty="0"/>
          </a:p>
        </p:txBody>
      </p:sp>
      <p:sp>
        <p:nvSpPr>
          <p:cNvPr id="4103" name="Content Placeholder 2"/>
          <p:cNvSpPr txBox="1">
            <a:spLocks/>
          </p:cNvSpPr>
          <p:nvPr/>
        </p:nvSpPr>
        <p:spPr bwMode="auto">
          <a:xfrm>
            <a:off x="2156354" y="432540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kimmo.kymalainen@3gpp.org</a:t>
            </a:r>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4401609"/>
            <a:ext cx="13239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230681" y="2010167"/>
            <a:ext cx="985086" cy="1443535"/>
          </a:xfrm>
          <a:prstGeom prst="rect">
            <a:avLst/>
          </a:prstGeom>
        </p:spPr>
      </p:pic>
      <p:pic>
        <p:nvPicPr>
          <p:cNvPr id="5" name="Picture 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395" y="2010167"/>
            <a:ext cx="1243584" cy="1682496"/>
          </a:xfrm>
          <a:prstGeom prst="rect">
            <a:avLst/>
          </a:prstGeom>
        </p:spPr>
      </p:pic>
      <p:sp>
        <p:nvSpPr>
          <p:cNvPr id="10" name="Content Placeholder 2"/>
          <p:cNvSpPr txBox="1">
            <a:spLocks/>
          </p:cNvSpPr>
          <p:nvPr/>
        </p:nvSpPr>
        <p:spPr bwMode="auto">
          <a:xfrm>
            <a:off x="7458075" y="3878455"/>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smtClean="0"/>
              <a:t>Hiroshi Ishikawa</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smtClean="0"/>
              <a:t>TTC</a:t>
            </a:r>
            <a:r>
              <a:rPr lang="fr-FR" altLang="en-US" sz="1800" dirty="0"/>
              <a:t/>
            </a:r>
            <a:br>
              <a:rPr lang="fr-FR" altLang="en-US" sz="1800" dirty="0"/>
            </a:br>
            <a:r>
              <a:rPr lang="en-US" sz="1800" dirty="0">
                <a:hlinkClick r:id="rId9"/>
              </a:rPr>
              <a:t>hiroshi.ishikawa.ev</a:t>
            </a:r>
            <a:r>
              <a:rPr lang="en-US" altLang="en-US" sz="1800" dirty="0">
                <a:hlinkClick r:id="rId9"/>
              </a:rPr>
              <a:t>@nttdocomo.</a:t>
            </a:r>
            <a:r>
              <a:rPr lang="en-US" sz="1800" dirty="0">
                <a:hlinkClick r:id="rId9"/>
              </a:rPr>
              <a:t>com</a:t>
            </a:r>
            <a:endParaRPr lang="en-US" sz="1800" dirty="0"/>
          </a:p>
          <a:p>
            <a:pPr>
              <a:buFontTx/>
              <a:buNone/>
            </a:pPr>
            <a:endParaRPr lang="fr-FR" altLang="en-US" sz="1800" dirty="0"/>
          </a:p>
          <a:p>
            <a:pPr>
              <a:buFontTx/>
              <a:buNone/>
            </a:pPr>
            <a:endParaRPr lang="en-US" altLang="en-US" sz="1800" dirty="0"/>
          </a:p>
        </p:txBody>
      </p:sp>
      <p:pic>
        <p:nvPicPr>
          <p:cNvPr id="2"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196323" y="3977188"/>
            <a:ext cx="1053801" cy="1381706"/>
          </a:xfrm>
          <a:prstGeom prst="rect">
            <a:avLst/>
          </a:prstGeom>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the architectural enhancements for 5G multicast-broadcast services </a:t>
            </a:r>
            <a:r>
              <a:rPr lang="en-US" sz="1200" dirty="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5MBS</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item is to specify protocol enhancements and related APIs for 5G multicast-broadcast services based on the normative stage 2 technical specifications </a:t>
            </a:r>
          </a:p>
          <a:p>
            <a:pPr lvl="1"/>
            <a:r>
              <a:rPr lang="en-GB" sz="1200" dirty="0" smtClean="0">
                <a:latin typeface="Arial" panose="020B0604020202020204" pitchFamily="34" charset="0"/>
                <a:cs typeface="Arial" panose="020B0604020202020204" pitchFamily="34" charset="0"/>
              </a:rPr>
              <a:t>For MB-SMF </a:t>
            </a:r>
            <a:r>
              <a:rPr lang="en-GB" sz="1200" dirty="0">
                <a:latin typeface="Arial" panose="020B0604020202020204" pitchFamily="34" charset="0"/>
                <a:cs typeface="Arial" panose="020B0604020202020204" pitchFamily="34" charset="0"/>
              </a:rPr>
              <a:t>provided services for the new 5BMS features </a:t>
            </a: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TS </a:t>
            </a:r>
            <a:r>
              <a:rPr lang="en-GB" sz="1200" dirty="0">
                <a:latin typeface="Arial" panose="020B0604020202020204" pitchFamily="34" charset="0"/>
                <a:cs typeface="Arial" panose="020B0604020202020204" pitchFamily="34" charset="0"/>
              </a:rPr>
              <a:t>29.532 </a:t>
            </a:r>
            <a:r>
              <a:rPr lang="en-GB" sz="1200" dirty="0" smtClean="0">
                <a:latin typeface="Arial" panose="020B0604020202020204" pitchFamily="34" charset="0"/>
                <a:cs typeface="Arial" panose="020B0604020202020204" pitchFamily="34" charset="0"/>
              </a:rPr>
              <a:t>is seen as more that 80% complete therefore send for approval to plenary</a:t>
            </a:r>
          </a:p>
          <a:p>
            <a:r>
              <a:rPr lang="de-DE" sz="1600" smtClean="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Produce the new  TS for Nmb2 service </a:t>
            </a:r>
            <a:r>
              <a:rPr lang="en-GB" sz="1200" dirty="0" smtClean="0">
                <a:latin typeface="Arial" panose="020B0604020202020204" pitchFamily="34" charset="0"/>
                <a:cs typeface="Arial" panose="020B0604020202020204" pitchFamily="34" charset="0"/>
              </a:rPr>
              <a:t>based </a:t>
            </a:r>
            <a:r>
              <a:rPr lang="en-GB" sz="1200" dirty="0">
                <a:latin typeface="Arial" panose="020B0604020202020204" pitchFamily="34" charset="0"/>
                <a:cs typeface="Arial" panose="020B0604020202020204" pitchFamily="34" charset="0"/>
              </a:rPr>
              <a:t>on requirements provided by SA4</a:t>
            </a:r>
            <a:endParaRPr lang="en-US" sz="1200" dirty="0" smtClean="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MBS session restoration procedures to be described</a:t>
            </a:r>
            <a:endParaRPr lang="de-DE" sz="1200" dirty="0">
              <a:latin typeface="Arial" panose="020B0604020202020204" pitchFamily="34" charset="0"/>
              <a:cs typeface="Arial" panose="020B0604020202020204" pitchFamily="34" charset="0"/>
            </a:endParaRPr>
          </a:p>
          <a:p>
            <a:pPr lvl="1"/>
            <a:r>
              <a:rPr lang="en-GB" sz="1200" smtClean="0">
                <a:latin typeface="Arial" panose="020B0604020202020204" pitchFamily="34" charset="0"/>
                <a:cs typeface="Arial" panose="020B0604020202020204" pitchFamily="34" charset="0"/>
              </a:rPr>
              <a:t>Complete</a:t>
            </a:r>
            <a:r>
              <a:rPr lang="de-DE" sz="1200" smtClean="0">
                <a:latin typeface="Arial" panose="020B0604020202020204" pitchFamily="34" charset="0"/>
                <a:cs typeface="Arial" panose="020B0604020202020204" pitchFamily="34" charset="0"/>
              </a:rPr>
              <a:t> </a:t>
            </a:r>
            <a:r>
              <a:rPr lang="en-GB" sz="1200" smtClean="0">
                <a:latin typeface="Arial" panose="020B0604020202020204" pitchFamily="34" charset="0"/>
                <a:cs typeface="Arial" panose="020B0604020202020204" pitchFamily="34" charset="0"/>
              </a:rPr>
              <a:t>the</a:t>
            </a:r>
            <a:r>
              <a:rPr lang="de-DE" sz="120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work</a:t>
            </a:r>
            <a:r>
              <a:rPr lang="de-DE" sz="1200" dirty="0" smtClean="0">
                <a:latin typeface="Arial" panose="020B0604020202020204" pitchFamily="34" charset="0"/>
                <a:cs typeface="Arial" panose="020B0604020202020204" pitchFamily="34" charset="0"/>
              </a:rPr>
              <a:t>  on </a:t>
            </a:r>
            <a:r>
              <a:rPr lang="de-DE" sz="1200" smtClean="0">
                <a:latin typeface="Arial" panose="020B0604020202020204" pitchFamily="34" charset="0"/>
                <a:cs typeface="Arial" panose="020B0604020202020204" pitchFamily="34" charset="0"/>
              </a:rPr>
              <a:t>N4mb </a:t>
            </a:r>
            <a:r>
              <a:rPr lang="en-GB" sz="1200" smtClean="0">
                <a:latin typeface="Arial" panose="020B0604020202020204" pitchFamily="34" charset="0"/>
                <a:cs typeface="Arial" panose="020B0604020202020204" pitchFamily="34" charset="0"/>
              </a:rPr>
              <a:t>interface</a:t>
            </a:r>
          </a:p>
          <a:p>
            <a:pPr lvl="1"/>
            <a:r>
              <a:rPr lang="en-US" sz="1200">
                <a:latin typeface="Arial" panose="020B0604020202020204" pitchFamily="34" charset="0"/>
                <a:cs typeface="Arial" panose="020B0604020202020204" pitchFamily="34" charset="0"/>
              </a:rPr>
              <a:t>Finalize all new MBS APIs and service operations (e.g. MBS QoS definition, alignment on stage 2)</a:t>
            </a:r>
            <a:endParaRPr lang="en-GB" sz="1200" dirty="0" smtClean="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80%</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0189699"/>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US" sz="1200" dirty="0">
                <a:latin typeface="Arial" panose="020B0604020202020204" pitchFamily="34" charset="0"/>
                <a:cs typeface="Arial" panose="020B0604020202020204" pitchFamily="34" charset="0"/>
              </a:rPr>
              <a:t>Service-based support for SMS in 5GC</a:t>
            </a:r>
            <a:r>
              <a:rPr lang="en-US" sz="1200" i="1" dirty="0">
                <a:latin typeface="Arial" panose="020B0604020202020204" pitchFamily="34" charset="0"/>
                <a:cs typeface="Arial" panose="020B0604020202020204" pitchFamily="34" charset="0"/>
              </a:rPr>
              <a:t>(CT4 Lead</a:t>
            </a:r>
            <a:r>
              <a:rPr lang="en-US" sz="1200" i="1" dirty="0" smtClean="0">
                <a:latin typeface="Arial" panose="020B0604020202020204" pitchFamily="34" charset="0"/>
                <a:cs typeface="Arial" panose="020B0604020202020204" pitchFamily="34" charset="0"/>
              </a:rPr>
              <a:t>)</a:t>
            </a:r>
            <a:r>
              <a:rPr lang="en-GB" sz="1200" dirty="0" smtClean="0">
                <a:latin typeface="Arial" panose="020B0604020202020204" pitchFamily="34" charset="0"/>
                <a:cs typeface="Arial" panose="020B0604020202020204" pitchFamily="34" charset="0"/>
              </a:rPr>
              <a:t> </a:t>
            </a:r>
            <a:r>
              <a:rPr lang="en-US" sz="1200" dirty="0" smtClean="0">
                <a:latin typeface="Arial" panose="020B0604020202020204" pitchFamily="34" charset="0"/>
                <a:cs typeface="Arial" panose="020B0604020202020204" pitchFamily="34" charset="0"/>
              </a:rPr>
              <a:t>[SMS_SBI]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(e.g.): </a:t>
            </a:r>
            <a:endParaRPr lang="en-US"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Specify </a:t>
            </a:r>
            <a:r>
              <a:rPr lang="en-US" sz="1200" dirty="0">
                <a:latin typeface="Arial" panose="020B0604020202020204" pitchFamily="34" charset="0"/>
                <a:cs typeface="Arial" panose="020B0604020202020204" pitchFamily="34" charset="0"/>
              </a:rPr>
              <a:t>service-based interfaces which allow SMSF and UDM to only make use of SBA services in 5GC and avoid resorting to legacy MAP and Diameter interfaces within the PLMN and in roaming scenarios</a:t>
            </a:r>
            <a:endParaRPr lang="en-GB"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Select the target PLMN based on GPSI when using SBI, 3 </a:t>
            </a:r>
            <a:r>
              <a:rPr lang="en-US" sz="1200" dirty="0" smtClean="0">
                <a:latin typeface="Arial" panose="020B0604020202020204" pitchFamily="34" charset="0"/>
                <a:cs typeface="Arial" panose="020B0604020202020204" pitchFamily="34" charset="0"/>
              </a:rPr>
              <a:t>solutions </a:t>
            </a:r>
            <a:r>
              <a:rPr lang="en-US" sz="1200" dirty="0">
                <a:latin typeface="Arial" panose="020B0604020202020204" pitchFamily="34" charset="0"/>
                <a:cs typeface="Arial" panose="020B0604020202020204" pitchFamily="34" charset="0"/>
              </a:rPr>
              <a:t>are agreed as  </a:t>
            </a:r>
            <a:r>
              <a:rPr lang="en-US" sz="1200" dirty="0" smtClean="0">
                <a:latin typeface="Arial" panose="020B0604020202020204" pitchFamily="34" charset="0"/>
                <a:cs typeface="Arial" panose="020B0604020202020204" pitchFamily="34" charset="0"/>
              </a:rPr>
              <a:t>compromise: </a:t>
            </a:r>
            <a:r>
              <a:rPr lang="en-US" sz="1200" dirty="0">
                <a:latin typeface="Arial" panose="020B0604020202020204" pitchFamily="34" charset="0"/>
                <a:cs typeface="Arial" panose="020B0604020202020204" pitchFamily="34" charset="0"/>
              </a:rPr>
              <a:t>NRF or NF (SMS-GMSC) interrogates MNP server or SCP supports MSISDN-to-Subscription-Network resolution via NRF.</a:t>
            </a:r>
          </a:p>
          <a:p>
            <a:pPr lvl="1"/>
            <a:r>
              <a:rPr lang="en-US" sz="1200" dirty="0" smtClean="0">
                <a:latin typeface="Arial" panose="020B0604020202020204" pitchFamily="34" charset="0"/>
                <a:cs typeface="Arial" panose="020B0604020202020204" pitchFamily="34" charset="0"/>
              </a:rPr>
              <a:t>T</a:t>
            </a:r>
            <a:r>
              <a:rPr lang="en-GB" sz="1200" dirty="0" smtClean="0">
                <a:latin typeface="Arial" panose="020B0604020202020204" pitchFamily="34" charset="0"/>
                <a:cs typeface="Arial" panose="020B0604020202020204" pitchFamily="34" charset="0"/>
              </a:rPr>
              <a:t>he </a:t>
            </a:r>
            <a:r>
              <a:rPr lang="en-GB" sz="1200" dirty="0">
                <a:latin typeface="Arial" panose="020B0604020202020204" pitchFamily="34" charset="0"/>
                <a:cs typeface="Arial" panose="020B0604020202020204" pitchFamily="34" charset="0"/>
              </a:rPr>
              <a:t>work </a:t>
            </a:r>
            <a:r>
              <a:rPr lang="en-GB" sz="1200" dirty="0" smtClean="0">
                <a:latin typeface="Arial" panose="020B0604020202020204" pitchFamily="34" charset="0"/>
                <a:cs typeface="Arial" panose="020B0604020202020204" pitchFamily="34" charset="0"/>
              </a:rPr>
              <a:t>on TS 23.540 ”Technical </a:t>
            </a:r>
            <a:r>
              <a:rPr lang="en-GB" sz="1200" dirty="0">
                <a:latin typeface="Arial" panose="020B0604020202020204" pitchFamily="34" charset="0"/>
                <a:cs typeface="Arial" panose="020B0604020202020204" pitchFamily="34" charset="0"/>
              </a:rPr>
              <a:t>realization of Service Based Short Message </a:t>
            </a:r>
            <a:r>
              <a:rPr lang="en-GB" sz="1200" dirty="0" smtClean="0">
                <a:latin typeface="Arial" panose="020B0604020202020204" pitchFamily="34" charset="0"/>
                <a:cs typeface="Arial" panose="020B0604020202020204" pitchFamily="34" charset="0"/>
              </a:rPr>
              <a:t>Service” is continued. The TS </a:t>
            </a:r>
            <a:r>
              <a:rPr lang="en-GB" sz="1200" dirty="0">
                <a:latin typeface="Arial" panose="020B0604020202020204" pitchFamily="34" charset="0"/>
                <a:cs typeface="Arial" panose="020B0604020202020204" pitchFamily="34" charset="0"/>
              </a:rPr>
              <a:t>is  not complete enough to </a:t>
            </a:r>
            <a:r>
              <a:rPr lang="en-GB" sz="1200" dirty="0" smtClean="0">
                <a:latin typeface="Arial" panose="020B0604020202020204" pitchFamily="34" charset="0"/>
                <a:cs typeface="Arial" panose="020B0604020202020204" pitchFamily="34" charset="0"/>
              </a:rPr>
              <a:t>be send </a:t>
            </a:r>
            <a:r>
              <a:rPr lang="en-GB" sz="1200" dirty="0">
                <a:latin typeface="Arial" panose="020B0604020202020204" pitchFamily="34" charset="0"/>
                <a:cs typeface="Arial" panose="020B0604020202020204" pitchFamily="34" charset="0"/>
              </a:rPr>
              <a:t>for </a:t>
            </a:r>
            <a:r>
              <a:rPr lang="en-GB" sz="1200" dirty="0" smtClean="0">
                <a:latin typeface="Arial" panose="020B0604020202020204" pitchFamily="34" charset="0"/>
                <a:cs typeface="Arial" panose="020B0604020202020204" pitchFamily="34" charset="0"/>
              </a:rPr>
              <a:t>information.</a:t>
            </a:r>
            <a:endParaRPr lang="en-GB" sz="1200" dirty="0">
              <a:latin typeface="Arial" panose="020B0604020202020204" pitchFamily="34" charset="0"/>
              <a:cs typeface="Arial" panose="020B0604020202020204" pitchFamily="34" charset="0"/>
            </a:endParaRPr>
          </a:p>
          <a:p>
            <a:r>
              <a:rPr lang="de-DE" sz="1600" dirty="0" smtClean="0">
                <a:latin typeface="Arial" panose="020B0604020202020204" pitchFamily="34" charset="0"/>
                <a:cs typeface="Arial" panose="020B0604020202020204" pitchFamily="34" charset="0"/>
              </a:rPr>
              <a:t>Next </a:t>
            </a:r>
            <a:r>
              <a:rPr lang="de-DE" sz="1600" dirty="0">
                <a:latin typeface="Arial" panose="020B0604020202020204" pitchFamily="34" charset="0"/>
                <a:cs typeface="Arial" panose="020B0604020202020204" pitchFamily="34" charset="0"/>
              </a:rPr>
              <a:t>steps:</a:t>
            </a:r>
          </a:p>
          <a:p>
            <a:pPr lvl="1"/>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the stage 2</a:t>
            </a:r>
          </a:p>
          <a:p>
            <a:pPr lvl="1"/>
            <a:r>
              <a:rPr lang="de-DE" sz="1200" dirty="0" smtClean="0">
                <a:latin typeface="Arial" panose="020B0604020202020204" pitchFamily="34" charset="0"/>
                <a:cs typeface="Arial" panose="020B0604020202020204" pitchFamily="34" charset="0"/>
              </a:rPr>
              <a:t>Start </a:t>
            </a:r>
            <a:r>
              <a:rPr lang="en-GB" sz="1200" dirty="0" smtClean="0">
                <a:latin typeface="Arial" panose="020B0604020202020204" pitchFamily="34" charset="0"/>
                <a:cs typeface="Arial" panose="020B0604020202020204" pitchFamily="34" charset="0"/>
              </a:rPr>
              <a:t>and</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complete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the</a:t>
            </a:r>
            <a:r>
              <a:rPr lang="de-DE" sz="1200" dirty="0" smtClean="0">
                <a:latin typeface="Arial" panose="020B0604020202020204" pitchFamily="34" charset="0"/>
                <a:cs typeface="Arial" panose="020B0604020202020204" pitchFamily="34" charset="0"/>
              </a:rPr>
              <a:t> </a:t>
            </a:r>
            <a:r>
              <a:rPr lang="en-GB" sz="1200" dirty="0" smtClean="0">
                <a:latin typeface="Arial" panose="020B0604020202020204" pitchFamily="34" charset="0"/>
                <a:cs typeface="Arial" panose="020B0604020202020204" pitchFamily="34" charset="0"/>
              </a:rPr>
              <a:t>stage</a:t>
            </a:r>
            <a:r>
              <a:rPr lang="de-DE" sz="1200" dirty="0" smtClean="0">
                <a:latin typeface="Arial" panose="020B0604020202020204" pitchFamily="34" charset="0"/>
                <a:cs typeface="Arial" panose="020B0604020202020204" pitchFamily="34" charset="0"/>
              </a:rPr>
              <a:t> 3</a:t>
            </a: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65%</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1490705"/>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5G eEDGE </a:t>
            </a:r>
            <a:r>
              <a:rPr lang="en-US"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eEDGE _</a:t>
            </a:r>
            <a:r>
              <a:rPr lang="en-GB" sz="1200" dirty="0" smtClean="0">
                <a:latin typeface="Arial" panose="020B0604020202020204" pitchFamily="34" charset="0"/>
                <a:cs typeface="Arial" panose="020B0604020202020204" pitchFamily="34" charset="0"/>
              </a:rPr>
              <a:t>5GC</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develop the stage 3 specifications for the stage 2 requirements agreed under the stage 2 work item eEDGE_5GC. CT4 part is introduction </a:t>
            </a:r>
            <a:r>
              <a:rPr lang="en-GB" sz="1200" dirty="0" smtClean="0">
                <a:latin typeface="Arial" panose="020B0604020202020204" pitchFamily="34" charset="0"/>
                <a:cs typeface="Arial" panose="020B0604020202020204" pitchFamily="34" charset="0"/>
              </a:rPr>
              <a:t>of </a:t>
            </a:r>
            <a:r>
              <a:rPr lang="en-GB" sz="1200" dirty="0">
                <a:latin typeface="Arial" panose="020B0604020202020204" pitchFamily="34" charset="0"/>
                <a:cs typeface="Arial" panose="020B0604020202020204" pitchFamily="34" charset="0"/>
              </a:rPr>
              <a:t>new Edge Application Server Discovery </a:t>
            </a:r>
            <a:r>
              <a:rPr lang="en-GB" sz="1200" dirty="0" smtClean="0">
                <a:latin typeface="Arial" panose="020B0604020202020204" pitchFamily="34" charset="0"/>
                <a:cs typeface="Arial" panose="020B0604020202020204" pitchFamily="34" charset="0"/>
              </a:rPr>
              <a:t>Function and Nupf Event Exposure Function and how SMF selects the new NF and PSA UPF.</a:t>
            </a:r>
            <a:endParaRPr lang="en-GB"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Impacts on N4 </a:t>
            </a:r>
            <a:r>
              <a:rPr lang="en-GB" sz="1200" dirty="0"/>
              <a:t>to support EAS (re)discovery for Distributed Anchor and Session </a:t>
            </a:r>
            <a:r>
              <a:rPr lang="en-GB" sz="1200" dirty="0" smtClean="0"/>
              <a:t>Breakout.</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a:latin typeface="Arial" panose="020B0604020202020204" pitchFamily="34" charset="0"/>
                <a:cs typeface="Arial" panose="020B0604020202020204" pitchFamily="34" charset="0"/>
              </a:rPr>
              <a:t>Stage 2 has  </a:t>
            </a:r>
            <a:r>
              <a:rPr lang="en-US" sz="1200" dirty="0" smtClean="0">
                <a:latin typeface="Arial" panose="020B0604020202020204" pitchFamily="34" charset="0"/>
                <a:cs typeface="Arial" panose="020B0604020202020204" pitchFamily="34" charset="0"/>
              </a:rPr>
              <a:t>updated the </a:t>
            </a:r>
            <a:r>
              <a:rPr lang="en-GB" sz="1200" dirty="0">
                <a:latin typeface="Arial" panose="020B0604020202020204" pitchFamily="34" charset="0"/>
                <a:cs typeface="Arial" panose="020B0604020202020204" pitchFamily="34" charset="0"/>
              </a:rPr>
              <a:t>SMF triggered I-SMF selection or removal procedure so CT4 </a:t>
            </a:r>
            <a:r>
              <a:rPr lang="en-GB" sz="1200" dirty="0" smtClean="0">
                <a:latin typeface="Arial" panose="020B0604020202020204" pitchFamily="34" charset="0"/>
                <a:cs typeface="Arial" panose="020B0604020202020204" pitchFamily="34" charset="0"/>
              </a:rPr>
              <a:t>has aligned their specification.</a:t>
            </a:r>
            <a:endParaRPr lang="en-US"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TS 29.556 and TS 29.564 are send for approval</a:t>
            </a:r>
          </a:p>
          <a:p>
            <a:r>
              <a:rPr lang="de-DE" sz="160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smtClean="0"/>
              <a:t>analyse </a:t>
            </a:r>
            <a:r>
              <a:rPr lang="en-US" sz="1200"/>
              <a:t>the potential need of additional IEs in events exposed by UPF (TS 29.564)</a:t>
            </a:r>
            <a:endParaRPr lang="en-GB" sz="1200" dirty="0" smtClean="0"/>
          </a:p>
          <a:p>
            <a:pPr marL="457200" lvl="1" indent="0">
              <a:buNone/>
            </a:pPr>
            <a:r>
              <a:rPr lang="de-DE" sz="1200" dirty="0" smtClean="0">
                <a:latin typeface="Arial" panose="020B0604020202020204" pitchFamily="34" charset="0"/>
                <a:cs typeface="Arial" panose="020B0604020202020204" pitchFamily="34" charset="0"/>
              </a:rPr>
              <a:t> </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98%</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8736141"/>
      </p:ext>
    </p:extLst>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a:t>
            </a:r>
            <a:r>
              <a:rPr lang="en-US" dirty="0" smtClean="0"/>
              <a:t>17 </a:t>
            </a:r>
            <a:r>
              <a:rPr lang="en-US" dirty="0"/>
              <a:t>Status</a:t>
            </a:r>
          </a:p>
        </p:txBody>
      </p:sp>
      <p:sp>
        <p:nvSpPr>
          <p:cNvPr id="3" name="Espace réservé du contenu 2"/>
          <p:cNvSpPr>
            <a:spLocks noGrp="1"/>
          </p:cNvSpPr>
          <p:nvPr>
            <p:ph idx="1"/>
          </p:nvPr>
        </p:nvSpPr>
        <p:spPr/>
        <p:txBody>
          <a:bodyPr/>
          <a:lstStyle/>
          <a:p>
            <a:r>
              <a:rPr lang="en-US" sz="1600" dirty="0">
                <a:latin typeface="Arial" panose="020B0604020202020204" pitchFamily="34" charset="0"/>
                <a:cs typeface="Arial" panose="020B0604020202020204" pitchFamily="34" charset="0"/>
              </a:rPr>
              <a:t>Title:</a:t>
            </a:r>
          </a:p>
          <a:p>
            <a:pPr lvl="1"/>
            <a:r>
              <a:rPr lang="en-GB" sz="1200" dirty="0">
                <a:latin typeface="Arial" panose="020B0604020202020204" pitchFamily="34" charset="0"/>
                <a:cs typeface="Arial" panose="020B0604020202020204" pitchFamily="34" charset="0"/>
              </a:rPr>
              <a:t>CT Aspects of Enhanced support of Non-Public Networks </a:t>
            </a:r>
            <a:r>
              <a:rPr lang="en-US" sz="1200" dirty="0">
                <a:latin typeface="Arial" panose="020B0604020202020204" pitchFamily="34" charset="0"/>
                <a:cs typeface="Arial" panose="020B0604020202020204" pitchFamily="34" charset="0"/>
              </a:rPr>
              <a:t>[</a:t>
            </a:r>
            <a:r>
              <a:rPr lang="en-GB" sz="1200" dirty="0">
                <a:latin typeface="Arial" panose="020B0604020202020204" pitchFamily="34" charset="0"/>
                <a:cs typeface="Arial" panose="020B0604020202020204" pitchFamily="34" charset="0"/>
              </a:rPr>
              <a:t>e</a:t>
            </a:r>
            <a:r>
              <a:rPr lang="en-GB" sz="1200" dirty="0" smtClean="0">
                <a:latin typeface="Arial" panose="020B0604020202020204" pitchFamily="34" charset="0"/>
                <a:cs typeface="Arial" panose="020B0604020202020204" pitchFamily="34" charset="0"/>
              </a:rPr>
              <a:t>NPN</a:t>
            </a:r>
            <a:r>
              <a:rPr lang="en-US" sz="1200" dirty="0" smtClean="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(CT4)</a:t>
            </a:r>
          </a:p>
          <a:p>
            <a:r>
              <a:rPr lang="en-US" sz="1600" dirty="0" smtClean="0">
                <a:latin typeface="Arial" panose="020B0604020202020204" pitchFamily="34" charset="0"/>
                <a:cs typeface="Arial" panose="020B0604020202020204" pitchFamily="34" charset="0"/>
              </a:rPr>
              <a:t>Objectives : </a:t>
            </a:r>
            <a:endParaRPr lang="en-US" sz="16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The objective of this work is to develop the stage 3 </a:t>
            </a:r>
            <a:r>
              <a:rPr lang="en-GB" sz="1200" dirty="0" smtClean="0">
                <a:latin typeface="Arial" panose="020B0604020202020204" pitchFamily="34" charset="0"/>
                <a:cs typeface="Arial" panose="020B0604020202020204" pitchFamily="34" charset="0"/>
              </a:rPr>
              <a:t>based on stage 2 work of SA2, SA3 and CT1.</a:t>
            </a:r>
            <a:endParaRPr lang="en-GB" sz="1200" dirty="0">
              <a:latin typeface="Arial" panose="020B0604020202020204" pitchFamily="34" charset="0"/>
              <a:cs typeface="Arial" panose="020B0604020202020204" pitchFamily="34" charset="0"/>
            </a:endParaRPr>
          </a:p>
          <a:p>
            <a:pPr lvl="1"/>
            <a:r>
              <a:rPr lang="en-GB" sz="1200" dirty="0">
                <a:latin typeface="Arial" panose="020B0604020202020204" pitchFamily="34" charset="0"/>
                <a:cs typeface="Arial" panose="020B0604020202020204" pitchFamily="34" charset="0"/>
              </a:rPr>
              <a:t>for enhancements to support SNPN along with credentials owned by an entity separate from the SNPN, support of UE onboarding and remote </a:t>
            </a:r>
            <a:r>
              <a:rPr lang="en-GB" sz="1200" dirty="0" smtClean="0">
                <a:latin typeface="Arial" panose="020B0604020202020204" pitchFamily="34" charset="0"/>
                <a:cs typeface="Arial" panose="020B0604020202020204" pitchFamily="34" charset="0"/>
              </a:rPr>
              <a:t>provisioning.</a:t>
            </a:r>
            <a:endParaRPr lang="en-US" sz="1200" dirty="0">
              <a:latin typeface="Arial" panose="020B0604020202020204" pitchFamily="34" charset="0"/>
              <a:cs typeface="Arial" panose="020B0604020202020204" pitchFamily="34" charset="0"/>
            </a:endParaRPr>
          </a:p>
          <a:p>
            <a:r>
              <a:rPr lang="de-DE" sz="1600" dirty="0">
                <a:latin typeface="Arial" panose="020B0604020202020204" pitchFamily="34" charset="0"/>
                <a:cs typeface="Arial" panose="020B0604020202020204" pitchFamily="34" charset="0"/>
              </a:rPr>
              <a:t>Key Highlights </a:t>
            </a:r>
            <a:r>
              <a:rPr lang="en-US" sz="1600" dirty="0" smtClean="0">
                <a:latin typeface="Arial" panose="020B0604020202020204" pitchFamily="34" charset="0"/>
                <a:cs typeface="Arial" panose="020B0604020202020204" pitchFamily="34" charset="0"/>
              </a:rPr>
              <a:t>for</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CT </a:t>
            </a:r>
            <a:r>
              <a:rPr lang="en-US" sz="1600" dirty="0" smtClean="0">
                <a:latin typeface="Arial" panose="020B0604020202020204" pitchFamily="34" charset="0"/>
                <a:cs typeface="Arial" panose="020B0604020202020204" pitchFamily="34" charset="0"/>
              </a:rPr>
              <a:t>Plenary</a:t>
            </a:r>
            <a:r>
              <a:rPr lang="de-DE" sz="1600" dirty="0" smtClean="0">
                <a:latin typeface="Arial" panose="020B0604020202020204" pitchFamily="34" charset="0"/>
                <a:cs typeface="Arial" panose="020B0604020202020204" pitchFamily="34" charset="0"/>
              </a:rPr>
              <a:t>‘ </a:t>
            </a:r>
            <a:r>
              <a:rPr lang="de-DE" sz="1600" dirty="0">
                <a:latin typeface="Arial" panose="020B0604020202020204" pitchFamily="34" charset="0"/>
                <a:cs typeface="Arial" panose="020B0604020202020204" pitchFamily="34" charset="0"/>
              </a:rPr>
              <a:t>s </a:t>
            </a:r>
            <a:r>
              <a:rPr lang="en-US" sz="1600" dirty="0" smtClean="0">
                <a:latin typeface="Arial" panose="020B0604020202020204" pitchFamily="34" charset="0"/>
                <a:cs typeface="Arial" panose="020B0604020202020204" pitchFamily="34" charset="0"/>
              </a:rPr>
              <a:t>attention</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Controversial discussion on Anonymous SUCI needed for </a:t>
            </a:r>
            <a:r>
              <a:rPr lang="en-GB" sz="1200" dirty="0"/>
              <a:t>SNPN onboarding scenarios</a:t>
            </a:r>
            <a:r>
              <a:rPr lang="en-GB" sz="1200" dirty="0" smtClean="0">
                <a:latin typeface="Arial" panose="020B0604020202020204" pitchFamily="34" charset="0"/>
                <a:cs typeface="Arial" panose="020B0604020202020204" pitchFamily="34" charset="0"/>
              </a:rPr>
              <a:t>. Finally we agreed  a username within the SUPI can be either set to “anonymous” string or empty/omitted.</a:t>
            </a:r>
            <a:endParaRPr lang="en-US" sz="1200" dirty="0">
              <a:latin typeface="Arial" panose="020B0604020202020204" pitchFamily="34" charset="0"/>
              <a:cs typeface="Arial" panose="020B0604020202020204" pitchFamily="34" charset="0"/>
            </a:endParaRPr>
          </a:p>
          <a:p>
            <a:pPr lvl="1"/>
            <a:r>
              <a:rPr lang="en-GB" sz="1200" dirty="0" smtClean="0">
                <a:latin typeface="Arial" panose="020B0604020202020204" pitchFamily="34" charset="0"/>
                <a:cs typeface="Arial" panose="020B0604020202020204" pitchFamily="34" charset="0"/>
              </a:rPr>
              <a:t>Using PVS info may lead to misinterpretation  so we changed this to Server addressing Info and also omitted the PVS abbreviation in a  number of datatypes</a:t>
            </a:r>
          </a:p>
          <a:p>
            <a:r>
              <a:rPr lang="de-DE" sz="1600">
                <a:latin typeface="Arial" panose="020B0604020202020204" pitchFamily="34" charset="0"/>
                <a:cs typeface="Arial" panose="020B0604020202020204" pitchFamily="34" charset="0"/>
              </a:rPr>
              <a:t>Next </a:t>
            </a:r>
            <a:r>
              <a:rPr lang="en-GB" sz="1600" dirty="0" smtClean="0">
                <a:latin typeface="Arial" panose="020B0604020202020204" pitchFamily="34" charset="0"/>
                <a:cs typeface="Arial" panose="020B0604020202020204" pitchFamily="34" charset="0"/>
              </a:rPr>
              <a:t>steps</a:t>
            </a:r>
            <a:r>
              <a:rPr lang="de-DE" sz="1600" dirty="0" smtClean="0">
                <a:latin typeface="Arial" panose="020B0604020202020204" pitchFamily="34" charset="0"/>
                <a:cs typeface="Arial" panose="020B0604020202020204" pitchFamily="34" charset="0"/>
              </a:rPr>
              <a:t>:</a:t>
            </a:r>
            <a:endParaRPr lang="de-DE" sz="1600" dirty="0">
              <a:latin typeface="Arial" panose="020B0604020202020204" pitchFamily="34" charset="0"/>
              <a:cs typeface="Arial" panose="020B0604020202020204" pitchFamily="34" charset="0"/>
            </a:endParaRPr>
          </a:p>
          <a:p>
            <a:pPr lvl="1"/>
            <a:r>
              <a:rPr lang="en-US" sz="1200" dirty="0" smtClean="0">
                <a:latin typeface="Arial" panose="020B0604020202020204" pitchFamily="34" charset="0"/>
                <a:cs typeface="Arial" panose="020B0604020202020204" pitchFamily="34" charset="0"/>
              </a:rPr>
              <a:t>Possible side effects of the agreement </a:t>
            </a:r>
            <a:r>
              <a:rPr lang="en-US" sz="1200" smtClean="0">
                <a:latin typeface="Arial" panose="020B0604020202020204" pitchFamily="34" charset="0"/>
                <a:cs typeface="Arial" panose="020B0604020202020204" pitchFamily="34" charset="0"/>
              </a:rPr>
              <a:t>on </a:t>
            </a:r>
            <a:r>
              <a:rPr lang="en-GB" sz="1200" dirty="0" smtClean="0">
                <a:latin typeface="Arial" panose="020B0604020202020204" pitchFamily="34" charset="0"/>
                <a:cs typeface="Arial" panose="020B0604020202020204" pitchFamily="34" charset="0"/>
              </a:rPr>
              <a:t>Anonymous SUCI needs to be checked</a:t>
            </a:r>
            <a:r>
              <a:rPr lang="en-US" sz="1200" dirty="0" smtClean="0">
                <a:latin typeface="Arial" panose="020B0604020202020204" pitchFamily="34" charset="0"/>
                <a:cs typeface="Arial" panose="020B0604020202020204" pitchFamily="34" charset="0"/>
              </a:rPr>
              <a:t> </a:t>
            </a:r>
            <a:endParaRPr lang="en-GB" sz="1200" dirty="0" smtClean="0"/>
          </a:p>
          <a:p>
            <a:pPr lvl="1"/>
            <a:r>
              <a:rPr lang="de-DE" sz="1200" dirty="0" smtClean="0">
                <a:latin typeface="Arial" panose="020B0604020202020204" pitchFamily="34" charset="0"/>
                <a:cs typeface="Arial" panose="020B0604020202020204" pitchFamily="34" charset="0"/>
              </a:rPr>
              <a:t>.. </a:t>
            </a:r>
            <a:endParaRPr lang="de-DE" sz="1200" dirty="0">
              <a:latin typeface="Arial" panose="020B0604020202020204" pitchFamily="34" charset="0"/>
              <a:cs typeface="Arial" panose="020B0604020202020204" pitchFamily="34" charset="0"/>
            </a:endParaRPr>
          </a:p>
          <a:p>
            <a:pPr lvl="1"/>
            <a:endParaRPr lang="de-DE" sz="1200" dirty="0">
              <a:latin typeface="Arial" panose="020B0604020202020204" pitchFamily="34" charset="0"/>
              <a:cs typeface="Arial" panose="020B0604020202020204" pitchFamily="34" charset="0"/>
            </a:endParaRPr>
          </a:p>
          <a:p>
            <a:pPr marL="228600" lvl="1">
              <a:spcBef>
                <a:spcPts val="1000"/>
              </a:spcBef>
              <a:buBlip>
                <a:blip r:embed="rId2"/>
              </a:buBlip>
            </a:pPr>
            <a:r>
              <a:rPr lang="de-DE" sz="1600" dirty="0" smtClean="0">
                <a:latin typeface="Arial" panose="020B0604020202020204" pitchFamily="34" charset="0"/>
                <a:cs typeface="Arial" panose="020B0604020202020204" pitchFamily="34" charset="0"/>
              </a:rPr>
              <a:t>WID completion:  98%</a:t>
            </a: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2022108"/>
      </p:ext>
    </p:extLst>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xmlns="" val="20000"/>
                    </a:ext>
                  </a:extLst>
                </a:gridCol>
                <a:gridCol w="3705214">
                  <a:extLst>
                    <a:ext uri="{9D8B030D-6E8A-4147-A177-3AD203B41FA5}">
                      <a16:colId xmlns:a16="http://schemas.microsoft.com/office/drawing/2014/main" xmlns="" val="20001"/>
                    </a:ext>
                  </a:extLst>
                </a:gridCol>
                <a:gridCol w="1735176">
                  <a:extLst>
                    <a:ext uri="{9D8B030D-6E8A-4147-A177-3AD203B41FA5}">
                      <a16:colId xmlns:a16="http://schemas.microsoft.com/office/drawing/2014/main" xmlns="" val="20002"/>
                    </a:ext>
                  </a:extLst>
                </a:gridCol>
                <a:gridCol w="1735176">
                  <a:extLst>
                    <a:ext uri="{9D8B030D-6E8A-4147-A177-3AD203B41FA5}">
                      <a16:colId xmlns:a16="http://schemas.microsoft.com/office/drawing/2014/main" xmlns="" val="20003"/>
                    </a:ext>
                  </a:extLst>
                </a:gridCol>
                <a:gridCol w="3454375">
                  <a:extLst>
                    <a:ext uri="{9D8B030D-6E8A-4147-A177-3AD203B41FA5}">
                      <a16:colId xmlns:a16="http://schemas.microsoft.com/office/drawing/2014/main" xmlns=""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E-meeting in CT4.</a:t>
            </a:r>
          </a:p>
          <a:p>
            <a:pPr lvl="1">
              <a:lnSpc>
                <a:spcPct val="80000"/>
              </a:lnSpc>
              <a:defRPr/>
            </a:pPr>
            <a:r>
              <a:rPr lang="de-DE" altLang="zh-CN" sz="1400" dirty="0" smtClean="0">
                <a:latin typeface="Arial" panose="020B0604020202020204" pitchFamily="34" charset="0"/>
                <a:ea typeface="MS PGothic" panose="020B0600070205080204" pitchFamily="34" charset="-128"/>
                <a:cs typeface="Arial" panose="020B0604020202020204" pitchFamily="34" charset="0"/>
              </a:rPr>
              <a:t>CT4#107bis-e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and</a:t>
            </a:r>
            <a:r>
              <a:rPr lang="de-DE" altLang="zh-CN" sz="1400" dirty="0" smtClean="0">
                <a:latin typeface="Arial" panose="020B0604020202020204" pitchFamily="34" charset="0"/>
                <a:ea typeface="MS PGothic" panose="020B0600070205080204" pitchFamily="34" charset="-128"/>
                <a:cs typeface="Arial" panose="020B0604020202020204" pitchFamily="34" charset="0"/>
              </a:rPr>
              <a:t> CT4#108e </a:t>
            </a:r>
            <a:r>
              <a:rPr lang="en-GB" altLang="zh-CN" sz="1400" dirty="0" smtClean="0">
                <a:latin typeface="Arial" panose="020B0604020202020204" pitchFamily="34" charset="0"/>
                <a:ea typeface="MS PGothic" panose="020B0600070205080204" pitchFamily="34" charset="-128"/>
                <a:cs typeface="Arial" panose="020B0604020202020204" pitchFamily="34" charset="0"/>
              </a:rPr>
              <a:t>were held taking the feedback  form  previous e-meetings into account</a:t>
            </a:r>
          </a:p>
          <a:p>
            <a:pPr lvl="1">
              <a:lnSpc>
                <a:spcPct val="80000"/>
              </a:lnSpc>
              <a:defRPr/>
            </a:pPr>
            <a:r>
              <a:rPr lang="en-GB" altLang="zh-CN" sz="1400" dirty="0" smtClean="0">
                <a:latin typeface="Arial" panose="020B0604020202020204" pitchFamily="34" charset="0"/>
                <a:ea typeface="MS PGothic" panose="020B0600070205080204" pitchFamily="34" charset="-128"/>
                <a:cs typeface="Arial" panose="020B0604020202020204" pitchFamily="34" charset="0"/>
              </a:rPr>
              <a:t>The first 3-4 days of the meeting we had dedicated topics per day</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A conference call per day was seen as a good practice  to  discuss topics  which were identified as controversial/tricky/ping pong of emails. The conference calls were scheduled for 3 hours and this time we needed this time to discuss  controversial issues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Microsoft teams works well for the conference calls.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Conference calls time  from 12:30 UTC to 15:30 UTC very late for delegates from Japan (due to winter time in Europe and US) and  very early for delegates from US pacific coast. </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Chairman's notes are provide before and after each conference call and at eve (21:00 UTC) every da</a:t>
            </a:r>
            <a:r>
              <a:rPr lang="en-US" sz="1400" dirty="0" smtClean="0">
                <a:latin typeface="Arial" panose="020B0604020202020204" pitchFamily="34" charset="0"/>
                <a:ea typeface="MS PGothic" panose="020B0600070205080204" pitchFamily="34" charset="-128"/>
                <a:cs typeface="Arial" panose="020B0604020202020204" pitchFamily="34" charset="0"/>
              </a:rPr>
              <a:t>y</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Meeting participation</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registered  delegates were similar  as for F2F meetings.</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Number of active delegates on the reflector and participating in the conference calls were similar to F2F</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E-mail exchanges between small number of delegates on special topics are increasing visible by the decrease of number of emails on the reflector and pop up of a compromise on the reflector</a:t>
            </a:r>
          </a:p>
          <a:p>
            <a:pPr lvl="1">
              <a:lnSpc>
                <a:spcPct val="80000"/>
              </a:lnSpc>
              <a:defRPr/>
            </a:pPr>
            <a:r>
              <a:rPr lang="en-GB" sz="1400" dirty="0" smtClean="0">
                <a:latin typeface="Arial" panose="020B0604020202020204" pitchFamily="34" charset="0"/>
                <a:ea typeface="MS PGothic" panose="020B0600070205080204" pitchFamily="34" charset="-128"/>
                <a:cs typeface="Arial" panose="020B0604020202020204" pitchFamily="34" charset="0"/>
              </a:rPr>
              <a:t>Controversial topics are still tricky they occupy a lot of time and emails until solved or postponed</a:t>
            </a:r>
            <a:r>
              <a:rPr lang="de-DE" sz="1400" dirty="0" smtClean="0">
                <a:latin typeface="Arial" panose="020B0604020202020204" pitchFamily="34" charset="0"/>
                <a:ea typeface="MS PGothic" panose="020B0600070205080204" pitchFamily="34" charset="-128"/>
                <a:cs typeface="Arial" panose="020B0604020202020204" pitchFamily="34" charset="0"/>
              </a:rPr>
              <a:t>.</a:t>
            </a:r>
          </a:p>
          <a:p>
            <a:pPr lvl="1">
              <a:lnSpc>
                <a:spcPct val="80000"/>
              </a:lnSpc>
              <a:defRPr/>
            </a:pP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890974178"/>
      </p:ext>
    </p:extLst>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Information to </a:t>
            </a:r>
            <a:r>
              <a:rPr lang="en-US" dirty="0" smtClean="0"/>
              <a:t>CT</a:t>
            </a:r>
            <a:endParaRPr lang="en-US" dirty="0"/>
          </a:p>
        </p:txBody>
      </p:sp>
      <p:sp>
        <p:nvSpPr>
          <p:cNvPr id="3" name="Espace réservé du contenu 2"/>
          <p:cNvSpPr>
            <a:spLocks noGrp="1"/>
          </p:cNvSpPr>
          <p:nvPr>
            <p:ph idx="1"/>
          </p:nvPr>
        </p:nvSpPr>
        <p:spPr/>
        <p:txBody>
          <a:bodyPr/>
          <a:lstStyle/>
          <a:p>
            <a:pPr marL="228600" lvl="1">
              <a:lnSpc>
                <a:spcPct val="80000"/>
              </a:lnSpc>
              <a:spcBef>
                <a:spcPts val="1000"/>
              </a:spcBef>
              <a:buBlip>
                <a:blip r:embed="rId2"/>
              </a:buBlip>
              <a:defRPr/>
            </a:pPr>
            <a:r>
              <a:rPr lang="de-DE" sz="2000" dirty="0" smtClean="0">
                <a:latin typeface="Arial" panose="020B0604020202020204" pitchFamily="34" charset="0"/>
                <a:ea typeface="MS PGothic" panose="020B0600070205080204" pitchFamily="34" charset="-128"/>
                <a:cs typeface="Arial" panose="020B0604020202020204" pitchFamily="34" charset="0"/>
              </a:rPr>
              <a:t>Rel-16 and Rel-15 corrections</a:t>
            </a:r>
          </a:p>
          <a:p>
            <a:pPr marL="717550" lvl="1">
              <a:spcBef>
                <a:spcPts val="1000"/>
              </a:spcBef>
              <a:buBlip>
                <a:blip r:embed="rId2"/>
              </a:buBlip>
              <a:defRPr/>
            </a:pPr>
            <a:r>
              <a:rPr lang="de-DE" sz="1600" dirty="0">
                <a:latin typeface="Arial" panose="020B0604020202020204" pitchFamily="34" charset="0"/>
                <a:cs typeface="Arial" panose="020B0604020202020204" pitchFamily="34" charset="0"/>
              </a:rPr>
              <a:t>All Rel-15 and Rel-16 </a:t>
            </a:r>
            <a:r>
              <a:rPr lang="en-GB" sz="1600" dirty="0">
                <a:latin typeface="Arial" panose="020B0604020202020204" pitchFamily="34" charset="0"/>
                <a:cs typeface="Arial" panose="020B0604020202020204" pitchFamily="34" charset="0"/>
              </a:rPr>
              <a:t>corrections</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are</a:t>
            </a:r>
            <a:r>
              <a:rPr lang="de-DE" sz="1600" dirty="0">
                <a:latin typeface="Arial" panose="020B0604020202020204" pitchFamily="34" charset="0"/>
                <a:cs typeface="Arial" panose="020B0604020202020204" pitchFamily="34" charset="0"/>
              </a:rPr>
              <a:t> </a:t>
            </a:r>
            <a:r>
              <a:rPr lang="en-US" sz="1600" dirty="0">
                <a:latin typeface="Arial" panose="020B0604020202020204" pitchFamily="34" charset="0"/>
                <a:cs typeface="Arial" panose="020B0604020202020204" pitchFamily="34" charset="0"/>
              </a:rPr>
              <a:t>agreed</a:t>
            </a:r>
            <a:r>
              <a:rPr lang="de-DE" sz="1600" dirty="0">
                <a:latin typeface="Arial" panose="020B0604020202020204" pitchFamily="34" charset="0"/>
                <a:cs typeface="Arial" panose="020B0604020202020204" pitchFamily="34" charset="0"/>
              </a:rPr>
              <a:t> as essential corrections.</a:t>
            </a:r>
          </a:p>
          <a:p>
            <a:pPr lvl="1">
              <a:lnSpc>
                <a:spcPct val="80000"/>
              </a:lnSpc>
              <a:defRPr/>
            </a:pPr>
            <a:endParaRPr lang="de-DE" sz="1600" dirty="0" smtClean="0">
              <a:latin typeface="Arial" panose="020B0604020202020204" pitchFamily="34" charset="0"/>
              <a:ea typeface="MS PGothic" panose="020B0600070205080204" pitchFamily="34" charset="-128"/>
              <a:cs typeface="Arial" panose="020B0604020202020204" pitchFamily="34" charset="0"/>
            </a:endParaRPr>
          </a:p>
          <a:p>
            <a:r>
              <a:rPr lang="en-US" sz="2000" dirty="0" smtClean="0">
                <a:latin typeface="Arial" panose="020B0604020202020204" pitchFamily="34" charset="0"/>
                <a:cs typeface="Arial" panose="020B0604020202020204" pitchFamily="34" charset="0"/>
              </a:rPr>
              <a:t>Rel-17</a:t>
            </a:r>
            <a:endParaRPr lang="en-US" sz="20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The CRs were agreed using the status of stage 2 at the beginning of the CT4 meeting.</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Overall Rel-17 work items are in a good shape and most of them are completed</a:t>
            </a: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Stage 2 had meetings in parallel to our meeting were they agreed updates to the stage 2, so there are  outstanding issue and dependency's with stage 2  which may lead to further updates when aligning stage 3 with stage 2. </a:t>
            </a:r>
          </a:p>
          <a:p>
            <a:endParaRPr lang="en-US" sz="1600" dirty="0" smtClean="0">
              <a:latin typeface="Arial" panose="020B0604020202020204" pitchFamily="34" charset="0"/>
              <a:cs typeface="Arial" panose="020B0604020202020204" pitchFamily="34" charset="0"/>
            </a:endParaRPr>
          </a:p>
          <a:p>
            <a:r>
              <a:rPr lang="en-US" sz="1600" dirty="0" smtClean="0">
                <a:latin typeface="Arial" panose="020B0604020202020204" pitchFamily="34" charset="0"/>
                <a:cs typeface="Arial" panose="020B0604020202020204" pitchFamily="34" charset="0"/>
              </a:rPr>
              <a:t>3GPP forge</a:t>
            </a:r>
            <a:endParaRPr lang="en-US" sz="1600" dirty="0">
              <a:latin typeface="Arial" panose="020B0604020202020204" pitchFamily="34" charset="0"/>
              <a:cs typeface="Arial" panose="020B0604020202020204" pitchFamily="34" charset="0"/>
            </a:endParaRPr>
          </a:p>
          <a:p>
            <a:pPr marL="717550" lvl="1">
              <a:spcBef>
                <a:spcPts val="1000"/>
              </a:spcBef>
              <a:buBlip>
                <a:blip r:embed="rId2"/>
              </a:buBlip>
            </a:pPr>
            <a:r>
              <a:rPr lang="en-GB" sz="1600" dirty="0" smtClean="0">
                <a:latin typeface="Arial" panose="020B0604020202020204" pitchFamily="34" charset="0"/>
                <a:cs typeface="Arial" panose="020B0604020202020204" pitchFamily="34" charset="0"/>
              </a:rPr>
              <a:t>We continued the discussion on a user  manual on how CT4 is using 3GPP forge, we agreed  to wait  for the outcome of the OpenAPI-TF team and  to align with the agreements.</a:t>
            </a:r>
            <a:endParaRPr lang="de-DE" sz="1600" dirty="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3316259557"/>
      </p:ext>
    </p:extLst>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For Action to CT</a:t>
            </a:r>
          </a:p>
        </p:txBody>
      </p:sp>
      <p:sp>
        <p:nvSpPr>
          <p:cNvPr id="3" name="Espace réservé du contenu 2"/>
          <p:cNvSpPr>
            <a:spLocks noGrp="1"/>
          </p:cNvSpPr>
          <p:nvPr>
            <p:ph idx="1"/>
          </p:nvPr>
        </p:nvSpPr>
        <p:spPr/>
        <p:txBody>
          <a:bodyPr/>
          <a:lstStyle/>
          <a:p>
            <a:r>
              <a:rPr lang="en-US" sz="2000" dirty="0" smtClean="0"/>
              <a:t>Approve the exception sheets  provided by CT4 to allow CT4 to continue the work on Rel-17 topics and to complete  the outstanding  parts.</a:t>
            </a:r>
          </a:p>
          <a:p>
            <a:pPr marL="0" indent="0">
              <a:spcAft>
                <a:spcPts val="0"/>
              </a:spcAft>
              <a:buNone/>
            </a:pPr>
            <a:endParaRPr lang="en-GB" sz="2000" dirty="0">
              <a:latin typeface="Arial "/>
            </a:endParaRPr>
          </a:p>
          <a:p>
            <a:pPr marL="0" indent="0">
              <a:spcAft>
                <a:spcPts val="0"/>
              </a:spcAft>
              <a:buNone/>
            </a:pPr>
            <a:endParaRPr lang="en-GB" sz="2000" dirty="0">
              <a:latin typeface="Arial "/>
            </a:endParaRPr>
          </a:p>
          <a:p>
            <a:pPr marL="0" indent="0">
              <a:spcAft>
                <a:spcPts val="0"/>
              </a:spcAft>
              <a:buNone/>
            </a:pPr>
            <a:endParaRPr lang="en-US" dirty="0"/>
          </a:p>
        </p:txBody>
      </p:sp>
    </p:spTree>
    <p:extLst>
      <p:ext uri="{BB962C8B-B14F-4D97-AF65-F5344CB8AC3E}">
        <p14:creationId xmlns:p14="http://schemas.microsoft.com/office/powerpoint/2010/main" val="3484087205"/>
      </p:ext>
    </p:extLst>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p:txBody>
          <a:bodyPr/>
          <a:lstStyle/>
          <a:p>
            <a:r>
              <a:rPr lang="en-US" altLang="ja-JP" sz="3200" dirty="0">
                <a:ea typeface="MS PGothic" pitchFamily="34" charset="-128"/>
                <a:cs typeface="Arial" pitchFamily="34" charset="0"/>
              </a:rPr>
              <a:t>The Chairman wants to:</a:t>
            </a:r>
          </a:p>
          <a:p>
            <a:pPr lvl="1"/>
            <a:r>
              <a:rPr lang="en-GB" altLang="ja-JP" sz="2000" dirty="0">
                <a:latin typeface="Arial "/>
                <a:ea typeface="MS PGothic" pitchFamily="34" charset="-128"/>
                <a:cs typeface="Arial" pitchFamily="34" charset="0"/>
              </a:rPr>
              <a:t>Thank CT4 delegates for their </a:t>
            </a:r>
            <a:r>
              <a:rPr lang="en-GB" altLang="ja-JP" sz="2000" dirty="0" smtClean="0">
                <a:latin typeface="Arial "/>
                <a:ea typeface="MS PGothic" pitchFamily="34" charset="-128"/>
                <a:cs typeface="Arial" pitchFamily="34" charset="0"/>
              </a:rPr>
              <a:t>hard work,  their dedication </a:t>
            </a:r>
            <a:r>
              <a:rPr lang="en-GB" altLang="ja-JP" sz="2000" dirty="0">
                <a:latin typeface="Arial "/>
                <a:ea typeface="MS PGothic" pitchFamily="34" charset="-128"/>
                <a:cs typeface="Arial" pitchFamily="34" charset="0"/>
              </a:rPr>
              <a:t>and their excellent team spirit </a:t>
            </a:r>
            <a:r>
              <a:rPr lang="en-GB" altLang="ja-JP" sz="2000" dirty="0" smtClean="0">
                <a:latin typeface="Arial "/>
                <a:ea typeface="MS PGothic" pitchFamily="34" charset="-128"/>
                <a:cs typeface="Arial" pitchFamily="34" charset="0"/>
              </a:rPr>
              <a:t>and to be open for compromises during the discussions via email and in the conference calls</a:t>
            </a:r>
          </a:p>
          <a:p>
            <a:pPr lvl="1"/>
            <a:r>
              <a:rPr lang="en-GB" altLang="ja-JP" sz="2000" dirty="0" smtClean="0">
                <a:latin typeface="Arial "/>
                <a:ea typeface="MS PGothic" pitchFamily="34" charset="-128"/>
                <a:cs typeface="Arial" pitchFamily="34" charset="0"/>
              </a:rPr>
              <a:t>Thanks the CT4 vice chairs for their support  before and during the meetings. </a:t>
            </a:r>
          </a:p>
          <a:p>
            <a:pPr lvl="1"/>
            <a:r>
              <a:rPr lang="en-GB" altLang="ja-JP" sz="2000" dirty="0" smtClean="0">
                <a:latin typeface="Arial "/>
                <a:ea typeface="MS PGothic" pitchFamily="34" charset="-128"/>
                <a:cs typeface="Arial" pitchFamily="34" charset="0"/>
              </a:rPr>
              <a:t>Thank the WI </a:t>
            </a:r>
            <a:r>
              <a:rPr lang="en-GB" altLang="ja-JP" sz="2000" dirty="0">
                <a:latin typeface="Arial "/>
                <a:ea typeface="MS PGothic" pitchFamily="34" charset="-128"/>
                <a:cs typeface="Arial" pitchFamily="34" charset="0"/>
              </a:rPr>
              <a:t>and spec rapporteurs for their priceless coordination work and the pre-editing work of the 5GC specifications and check of the Open API </a:t>
            </a:r>
            <a:r>
              <a:rPr lang="en-GB" altLang="ja-JP" sz="2000" dirty="0" smtClean="0">
                <a:latin typeface="Arial "/>
                <a:ea typeface="MS PGothic" pitchFamily="34" charset="-128"/>
                <a:cs typeface="Arial" pitchFamily="34" charset="0"/>
              </a:rPr>
              <a:t>files which is  increasing after each WG meeting</a:t>
            </a:r>
            <a:endParaRPr lang="en-GB" altLang="ja-JP" sz="2000" dirty="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 </a:t>
            </a:r>
            <a:r>
              <a:rPr lang="en-GB" altLang="ja-JP" sz="2000" dirty="0">
                <a:latin typeface="Arial "/>
                <a:ea typeface="MS PGothic" pitchFamily="34" charset="-128"/>
                <a:cs typeface="Arial" pitchFamily="34" charset="0"/>
              </a:rPr>
              <a:t>Kimmo for his </a:t>
            </a:r>
            <a:r>
              <a:rPr lang="en-GB" altLang="ja-JP" sz="2000" dirty="0" smtClean="0">
                <a:latin typeface="Arial "/>
                <a:ea typeface="MS PGothic" pitchFamily="34" charset="-128"/>
                <a:cs typeface="Arial" pitchFamily="34" charset="0"/>
              </a:rPr>
              <a:t>excellent </a:t>
            </a:r>
            <a:r>
              <a:rPr lang="en-GB" altLang="ja-JP" sz="2000" dirty="0">
                <a:latin typeface="Arial "/>
                <a:ea typeface="MS PGothic" pitchFamily="34" charset="-128"/>
                <a:cs typeface="Arial" pitchFamily="34" charset="0"/>
              </a:rPr>
              <a:t>work </a:t>
            </a:r>
            <a:r>
              <a:rPr lang="en-GB" altLang="ja-JP" sz="2000" dirty="0" smtClean="0">
                <a:latin typeface="Arial "/>
                <a:ea typeface="MS PGothic" pitchFamily="34" charset="-128"/>
                <a:cs typeface="Arial" pitchFamily="34" charset="0"/>
              </a:rPr>
              <a:t>and support as </a:t>
            </a:r>
            <a:r>
              <a:rPr lang="en-GB" altLang="ja-JP" sz="2000" dirty="0">
                <a:latin typeface="Arial "/>
                <a:ea typeface="MS PGothic" pitchFamily="34" charset="-128"/>
                <a:cs typeface="Arial" pitchFamily="34" charset="0"/>
              </a:rPr>
              <a:t>MCC </a:t>
            </a:r>
            <a:endParaRPr lang="en-GB" altLang="ja-JP" sz="2000" dirty="0" smtClean="0">
              <a:latin typeface="Arial "/>
              <a:ea typeface="MS PGothic" pitchFamily="34" charset="-128"/>
              <a:cs typeface="Arial" pitchFamily="34" charset="0"/>
            </a:endParaRPr>
          </a:p>
          <a:p>
            <a:pPr lvl="1"/>
            <a:r>
              <a:rPr lang="en-GB" altLang="ja-JP" sz="2000" dirty="0" smtClean="0">
                <a:latin typeface="Arial "/>
                <a:ea typeface="MS PGothic" pitchFamily="34" charset="-128"/>
                <a:cs typeface="Arial" pitchFamily="34" charset="0"/>
              </a:rPr>
              <a:t>Thanks </a:t>
            </a:r>
            <a:r>
              <a:rPr lang="en-GB" altLang="ja-JP" sz="2000" dirty="0">
                <a:latin typeface="Arial "/>
                <a:ea typeface="MS PGothic" pitchFamily="34" charset="-128"/>
                <a:cs typeface="Arial" pitchFamily="34" charset="0"/>
              </a:rPr>
              <a:t>to ETSI support and providing </a:t>
            </a:r>
            <a:r>
              <a:rPr lang="en-GB" altLang="ja-JP" sz="2000" dirty="0" smtClean="0">
                <a:latin typeface="Arial "/>
                <a:ea typeface="MS PGothic" pitchFamily="34" charset="-128"/>
                <a:cs typeface="Arial" pitchFamily="34" charset="0"/>
              </a:rPr>
              <a:t>the IT </a:t>
            </a:r>
            <a:r>
              <a:rPr lang="en-GB" altLang="ja-JP" sz="2000" dirty="0">
                <a:latin typeface="Arial "/>
                <a:ea typeface="MS PGothic" pitchFamily="34" charset="-128"/>
                <a:cs typeface="Arial" pitchFamily="34" charset="0"/>
              </a:rPr>
              <a:t>facilities.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de-DE" altLang="fr-FR" dirty="0" smtClean="0"/>
              <a:t>none</a:t>
            </a:r>
            <a:endParaRPr lang="en-US" altLang="fr-FR" dirty="0"/>
          </a:p>
          <a:p>
            <a:pPr lvl="2"/>
            <a:endParaRPr lang="en-US" altLang="fr-FR" dirty="0"/>
          </a:p>
          <a:p>
            <a:pPr lvl="1"/>
            <a:r>
              <a:rPr lang="en-US" altLang="fr-FR" dirty="0" smtClean="0"/>
              <a:t>E-meetings replacing ordinary meeting:</a:t>
            </a:r>
            <a:endParaRPr lang="en-US" altLang="fr-FR" dirty="0"/>
          </a:p>
          <a:p>
            <a:pPr lvl="2"/>
            <a:r>
              <a:rPr lang="en-US" altLang="fr-FR" dirty="0" smtClean="0"/>
              <a:t>CT4#107E-bis (e</a:t>
            </a:r>
            <a:r>
              <a:rPr lang="en-GB" dirty="0" smtClean="0"/>
              <a:t>lectronic</a:t>
            </a:r>
            <a:r>
              <a:rPr lang="de-DE" dirty="0" smtClean="0"/>
              <a:t> </a:t>
            </a:r>
            <a:r>
              <a:rPr lang="en-GB" dirty="0" smtClean="0"/>
              <a:t>meeting</a:t>
            </a:r>
            <a:r>
              <a:rPr lang="en-US" altLang="fr-FR" dirty="0" smtClean="0"/>
              <a:t>)</a:t>
            </a:r>
            <a:endParaRPr lang="en-US" altLang="fr-FR" dirty="0"/>
          </a:p>
          <a:p>
            <a:pPr lvl="2"/>
            <a:r>
              <a:rPr lang="en-US" altLang="fr-FR" dirty="0" smtClean="0"/>
              <a:t>CT4#108E </a:t>
            </a:r>
            <a:r>
              <a:rPr lang="en-US" altLang="fr-FR" dirty="0"/>
              <a:t>(e</a:t>
            </a:r>
            <a:r>
              <a:rPr lang="en-US" dirty="0"/>
              <a:t>lectronic</a:t>
            </a:r>
            <a:r>
              <a:rPr lang="de-DE" dirty="0"/>
              <a:t> </a:t>
            </a:r>
            <a:r>
              <a:rPr lang="en-GB" dirty="0"/>
              <a:t>meeting</a:t>
            </a:r>
            <a:r>
              <a:rPr lang="en-US" altLang="fr-FR" dirty="0"/>
              <a:t>)</a:t>
            </a:r>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de-DE" altLang="fr-FR" dirty="0" smtClean="0"/>
              <a:t>none</a:t>
            </a:r>
            <a:endParaRPr lang="en-US" altLang="fr-FR" dirty="0" smtClean="0"/>
          </a:p>
          <a:p>
            <a:pPr marL="914400" lvl="2" indent="0">
              <a:buNone/>
            </a:pPr>
            <a:endParaRPr lang="en-US" altLang="fr-FR" dirty="0"/>
          </a:p>
          <a:p>
            <a:pPr lvl="1"/>
            <a:r>
              <a:rPr lang="en-US" altLang="fr-FR" dirty="0"/>
              <a:t>E-meetings replacing ordinary </a:t>
            </a:r>
            <a:r>
              <a:rPr lang="en-US" altLang="fr-FR" dirty="0" smtClean="0"/>
              <a:t>meeting </a:t>
            </a:r>
            <a:r>
              <a:rPr lang="en-US" altLang="fr-FR" dirty="0"/>
              <a:t>:</a:t>
            </a:r>
          </a:p>
          <a:p>
            <a:pPr lvl="2"/>
            <a:r>
              <a:rPr lang="en-US" altLang="fr-FR" dirty="0" smtClean="0"/>
              <a:t>CT4#109E (e</a:t>
            </a:r>
            <a:r>
              <a:rPr lang="de-DE" dirty="0" smtClean="0"/>
              <a:t>lectronic meeting</a:t>
            </a:r>
            <a:r>
              <a:rPr lang="en-US" altLang="fr-FR" dirty="0" smtClean="0"/>
              <a:t>)</a:t>
            </a:r>
          </a:p>
          <a:p>
            <a:pPr lvl="2"/>
            <a:r>
              <a:rPr lang="en-US" altLang="fr-FR" dirty="0" smtClean="0"/>
              <a:t>CT4#110E </a:t>
            </a:r>
            <a:r>
              <a:rPr lang="en-US" altLang="fr-FR" dirty="0"/>
              <a:t>(</a:t>
            </a:r>
            <a:r>
              <a:rPr lang="en-US" altLang="fr-FR" dirty="0" smtClean="0"/>
              <a:t>e</a:t>
            </a:r>
            <a:r>
              <a:rPr lang="en-US" dirty="0" smtClean="0"/>
              <a:t>lectronic</a:t>
            </a:r>
            <a:r>
              <a:rPr lang="de-DE" dirty="0" smtClean="0"/>
              <a:t> </a:t>
            </a:r>
            <a:r>
              <a:rPr lang="en-GB" dirty="0" smtClean="0"/>
              <a:t>meeting</a:t>
            </a:r>
            <a:r>
              <a:rPr lang="en-US" altLang="fr-FR" dirty="0" smtClean="0"/>
              <a:t>)</a:t>
            </a:r>
            <a:endParaRPr lang="en-US" altLang="fr-FR" dirty="0"/>
          </a:p>
          <a:p>
            <a:pPr marL="914400" lvl="2" indent="0">
              <a:buNone/>
            </a:pPr>
            <a:endParaRPr lang="en-US" altLang="fr-FR" dirty="0"/>
          </a:p>
          <a:p>
            <a:pPr marL="0" indent="0">
              <a:buNone/>
            </a:pPr>
            <a:endParaRPr lang="en-US" altLang="fr-FR" dirty="0"/>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162650437"/>
              </p:ext>
            </p:extLst>
          </p:nvPr>
        </p:nvGraphicFramePr>
        <p:xfrm>
          <a:off x="838200" y="2387241"/>
          <a:ext cx="9554658" cy="3426489"/>
        </p:xfrm>
        <a:graphic>
          <a:graphicData uri="http://schemas.openxmlformats.org/drawingml/2006/table">
            <a:tbl>
              <a:tblPr/>
              <a:tblGrid>
                <a:gridCol w="1296695"/>
                <a:gridCol w="4721626"/>
                <a:gridCol w="977403"/>
                <a:gridCol w="813162"/>
                <a:gridCol w="872886"/>
                <a:gridCol w="872886"/>
              </a:tblGrid>
              <a:tr h="611637">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SRVCC Cause in Forward Relocation Response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2047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23.216-0373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C4-221491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Handover of a PDU session with I-SMF from 3GPP to non-3GPP access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0525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23.502-3336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C4-221492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Handover of a PDU session with I-SMF from 3GPP to non-3GPP access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0526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23.502-3336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C4-221294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Rerouted Registration Request message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0679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23.502-3150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C4-221141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Extensions for Location dependent MBS session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0336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23.247-0078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SA2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C4-221441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NSAC during change of Access-type of a PDU-Session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0521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24.501-3881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C4-221543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HPLMN Control in disaster roaming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0810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24.501-4066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UDR feature DCAMP</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0178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29.519-0296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58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C4-221564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Handling of supported features for Edge Computing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0179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29.519-0299</a:t>
                      </a:r>
                      <a:br>
                        <a:rPr lang="en-GB" sz="1100">
                          <a:effectLst/>
                          <a:latin typeface="Calibri" panose="020F0502020204030204" pitchFamily="34" charset="0"/>
                          <a:ea typeface="Calibri" panose="020F0502020204030204" pitchFamily="34" charset="0"/>
                          <a:cs typeface="Calibri" panose="020F0502020204030204" pitchFamily="34" charset="0"/>
                        </a:rPr>
                      </a:br>
                      <a:r>
                        <a:rPr lang="en-GB" sz="1100">
                          <a:effectLst/>
                          <a:latin typeface="Calibri" panose="020F0502020204030204" pitchFamily="34" charset="0"/>
                          <a:ea typeface="Calibri" panose="020F0502020204030204" pitchFamily="34" charset="0"/>
                          <a:cs typeface="Calibri" panose="020F0502020204030204" pitchFamily="34" charset="0"/>
                        </a:rPr>
                        <a:t>29.519-0302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b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br>
                      <a:r>
                        <a:rPr lang="en-GB" sz="1100" b="1">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CT1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41778267"/>
      </p:ext>
    </p:extLst>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CRs for Conditional Approval</a:t>
            </a:r>
          </a:p>
        </p:txBody>
      </p:sp>
      <p:sp>
        <p:nvSpPr>
          <p:cNvPr id="3" name="Espace réservé du contenu 2"/>
          <p:cNvSpPr>
            <a:spLocks noGrp="1"/>
          </p:cNvSpPr>
          <p:nvPr>
            <p:ph idx="1"/>
          </p:nvPr>
        </p:nvSpPr>
        <p:spPr/>
        <p:txBody>
          <a:bodyPr/>
          <a:lstStyle/>
          <a:p>
            <a:r>
              <a:rPr lang="en-GB" sz="2000" dirty="0" smtClean="0"/>
              <a:t>CRs with dependencies to other agreed </a:t>
            </a:r>
            <a:r>
              <a:rPr lang="en-GB" sz="2000" dirty="0"/>
              <a:t>CRs</a:t>
            </a:r>
          </a:p>
          <a:p>
            <a:pPr marL="0" indent="0">
              <a:buNone/>
            </a:pPr>
            <a:endParaRPr lang="en-US" sz="2000" dirty="0" smtClean="0"/>
          </a:p>
          <a:p>
            <a:endParaRPr lang="de-DE" dirty="0" smtClean="0"/>
          </a:p>
          <a:p>
            <a:pPr marL="0" indent="0">
              <a:buNone/>
            </a:pPr>
            <a:endParaRPr lang="de-DE" dirty="0" smtClean="0"/>
          </a:p>
          <a:p>
            <a:endParaRPr lang="de-DE" dirty="0"/>
          </a:p>
          <a:p>
            <a:endParaRPr lang="de-DE" dirty="0" smtClean="0"/>
          </a:p>
          <a:p>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617431578"/>
              </p:ext>
            </p:extLst>
          </p:nvPr>
        </p:nvGraphicFramePr>
        <p:xfrm>
          <a:off x="974630" y="2146375"/>
          <a:ext cx="9560134" cy="4168263"/>
        </p:xfrm>
        <a:graphic>
          <a:graphicData uri="http://schemas.openxmlformats.org/drawingml/2006/table">
            <a:tbl>
              <a:tblPr/>
              <a:tblGrid>
                <a:gridCol w="941777"/>
                <a:gridCol w="5190726"/>
                <a:gridCol w="755612"/>
                <a:gridCol w="607521"/>
                <a:gridCol w="1265082"/>
                <a:gridCol w="799416"/>
              </a:tblGrid>
              <a:tr h="471176">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TD#</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Title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TS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CR</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Other Aff Specs</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c>
                  <a:txBody>
                    <a:bodyPr/>
                    <a:lstStyle/>
                    <a:p>
                      <a:pPr algn="ctr">
                        <a:lnSpc>
                          <a:spcPct val="107000"/>
                        </a:lnSpc>
                        <a:spcAft>
                          <a:spcPts val="800"/>
                        </a:spcAft>
                      </a:pPr>
                      <a:r>
                        <a:rPr lang="en-GB" sz="1200" b="1" dirty="0">
                          <a:effectLst/>
                          <a:latin typeface="Arial" panose="020B0604020202020204" pitchFamily="34" charset="0"/>
                          <a:ea typeface="Calibri" panose="020F0502020204030204" pitchFamily="34" charset="0"/>
                          <a:cs typeface="Times New Roman" panose="02020603050405020304" pitchFamily="18" charset="0"/>
                        </a:rPr>
                        <a:t>Affected WG</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75B91A"/>
                    </a:solidFill>
                  </a:tcPr>
                </a:tc>
              </a:tr>
              <a:tr h="23010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C4-220219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Failed P-CSCF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29.228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0697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23.380-118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C4-220220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Failed P-CSCF</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29.229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0298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23.380-118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010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C4-220221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Failed P-CSCF AVPs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29.230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29.229-298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96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C4-220398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New SGW IP Address when moving PDN connections for a combined SGW/PGW/SMF set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2042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23.007-0380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C4-221459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ePDG support of Restoration of PDN connections after a PGW-C/SMF change</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29.274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2049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23.007-0379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C4-221204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URL Encoding</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0122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29.500-0317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C4-220012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UE registration in SNPN using credentials from CH</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0756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29.505-0400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C4-220438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P-CSCF Restoration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0795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23.380-118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26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C4-220011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UDM retrieving SNPN info</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0400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29.503-0756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97052">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C4-221568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One SDM Subscription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0424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29.503-0824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494">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C4-221567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One SDM Subscription</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29.505</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0427</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29.503-0823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40919">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C4-221481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Inter-PLMN mobility of PDU sessions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0682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29.502-0524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1397">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C4-220462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SNPN impacts - new common type RoamingRestrictions</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29.571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0323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29.503-0756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0464">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C4-220392</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Reporting of the restart of a GTP-U entity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29.244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0600</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23.007-0378</a:t>
                      </a:r>
                      <a:br>
                        <a:rPr lang="en-GB" sz="1100">
                          <a:effectLst/>
                          <a:latin typeface="Calibri" panose="020F0502020204030204" pitchFamily="34" charset="0"/>
                          <a:ea typeface="Calibri" panose="020F0502020204030204" pitchFamily="34" charset="0"/>
                          <a:cs typeface="Calibri" panose="020F0502020204030204" pitchFamily="34" charset="0"/>
                        </a:rPr>
                      </a:br>
                      <a:r>
                        <a:rPr lang="en-GB" sz="1100">
                          <a:effectLst/>
                          <a:latin typeface="Calibri" panose="020F0502020204030204" pitchFamily="34" charset="0"/>
                          <a:ea typeface="Calibri" panose="020F0502020204030204" pitchFamily="34" charset="0"/>
                          <a:cs typeface="Calibri" panose="020F0502020204030204" pitchFamily="34" charset="0"/>
                        </a:rPr>
                        <a:t>23.527-0039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b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C4-220393</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Detecting of the restart of a GTP-U entity</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29.281</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0116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a:effectLst/>
                          <a:latin typeface="Calibri" panose="020F0502020204030204" pitchFamily="34" charset="0"/>
                          <a:ea typeface="Calibri" panose="020F0502020204030204" pitchFamily="34" charset="0"/>
                          <a:cs typeface="Calibri" panose="020F0502020204030204" pitchFamily="34" charset="0"/>
                        </a:rPr>
                        <a:t>23.007-0378</a:t>
                      </a:r>
                      <a:br>
                        <a:rPr lang="en-GB" sz="1100">
                          <a:effectLst/>
                          <a:latin typeface="Calibri" panose="020F0502020204030204" pitchFamily="34" charset="0"/>
                          <a:ea typeface="Calibri" panose="020F0502020204030204" pitchFamily="34" charset="0"/>
                          <a:cs typeface="Calibri" panose="020F0502020204030204" pitchFamily="34" charset="0"/>
                        </a:rPr>
                      </a:br>
                      <a:r>
                        <a:rPr lang="en-GB" sz="1100">
                          <a:effectLst/>
                          <a:latin typeface="Calibri" panose="020F0502020204030204" pitchFamily="34" charset="0"/>
                          <a:ea typeface="Calibri" panose="020F0502020204030204" pitchFamily="34" charset="0"/>
                          <a:cs typeface="Calibri" panose="020F0502020204030204" pitchFamily="34" charset="0"/>
                        </a:rPr>
                        <a:t>23.527-0039</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07000"/>
                        </a:lnSpc>
                        <a:spcAft>
                          <a:spcPts val="800"/>
                        </a:spcAft>
                      </a:pP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b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br>
                      <a:r>
                        <a:rPr lang="en-GB" sz="1100" b="1"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rPr>
                        <a:t>CT4</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60316085"/>
      </p:ext>
    </p:extLst>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Peter Schmitt</a:t>
            </a:r>
          </a:p>
          <a:p>
            <a:pPr algn="ctr">
              <a:spcBef>
                <a:spcPct val="0"/>
              </a:spcBef>
              <a:buFontTx/>
              <a:buNone/>
            </a:pPr>
            <a:r>
              <a:rPr lang="fi-FI" altLang="en-US" sz="1400" dirty="0">
                <a:latin typeface="Arial" pitchFamily="34" charset="0"/>
                <a:cs typeface="Arial" pitchFamily="34" charset="0"/>
              </a:rPr>
              <a:t>3GPP TSG CT WG4 </a:t>
            </a:r>
            <a:r>
              <a:rPr lang="fi-FI" altLang="en-US" sz="1400" dirty="0" smtClean="0">
                <a:latin typeface="Arial" pitchFamily="34" charset="0"/>
                <a:cs typeface="Arial" pitchFamily="34" charset="0"/>
              </a:rPr>
              <a:t>Chair</a:t>
            </a:r>
            <a:endParaRPr lang="fi-FI" altLang="en-US" sz="1400" dirty="0">
              <a:latin typeface="Arial" pitchFamily="34" charset="0"/>
              <a:cs typeface="Arial" pitchFamily="34" charset="0"/>
            </a:endParaRPr>
          </a:p>
          <a:p>
            <a:pPr algn="ctr">
              <a:spcBef>
                <a:spcPct val="0"/>
              </a:spcBef>
              <a:buFontTx/>
              <a:buNone/>
            </a:pPr>
            <a:r>
              <a:rPr lang="fi-FI" altLang="en-US" sz="1400" dirty="0">
                <a:solidFill>
                  <a:srgbClr val="7F7F7F"/>
                </a:solidFill>
                <a:latin typeface="Arial" pitchFamily="34" charset="0"/>
                <a:cs typeface="Arial" pitchFamily="34" charset="0"/>
              </a:rPr>
              <a:t>Peter.schmitt@huawei.com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918027" y="1822445"/>
            <a:ext cx="5257800" cy="4351338"/>
          </a:xfrm>
        </p:spPr>
        <p:txBody>
          <a:bodyPr/>
          <a:lstStyle/>
          <a:p>
            <a:r>
              <a:rPr lang="en-US" sz="2400" dirty="0"/>
              <a:t>Number of handled documents</a:t>
            </a:r>
          </a:p>
          <a:p>
            <a:pPr lvl="1"/>
            <a:r>
              <a:rPr lang="en-US" sz="1600" dirty="0" smtClean="0"/>
              <a:t>462 in CT4#107E-bis*</a:t>
            </a:r>
          </a:p>
          <a:p>
            <a:pPr lvl="1"/>
            <a:r>
              <a:rPr lang="en-US" sz="1600" dirty="0" smtClean="0"/>
              <a:t>653 in CT4#108E*</a:t>
            </a:r>
          </a:p>
          <a:p>
            <a:pPr marL="457200" lvl="1" indent="0">
              <a:buNone/>
            </a:pPr>
            <a:r>
              <a:rPr lang="de-DE" sz="1200" dirty="0" smtClean="0"/>
              <a:t>*Draft revisions are not </a:t>
            </a:r>
            <a:r>
              <a:rPr lang="en-GB" sz="1200" dirty="0" smtClean="0"/>
              <a:t>counted</a:t>
            </a:r>
          </a:p>
          <a:p>
            <a:r>
              <a:rPr lang="en-US" sz="2400" dirty="0" smtClean="0"/>
              <a:t>Agreed CRs </a:t>
            </a:r>
          </a:p>
          <a:p>
            <a:pPr lvl="1"/>
            <a:r>
              <a:rPr lang="en-US" sz="1600" dirty="0" smtClean="0"/>
              <a:t>Cat B(73)/F(71)/D(3) CT4#107E-bis</a:t>
            </a:r>
          </a:p>
          <a:p>
            <a:pPr lvl="1"/>
            <a:r>
              <a:rPr lang="en-US" sz="1600" dirty="0"/>
              <a:t>Cat </a:t>
            </a:r>
            <a:r>
              <a:rPr lang="en-US" sz="1600" dirty="0" smtClean="0"/>
              <a:t>B(74)/F(148)/C(0)/D(0)/A(44), CT4#108E</a:t>
            </a:r>
            <a:endParaRPr lang="en-US" sz="1600" dirty="0"/>
          </a:p>
          <a:p>
            <a:r>
              <a:rPr lang="en-US" sz="2400" dirty="0" smtClean="0"/>
              <a:t>Agreed </a:t>
            </a:r>
            <a:r>
              <a:rPr lang="en-US" sz="2400" dirty="0"/>
              <a:t>pCRs</a:t>
            </a:r>
          </a:p>
          <a:p>
            <a:pPr lvl="1"/>
            <a:r>
              <a:rPr lang="en-US" sz="1600" dirty="0" smtClean="0"/>
              <a:t>47 </a:t>
            </a:r>
            <a:r>
              <a:rPr lang="de-DE" sz="1600" dirty="0" smtClean="0"/>
              <a:t>CT4#107E-bis</a:t>
            </a:r>
          </a:p>
          <a:p>
            <a:pPr lvl="1"/>
            <a:r>
              <a:rPr lang="en-US" sz="1600" dirty="0" smtClean="0"/>
              <a:t>32 </a:t>
            </a:r>
            <a:r>
              <a:rPr lang="de-DE" sz="1600" dirty="0" smtClean="0"/>
              <a:t>CT4#108E</a:t>
            </a:r>
            <a:endParaRPr lang="de-DE" sz="1600" dirty="0"/>
          </a:p>
          <a:p>
            <a:r>
              <a:rPr lang="en-US" sz="2400" dirty="0" smtClean="0"/>
              <a:t>Attendances</a:t>
            </a:r>
            <a:endParaRPr lang="en-US" sz="2400" dirty="0"/>
          </a:p>
          <a:p>
            <a:pPr marL="630238" lvl="2"/>
            <a:r>
              <a:rPr lang="en-US" altLang="fr-FR" sz="1600" dirty="0" smtClean="0"/>
              <a:t>CT4#107E-bis </a:t>
            </a:r>
            <a:r>
              <a:rPr lang="en-US" altLang="fr-FR" sz="1600" dirty="0"/>
              <a:t>(</a:t>
            </a:r>
            <a:r>
              <a:rPr lang="de-DE" sz="1600" dirty="0"/>
              <a:t>E-Meeting</a:t>
            </a:r>
            <a:r>
              <a:rPr lang="en-US" altLang="fr-FR" sz="1600" dirty="0"/>
              <a:t>): </a:t>
            </a:r>
            <a:r>
              <a:rPr lang="en-US" altLang="fr-FR" sz="1600" dirty="0" smtClean="0"/>
              <a:t>109 </a:t>
            </a:r>
            <a:r>
              <a:rPr lang="en-US" altLang="fr-FR" sz="1600" dirty="0"/>
              <a:t/>
            </a:r>
            <a:br>
              <a:rPr lang="en-US" altLang="fr-FR" sz="1600" dirty="0"/>
            </a:br>
            <a:r>
              <a:rPr lang="en-US" altLang="fr-FR" sz="1000" dirty="0"/>
              <a:t>active on reflector and during conference calls: ~</a:t>
            </a:r>
            <a:r>
              <a:rPr lang="en-US" altLang="fr-FR" sz="1000" dirty="0" smtClean="0"/>
              <a:t>30</a:t>
            </a:r>
          </a:p>
          <a:p>
            <a:pPr marL="630238" lvl="2"/>
            <a:r>
              <a:rPr lang="en-US" altLang="fr-FR" sz="1600" dirty="0" smtClean="0"/>
              <a:t>CT4#108E </a:t>
            </a:r>
            <a:r>
              <a:rPr lang="en-US" altLang="fr-FR" sz="1600" dirty="0"/>
              <a:t>(</a:t>
            </a:r>
            <a:r>
              <a:rPr lang="de-DE" sz="1600" dirty="0"/>
              <a:t>E-Meeting</a:t>
            </a:r>
            <a:r>
              <a:rPr lang="en-US" altLang="fr-FR" sz="1600" dirty="0"/>
              <a:t>): </a:t>
            </a:r>
            <a:r>
              <a:rPr lang="en-US" altLang="fr-FR" sz="1600" dirty="0" smtClean="0"/>
              <a:t>118 </a:t>
            </a:r>
            <a:r>
              <a:rPr lang="en-US" altLang="fr-FR" sz="1600" dirty="0"/>
              <a:t/>
            </a:r>
            <a:br>
              <a:rPr lang="en-US" altLang="fr-FR" sz="1600" dirty="0"/>
            </a:br>
            <a:r>
              <a:rPr lang="en-US" altLang="fr-FR" sz="1000" dirty="0"/>
              <a:t>active on reflector and during conference calls: ~30</a:t>
            </a:r>
          </a:p>
          <a:p>
            <a:pPr lvl="2"/>
            <a:endParaRPr lang="en-US" altLang="fr-FR" sz="1600" dirty="0" smtClean="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smtClean="0"/>
              <a:t>some statistics</a:t>
            </a:r>
          </a:p>
          <a:p>
            <a:pPr lvl="1"/>
            <a:r>
              <a:rPr lang="de-DE" sz="2000" dirty="0" smtClean="0"/>
              <a:t>Exchange </a:t>
            </a:r>
            <a:r>
              <a:rPr lang="en-US" sz="2000" dirty="0" smtClean="0"/>
              <a:t>of</a:t>
            </a:r>
            <a:r>
              <a:rPr lang="de-DE" sz="2000" dirty="0" smtClean="0"/>
              <a:t> 1339/1255 emails during the meetings on CT4 meeting reflector</a:t>
            </a:r>
          </a:p>
          <a:p>
            <a:pPr lvl="1"/>
            <a:r>
              <a:rPr lang="en-US" sz="2000" dirty="0" smtClean="0"/>
              <a:t>During</a:t>
            </a:r>
            <a:r>
              <a:rPr lang="de-DE" sz="2000" dirty="0" smtClean="0"/>
              <a:t> </a:t>
            </a:r>
            <a:r>
              <a:rPr lang="en-US" sz="2000" dirty="0" smtClean="0"/>
              <a:t>the</a:t>
            </a:r>
            <a:r>
              <a:rPr lang="de-DE" sz="2000" dirty="0" smtClean="0"/>
              <a:t> </a:t>
            </a:r>
            <a:r>
              <a:rPr lang="en-US" sz="2000" dirty="0" smtClean="0"/>
              <a:t>meeting</a:t>
            </a:r>
            <a:r>
              <a:rPr lang="de-DE" sz="2000" dirty="0" smtClean="0"/>
              <a:t> on 5 +7 </a:t>
            </a:r>
            <a:r>
              <a:rPr lang="en-US" sz="2000" dirty="0" smtClean="0"/>
              <a:t>days</a:t>
            </a:r>
            <a:r>
              <a:rPr lang="de-DE" sz="2000" dirty="0" smtClean="0"/>
              <a:t> conference calls using Microsoft Teams, 5+7 Conference calls in total.</a:t>
            </a:r>
          </a:p>
          <a:p>
            <a:pPr lvl="1"/>
            <a:r>
              <a:rPr lang="de-DE" sz="2000" dirty="0" smtClean="0"/>
              <a:t>CT4#107E-bis was 5 </a:t>
            </a:r>
            <a:r>
              <a:rPr lang="en-GB" sz="2000" dirty="0" smtClean="0"/>
              <a:t>days</a:t>
            </a:r>
            <a:r>
              <a:rPr lang="de-DE" sz="2000" dirty="0" smtClean="0"/>
              <a:t> </a:t>
            </a:r>
            <a:r>
              <a:rPr lang="en-GB" sz="2000" dirty="0" smtClean="0"/>
              <a:t>long</a:t>
            </a:r>
          </a:p>
          <a:p>
            <a:pPr lvl="1"/>
            <a:r>
              <a:rPr lang="de-DE" sz="2000" dirty="0" smtClean="0"/>
              <a:t>CT4#108E was 7 </a:t>
            </a:r>
            <a:r>
              <a:rPr lang="en-GB" sz="2000" dirty="0" smtClean="0"/>
              <a:t>days</a:t>
            </a:r>
            <a:r>
              <a:rPr lang="de-DE" sz="2000" dirty="0" smtClean="0"/>
              <a:t> </a:t>
            </a:r>
            <a:r>
              <a:rPr lang="en-GB" sz="2000" dirty="0" smtClean="0"/>
              <a:t>long</a:t>
            </a:r>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a:t>
            </a:r>
            <a:r>
              <a:rPr lang="en-US" altLang="fr-FR" sz="3600" dirty="0"/>
              <a:t>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2729105066"/>
              </p:ext>
            </p:extLst>
          </p:nvPr>
        </p:nvGraphicFramePr>
        <p:xfrm>
          <a:off x="215900" y="1859492"/>
          <a:ext cx="11726054" cy="4565122"/>
        </p:xfrm>
        <a:graphic>
          <a:graphicData uri="http://schemas.openxmlformats.org/drawingml/2006/table">
            <a:tbl>
              <a:tblPr firstRow="1" firstCol="1" bandRow="1"/>
              <a:tblGrid>
                <a:gridCol w="1453022">
                  <a:extLst>
                    <a:ext uri="{9D8B030D-6E8A-4147-A177-3AD203B41FA5}">
                      <a16:colId xmlns:a16="http://schemas.microsoft.com/office/drawing/2014/main" xmlns="" val="20000"/>
                    </a:ext>
                  </a:extLst>
                </a:gridCol>
                <a:gridCol w="4200367">
                  <a:extLst>
                    <a:ext uri="{9D8B030D-6E8A-4147-A177-3AD203B41FA5}">
                      <a16:colId xmlns:a16="http://schemas.microsoft.com/office/drawing/2014/main" xmlns="" val="20001"/>
                    </a:ext>
                  </a:extLst>
                </a:gridCol>
                <a:gridCol w="1544625">
                  <a:extLst>
                    <a:ext uri="{9D8B030D-6E8A-4147-A177-3AD203B41FA5}">
                      <a16:colId xmlns:a16="http://schemas.microsoft.com/office/drawing/2014/main" xmlns="" val="20002"/>
                    </a:ext>
                  </a:extLst>
                </a:gridCol>
                <a:gridCol w="4528040">
                  <a:extLst>
                    <a:ext uri="{9D8B030D-6E8A-4147-A177-3AD203B41FA5}">
                      <a16:colId xmlns:a16="http://schemas.microsoft.com/office/drawing/2014/main" xmlns="" val="20003"/>
                    </a:ext>
                  </a:extLst>
                </a:gridCol>
              </a:tblGrid>
              <a:tr h="456623">
                <a:tc>
                  <a:txBody>
                    <a:bodyPr/>
                    <a:lstStyle/>
                    <a:p>
                      <a:pPr algn="ctr" fontAlgn="auto" hangingPunct="1">
                        <a:spcAft>
                          <a:spcPts val="0"/>
                        </a:spcAft>
                      </a:pPr>
                      <a:r>
                        <a:rPr lang="fr-FR" sz="1400" b="1" dirty="0" smtClean="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smtClean="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smtClean="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351929">
                <a:tc>
                  <a:txBody>
                    <a:bodyPr/>
                    <a:lstStyle/>
                    <a:p>
                      <a:pPr marL="87313" indent="0" algn="l" defTabSz="914400" rtl="0" eaLnBrk="1" fontAlgn="t" latinLnBrk="0" hangingPunct="1">
                        <a:lnSpc>
                          <a:spcPct val="107000"/>
                        </a:lnSpc>
                        <a:spcAft>
                          <a:spcPts val="800"/>
                        </a:spcAft>
                      </a:pPr>
                      <a:r>
                        <a:rPr lang="en-US" sz="1100" u="none"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CP-220094</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7313" indent="0" algn="l" defTabSz="914400" rtl="0" eaLnBrk="1" fontAlgn="t" latinLnBrk="0" hangingPunct="1">
                        <a:lnSpc>
                          <a:spcPct val="107000"/>
                        </a:lnSpc>
                        <a:spcAft>
                          <a:spcPts val="800"/>
                        </a:spcAft>
                      </a:pPr>
                      <a:r>
                        <a:rPr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Repository for the 3GPP Allocated Port Numbers for New 3GPP Interfaces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indent="0">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Huawei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Triggered by agreement in last plenary to document </a:t>
                      </a:r>
                      <a:r>
                        <a:rPr lang="en-GB"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allocation of new Port Number for a new 3GPP interface and application in a separate TS and not in an annex  of 29.941</a:t>
                      </a:r>
                      <a:endParaRPr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1"/>
                  </a:ext>
                </a:extLst>
              </a:tr>
              <a:tr h="351929">
                <a:tc>
                  <a:txBody>
                    <a:bodyPr/>
                    <a:lstStyle/>
                    <a:p>
                      <a:pPr marL="87313" indent="0" algn="l" defTabSz="914400" rtl="0" eaLnBrk="1" fontAlgn="t" latinLnBrk="0" hangingPunct="1">
                        <a:lnSpc>
                          <a:spcPct val="107000"/>
                        </a:lnSpc>
                        <a:spcAft>
                          <a:spcPts val="800"/>
                        </a:spcAft>
                      </a:pPr>
                      <a:r>
                        <a:rPr lang="en-US" sz="1100" u="none"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CP-220095</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87313" indent="0" algn="l" defTabSz="914400" rtl="0" eaLnBrk="1" fontAlgn="t" latinLnBrk="0" hangingPunct="1">
                        <a:lnSpc>
                          <a:spcPct val="107000"/>
                        </a:lnSpc>
                        <a:spcAft>
                          <a:spcPts val="800"/>
                        </a:spcAft>
                      </a:pPr>
                      <a:r>
                        <a:rPr lang="en-US" sz="1100" kern="12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Non-Seamless WLAN offload Authentication in 5GS</a:t>
                      </a: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Nokia</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Enhancements </a:t>
                      </a:r>
                      <a:r>
                        <a:rPr lang="en-GB" sz="1100" kern="1200" dirty="0" smtClean="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to support the stage 2 requirements on Non-Seamless WLAN offload Authentication in 5GS as defined in TS 33.501.</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63597">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CP-220096</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Enhancement of Network Slicing Phase 2</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ZTE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Only updates in CT1 area</a:t>
                      </a: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44466">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CP-220097</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enhancement on the GTP-U entity restart</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Ericsson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Impacts to GTP V1 (TS 29.060) is removed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617388">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CP-220098</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Service-based support for SMS in 5GC</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Orange.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During the work on stage 2 TS23.450 it was identified that we need 3 more new TSs in CT4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area.</a:t>
                      </a:r>
                      <a:br>
                        <a:rPr lang="en-US" sz="1100" dirty="0" smtClean="0">
                          <a:effectLst/>
                          <a:latin typeface="Calibri" panose="020F0502020204030204" pitchFamily="34" charset="0"/>
                          <a:ea typeface="Calibri" panose="020F0502020204030204" pitchFamily="34" charset="0"/>
                          <a:cs typeface="Times New Roman" panose="02020603050405020304" pitchFamily="18" charset="0"/>
                        </a:rPr>
                      </a:b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The </a:t>
                      </a:r>
                      <a:r>
                        <a:rPr lang="en-US" sz="1100" dirty="0">
                          <a:effectLst/>
                          <a:latin typeface="Calibri" panose="020F0502020204030204" pitchFamily="34" charset="0"/>
                          <a:ea typeface="Calibri" panose="020F0502020204030204" pitchFamily="34" charset="0"/>
                          <a:cs typeface="Times New Roman" panose="02020603050405020304" pitchFamily="18" charset="0"/>
                        </a:rPr>
                        <a:t>change  was identified late during the meeting so the updated WID was submitted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too </a:t>
                      </a:r>
                      <a:r>
                        <a:rPr lang="en-US" sz="1100" dirty="0">
                          <a:effectLst/>
                          <a:latin typeface="Calibri" panose="020F0502020204030204" pitchFamily="34" charset="0"/>
                          <a:ea typeface="Calibri" panose="020F0502020204030204" pitchFamily="34" charset="0"/>
                          <a:cs typeface="Times New Roman" panose="02020603050405020304" pitchFamily="18" charset="0"/>
                        </a:rPr>
                        <a:t>late to CT1, CT1 did  not had time to endorse.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CT1 </a:t>
                      </a:r>
                      <a:r>
                        <a:rPr lang="en-US" sz="1100" dirty="0">
                          <a:effectLst/>
                          <a:latin typeface="Calibri" panose="020F0502020204030204" pitchFamily="34" charset="0"/>
                          <a:ea typeface="Calibri" panose="020F0502020204030204" pitchFamily="34" charset="0"/>
                          <a:cs typeface="Times New Roman" panose="02020603050405020304" pitchFamily="18" charset="0"/>
                        </a:rPr>
                        <a:t>impacts are not changed.</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522417">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CP-220099</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CT aspects of the architectural enhancements for 5G multicast-broadcast services</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Huawei, Ericsson</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To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document </a:t>
                      </a:r>
                      <a:r>
                        <a:rPr lang="en-US" sz="1100" dirty="0">
                          <a:effectLst/>
                          <a:latin typeface="Calibri" panose="020F0502020204030204" pitchFamily="34" charset="0"/>
                          <a:ea typeface="Calibri" panose="020F0502020204030204" pitchFamily="34" charset="0"/>
                          <a:cs typeface="Times New Roman" panose="02020603050405020304" pitchFamily="18" charset="0"/>
                        </a:rPr>
                        <a:t>the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requirements  </a:t>
                      </a:r>
                      <a:r>
                        <a:rPr lang="en-US" sz="1100" dirty="0">
                          <a:effectLst/>
                          <a:latin typeface="Calibri" panose="020F0502020204030204" pitchFamily="34" charset="0"/>
                          <a:ea typeface="Calibri" panose="020F0502020204030204" pitchFamily="34" charset="0"/>
                          <a:cs typeface="Times New Roman" panose="02020603050405020304" pitchFamily="18" charset="0"/>
                        </a:rPr>
                        <a:t>from Stage 2 on Nmb2 interface a new TS is added.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
                      </a:r>
                      <a:br>
                        <a:rPr lang="en-US" sz="1100" dirty="0" smtClean="0">
                          <a:effectLst/>
                          <a:latin typeface="Calibri" panose="020F0502020204030204" pitchFamily="34" charset="0"/>
                          <a:ea typeface="Calibri" panose="020F0502020204030204" pitchFamily="34" charset="0"/>
                          <a:cs typeface="Times New Roman" panose="02020603050405020304" pitchFamily="18" charset="0"/>
                        </a:rPr>
                      </a:b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Restoration requirements </a:t>
                      </a:r>
                      <a:r>
                        <a:rPr lang="en-US" sz="1100" dirty="0">
                          <a:effectLst/>
                          <a:latin typeface="Calibri" panose="020F0502020204030204" pitchFamily="34" charset="0"/>
                          <a:ea typeface="Calibri" panose="020F0502020204030204" pitchFamily="34" charset="0"/>
                          <a:cs typeface="Times New Roman" panose="02020603050405020304" pitchFamily="18" charset="0"/>
                        </a:rPr>
                        <a:t>are added as well.</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820455">
                <a:tc>
                  <a:txBody>
                    <a:bodyPr/>
                    <a:lstStyle/>
                    <a:p>
                      <a:pPr>
                        <a:lnSpc>
                          <a:spcPct val="107000"/>
                        </a:lnSpc>
                        <a:spcAft>
                          <a:spcPts val="800"/>
                        </a:spcAft>
                      </a:pPr>
                      <a:r>
                        <a:rPr lang="en-GB" sz="1100" u="none" dirty="0">
                          <a:effectLst/>
                          <a:latin typeface="Calibri" panose="020F0502020204030204" pitchFamily="34" charset="0"/>
                          <a:ea typeface="Calibri" panose="020F0502020204030204" pitchFamily="34" charset="0"/>
                          <a:cs typeface="Times New Roman" panose="02020603050405020304" pitchFamily="18" charset="0"/>
                        </a:rPr>
                        <a:t>CP-220100</a:t>
                      </a:r>
                      <a:endParaRPr lang="en-US" sz="1100" u="none"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WID revised Rel-17 Revised WID on Rel-17 Restoration of Profiles related to UDR</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NTTDOCOMO</a:t>
                      </a:r>
                    </a:p>
                  </a:txBody>
                  <a:tcPr marL="68580" marR="68580" marT="9525"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During the discussion on the CRs we noted that the impacted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specifications  </a:t>
                      </a:r>
                      <a:r>
                        <a:rPr lang="en-US" sz="1100" dirty="0">
                          <a:effectLst/>
                          <a:latin typeface="Calibri" panose="020F0502020204030204" pitchFamily="34" charset="0"/>
                          <a:ea typeface="Calibri" panose="020F0502020204030204" pitchFamily="34" charset="0"/>
                          <a:cs typeface="Times New Roman" panose="02020603050405020304" pitchFamily="18" charset="0"/>
                        </a:rPr>
                        <a:t>in the WID are wrong and need to be aligned  with the outcome of the agreed CRs in CT4</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a:t>
                      </a:r>
                      <a:br>
                        <a:rPr lang="en-US" sz="1100" dirty="0" smtClean="0">
                          <a:effectLst/>
                          <a:latin typeface="Calibri" panose="020F0502020204030204" pitchFamily="34" charset="0"/>
                          <a:ea typeface="Calibri" panose="020F0502020204030204" pitchFamily="34" charset="0"/>
                          <a:cs typeface="Times New Roman" panose="02020603050405020304" pitchFamily="18" charset="0"/>
                        </a:rPr>
                      </a:b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The </a:t>
                      </a:r>
                      <a:r>
                        <a:rPr lang="en-US" sz="1100" dirty="0">
                          <a:effectLst/>
                          <a:latin typeface="Calibri" panose="020F0502020204030204" pitchFamily="34" charset="0"/>
                          <a:ea typeface="Calibri" panose="020F0502020204030204" pitchFamily="34" charset="0"/>
                          <a:cs typeface="Times New Roman" panose="02020603050405020304" pitchFamily="18" charset="0"/>
                        </a:rPr>
                        <a:t>WID was  update late in the week so no time to send it for endorsement to CT3, CT3 impacts are not changed by this version</a:t>
                      </a:r>
                    </a:p>
                  </a:txBody>
                  <a:tcPr marL="44450" marR="4445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22171535"/>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28743" y="365125"/>
            <a:ext cx="10515600" cy="1325563"/>
          </a:xfrm>
        </p:spPr>
        <p:txBody>
          <a:bodyPr/>
          <a:lstStyle/>
          <a:p>
            <a:r>
              <a:rPr lang="en-US" altLang="fr-FR" sz="3600" dirty="0" smtClean="0"/>
              <a:t>New/revised endorsed  </a:t>
            </a:r>
            <a:r>
              <a:rPr lang="en-US" altLang="fr-FR" sz="3600" dirty="0"/>
              <a:t>Study/Work Items </a:t>
            </a:r>
            <a:r>
              <a:rPr lang="en-US" altLang="fr-FR" sz="3600" dirty="0" smtClean="0"/>
              <a:t>by </a:t>
            </a:r>
            <a:r>
              <a:rPr lang="en-US" altLang="fr-FR" sz="3600" dirty="0"/>
              <a:t>CT4</a:t>
            </a:r>
          </a:p>
        </p:txBody>
      </p:sp>
      <p:graphicFrame>
        <p:nvGraphicFramePr>
          <p:cNvPr id="4" name="Tableau 3"/>
          <p:cNvGraphicFramePr>
            <a:graphicFrameLocks noGrp="1"/>
          </p:cNvGraphicFramePr>
          <p:nvPr>
            <p:extLst>
              <p:ext uri="{D42A27DB-BD31-4B8C-83A1-F6EECF244321}">
                <p14:modId xmlns:p14="http://schemas.microsoft.com/office/powerpoint/2010/main" val="320723232"/>
              </p:ext>
            </p:extLst>
          </p:nvPr>
        </p:nvGraphicFramePr>
        <p:xfrm>
          <a:off x="158750" y="2026707"/>
          <a:ext cx="11350643" cy="3693449"/>
        </p:xfrm>
        <a:graphic>
          <a:graphicData uri="http://schemas.openxmlformats.org/drawingml/2006/table">
            <a:tbl>
              <a:tblPr firstRow="1" firstCol="1" bandRow="1"/>
              <a:tblGrid>
                <a:gridCol w="1404505">
                  <a:extLst>
                    <a:ext uri="{9D8B030D-6E8A-4147-A177-3AD203B41FA5}">
                      <a16:colId xmlns:a16="http://schemas.microsoft.com/office/drawing/2014/main" xmlns="" val="20000"/>
                    </a:ext>
                  </a:extLst>
                </a:gridCol>
                <a:gridCol w="4415935">
                  <a:extLst>
                    <a:ext uri="{9D8B030D-6E8A-4147-A177-3AD203B41FA5}">
                      <a16:colId xmlns:a16="http://schemas.microsoft.com/office/drawing/2014/main" xmlns="" val="20001"/>
                    </a:ext>
                  </a:extLst>
                </a:gridCol>
                <a:gridCol w="1834276">
                  <a:extLst>
                    <a:ext uri="{9D8B030D-6E8A-4147-A177-3AD203B41FA5}">
                      <a16:colId xmlns:a16="http://schemas.microsoft.com/office/drawing/2014/main" xmlns="" val="20002"/>
                    </a:ext>
                  </a:extLst>
                </a:gridCol>
                <a:gridCol w="3695927">
                  <a:extLst>
                    <a:ext uri="{9D8B030D-6E8A-4147-A177-3AD203B41FA5}">
                      <a16:colId xmlns:a16="http://schemas.microsoft.com/office/drawing/2014/main" xmlns="" val="20003"/>
                    </a:ext>
                  </a:extLst>
                </a:gridCol>
              </a:tblGrid>
              <a:tr h="387484">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xmlns="" val="10000"/>
                  </a:ext>
                </a:extLst>
              </a:tr>
              <a:tr h="526125">
                <a:tc>
                  <a:txBody>
                    <a:bodyPr/>
                    <a:lstStyle/>
                    <a:p>
                      <a:pPr>
                        <a:spcAft>
                          <a:spcPts val="0"/>
                        </a:spcAft>
                      </a:pPr>
                      <a:r>
                        <a:rPr lang="en-GB" sz="1000" u="sng" dirty="0" smtClean="0">
                          <a:solidFill>
                            <a:srgbClr val="0000FF"/>
                          </a:solidFill>
                          <a:effectLst/>
                          <a:latin typeface="Arial" panose="020B0604020202020204" pitchFamily="34" charset="0"/>
                          <a:ea typeface="Times New Roman" panose="02020603050405020304" pitchFamily="18" charset="0"/>
                        </a:rPr>
                        <a:t>CP-220058</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Rel-17 Enhancements of 3GPP Northbound Interfaces and Application Layer APIs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Huawei</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CT4 impact is removed</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5"/>
                  </a:ext>
                </a:extLst>
              </a:tr>
              <a:tr h="467963">
                <a:tc>
                  <a:txBody>
                    <a:bodyPr/>
                    <a:lstStyle/>
                    <a:p>
                      <a:pPr>
                        <a:spcAft>
                          <a:spcPts val="0"/>
                        </a:spcAft>
                      </a:pPr>
                      <a:r>
                        <a:rPr lang="en-GB" sz="1000" u="sng" dirty="0" smtClean="0">
                          <a:solidFill>
                            <a:srgbClr val="0000FF"/>
                          </a:solidFill>
                          <a:effectLst/>
                          <a:latin typeface="Arial" panose="020B0604020202020204" pitchFamily="34" charset="0"/>
                          <a:ea typeface="Times New Roman" panose="02020603050405020304" pitchFamily="18" charset="0"/>
                        </a:rPr>
                        <a:t>CP-220059</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on Dynamic management of group-based event monitoring</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Impacts due to the adding of UEs into Group Monitoring Event may also happen due to buying and renting some devices are captured.</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75146">
                <a:tc>
                  <a:txBody>
                    <a:bodyPr/>
                    <a:lstStyle/>
                    <a:p>
                      <a:pPr>
                        <a:spcAft>
                          <a:spcPts val="0"/>
                        </a:spcAft>
                      </a:pPr>
                      <a:r>
                        <a:rPr lang="en-GB" sz="1000" u="sng" dirty="0">
                          <a:solidFill>
                            <a:srgbClr val="0000FF"/>
                          </a:solidFill>
                          <a:effectLst/>
                          <a:latin typeface="Arial" panose="020B0604020202020204" pitchFamily="34" charset="0"/>
                          <a:ea typeface="Times New Roman" panose="02020603050405020304" pitchFamily="18" charset="0"/>
                          <a:hlinkClick r:id="rId2" action="ppaction://hlinkfile"/>
                        </a:rPr>
                        <a:t>1437</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Support for Minimization of service Interruption </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LG Electronics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ts val="0"/>
                        </a:spcBef>
                        <a:spcAft>
                          <a:spcPts val="0"/>
                        </a:spcAft>
                        <a:buClrTx/>
                        <a:buSzTx/>
                        <a:buFont typeface="Wingdings" pitchFamily="2" charset="2"/>
                        <a:buNone/>
                        <a:tabLst/>
                        <a:defRPr/>
                      </a:pPr>
                      <a:r>
                        <a:rPr lang="en-GB" sz="1000" kern="1200" dirty="0" smtClean="0">
                          <a:solidFill>
                            <a:srgbClr val="000000"/>
                          </a:solidFill>
                          <a:effectLst/>
                          <a:latin typeface="Arial" panose="020B0604020202020204" pitchFamily="34" charset="0"/>
                          <a:ea typeface="Calibri" panose="020F0502020204030204" pitchFamily="34" charset="0"/>
                          <a:cs typeface="+mn-cs"/>
                        </a:rPr>
                        <a:t>impacts on the procedures and parameters related to the configuration, provided for the Disaster Roaming services and  Disaster Roaming Indicator</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xmlns="" val="10007"/>
                  </a:ext>
                </a:extLst>
              </a:tr>
              <a:tr h="673668">
                <a:tc>
                  <a:txBody>
                    <a:bodyPr/>
                    <a:lstStyle/>
                    <a:p>
                      <a:pPr>
                        <a:spcAft>
                          <a:spcPts val="0"/>
                        </a:spcAft>
                      </a:pPr>
                      <a:r>
                        <a:rPr lang="en-US" sz="1000" u="sng" dirty="0">
                          <a:solidFill>
                            <a:srgbClr val="0000FF"/>
                          </a:solidFill>
                          <a:effectLst/>
                          <a:latin typeface="Arial" panose="020B0604020202020204" pitchFamily="34" charset="0"/>
                          <a:ea typeface="Times New Roman" panose="02020603050405020304" pitchFamily="18" charset="0"/>
                          <a:hlinkClick r:id="rId3" action="ppaction://hlinkfile"/>
                        </a:rPr>
                        <a:t>1537</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proximity based services in 5GS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CATT, OPPO</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1" indent="0" algn="l" defTabSz="914400" rtl="0" eaLnBrk="1" fontAlgn="auto" latinLnBrk="0" hangingPunct="1">
                        <a:lnSpc>
                          <a:spcPct val="100000"/>
                        </a:lnSpc>
                        <a:spcBef>
                          <a:spcPct val="10000"/>
                        </a:spcBef>
                        <a:spcAft>
                          <a:spcPts val="0"/>
                        </a:spcAft>
                        <a:buClrTx/>
                        <a:buSzTx/>
                        <a:buFont typeface="Wingdings" pitchFamily="2" charset="2"/>
                        <a:buNone/>
                        <a:tabLst/>
                        <a:defRPr/>
                      </a:pPr>
                      <a:r>
                        <a:rPr lang="en-US" sz="1000" kern="1200" dirty="0" smtClean="0">
                          <a:solidFill>
                            <a:srgbClr val="000000"/>
                          </a:solidFill>
                          <a:effectLst/>
                          <a:latin typeface="Arial" panose="020B0604020202020204" pitchFamily="34" charset="0"/>
                          <a:ea typeface="Calibri" panose="020F0502020204030204" pitchFamily="34" charset="0"/>
                          <a:cs typeface="+mn-cs"/>
                        </a:rPr>
                        <a:t>CT4 impacts t</a:t>
                      </a:r>
                      <a:r>
                        <a:rPr lang="en-GB" sz="1000" kern="1200" dirty="0" smtClean="0">
                          <a:solidFill>
                            <a:srgbClr val="000000"/>
                          </a:solidFill>
                          <a:effectLst/>
                          <a:latin typeface="Arial" panose="020B0604020202020204" pitchFamily="34" charset="0"/>
                          <a:ea typeface="Calibri" panose="020F0502020204030204" pitchFamily="34" charset="0"/>
                          <a:cs typeface="+mn-cs"/>
                        </a:rPr>
                        <a:t>o support proximity based services in 5GS</a:t>
                      </a:r>
                      <a:r>
                        <a:rPr lang="en-GB" sz="1000" kern="1200" baseline="0" dirty="0" smtClean="0">
                          <a:solidFill>
                            <a:srgbClr val="000000"/>
                          </a:solidFill>
                          <a:effectLst/>
                          <a:latin typeface="Arial" panose="020B0604020202020204" pitchFamily="34" charset="0"/>
                          <a:ea typeface="Calibri" panose="020F0502020204030204" pitchFamily="34" charset="0"/>
                          <a:cs typeface="+mn-cs"/>
                        </a:rPr>
                        <a:t> </a:t>
                      </a:r>
                      <a:r>
                        <a:rPr lang="en-US" sz="1000" kern="1200" dirty="0" smtClean="0">
                          <a:solidFill>
                            <a:srgbClr val="000000"/>
                          </a:solidFill>
                          <a:effectLst/>
                          <a:latin typeface="Arial" panose="020B0604020202020204" pitchFamily="34" charset="0"/>
                          <a:ea typeface="Calibri" panose="020F0502020204030204" pitchFamily="34" charset="0"/>
                          <a:cs typeface="+mn-cs"/>
                        </a:rPr>
                        <a:t>are enhanced in the area of :</a:t>
                      </a:r>
                    </a:p>
                    <a:p>
                      <a:pPr hangingPunct="0"/>
                      <a:r>
                        <a:rPr lang="en-GB" sz="1000" kern="1200" dirty="0" smtClean="0">
                          <a:solidFill>
                            <a:srgbClr val="000000"/>
                          </a:solidFill>
                          <a:effectLst/>
                          <a:latin typeface="Arial" panose="020B0604020202020204" pitchFamily="34" charset="0"/>
                          <a:ea typeface="Calibri" panose="020F0502020204030204" pitchFamily="34" charset="0"/>
                          <a:cs typeface="+mn-cs"/>
                        </a:rPr>
                        <a:t>-Inter-5G PKMF signalling interaction and </a:t>
                      </a:r>
                    </a:p>
                    <a:p>
                      <a:pPr hangingPunct="0"/>
                      <a:r>
                        <a:rPr lang="en-GB" sz="1000" kern="1200" dirty="0" smtClean="0">
                          <a:solidFill>
                            <a:srgbClr val="000000"/>
                          </a:solidFill>
                          <a:effectLst/>
                          <a:latin typeface="Arial" panose="020B0604020202020204" pitchFamily="34" charset="0"/>
                          <a:ea typeface="Calibri" panose="020F0502020204030204" pitchFamily="34" charset="0"/>
                          <a:cs typeface="+mn-cs"/>
                        </a:rPr>
                        <a:t>-potential update to the AUSF</a:t>
                      </a:r>
                      <a:endParaRPr lang="en-US" sz="1000" kern="1200" dirty="0" smtClean="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66228">
                <a:tc>
                  <a:txBody>
                    <a:bodyPr/>
                    <a:lstStyle/>
                    <a:p>
                      <a:pPr>
                        <a:spcAft>
                          <a:spcPts val="0"/>
                        </a:spcAft>
                      </a:pPr>
                      <a:r>
                        <a:rPr lang="en-GB" sz="1000" u="sng" dirty="0">
                          <a:solidFill>
                            <a:srgbClr val="0000FF"/>
                          </a:solidFill>
                          <a:effectLst/>
                          <a:latin typeface="Arial" panose="020B0604020202020204" pitchFamily="34" charset="0"/>
                          <a:ea typeface="Times New Roman" panose="02020603050405020304" pitchFamily="18" charset="0"/>
                          <a:hlinkClick r:id="rId4" action="ppaction://hlinkfile"/>
                        </a:rPr>
                        <a:t>1554</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000" dirty="0">
                          <a:solidFill>
                            <a:srgbClr val="000000"/>
                          </a:solidFill>
                          <a:effectLst/>
                          <a:latin typeface="Arial" panose="020B0604020202020204" pitchFamily="34" charset="0"/>
                          <a:ea typeface="Times New Roman" panose="02020603050405020304" pitchFamily="18" charset="0"/>
                        </a:rPr>
                        <a:t>WID revised Rel-17 Revised WID on CT aspects of Enhanced support of Non-Public Networks</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GB" sz="1000" dirty="0">
                          <a:solidFill>
                            <a:srgbClr val="000000"/>
                          </a:solidFill>
                          <a:effectLst/>
                          <a:latin typeface="Arial" panose="020B0604020202020204" pitchFamily="34" charset="0"/>
                          <a:ea typeface="Times New Roman" panose="02020603050405020304" pitchFamily="18" charset="0"/>
                        </a:rPr>
                        <a:t>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r>
                        <a:rPr lang="en-US" sz="1000" kern="1200" noProof="0" dirty="0" smtClean="0">
                          <a:solidFill>
                            <a:srgbClr val="000000"/>
                          </a:solidFill>
                          <a:effectLst/>
                          <a:latin typeface="Arial" panose="020B0604020202020204" pitchFamily="34" charset="0"/>
                          <a:ea typeface="Calibri" panose="020F0502020204030204" pitchFamily="34" charset="0"/>
                          <a:cs typeface="+mn-cs"/>
                        </a:rPr>
                        <a:t>No changes in CT4</a:t>
                      </a:r>
                      <a:r>
                        <a:rPr lang="en-US" sz="1000" kern="1200" baseline="0" noProof="0" dirty="0" smtClean="0">
                          <a:solidFill>
                            <a:srgbClr val="000000"/>
                          </a:solidFill>
                          <a:effectLst/>
                          <a:latin typeface="Arial" panose="020B0604020202020204" pitchFamily="34" charset="0"/>
                          <a:ea typeface="Calibri" panose="020F0502020204030204" pitchFamily="34" charset="0"/>
                          <a:cs typeface="+mn-cs"/>
                        </a:rPr>
                        <a:t> area.</a:t>
                      </a: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317576">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0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lnSpc>
                          <a:spcPct val="107000"/>
                        </a:lnSpc>
                        <a:spcAft>
                          <a:spcPts val="80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algn="l" defTabSz="914400" rtl="0" eaLnBrk="1" latinLnBrk="0" hangingPunct="1">
                        <a:lnSpc>
                          <a:spcPct val="107000"/>
                        </a:lnSpc>
                        <a:spcAft>
                          <a:spcPts val="0"/>
                        </a:spcAft>
                      </a:pPr>
                      <a:endParaRPr lang="en-US" sz="1000" kern="1200" dirty="0">
                        <a:solidFill>
                          <a:srgbClr val="000000"/>
                        </a:solidFill>
                        <a:effectLst/>
                        <a:latin typeface="Arial" panose="020B0604020202020204" pitchFamily="34" charset="0"/>
                        <a:ea typeface="Calibri" panose="020F0502020204030204" pitchFamily="34" charset="0"/>
                        <a:cs typeface="+mn-cs"/>
                      </a:endParaRPr>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lvl="1" indent="0" algn="l" defTabSz="914400" rtl="0" eaLnBrk="1" latinLnBrk="0" hangingPunct="1">
                        <a:lnSpc>
                          <a:spcPct val="140000"/>
                        </a:lnSpc>
                        <a:spcBef>
                          <a:spcPct val="10000"/>
                        </a:spcBef>
                        <a:spcAft>
                          <a:spcPts val="0"/>
                        </a:spcAft>
                        <a:buSzTx/>
                        <a:buFont typeface="Wingdings" pitchFamily="2" charset="2"/>
                        <a:buNone/>
                        <a:defRPr/>
                      </a:pPr>
                      <a:endParaRPr lang="en-US" sz="1000" kern="1200" noProof="0" dirty="0">
                        <a:solidFill>
                          <a:srgbClr val="000000"/>
                        </a:solidFill>
                        <a:effectLst/>
                        <a:latin typeface="Arial" panose="020B0604020202020204" pitchFamily="34" charset="0"/>
                        <a:ea typeface="Calibri" panose="020F0502020204030204" pitchFamily="34" charset="0"/>
                        <a:cs typeface="+mn-cs"/>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0">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9525" marR="9525"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68580" marR="68580" marT="9525"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endParaRPr lang="en-US" dirty="0"/>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3283093"/>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1/5)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 </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  </a:t>
            </a:r>
            <a:r>
              <a:rPr lang="fi-FI" altLang="de-DE" sz="1000">
                <a:latin typeface="Arial" panose="020B0604020202020204" pitchFamily="34" charset="0"/>
              </a:rPr>
              <a:t>Updated text since last plenary</a:t>
            </a:r>
            <a:endParaRPr lang="fi-FI" altLang="de-DE" sz="1000" dirty="0">
              <a:latin typeface="Arial" panose="020B0604020202020204" pitchFamily="34"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74650798"/>
              </p:ext>
            </p:extLst>
          </p:nvPr>
        </p:nvGraphicFramePr>
        <p:xfrm>
          <a:off x="574922" y="2032989"/>
          <a:ext cx="10081363" cy="3305175"/>
        </p:xfrm>
        <a:graphic>
          <a:graphicData uri="http://schemas.openxmlformats.org/drawingml/2006/table">
            <a:tbl>
              <a:tblPr firstRow="1" firstCol="1" bandRow="1"/>
              <a:tblGrid>
                <a:gridCol w="654530"/>
                <a:gridCol w="4094832"/>
                <a:gridCol w="991924"/>
                <a:gridCol w="671295"/>
                <a:gridCol w="669956"/>
                <a:gridCol w="729973"/>
                <a:gridCol w="655928"/>
                <a:gridCol w="594456"/>
                <a:gridCol w="1018469"/>
              </a:tblGrid>
              <a:tr h="190500">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Status 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eNPN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5G_eLCS_ph2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75</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for 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ID_UAS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911031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5GC architecture for satellite networks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5GSAT_ARCH-CT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1115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support of enhanced Industrial IoT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IIoT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the architectural enhancements for 5G multicast-broadcast services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5MBS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75</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 eEDGE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eEDGE_5GC</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98%</a:t>
                      </a:r>
                      <a:endPar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0500">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920054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NBI17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NBI17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Sat 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r>
                        <a:rPr lang="en-US" sz="1100" dirty="0" smtClean="0">
                          <a:effectLst/>
                          <a:latin typeface="Calibri" panose="020F0502020204030204" pitchFamily="34" charset="0"/>
                          <a:cs typeface="Times New Roman" panose="02020603050405020304" pitchFamily="18" charset="0"/>
                        </a:rPr>
                        <a:t>CT4 impacts removed</a:t>
                      </a: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62263636"/>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(2/5)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156356" y="5499616"/>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a:t>
            </a:r>
            <a:r>
              <a:rPr lang="fi-FI" altLang="de-DE" sz="1000" smtClean="0">
                <a:latin typeface="Arial" panose="020B0604020202020204" pitchFamily="34" charset="0"/>
              </a:rPr>
              <a:t>small outstanding issues</a:t>
            </a:r>
            <a:r>
              <a:rPr lang="fi-FI" altLang="de-DE" sz="1000">
                <a:latin typeface="Arial" panose="020B0604020202020204" pitchFamily="34" charset="0"/>
              </a:rPr>
              <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a:t>
            </a:r>
            <a:r>
              <a:rPr lang="fi-FI" altLang="de-DE" sz="1000" smtClean="0">
                <a:latin typeface="Arial" panose="020B0604020202020204" pitchFamily="34" charset="0"/>
              </a:rPr>
              <a:t>exception sheet</a:t>
            </a:r>
            <a:endParaRPr lang="fi-FI" altLang="de-DE" sz="1000">
              <a:latin typeface="Arial" panose="020B0604020202020204" pitchFamily="34" charset="0"/>
            </a:endParaRP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153493844"/>
              </p:ext>
            </p:extLst>
          </p:nvPr>
        </p:nvGraphicFramePr>
        <p:xfrm>
          <a:off x="668005" y="1947467"/>
          <a:ext cx="9760579" cy="3232308"/>
        </p:xfrm>
        <a:graphic>
          <a:graphicData uri="http://schemas.openxmlformats.org/drawingml/2006/table">
            <a:tbl>
              <a:tblPr firstRow="1" firstCol="1" bandRow="1"/>
              <a:tblGrid>
                <a:gridCol w="637195"/>
                <a:gridCol w="3985020"/>
                <a:gridCol w="965653"/>
                <a:gridCol w="653516"/>
                <a:gridCol w="536550"/>
                <a:gridCol w="773883"/>
                <a:gridCol w="638555"/>
                <a:gridCol w="578712"/>
                <a:gridCol w="991495"/>
              </a:tblGrid>
              <a:tr h="368011">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GB"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910064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Enabling Multi-USIM Devices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MUSIM</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Start of Pause of Charging via User Plane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SPOCUP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900002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Restoration of PDN Connections in PGW-C/SMF Set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RPCPSET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18/12/20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193776">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Enhancement of Inter-PLMN Roaming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EoIPR</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910058</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ATSSS_Ph2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7778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eNA_Ph2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eNA_Ph2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90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90808">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910074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CT4 </a:t>
                      </a:r>
                      <a:r>
                        <a:rPr lang="en-US" sz="1100" dirty="0">
                          <a:effectLst/>
                          <a:latin typeface="Calibri" panose="020F0502020204030204" pitchFamily="34" charset="0"/>
                          <a:ea typeface="Calibri" panose="020F0502020204030204" pitchFamily="34" charset="0"/>
                          <a:cs typeface="Times New Roman" panose="02020603050405020304" pitchFamily="18" charset="0"/>
                        </a:rPr>
                        <a:t>aspects of 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5G_ProSe</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Fri 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rgbClr val="0070C0"/>
                          </a:solidFill>
                          <a:effectLst/>
                          <a:latin typeface="Calibri" panose="020F0502020204030204" pitchFamily="34" charset="0"/>
                          <a:ea typeface="Calibri" panose="020F0502020204030204" pitchFamily="34" charset="0"/>
                          <a:cs typeface="Times New Roman" panose="02020603050405020304" pitchFamily="18" charset="0"/>
                        </a:rPr>
                        <a:t>80% </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1037183415"/>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a:t>
            </a:r>
            <a:r>
              <a:rPr lang="en-US" dirty="0" smtClean="0"/>
              <a:t>(3/5)</a:t>
            </a:r>
            <a:endParaRPr lang="en-US" dirty="0"/>
          </a:p>
        </p:txBody>
      </p:sp>
      <p:sp>
        <p:nvSpPr>
          <p:cNvPr id="5" name="Content Placeholder 2">
            <a:extLst>
              <a:ext uri="{FF2B5EF4-FFF2-40B4-BE49-F238E27FC236}">
                <a16:creationId xmlns:a16="http://schemas.microsoft.com/office/drawing/2014/main" xmlns="" id="{77A3C99B-30CB-4F52-BAAD-E83536627EEA}"/>
              </a:ext>
            </a:extLst>
          </p:cNvPr>
          <p:cNvSpPr txBox="1">
            <a:spLocks/>
          </p:cNvSpPr>
          <p:nvPr/>
        </p:nvSpPr>
        <p:spPr bwMode="auto">
          <a:xfrm>
            <a:off x="0" y="540175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r>
              <a:rPr lang="fi-FI" altLang="de-DE" sz="1000">
                <a:latin typeface="Arial" panose="020B0604020202020204" pitchFamily="34" charset="0"/>
                <a:cs typeface="Arial" panose="020B0604020202020204" pitchFamily="34" charset="0"/>
              </a:rPr>
              <a:t/>
            </a:r>
            <a:br>
              <a:rPr lang="fi-FI" altLang="de-DE" sz="1000">
                <a:latin typeface="Arial" panose="020B0604020202020204" pitchFamily="34" charset="0"/>
                <a:cs typeface="Arial" panose="020B0604020202020204" pitchFamily="34" charset="0"/>
              </a:rPr>
            </a:br>
            <a:r>
              <a:rPr lang="fi-FI" altLang="de-DE" sz="1000">
                <a:highlight>
                  <a:srgbClr val="00FF00"/>
                </a:highlight>
                <a:latin typeface="Arial" panose="020B0604020202020204" pitchFamily="34" charset="0"/>
              </a:rPr>
              <a:t>Green row   </a:t>
            </a:r>
            <a:r>
              <a:rPr lang="fi-FI" altLang="de-DE" sz="1000">
                <a:latin typeface="Arial" panose="020B0604020202020204" pitchFamily="34" charset="0"/>
              </a:rPr>
              <a:t>– Newly completed</a:t>
            </a:r>
          </a:p>
          <a:p>
            <a:pPr>
              <a:lnSpc>
                <a:spcPct val="90000"/>
              </a:lnSpc>
              <a:spcBef>
                <a:spcPct val="0"/>
              </a:spcBef>
              <a:buFontTx/>
              <a:buNone/>
              <a:defRPr/>
            </a:pPr>
            <a:r>
              <a:rPr lang="fi-FI" altLang="de-DE" sz="1000">
                <a:latin typeface="Arial" panose="020B0604020202020204" pitchFamily="34" charset="0"/>
              </a:rPr>
              <a:t>	</a:t>
            </a:r>
            <a:r>
              <a:rPr lang="fi-FI" altLang="de-DE" sz="1000">
                <a:highlight>
                  <a:srgbClr val="FFFF00"/>
                </a:highlight>
                <a:latin typeface="Arial" panose="020B0604020202020204" pitchFamily="34" charset="0"/>
              </a:rPr>
              <a:t>Yellow row  </a:t>
            </a:r>
            <a:r>
              <a:rPr lang="fi-FI" altLang="de-DE" sz="1000">
                <a:latin typeface="Arial" panose="020B0604020202020204" pitchFamily="34" charset="0"/>
              </a:rPr>
              <a:t>– small outstanding issues</a:t>
            </a:r>
            <a:br>
              <a:rPr lang="fi-FI" altLang="de-DE" sz="1000">
                <a:latin typeface="Arial" panose="020B0604020202020204" pitchFamily="34" charset="0"/>
              </a:rPr>
            </a:br>
            <a:r>
              <a:rPr lang="fi-FI" altLang="de-DE" sz="1000">
                <a:highlight>
                  <a:srgbClr val="FF0000"/>
                </a:highlight>
                <a:latin typeface="Arial" panose="020B0604020202020204" pitchFamily="34" charset="0"/>
              </a:rPr>
              <a:t>Red  row     </a:t>
            </a:r>
            <a:r>
              <a:rPr lang="fi-FI" altLang="de-DE" sz="1000">
                <a:latin typeface="Arial" panose="020B0604020202020204" pitchFamily="34" charset="0"/>
              </a:rPr>
              <a:t>– exception sheet</a:t>
            </a:r>
          </a:p>
          <a:p>
            <a:pPr>
              <a:lnSpc>
                <a:spcPct val="90000"/>
              </a:lnSpc>
              <a:spcBef>
                <a:spcPct val="0"/>
              </a:spcBef>
              <a:buFontTx/>
              <a:buNone/>
              <a:defRPr/>
            </a:pPr>
            <a:r>
              <a:rPr lang="fi-FI" altLang="de-DE" sz="1000">
                <a:latin typeface="Arial" panose="020B0604020202020204" pitchFamily="34" charset="0"/>
              </a:rPr>
              <a:t>	black text    -  no change since the last plenary</a:t>
            </a:r>
          </a:p>
          <a:p>
            <a:pPr>
              <a:lnSpc>
                <a:spcPct val="90000"/>
              </a:lnSpc>
              <a:spcBef>
                <a:spcPct val="0"/>
              </a:spcBef>
              <a:buFontTx/>
              <a:buNone/>
              <a:defRPr/>
            </a:pPr>
            <a:r>
              <a:rPr lang="fi-FI" altLang="de-DE" sz="1000">
                <a:latin typeface="Arial" panose="020B0604020202020204" pitchFamily="34" charset="0"/>
              </a:rPr>
              <a:t>	</a:t>
            </a:r>
            <a:r>
              <a:rPr lang="fi-FI" altLang="de-DE" sz="1000">
                <a:solidFill>
                  <a:srgbClr val="0070C0"/>
                </a:solidFill>
                <a:latin typeface="Arial" panose="020B0604020202020204" pitchFamily="34" charset="0"/>
              </a:rPr>
              <a:t>blue text </a:t>
            </a:r>
            <a:r>
              <a:rPr lang="fi-FI" altLang="de-DE" sz="1000">
                <a:latin typeface="Arial" panose="020B0604020202020204" pitchFamily="34" charset="0"/>
              </a:rPr>
              <a:t>    </a:t>
            </a:r>
            <a:r>
              <a:rPr lang="fi-FI" altLang="de-DE" sz="1000" smtClean="0">
                <a:latin typeface="Arial" panose="020B0604020202020204" pitchFamily="34" charset="0"/>
              </a:rPr>
              <a:t> </a:t>
            </a:r>
            <a:r>
              <a:rPr lang="fi-FI" altLang="de-DE" sz="1000">
                <a:latin typeface="Arial" panose="020B0604020202020204" pitchFamily="34" charset="0"/>
              </a:rPr>
              <a:t>-  Updated text since last plenary</a:t>
            </a:r>
            <a:endParaRPr lang="fi-FI" altLang="de-DE" sz="1000" dirty="0">
              <a:latin typeface="Arial" panose="020B06040202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2273719664"/>
              </p:ext>
            </p:extLst>
          </p:nvPr>
        </p:nvGraphicFramePr>
        <p:xfrm>
          <a:off x="607774" y="1910931"/>
          <a:ext cx="9694874" cy="3390291"/>
        </p:xfrm>
        <a:graphic>
          <a:graphicData uri="http://schemas.openxmlformats.org/drawingml/2006/table">
            <a:tbl>
              <a:tblPr firstRow="1" firstCol="1" bandRow="1"/>
              <a:tblGrid>
                <a:gridCol w="632906"/>
                <a:gridCol w="3958194"/>
                <a:gridCol w="959153"/>
                <a:gridCol w="649117"/>
                <a:gridCol w="532938"/>
                <a:gridCol w="768673"/>
                <a:gridCol w="634257"/>
                <a:gridCol w="574816"/>
                <a:gridCol w="984820"/>
              </a:tblGrid>
              <a:tr h="405789">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UID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Name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Acronym</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Release</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Group</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End</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old</a:t>
                      </a:r>
                      <a:endParaRPr lang="en-US" sz="110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100" b="1" noProof="0" dirty="0" smtClean="0">
                          <a:effectLst/>
                          <a:latin typeface="Calibri" panose="020F0502020204030204" pitchFamily="34" charset="0"/>
                          <a:ea typeface="Calibri" panose="020F0502020204030204" pitchFamily="34" charset="0"/>
                          <a:cs typeface="Times New Roman" panose="02020603050405020304" pitchFamily="18" charset="0"/>
                        </a:rPr>
                        <a:t>Status</a:t>
                      </a:r>
                      <a:r>
                        <a:rPr lang="fr-FR" sz="1100" b="1" dirty="0" smtClean="0">
                          <a:effectLst/>
                          <a:latin typeface="Calibri" panose="020F0502020204030204" pitchFamily="34" charset="0"/>
                          <a:ea typeface="Calibri" panose="020F0502020204030204" pitchFamily="34" charset="0"/>
                          <a:cs typeface="Times New Roman" panose="02020603050405020304" pitchFamily="18" charset="0"/>
                        </a:rPr>
                        <a:t> </a:t>
                      </a:r>
                      <a:r>
                        <a:rPr lang="fr-FR" sz="1100" b="1" dirty="0">
                          <a:effectLst/>
                          <a:latin typeface="Calibri" panose="020F0502020204030204" pitchFamily="34" charset="0"/>
                          <a:ea typeface="Calibri" panose="020F0502020204030204" pitchFamily="34" charset="0"/>
                          <a:cs typeface="Times New Roman" panose="02020603050405020304" pitchFamily="18" charset="0"/>
                        </a:rPr>
                        <a:t>new</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rgbClr val="B1BBCC"/>
                      </a:solidFill>
                      <a:prstDash val="solid"/>
                      <a:round/>
                      <a:headEnd type="none" w="med" len="med"/>
                      <a:tailEnd type="none" w="med" len="med"/>
                    </a:lnL>
                    <a:lnR>
                      <a:noFill/>
                    </a:lnR>
                    <a:lnT>
                      <a:noFill/>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100" b="1" dirty="0">
                          <a:effectLst/>
                          <a:latin typeface="Calibri" panose="020F0502020204030204" pitchFamily="34" charset="0"/>
                          <a:ea typeface="Calibri" panose="020F0502020204030204" pitchFamily="34" charset="0"/>
                          <a:cs typeface="Times New Roman" panose="02020603050405020304" pitchFamily="18" charset="0"/>
                        </a:rPr>
                        <a:t>Notes</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a:noFill/>
                    </a:lnL>
                    <a:lnR w="12700" cap="flat" cmpd="sng" algn="ctr">
                      <a:solidFill>
                        <a:srgbClr val="B1BBCC"/>
                      </a:solidFill>
                      <a:prstDash val="solid"/>
                      <a:round/>
                      <a:headEnd type="none" w="med" len="med"/>
                      <a:tailEnd type="none" w="med" len="med"/>
                    </a:lnR>
                    <a:lnT>
                      <a:noFill/>
                    </a:lnT>
                    <a:lnB w="12700" cap="flat" cmpd="sng" algn="ctr">
                      <a:solidFill>
                        <a:srgbClr val="B1BBCC"/>
                      </a:solidFill>
                      <a:prstDash val="solid"/>
                      <a:round/>
                      <a:headEnd type="none" w="med" len="med"/>
                      <a:tailEnd type="none" w="med" len="med"/>
                    </a:lnB>
                    <a:solidFill>
                      <a:srgbClr val="75B91A"/>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890033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AKMA</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AKMA-CT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880051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MPS2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MPS2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70%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677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890029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SMS_SBI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SMS_SBI</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45%</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6</a:t>
                      </a:r>
                      <a:r>
                        <a:rPr lang="en-US" sz="1100" kern="12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5</a:t>
                      </a:r>
                      <a:r>
                        <a:rPr lang="en-US" sz="1100" kern="1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880014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of 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BEPoP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900036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Stage 3 (CT4) of 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eCPSOR_CON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215463">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910004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 aspects of Integration of GBA into SBA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GBA_5G</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80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41656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930045</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CT aspects of Support for Minimization of service Interruption </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MINT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marL="0" algn="l" defTabSz="914400" rtl="0" eaLnBrk="1" latinLnBrk="0" hangingPunct="1">
                        <a:lnSpc>
                          <a:spcPct val="107000"/>
                        </a:lnSpc>
                        <a:spcAft>
                          <a:spcPts val="800"/>
                        </a:spcAft>
                      </a:pPr>
                      <a:r>
                        <a:rPr lang="en-US" sz="1100" kern="12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80</a:t>
                      </a:r>
                      <a:r>
                        <a:rPr lang="en-US" sz="1100" kern="12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0000"/>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337559">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910046</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CT4 aspects on 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TEI17_SPSFAS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11/06/21</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r>
              <a:tr h="517111">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930039</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System enhancement for redundant PDU session</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TEI17_SE_RPS</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11/03/22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100%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100%</a:t>
                      </a: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no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r h="416562">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910083</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CT4 aspects on 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TEI17_DCAMP</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Rel-17</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C4</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12/03/22</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nSpc>
                          <a:spcPct val="107000"/>
                        </a:lnSpc>
                        <a:spcAft>
                          <a:spcPts val="800"/>
                        </a:spcAft>
                      </a:pPr>
                      <a:r>
                        <a:rPr lang="en-US" sz="1100" dirty="0" smtClean="0">
                          <a:effectLst/>
                          <a:latin typeface="Calibri" panose="020F0502020204030204" pitchFamily="34" charset="0"/>
                          <a:ea typeface="Calibri" panose="020F0502020204030204" pitchFamily="34" charset="0"/>
                          <a:cs typeface="Times New Roman" panose="02020603050405020304" pitchFamily="18" charset="0"/>
                        </a:rPr>
                        <a:t>70</a:t>
                      </a:r>
                      <a:r>
                        <a:rPr lang="en-US" sz="1100" dirty="0">
                          <a:effectLst/>
                          <a:latin typeface="Calibri" panose="020F0502020204030204" pitchFamily="34" charset="0"/>
                          <a:ea typeface="Calibri" panose="020F0502020204030204" pitchFamily="34" charset="0"/>
                          <a:cs typeface="Times New Roman" panose="02020603050405020304" pitchFamily="18" charset="0"/>
                        </a:rPr>
                        <a:t>%</a:t>
                      </a:r>
                    </a:p>
                  </a:txBody>
                  <a:tcPr marL="68580" marR="68580" marT="9525"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FFFFFF"/>
                    </a:solidFill>
                  </a:tcPr>
                </a:tc>
                <a:tc>
                  <a:txBody>
                    <a:bodyPr/>
                    <a:lstStyle/>
                    <a:p>
                      <a:pPr>
                        <a:lnSpc>
                          <a:spcPct val="107000"/>
                        </a:lnSpc>
                        <a:spcAft>
                          <a:spcPts val="800"/>
                        </a:spcAft>
                      </a:pPr>
                      <a:r>
                        <a:rPr lang="en-US" sz="1100" dirty="0" smtClean="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100</a:t>
                      </a:r>
                      <a:r>
                        <a:rPr lang="en-US" sz="11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rPr>
                        <a:t>%</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9525"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24FC24"/>
                    </a:solidFill>
                  </a:tcPr>
                </a:tc>
                <a:tc>
                  <a:txBody>
                    <a:bodyPr/>
                    <a:lstStyle/>
                    <a:p>
                      <a:pPr>
                        <a:lnSpc>
                          <a:spcPct val="107000"/>
                        </a:lnSpc>
                      </a:pPr>
                      <a:endParaRPr lang="en-US" sz="1100" dirty="0">
                        <a:effectLst/>
                        <a:latin typeface="Calibri" panose="020F0502020204030204" pitchFamily="34" charset="0"/>
                        <a:cs typeface="Times New Roman" panose="02020603050405020304" pitchFamily="18" charset="0"/>
                      </a:endParaRPr>
                    </a:p>
                  </a:txBody>
                  <a:tcPr marL="68580" marR="68580" marT="9525" marB="0" anchor="ctr">
                    <a:lnL>
                      <a:noFill/>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1612935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91608</TotalTime>
  <Words>3691</Words>
  <Application>Microsoft Office PowerPoint</Application>
  <PresentationFormat>Widescreen</PresentationFormat>
  <Paragraphs>927</Paragraphs>
  <Slides>32</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32</vt:i4>
      </vt:variant>
    </vt:vector>
  </HeadingPairs>
  <TitlesOfParts>
    <vt:vector size="41" baseType="lpstr">
      <vt:lpstr>MS PGothic</vt:lpstr>
      <vt:lpstr>宋体</vt:lpstr>
      <vt:lpstr>Arial</vt:lpstr>
      <vt:lpstr>Arial </vt:lpstr>
      <vt:lpstr>Calibri</vt:lpstr>
      <vt:lpstr>Calibri Light</vt:lpstr>
      <vt:lpstr>Times New Roman</vt:lpstr>
      <vt:lpstr>Wingdings</vt:lpstr>
      <vt:lpstr>Office Theme</vt:lpstr>
      <vt:lpstr>CT WG4 Status Report  to TSG CT#95e</vt:lpstr>
      <vt:lpstr>TSG CT4 Officials</vt:lpstr>
      <vt:lpstr>Meeting Calendar</vt:lpstr>
      <vt:lpstr>TSG WG CT4 Statistics</vt:lpstr>
      <vt:lpstr>New/revised agreed  Study/Work Items led by CT4</vt:lpstr>
      <vt:lpstr>New/revised endorsed  Study/Work Items by CT4</vt:lpstr>
      <vt:lpstr>Work Plan (1/5)</vt:lpstr>
      <vt:lpstr>Work Plan (2/5)</vt:lpstr>
      <vt:lpstr>Work Plan (3/5)</vt:lpstr>
      <vt:lpstr>Work Plan (4/5)</vt:lpstr>
      <vt:lpstr>Work Plan (5/5)</vt:lpstr>
      <vt:lpstr>TS/TR sent to CT plenary</vt:lpstr>
      <vt:lpstr>Exception sheets to CT plenary</vt:lpstr>
      <vt:lpstr>Release 15 Status</vt:lpstr>
      <vt:lpstr>Release 16 Status</vt:lpstr>
      <vt:lpstr>Release 17 Status</vt:lpstr>
      <vt:lpstr>Release 17 Status</vt:lpstr>
      <vt:lpstr>Release 17 Status</vt:lpstr>
      <vt:lpstr>Release 17 Status</vt:lpstr>
      <vt:lpstr>Release 17 Status</vt:lpstr>
      <vt:lpstr>Release 17 Status</vt:lpstr>
      <vt:lpstr>Release 17 Status</vt:lpstr>
      <vt:lpstr>Release 17 Status</vt:lpstr>
      <vt:lpstr>Backward Incompatible Changes</vt:lpstr>
      <vt:lpstr>For Information to CT</vt:lpstr>
      <vt:lpstr>For Information to CT</vt:lpstr>
      <vt:lpstr>For Action to CT</vt:lpstr>
      <vt:lpstr>Acknowledgement</vt:lpstr>
      <vt:lpstr>Annex</vt:lpstr>
      <vt:lpstr>CRs for Conditional Approval</vt:lpstr>
      <vt:lpstr>CRs for Conditional Approval</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1371</cp:revision>
  <cp:lastPrinted>2021-03-17T12:26:32Z</cp:lastPrinted>
  <dcterms:created xsi:type="dcterms:W3CDTF">2010-02-05T13:52:04Z</dcterms:created>
  <dcterms:modified xsi:type="dcterms:W3CDTF">2022-03-04T15:56:37Z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(3)XRehrNHmQUgMr3yiUA5DwlivDxxmC6WE86MnkSzM4mTy6QpomgSSKkBfH6YRTQHoEbrBl3sl
f/7xVlqEMEPlZXaoYLFk10L5fjk+W7z+bCP7ZZ+fq+Q0fKGBtihhttKbpPSLnHTJRTC4wdVD
6EP5JWNF27OhmJAx7cUANM5HNqzOR72Jh34PcL07PJ/+WembWzyywu2WzP19CWCmaIpJv8ny
ZVjCqb9xQqyZ9X0TV3</vt:lpwstr>
  </property>
  <property fmtid="{D5CDD505-2E9C-101B-9397-08002B2CF9AE}" pid="3" name="_2015_ms_pID_7253431">
    <vt:lpwstr>G4wY6qWofGL7YrCK0IfII0lf5dqnfwu1YmDIJEf0lPQl5FWSRlM/He
jakbc3KMdHmZgN0PW3VofQ/Lkf9LzrAczyrlaEfuLe9pYOoNSRYYCGFQbcVhmjNU2Vkl+wu8
N5jfO9eoLbrV1NzLbD6lpgHlhxoSeunxxXPWXjE4meYt5IK4mKBFsvRmHw8IITTIMsc3B2KN
p5nDTXL8NYk4fxSHSBAG8Z+/QAPfX0lfmIu9</vt:lpwstr>
  </property>
  <property fmtid="{D5CDD505-2E9C-101B-9397-08002B2CF9AE}" pid="4" name="_2015_ms_pID_7253432">
    <vt:lpwstr>YA==</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1646205861</vt:lpwstr>
  </property>
</Properties>
</file>