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9"/>
  </p:notesMasterIdLst>
  <p:handoutMasterIdLst>
    <p:handoutMasterId r:id="rId30"/>
  </p:handoutMasterIdLst>
  <p:sldIdLst>
    <p:sldId id="341" r:id="rId2"/>
    <p:sldId id="363" r:id="rId3"/>
    <p:sldId id="366" r:id="rId4"/>
    <p:sldId id="377" r:id="rId5"/>
    <p:sldId id="392" r:id="rId6"/>
    <p:sldId id="369" r:id="rId7"/>
    <p:sldId id="393" r:id="rId8"/>
    <p:sldId id="380" r:id="rId9"/>
    <p:sldId id="381" r:id="rId10"/>
    <p:sldId id="382" r:id="rId11"/>
    <p:sldId id="394" r:id="rId12"/>
    <p:sldId id="370" r:id="rId13"/>
    <p:sldId id="372" r:id="rId14"/>
    <p:sldId id="371" r:id="rId15"/>
    <p:sldId id="395" r:id="rId16"/>
    <p:sldId id="373" r:id="rId17"/>
    <p:sldId id="374" r:id="rId18"/>
    <p:sldId id="384" r:id="rId19"/>
    <p:sldId id="375" r:id="rId20"/>
    <p:sldId id="365" r:id="rId21"/>
    <p:sldId id="376" r:id="rId22"/>
    <p:sldId id="387" r:id="rId23"/>
    <p:sldId id="390" r:id="rId24"/>
    <p:sldId id="396" r:id="rId25"/>
    <p:sldId id="397" r:id="rId26"/>
    <p:sldId id="398" r:id="rId27"/>
    <p:sldId id="379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60" d="100"/>
          <a:sy n="60" d="100"/>
        </p:scale>
        <p:origin x="44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2935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#88e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29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June – 1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July 2020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CP-201203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CT#88e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Rel-16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465908"/>
              </p:ext>
            </p:extLst>
          </p:nvPr>
        </p:nvGraphicFramePr>
        <p:xfrm>
          <a:off x="418455" y="2035624"/>
          <a:ext cx="10302885" cy="235728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CP-201199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Service Enabler Architecture Layer for Verticals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CP-192205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917678"/>
                  </a:ext>
                </a:extLst>
              </a:tr>
              <a:tr h="23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 of single radio voice continuity from 5GS to 3G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5G_SRVCC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CP-193014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95966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795849"/>
              </p:ext>
            </p:extLst>
          </p:nvPr>
        </p:nvGraphicFramePr>
        <p:xfrm>
          <a:off x="524812" y="2008805"/>
          <a:ext cx="10302885" cy="299912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3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87646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97176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CP-201075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103193" y="515597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00780040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36509B92-DBDF-41DF-9CC3-9F7A3F8BF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29205"/>
              </p:ext>
            </p:extLst>
          </p:nvPr>
        </p:nvGraphicFramePr>
        <p:xfrm>
          <a:off x="167483" y="2085985"/>
          <a:ext cx="11186317" cy="976191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26955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63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CP-201209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48099"/>
          </a:xfrm>
        </p:spPr>
        <p:txBody>
          <a:bodyPr/>
          <a:lstStyle/>
          <a:p>
            <a:r>
              <a:rPr lang="en-US" dirty="0"/>
              <a:t>Release 15 included again as part of the scope of the electronic meetings.</a:t>
            </a:r>
          </a:p>
          <a:p>
            <a:r>
              <a:rPr lang="en-US" dirty="0"/>
              <a:t>45 Cat-F CRs agreed, being 5GS_Ph1-CT the most active Work Item</a:t>
            </a:r>
          </a:p>
          <a:p>
            <a:r>
              <a:rPr lang="en-US" dirty="0"/>
              <a:t>Reluctancy to accept CRs when it is not clear if they are FASMO</a:t>
            </a:r>
          </a:p>
          <a:p>
            <a:r>
              <a:rPr lang="en-US" dirty="0"/>
              <a:t>No common understanding when CRs can be classified as FASMO</a:t>
            </a:r>
          </a:p>
          <a:p>
            <a:r>
              <a:rPr lang="en-US" dirty="0"/>
              <a:t>In general no controversial topics have been handled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4957" y="1887531"/>
            <a:ext cx="10515600" cy="4270671"/>
          </a:xfrm>
        </p:spPr>
        <p:txBody>
          <a:bodyPr/>
          <a:lstStyle/>
          <a:p>
            <a:pPr>
              <a:defRPr/>
            </a:pPr>
            <a:r>
              <a:rPr lang="es-ES_tradnl" altLang="zh-CN" sz="2000" dirty="0"/>
              <a:t>28 </a:t>
            </a:r>
            <a:r>
              <a:rPr lang="es-ES_tradnl" altLang="zh-CN" sz="2000" dirty="0" err="1"/>
              <a:t>Work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Items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being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handled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by</a:t>
            </a:r>
            <a:r>
              <a:rPr lang="es-ES_tradnl" altLang="zh-CN" sz="2000" dirty="0"/>
              <a:t> CT3</a:t>
            </a:r>
          </a:p>
          <a:p>
            <a:pPr lvl="1">
              <a:defRPr/>
            </a:pPr>
            <a:r>
              <a:rPr lang="es-ES_tradnl" altLang="zh-CN" sz="1800" dirty="0"/>
              <a:t>27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Completed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/>
              <a:t>1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reported</a:t>
            </a:r>
            <a:r>
              <a:rPr lang="es-ES_tradnl" altLang="zh-CN" sz="1800" dirty="0"/>
              <a:t> as 85% </a:t>
            </a:r>
            <a:r>
              <a:rPr lang="es-ES_tradnl" altLang="zh-CN" sz="1800" dirty="0" err="1"/>
              <a:t>that</a:t>
            </a:r>
            <a:r>
              <a:rPr lang="es-ES_tradnl" altLang="zh-CN" sz="1800" dirty="0"/>
              <a:t> can be </a:t>
            </a:r>
            <a:r>
              <a:rPr lang="es-ES_tradnl" altLang="zh-CN" sz="1800" dirty="0" err="1"/>
              <a:t>completed</a:t>
            </a:r>
            <a:r>
              <a:rPr lang="es-ES_tradnl" altLang="zh-CN" sz="1800" dirty="0"/>
              <a:t> in </a:t>
            </a:r>
            <a:r>
              <a:rPr lang="es-ES_tradnl" altLang="zh-CN" sz="1800" dirty="0" err="1"/>
              <a:t>this</a:t>
            </a:r>
            <a:r>
              <a:rPr lang="es-ES_tradnl" altLang="zh-CN" sz="1800" dirty="0"/>
              <a:t> CT </a:t>
            </a:r>
            <a:r>
              <a:rPr lang="es-ES_tradnl" altLang="zh-CN" sz="1800" dirty="0" err="1"/>
              <a:t>Plenary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 err="1"/>
              <a:t>One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Release</a:t>
            </a:r>
            <a:r>
              <a:rPr lang="es-ES_tradnl" altLang="zh-CN" sz="1800" dirty="0"/>
              <a:t> 16 TS </a:t>
            </a:r>
            <a:r>
              <a:rPr lang="es-ES_tradnl" altLang="zh-CN" sz="1800" dirty="0" err="1"/>
              <a:t>sent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for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Approval</a:t>
            </a:r>
            <a:r>
              <a:rPr lang="es-ES_tradnl" altLang="zh-CN" sz="1800" dirty="0"/>
              <a:t> (</a:t>
            </a:r>
            <a:r>
              <a:rPr lang="es-ES_tradnl" altLang="zh-CN" sz="1800" dirty="0" err="1"/>
              <a:t>rest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of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TSs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already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approved</a:t>
            </a:r>
            <a:r>
              <a:rPr lang="es-ES_tradnl" altLang="zh-CN" sz="1800" dirty="0"/>
              <a:t>)</a:t>
            </a:r>
          </a:p>
          <a:p>
            <a:pPr lvl="1">
              <a:defRPr/>
            </a:pPr>
            <a:r>
              <a:rPr lang="es-ES_tradnl" altLang="zh-CN" sz="1800" dirty="0" err="1"/>
              <a:t>One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revised</a:t>
            </a:r>
            <a:r>
              <a:rPr lang="es-ES_tradnl" altLang="zh-CN" sz="1800" dirty="0"/>
              <a:t> CT3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agreed</a:t>
            </a:r>
            <a:r>
              <a:rPr lang="es-ES_tradnl" altLang="zh-CN" sz="1800" dirty="0"/>
              <a:t> and </a:t>
            </a:r>
            <a:r>
              <a:rPr lang="es-ES_tradnl" altLang="zh-CN" sz="1800" dirty="0" err="1"/>
              <a:t>two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revised</a:t>
            </a:r>
            <a:r>
              <a:rPr lang="es-ES_tradnl" altLang="zh-CN" sz="1800" dirty="0"/>
              <a:t> non-CT3 </a:t>
            </a:r>
            <a:r>
              <a:rPr lang="es-ES_tradnl" altLang="zh-CN" sz="1800" dirty="0" err="1"/>
              <a:t>Work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Items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endorsed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by</a:t>
            </a:r>
            <a:r>
              <a:rPr lang="es-ES_tradnl" altLang="zh-CN" sz="1800" dirty="0"/>
              <a:t> CT3 </a:t>
            </a:r>
            <a:r>
              <a:rPr lang="es-ES_tradnl" altLang="zh-CN" sz="1800" dirty="0" err="1"/>
              <a:t>with</a:t>
            </a:r>
            <a:r>
              <a:rPr lang="es-ES_tradnl" altLang="zh-CN" sz="1800" dirty="0"/>
              <a:t> no CT3 </a:t>
            </a:r>
            <a:r>
              <a:rPr lang="es-ES_tradnl" altLang="zh-CN" sz="1800" dirty="0" err="1"/>
              <a:t>impact</a:t>
            </a:r>
            <a:endParaRPr lang="es-ES_tradnl" altLang="zh-CN" sz="1800" dirty="0"/>
          </a:p>
          <a:p>
            <a:pPr>
              <a:defRPr/>
            </a:pPr>
            <a:r>
              <a:rPr lang="es-ES_tradnl" altLang="zh-CN" sz="2000" dirty="0" err="1"/>
              <a:t>Dependencies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with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stage</a:t>
            </a:r>
            <a:r>
              <a:rPr lang="es-ES_tradnl" altLang="zh-CN" sz="2000" dirty="0"/>
              <a:t> 2 </a:t>
            </a:r>
            <a:r>
              <a:rPr lang="es-ES_tradnl" altLang="zh-CN" sz="2000" dirty="0" err="1"/>
              <a:t>still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to</a:t>
            </a:r>
            <a:r>
              <a:rPr lang="es-ES_tradnl" altLang="zh-CN" sz="2000" dirty="0"/>
              <a:t> be </a:t>
            </a:r>
            <a:r>
              <a:rPr lang="es-ES_tradnl" altLang="zh-CN" sz="2000" dirty="0" err="1"/>
              <a:t>considered</a:t>
            </a:r>
            <a:r>
              <a:rPr lang="es-ES_tradnl" altLang="zh-CN" sz="2000" dirty="0"/>
              <a:t>. </a:t>
            </a:r>
          </a:p>
          <a:p>
            <a:pPr lvl="1">
              <a:defRPr/>
            </a:pPr>
            <a:r>
              <a:rPr lang="es-ES_tradnl" altLang="zh-CN" sz="1800" dirty="0"/>
              <a:t>SA2 </a:t>
            </a:r>
            <a:r>
              <a:rPr lang="es-ES_tradnl" altLang="zh-CN" sz="1800" dirty="0" err="1"/>
              <a:t>Replies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received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during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the</a:t>
            </a:r>
            <a:r>
              <a:rPr lang="es-ES_tradnl" altLang="zh-CN" sz="1800" dirty="0"/>
              <a:t> meeting </a:t>
            </a:r>
            <a:r>
              <a:rPr lang="es-ES_tradnl" altLang="zh-CN" sz="1800" dirty="0" err="1"/>
              <a:t>could</a:t>
            </a:r>
            <a:r>
              <a:rPr lang="es-ES_tradnl" altLang="zh-CN" sz="1800" dirty="0"/>
              <a:t> be </a:t>
            </a:r>
            <a:r>
              <a:rPr lang="es-ES_tradnl" altLang="zh-CN" sz="1800" dirty="0" err="1"/>
              <a:t>considered</a:t>
            </a:r>
            <a:r>
              <a:rPr lang="es-ES_tradnl" altLang="zh-CN" sz="1800" dirty="0"/>
              <a:t> in </a:t>
            </a:r>
            <a:r>
              <a:rPr lang="es-ES_tradnl" altLang="zh-CN" sz="1800" dirty="0" err="1"/>
              <a:t>the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agreed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CRs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 err="1"/>
              <a:t>Two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LSs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were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sent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to</a:t>
            </a:r>
            <a:r>
              <a:rPr lang="es-ES_tradnl" altLang="zh-CN" sz="1800" dirty="0"/>
              <a:t> SA2 </a:t>
            </a:r>
            <a:r>
              <a:rPr lang="es-ES_tradnl" altLang="zh-CN" sz="1800" dirty="0" err="1"/>
              <a:t>for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further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clarifications</a:t>
            </a:r>
            <a:endParaRPr lang="es-ES_tradnl" altLang="zh-CN" sz="1800" dirty="0"/>
          </a:p>
          <a:p>
            <a:pPr lvl="1">
              <a:defRPr/>
            </a:pPr>
            <a:r>
              <a:rPr lang="es-ES_tradnl" altLang="zh-CN" sz="1800" dirty="0"/>
              <a:t>Quite a </a:t>
            </a:r>
            <a:r>
              <a:rPr lang="es-ES_tradnl" altLang="zh-CN" sz="1800" dirty="0" err="1"/>
              <a:t>few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CRs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dependent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on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approval</a:t>
            </a:r>
            <a:r>
              <a:rPr lang="es-ES_tradnl" altLang="zh-CN" sz="1800" dirty="0"/>
              <a:t> </a:t>
            </a:r>
            <a:r>
              <a:rPr lang="es-ES_tradnl" altLang="zh-CN" sz="1800" dirty="0" err="1"/>
              <a:t>of</a:t>
            </a:r>
            <a:r>
              <a:rPr lang="es-ES_tradnl" altLang="zh-CN" sz="1800" dirty="0"/>
              <a:t> SA2 </a:t>
            </a:r>
            <a:r>
              <a:rPr lang="es-ES_tradnl" altLang="zh-CN" sz="1800" dirty="0" err="1"/>
              <a:t>CRs</a:t>
            </a:r>
            <a:endParaRPr lang="es-ES_tradnl" altLang="zh-CN" sz="1800" dirty="0"/>
          </a:p>
          <a:p>
            <a:pPr>
              <a:defRPr/>
            </a:pPr>
            <a:r>
              <a:rPr lang="es-ES_tradnl" altLang="zh-CN" sz="2000" dirty="0" err="1"/>
              <a:t>All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features</a:t>
            </a:r>
            <a:r>
              <a:rPr lang="es-ES_tradnl" altLang="zh-CN" sz="2000" dirty="0"/>
              <a:t>/</a:t>
            </a:r>
            <a:r>
              <a:rPr lang="es-ES_tradnl" altLang="zh-CN" sz="2000" dirty="0" err="1"/>
              <a:t>corrections</a:t>
            </a:r>
            <a:r>
              <a:rPr lang="es-ES_tradnl" altLang="zh-CN" sz="2000" dirty="0"/>
              <a:t>  </a:t>
            </a:r>
            <a:r>
              <a:rPr lang="es-ES_tradnl" altLang="zh-CN" sz="2000" dirty="0" err="1"/>
              <a:t>classified</a:t>
            </a:r>
            <a:r>
              <a:rPr lang="es-ES_tradnl" altLang="zh-CN" sz="2000" dirty="0"/>
              <a:t> as </a:t>
            </a:r>
            <a:r>
              <a:rPr lang="es-ES_tradnl" altLang="zh-CN" sz="2000" dirty="0" err="1"/>
              <a:t>backward</a:t>
            </a:r>
            <a:r>
              <a:rPr lang="es-ES_tradnl" altLang="zh-CN" sz="2000" dirty="0"/>
              <a:t>-Compatible</a:t>
            </a:r>
          </a:p>
          <a:p>
            <a:pPr>
              <a:defRPr/>
            </a:pPr>
            <a:r>
              <a:rPr lang="es-ES_tradnl" altLang="zh-CN" sz="2000" dirty="0"/>
              <a:t>Use </a:t>
            </a:r>
            <a:r>
              <a:rPr lang="es-ES_tradnl" altLang="zh-CN" sz="2000" dirty="0" err="1"/>
              <a:t>of</a:t>
            </a:r>
            <a:r>
              <a:rPr lang="es-ES_tradnl" altLang="zh-CN" sz="2000" dirty="0"/>
              <a:t> ETSI </a:t>
            </a:r>
            <a:r>
              <a:rPr lang="es-ES_tradnl" altLang="zh-CN" sz="2000" dirty="0" err="1"/>
              <a:t>Forge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working</a:t>
            </a:r>
            <a:r>
              <a:rPr lang="es-ES_tradnl" altLang="zh-CN" sz="2000" dirty="0"/>
              <a:t> </a:t>
            </a:r>
            <a:r>
              <a:rPr lang="es-ES_tradnl" altLang="zh-CN" sz="2000" dirty="0" err="1"/>
              <a:t>well</a:t>
            </a:r>
            <a:endParaRPr lang="es-ES_tradnl" altLang="zh-CN" sz="2000" dirty="0"/>
          </a:p>
          <a:p>
            <a:pPr marL="0" indent="0">
              <a:buNone/>
              <a:defRPr/>
            </a:pPr>
            <a:endParaRPr lang="es-ES_tradnl" altLang="zh-CN" sz="2000" dirty="0"/>
          </a:p>
          <a:p>
            <a:pPr>
              <a:defRPr/>
            </a:pPr>
            <a:endParaRPr lang="es-ES_tradnl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/>
              <a:t>Two</a:t>
            </a:r>
            <a:r>
              <a:rPr lang="es-ES" dirty="0"/>
              <a:t> new CT3-driven </a:t>
            </a:r>
            <a:r>
              <a:rPr lang="es-ES" dirty="0" err="1"/>
              <a:t>WIDs</a:t>
            </a:r>
            <a:r>
              <a:rPr lang="es-ES" dirty="0"/>
              <a:t> </a:t>
            </a:r>
            <a:r>
              <a:rPr lang="es-ES" dirty="0" err="1"/>
              <a:t>agreed</a:t>
            </a:r>
            <a:endParaRPr lang="es-ES" dirty="0"/>
          </a:p>
          <a:p>
            <a:r>
              <a:rPr lang="es-ES" dirty="0" err="1"/>
              <a:t>Two</a:t>
            </a:r>
            <a:r>
              <a:rPr lang="es-ES" dirty="0"/>
              <a:t> new Non-CT3 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WIDs</a:t>
            </a:r>
            <a:r>
              <a:rPr lang="es-ES" dirty="0"/>
              <a:t> </a:t>
            </a:r>
            <a:r>
              <a:rPr lang="es-ES" dirty="0" err="1"/>
              <a:t>endorsed</a:t>
            </a:r>
            <a:endParaRPr lang="es-ES" dirty="0"/>
          </a:p>
          <a:p>
            <a:r>
              <a:rPr lang="es-ES" dirty="0" err="1"/>
              <a:t>One</a:t>
            </a:r>
            <a:r>
              <a:rPr lang="es-ES" dirty="0"/>
              <a:t> new Non-CT3 </a:t>
            </a:r>
            <a:r>
              <a:rPr lang="es-ES" dirty="0" err="1"/>
              <a:t>driven</a:t>
            </a:r>
            <a:r>
              <a:rPr lang="es-ES" dirty="0"/>
              <a:t> SID </a:t>
            </a:r>
            <a:r>
              <a:rPr lang="es-ES" dirty="0" err="1"/>
              <a:t>endorsed</a:t>
            </a:r>
            <a:endParaRPr lang="es-ES" dirty="0"/>
          </a:p>
          <a:p>
            <a:r>
              <a:rPr lang="es-ES" dirty="0"/>
              <a:t>No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submitted</a:t>
            </a:r>
            <a:r>
              <a:rPr lang="es-ES" dirty="0"/>
              <a:t> </a:t>
            </a:r>
            <a:r>
              <a:rPr lang="es-ES" dirty="0" err="1"/>
              <a:t>yet</a:t>
            </a: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08561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lvl="1"/>
            <a:r>
              <a:rPr lang="en-US" dirty="0"/>
              <a:t>Reluctancy to accept Backward-Incompatible Changes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6886" y="2159903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CT3 work mostly focused on the completion of Release 16 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27 Work Items out of 28 reported as finished in CT3#110e meeting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2000" dirty="0">
                <a:solidFill>
                  <a:srgbClr val="FF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1 Work Item (5G_eLCS) still open. It will be completed in this CT Plenary, if related CRs are approved.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Corrections for Release 15 agreed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 2 Release 17 Work Item Descriptions agreed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3 Release 17 Work Item Descriptions endorsed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Q3 period expected to be focused on handling of corrections for Release 16 (and previous releases) and on starting the work for Release 17.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Decision to handle CT3#111e meeting in August as electronic, from 19</a:t>
            </a:r>
            <a:r>
              <a:rPr lang="en-US" altLang="zh-CN" sz="2200" baseline="30000" dirty="0">
                <a:ea typeface="MS PGothic" panose="020B0600070205080204" pitchFamily="34" charset="-128"/>
                <a:cs typeface="Arial" panose="020B0604020202020204" pitchFamily="34" charset="0"/>
              </a:rPr>
              <a:t>th</a:t>
            </a: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  to 28</a:t>
            </a:r>
            <a:r>
              <a:rPr lang="en-US" altLang="zh-CN" sz="2200" baseline="30000" dirty="0">
                <a:ea typeface="MS PGothic" panose="020B0600070205080204" pitchFamily="34" charset="-128"/>
                <a:cs typeface="Arial" panose="020B0604020202020204" pitchFamily="34" charset="0"/>
              </a:rPr>
              <a:t>th</a:t>
            </a: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80000"/>
              </a:lnSpc>
              <a:defRPr/>
            </a:pPr>
            <a:r>
              <a:rPr lang="en-GB" sz="2200" dirty="0">
                <a:ea typeface="MS PGothic" panose="020B0600070205080204" pitchFamily="34" charset="-128"/>
                <a:cs typeface="Arial" panose="020B0604020202020204" pitchFamily="34" charset="0"/>
              </a:rPr>
              <a:t>Dates for the CT3 meeting in Q4 not published yet</a:t>
            </a:r>
          </a:p>
          <a:p>
            <a:pPr>
              <a:lnSpc>
                <a:spcPct val="80000"/>
              </a:lnSpc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For Information to CT (II)- e-meeting experience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828911"/>
            <a:ext cx="12620847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CT3 Electronic meetings with limited Agenda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7-day meeting (April 16-24) and 8-day meeting (June 2-12)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Same procedure as in previous electronic meeting: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Assigned schedule for the email discussions: WI assigned per day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2-3 hour conference held daily focused on the scheduled Work Items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Agenda based on the prioritization of the work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Agenda focused on the completion of Release 16, FASMO corrections for Release 15 and agreement of new Release 17 work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Experience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Companies start getting used of the procedures and in general, follow the directives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Work load still higher than in physical meetings for providing, interpreting and accepting comments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Very busy meetings, specially last two days of every meeting.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Conferences are productive for unblocking controversial issues and making decisions on every contribution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Bringing writing comments on board is complex for specific topics due to companies’ strong positions or misinterpretations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Offline discussions and phone calls start being used among delegates to unblock tough situations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Amount of work may have impacted in the quality of the final contributions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Quality of the conferences to be improved (lost connections, low sound quality, etc.)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Delays in the emails due to the handling of parallel WGs e-meetings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s-ES" altLang="zh-CN" dirty="0"/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dirty="0"/>
              <a:t> </a:t>
            </a:r>
            <a:endParaRPr lang="es-ES" dirty="0"/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40325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7" y="3772815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354880"/>
              </p:ext>
            </p:extLst>
          </p:nvPr>
        </p:nvGraphicFramePr>
        <p:xfrm>
          <a:off x="493813" y="1818398"/>
          <a:ext cx="10515601" cy="4473817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63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PCF behaviour to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honor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UE provided maximum packet filter support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CR#0466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QoS Flow Binding for QoS Flow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CR#0449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99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C3-203496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Naf_EventExposure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#0009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...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4308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C3-203497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Nnef_EventExposure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...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3060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PCF address(es)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23.502… CR#2182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Level of Binding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#0068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3046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PCF discovery by the AF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eSBA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4802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value of the ATSSS capability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… CR#2303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4802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PCC rule for Non-MPTCP traffic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#0495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 … CR#0452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  <a:tr h="2927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Steering modes for GBR traffic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 … CR#2153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809609"/>
                  </a:ext>
                </a:extLst>
              </a:tr>
              <a:tr h="2300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of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ATSSS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CR#0435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29684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996360"/>
              </p:ext>
            </p:extLst>
          </p:nvPr>
        </p:nvGraphicFramePr>
        <p:xfrm>
          <a:off x="601245" y="1857829"/>
          <a:ext cx="10485855" cy="4041583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Application Id in a PCC rule for ATSSS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#0435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Introduction of Bridge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Introduction of Bridge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CR#0490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Max bitrate of TSN QoS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232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C3-203103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Provisioning of TSCAI input information and TSC QoS related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CR#0451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CR#2340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7849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the DS-TT MAC address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#2297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846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parameter mapping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CR#0513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Subscription trigger request UE IP address from DN-AAA server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CR#2224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CR#2307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AF provides DN-AAA server address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CR#2224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CR#2307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C3-203181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Replacing AUSF by NSSAAF to support NSSAA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CR#2372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CR#2316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approval(II) </a:t>
            </a:r>
          </a:p>
        </p:txBody>
      </p:sp>
    </p:spTree>
    <p:extLst>
      <p:ext uri="{BB962C8B-B14F-4D97-AF65-F5344CB8AC3E}">
        <p14:creationId xmlns:p14="http://schemas.microsoft.com/office/powerpoint/2010/main" val="261420550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299972"/>
              </p:ext>
            </p:extLst>
          </p:nvPr>
        </p:nvGraphicFramePr>
        <p:xfrm>
          <a:off x="582195" y="1829255"/>
          <a:ext cx="10485855" cy="4483280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97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DDN Failure and Delivery Policy Control Request triggers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CR#0489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#2177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CR#0431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full Frame Routing feature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CR#0455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CR#2369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C3-203420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Removal of RG_TMBR trigger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CR#2038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Nucmf_Provisioning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29.675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CR#0005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Npcf_AMPolicyControl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Nsmf_EventExposure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C3-203431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Npcf_SMPolicyControl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CR#0501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correction on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Npcf_SMPolicyControl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CR#0155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Npcf_PolicyAuthorization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for Policy, Application and Exposure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CR#0179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26689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Nbsf_Management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CR#0083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90473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approval(III) </a:t>
            </a:r>
          </a:p>
        </p:txBody>
      </p:sp>
    </p:spTree>
    <p:extLst>
      <p:ext uri="{BB962C8B-B14F-4D97-AF65-F5344CB8AC3E}">
        <p14:creationId xmlns:p14="http://schemas.microsoft.com/office/powerpoint/2010/main" val="198798911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055072"/>
              </p:ext>
            </p:extLst>
          </p:nvPr>
        </p:nvGraphicFramePr>
        <p:xfrm>
          <a:off x="582195" y="1829255"/>
          <a:ext cx="10485855" cy="4589423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97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Npcf_EventExposure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CR#0022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Npcf_UEPolicyControl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C3-203439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Nnef_PFDmanagement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Npcf_BDTPolicyControl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Nchf_SpendingLimitControl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QoS Flow Binding for CN PDB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CR#0416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SCEF northbound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CAPIF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CR#0140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CR#0248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CR#0174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26689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90473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approval(IV) </a:t>
            </a:r>
          </a:p>
        </p:txBody>
      </p:sp>
    </p:spTree>
    <p:extLst>
      <p:ext uri="{BB962C8B-B14F-4D97-AF65-F5344CB8AC3E}">
        <p14:creationId xmlns:p14="http://schemas.microsoft.com/office/powerpoint/2010/main" val="867580180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748781"/>
              </p:ext>
            </p:extLst>
          </p:nvPr>
        </p:nvGraphicFramePr>
        <p:xfrm>
          <a:off x="763170" y="2000705"/>
          <a:ext cx="10485855" cy="2354920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5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VAE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CR#0006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description and operations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CAPIF_Routing_Policy_API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API definition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CAPIF_Routing_Policy_API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API Topology hiding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Reallocation of credit reporting to the AF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CR#1644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Reallocation of credit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CR#0234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approval(V) </a:t>
            </a:r>
          </a:p>
        </p:txBody>
      </p:sp>
    </p:spTree>
    <p:extLst>
      <p:ext uri="{BB962C8B-B14F-4D97-AF65-F5344CB8AC3E}">
        <p14:creationId xmlns:p14="http://schemas.microsoft.com/office/powerpoint/2010/main" val="185104525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>
                <a:schemeClr val="tx1"/>
              </a:buClr>
            </a:pPr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 CT3#109E </a:t>
            </a:r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CT3#110E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57708" y="1825625"/>
            <a:ext cx="469609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CT3#111E</a:t>
            </a:r>
          </a:p>
          <a:p>
            <a:pPr marL="457200" lvl="1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779543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CT3#109e: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530 documents allocated in CT3#109e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CT3#109e: Cat B/C/F : 64/0/140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CT3#109e: 13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CT3#109e: 65 registered/ 65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AA81E45-F77E-419B-88D0-0211EDB88461}"/>
              </a:ext>
            </a:extLst>
          </p:cNvPr>
          <p:cNvSpPr txBox="1">
            <a:spLocks/>
          </p:cNvSpPr>
          <p:nvPr/>
        </p:nvSpPr>
        <p:spPr bwMode="auto">
          <a:xfrm>
            <a:off x="6189920" y="1825625"/>
            <a:ext cx="779543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CT3#110e: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680 documents allocated in CT3#110e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CT3#110e: Cat B/C/F:  74/0/178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CT3#110e: 15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CT3#110e: 67 registered/ 67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944811"/>
              </p:ext>
            </p:extLst>
          </p:nvPr>
        </p:nvGraphicFramePr>
        <p:xfrm>
          <a:off x="173469" y="1805829"/>
          <a:ext cx="11299151" cy="4739428"/>
        </p:xfrm>
        <a:graphic>
          <a:graphicData uri="http://schemas.openxmlformats.org/drawingml/2006/table">
            <a:tbl>
              <a:tblPr firstRow="1" firstCol="1" bandRow="1"/>
              <a:tblGrid>
                <a:gridCol w="139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2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0073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440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CP-201203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(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study and then specify the PCC and IMS aspects to support volume based charging for VoLTE.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remove CT1 impacts, non-impacted TSs and add supporters.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514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CP-201207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of Multimedia Priority Service (MPS) Phase 2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Perspecta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Labs</a:t>
                      </a:r>
                      <a:r>
                        <a:rPr lang="es-E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work item will address impacts to EPC and 5GC specifications for supporting: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-enhancements to upgrade an established teleconferencing call/session to MPS status (updates to CT1 IMS procedures); and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  <a:p>
                      <a:pPr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-enhancements to upgrade an established call/session to MPS status (updates to CT1 IMS procedures).</a:t>
                      </a:r>
                    </a:p>
                    <a:p>
                      <a:pPr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-MPS for DTS communications, for EPC and 5GC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15390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CP-201208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WID on PFD management enhancement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objective of this work item is to specify the following stage 3 procedures: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 Define an optimize solution to reduce the load of signalling for pull mode in EPS and 5GS.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 Define a notification push solution for push mode in 5GS.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  <a:p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742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16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337101"/>
              </p:ext>
            </p:extLst>
          </p:nvPr>
        </p:nvGraphicFramePr>
        <p:xfrm>
          <a:off x="1166037" y="1807818"/>
          <a:ext cx="10207455" cy="358190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3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09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CP-201206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CP-193175</a:t>
                      </a: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CP-192182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extension for mission critical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MC_XMB-CT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CP-192180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7894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enhancements for Common API Framework for 3GPP Northbound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eCAPIF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CP-192183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6706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35091" y="550685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403045"/>
              </p:ext>
            </p:extLst>
          </p:nvPr>
        </p:nvGraphicFramePr>
        <p:xfrm>
          <a:off x="219739" y="2296916"/>
          <a:ext cx="10207455" cy="2279239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3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09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261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883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103193" y="515597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1164054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1512" y="301330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Rel-16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696716"/>
              </p:ext>
            </p:extLst>
          </p:nvPr>
        </p:nvGraphicFramePr>
        <p:xfrm>
          <a:off x="1155915" y="1833525"/>
          <a:ext cx="10197885" cy="3163776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1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7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CP-200148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706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CP-201174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Driven- Rel-16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447086"/>
              </p:ext>
            </p:extLst>
          </p:nvPr>
        </p:nvGraphicFramePr>
        <p:xfrm>
          <a:off x="519015" y="2324753"/>
          <a:ext cx="10355462" cy="2365458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3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8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-201161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CP-190193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CP-200147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-193145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CP-200058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9756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99898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806ECA-A835-43F9-A120-3DEB1D24B01A}"/>
              </a:ext>
            </a:extLst>
          </p:cNvPr>
          <p:cNvSpPr txBox="1"/>
          <p:nvPr/>
        </p:nvSpPr>
        <p:spPr>
          <a:xfrm>
            <a:off x="4199861" y="5311112"/>
            <a:ext cx="679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(*) </a:t>
            </a:r>
            <a:r>
              <a:rPr lang="es-ES" dirty="0" err="1"/>
              <a:t>Depends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agreement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Company </a:t>
            </a:r>
            <a:r>
              <a:rPr lang="es-ES" dirty="0" err="1"/>
              <a:t>CRs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. </a:t>
            </a:r>
          </a:p>
          <a:p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, WI can be </a:t>
            </a:r>
            <a:r>
              <a:rPr lang="es-ES" dirty="0" err="1"/>
              <a:t>reported</a:t>
            </a:r>
            <a:r>
              <a:rPr lang="es-ES" dirty="0"/>
              <a:t> as complete.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29380</TotalTime>
  <Words>2486</Words>
  <Application>Microsoft Office PowerPoint</Application>
  <PresentationFormat>Widescreen</PresentationFormat>
  <Paragraphs>723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CT#88e</vt:lpstr>
      <vt:lpstr>TSG CT3 Officials </vt:lpstr>
      <vt:lpstr>Meeting Calendar</vt:lpstr>
      <vt:lpstr>TSG WG CT3 Statistics</vt:lpstr>
      <vt:lpstr>New/Revised agreed  Study/Work Items led by CT3</vt:lpstr>
      <vt:lpstr>Work Plan – CT3 Driven – Release 16 </vt:lpstr>
      <vt:lpstr>Work Plan – CT3 Driven – Release 17 </vt:lpstr>
      <vt:lpstr>Work Plan – Non-CT3 Driven – Rel-16 (I)</vt:lpstr>
      <vt:lpstr>Work Plan – Non-CT3 Driven- Rel-16 (II)</vt:lpstr>
      <vt:lpstr>Work Plan – Non-CT3 Driven – Rel-16 (III)</vt:lpstr>
      <vt:lpstr>Work Plan – Non-CT3 Driven – Rel-17 (I)</vt:lpstr>
      <vt:lpstr>TS/TR sent to CT plenary</vt:lpstr>
      <vt:lpstr>Release 15 Status</vt:lpstr>
      <vt:lpstr>Release 16 Status</vt:lpstr>
      <vt:lpstr>Release 17 Status</vt:lpstr>
      <vt:lpstr>Backward Incompatible Changes</vt:lpstr>
      <vt:lpstr>For Information to CT (I)</vt:lpstr>
      <vt:lpstr>For Information to CT (II)- e-meeting experience</vt:lpstr>
      <vt:lpstr>For Action to CT</vt:lpstr>
      <vt:lpstr>Acknowledgement</vt:lpstr>
      <vt:lpstr>Annex</vt:lpstr>
      <vt:lpstr>CRs for conditional approval(I) </vt:lpstr>
      <vt:lpstr>CRs for conditional approval(II) </vt:lpstr>
      <vt:lpstr>CRs for conditional approval(III) </vt:lpstr>
      <vt:lpstr>CRs for conditional approval(IV) </vt:lpstr>
      <vt:lpstr>CRs for conditional approval(V)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 ALONSO</cp:lastModifiedBy>
  <cp:revision>1353</cp:revision>
  <dcterms:created xsi:type="dcterms:W3CDTF">2010-02-05T13:52:04Z</dcterms:created>
  <dcterms:modified xsi:type="dcterms:W3CDTF">2020-06-19T09:42:59Z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