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4"/>
  </p:notesMasterIdLst>
  <p:handoutMasterIdLst>
    <p:handoutMasterId r:id="rId25"/>
  </p:handoutMasterIdLst>
  <p:sldIdLst>
    <p:sldId id="341" r:id="rId2"/>
    <p:sldId id="363" r:id="rId3"/>
    <p:sldId id="366" r:id="rId4"/>
    <p:sldId id="377" r:id="rId5"/>
    <p:sldId id="368" r:id="rId6"/>
    <p:sldId id="369" r:id="rId7"/>
    <p:sldId id="380" r:id="rId8"/>
    <p:sldId id="381" r:id="rId9"/>
    <p:sldId id="382" r:id="rId10"/>
    <p:sldId id="370" r:id="rId11"/>
    <p:sldId id="371" r:id="rId12"/>
    <p:sldId id="372" r:id="rId13"/>
    <p:sldId id="373" r:id="rId14"/>
    <p:sldId id="374" r:id="rId15"/>
    <p:sldId id="384" r:id="rId16"/>
    <p:sldId id="375" r:id="rId17"/>
    <p:sldId id="365" r:id="rId18"/>
    <p:sldId id="376" r:id="rId19"/>
    <p:sldId id="387" r:id="rId20"/>
    <p:sldId id="390" r:id="rId21"/>
    <p:sldId id="391" r:id="rId22"/>
    <p:sldId id="379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3E53B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6" autoAdjust="0"/>
    <p:restoredTop sz="86410" autoAdjust="0"/>
  </p:normalViewPr>
  <p:slideViewPr>
    <p:cSldViewPr snapToGrid="0">
      <p:cViewPr varScale="1">
        <p:scale>
          <a:sx n="65" d="100"/>
          <a:sy n="65" d="100"/>
        </p:scale>
        <p:origin x="70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808" y="6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02527" y="87769"/>
            <a:ext cx="29356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TSG-CT Meeting #87e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16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18</a:t>
            </a:r>
            <a:r>
              <a:rPr lang="en-GB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March 2020</a:t>
            </a:r>
            <a:endParaRPr lang="es-E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CP-200184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2.jpeg"/><Relationship Id="rId7" Type="http://schemas.openxmlformats.org/officeDocument/2006/relationships/hyperlink" Target="mailto:Hao.Jing@3gp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CT#87e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graphicFrame>
        <p:nvGraphicFramePr>
          <p:cNvPr id="7" name="Tableau 3">
            <a:extLst>
              <a:ext uri="{FF2B5EF4-FFF2-40B4-BE49-F238E27FC236}">
                <a16:creationId xmlns:a16="http://schemas.microsoft.com/office/drawing/2014/main" id="{36509B92-DBDF-41DF-9CC3-9F7A3F8BF4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79446"/>
              </p:ext>
            </p:extLst>
          </p:nvPr>
        </p:nvGraphicFramePr>
        <p:xfrm>
          <a:off x="158621" y="2000925"/>
          <a:ext cx="11186317" cy="2479421"/>
        </p:xfrm>
        <a:graphic>
          <a:graphicData uri="http://schemas.openxmlformats.org/drawingml/2006/table">
            <a:tbl>
              <a:tblPr firstRow="1" firstCol="1" bandRow="1"/>
              <a:tblGrid>
                <a:gridCol w="14851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8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5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4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8424">
                  <a:extLst>
                    <a:ext uri="{9D8B030D-6E8A-4147-A177-3AD203B41FA5}">
                      <a16:colId xmlns:a16="http://schemas.microsoft.com/office/drawing/2014/main" val="1391414016"/>
                    </a:ext>
                  </a:extLst>
                </a:gridCol>
              </a:tblGrid>
              <a:tr h="18246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kern="120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Sent for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93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CP-200188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29.517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CP-200187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29.591 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</a:t>
                      </a:r>
                      <a:r>
                        <a:rPr lang="en-US" sz="1400" kern="1200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and Approval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3243355"/>
                  </a:ext>
                </a:extLst>
              </a:tr>
              <a:tr h="56831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CP-200189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29.675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038067"/>
                  </a:ext>
                </a:extLst>
              </a:tr>
              <a:tr h="55931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CP-200186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3GPP TS 29.486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1.0.0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Information and Approval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4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01041" y="1802471"/>
            <a:ext cx="10515600" cy="4270671"/>
          </a:xfrm>
        </p:spPr>
        <p:txBody>
          <a:bodyPr/>
          <a:lstStyle/>
          <a:p>
            <a:pPr>
              <a:defRPr/>
            </a:pPr>
            <a:r>
              <a:rPr lang="es-ES_tradnl" altLang="zh-CN" sz="2400" dirty="0"/>
              <a:t>28 </a:t>
            </a:r>
            <a:r>
              <a:rPr lang="es-ES_tradnl" altLang="zh-CN" sz="2400" dirty="0" err="1"/>
              <a:t>Work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Items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being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handled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by</a:t>
            </a:r>
            <a:r>
              <a:rPr lang="es-ES_tradnl" altLang="zh-CN" sz="2400" dirty="0"/>
              <a:t> CT3</a:t>
            </a:r>
          </a:p>
          <a:p>
            <a:pPr lvl="1">
              <a:defRPr/>
            </a:pPr>
            <a:r>
              <a:rPr lang="es-ES_tradnl" altLang="zh-CN" dirty="0"/>
              <a:t>21 </a:t>
            </a:r>
            <a:r>
              <a:rPr lang="es-ES_tradnl" altLang="zh-CN" dirty="0" err="1"/>
              <a:t>Work</a:t>
            </a:r>
            <a:r>
              <a:rPr lang="es-ES_tradnl" altLang="zh-CN" dirty="0"/>
              <a:t> </a:t>
            </a:r>
            <a:r>
              <a:rPr lang="es-ES_tradnl" altLang="zh-CN" dirty="0" err="1"/>
              <a:t>Items</a:t>
            </a:r>
            <a:r>
              <a:rPr lang="es-ES_tradnl" altLang="zh-CN" dirty="0"/>
              <a:t> </a:t>
            </a:r>
            <a:r>
              <a:rPr lang="es-ES_tradnl" altLang="zh-CN" dirty="0" err="1"/>
              <a:t>Completed</a:t>
            </a:r>
            <a:endParaRPr lang="es-ES_tradnl" altLang="zh-CN" dirty="0"/>
          </a:p>
          <a:p>
            <a:pPr lvl="1">
              <a:defRPr/>
            </a:pPr>
            <a:r>
              <a:rPr lang="es-ES_tradnl" altLang="zh-CN" dirty="0"/>
              <a:t>7 </a:t>
            </a:r>
            <a:r>
              <a:rPr lang="es-ES_tradnl" altLang="zh-CN" dirty="0" err="1"/>
              <a:t>Exception</a:t>
            </a:r>
            <a:r>
              <a:rPr lang="es-ES_tradnl" altLang="zh-CN" dirty="0"/>
              <a:t> </a:t>
            </a:r>
            <a:r>
              <a:rPr lang="es-ES_tradnl" altLang="zh-CN" dirty="0" err="1"/>
              <a:t>Sheets</a:t>
            </a:r>
            <a:r>
              <a:rPr lang="es-ES_tradnl" altLang="zh-CN" dirty="0"/>
              <a:t> </a:t>
            </a:r>
            <a:r>
              <a:rPr lang="es-ES_tradnl" altLang="zh-CN" dirty="0" err="1"/>
              <a:t>submitted</a:t>
            </a:r>
            <a:r>
              <a:rPr lang="es-ES_tradnl" altLang="zh-CN" dirty="0"/>
              <a:t> </a:t>
            </a:r>
            <a:r>
              <a:rPr lang="es-ES_tradnl" altLang="zh-CN" dirty="0" err="1"/>
              <a:t>to</a:t>
            </a:r>
            <a:r>
              <a:rPr lang="es-ES_tradnl" altLang="zh-CN" dirty="0"/>
              <a:t> </a:t>
            </a:r>
            <a:r>
              <a:rPr lang="es-ES_tradnl" altLang="zh-CN" dirty="0" err="1"/>
              <a:t>the</a:t>
            </a:r>
            <a:r>
              <a:rPr lang="es-ES_tradnl" altLang="zh-CN" dirty="0"/>
              <a:t> </a:t>
            </a:r>
            <a:r>
              <a:rPr lang="es-ES_tradnl" altLang="zh-CN" dirty="0" err="1"/>
              <a:t>Plenary</a:t>
            </a:r>
            <a:endParaRPr lang="es-ES_tradnl" altLang="zh-CN" dirty="0"/>
          </a:p>
          <a:p>
            <a:pPr lvl="1">
              <a:defRPr/>
            </a:pPr>
            <a:r>
              <a:rPr lang="es-ES_tradnl" altLang="zh-CN" dirty="0"/>
              <a:t>5 </a:t>
            </a:r>
            <a:r>
              <a:rPr lang="es-ES_tradnl" altLang="zh-CN" dirty="0" err="1"/>
              <a:t>Uncompleted</a:t>
            </a:r>
            <a:r>
              <a:rPr lang="es-ES_tradnl" altLang="zh-CN" dirty="0"/>
              <a:t> </a:t>
            </a:r>
            <a:r>
              <a:rPr lang="es-ES_tradnl" altLang="zh-CN" dirty="0" err="1"/>
              <a:t>Work</a:t>
            </a:r>
            <a:r>
              <a:rPr lang="es-ES_tradnl" altLang="zh-CN" dirty="0"/>
              <a:t> </a:t>
            </a:r>
            <a:r>
              <a:rPr lang="es-ES_tradnl" altLang="zh-CN" dirty="0" err="1"/>
              <a:t>Items</a:t>
            </a:r>
            <a:r>
              <a:rPr lang="es-ES_tradnl" altLang="zh-CN" dirty="0"/>
              <a:t> </a:t>
            </a:r>
            <a:r>
              <a:rPr lang="es-ES_tradnl" altLang="zh-CN" dirty="0" err="1"/>
              <a:t>surpass</a:t>
            </a:r>
            <a:r>
              <a:rPr lang="es-ES_tradnl" altLang="zh-CN" dirty="0"/>
              <a:t> 90% </a:t>
            </a:r>
            <a:r>
              <a:rPr lang="es-ES_tradnl" altLang="zh-CN" dirty="0" err="1"/>
              <a:t>completion</a:t>
            </a:r>
            <a:endParaRPr lang="es-ES_tradnl" altLang="zh-CN" dirty="0"/>
          </a:p>
          <a:p>
            <a:pPr lvl="1">
              <a:defRPr/>
            </a:pPr>
            <a:r>
              <a:rPr lang="es-ES_tradnl" altLang="zh-CN" dirty="0" err="1"/>
              <a:t>All</a:t>
            </a:r>
            <a:r>
              <a:rPr lang="es-ES_tradnl" altLang="zh-CN" dirty="0"/>
              <a:t> </a:t>
            </a:r>
            <a:r>
              <a:rPr lang="es-ES_tradnl" altLang="zh-CN" dirty="0" err="1"/>
              <a:t>but</a:t>
            </a:r>
            <a:r>
              <a:rPr lang="es-ES_tradnl" altLang="zh-CN" dirty="0"/>
              <a:t> </a:t>
            </a:r>
            <a:r>
              <a:rPr lang="es-ES_tradnl" altLang="zh-CN" dirty="0" err="1"/>
              <a:t>one</a:t>
            </a:r>
            <a:r>
              <a:rPr lang="es-ES_tradnl" altLang="zh-CN" dirty="0"/>
              <a:t> </a:t>
            </a:r>
            <a:r>
              <a:rPr lang="es-ES_tradnl" altLang="zh-CN" dirty="0" err="1"/>
              <a:t>Release</a:t>
            </a:r>
            <a:r>
              <a:rPr lang="es-ES_tradnl" altLang="zh-CN" dirty="0"/>
              <a:t> 16 TS </a:t>
            </a:r>
            <a:r>
              <a:rPr lang="es-ES_tradnl" altLang="zh-CN" dirty="0" err="1"/>
              <a:t>sent</a:t>
            </a:r>
            <a:r>
              <a:rPr lang="es-ES_tradnl" altLang="zh-CN" dirty="0"/>
              <a:t> </a:t>
            </a:r>
            <a:r>
              <a:rPr lang="es-ES_tradnl" altLang="zh-CN" dirty="0" err="1"/>
              <a:t>for</a:t>
            </a:r>
            <a:r>
              <a:rPr lang="es-ES_tradnl" altLang="zh-CN" dirty="0"/>
              <a:t> </a:t>
            </a:r>
            <a:r>
              <a:rPr lang="es-ES_tradnl" altLang="zh-CN" dirty="0" err="1"/>
              <a:t>Approval</a:t>
            </a:r>
            <a:endParaRPr lang="es-ES_tradnl" altLang="zh-CN" dirty="0"/>
          </a:p>
          <a:p>
            <a:pPr lvl="1">
              <a:defRPr/>
            </a:pPr>
            <a:r>
              <a:rPr lang="es-ES_tradnl" altLang="zh-CN" dirty="0"/>
              <a:t>3 </a:t>
            </a:r>
            <a:r>
              <a:rPr lang="es-ES_tradnl" altLang="zh-CN" dirty="0" err="1"/>
              <a:t>revised</a:t>
            </a:r>
            <a:r>
              <a:rPr lang="es-ES_tradnl" altLang="zh-CN" dirty="0"/>
              <a:t> non-CT3 </a:t>
            </a:r>
            <a:r>
              <a:rPr lang="es-ES_tradnl" altLang="zh-CN" dirty="0" err="1"/>
              <a:t>Work</a:t>
            </a:r>
            <a:r>
              <a:rPr lang="es-ES_tradnl" altLang="zh-CN" dirty="0"/>
              <a:t> </a:t>
            </a:r>
            <a:r>
              <a:rPr lang="es-ES_tradnl" altLang="zh-CN" dirty="0" err="1"/>
              <a:t>Items</a:t>
            </a:r>
            <a:r>
              <a:rPr lang="es-ES_tradnl" altLang="zh-CN" dirty="0"/>
              <a:t> </a:t>
            </a:r>
            <a:r>
              <a:rPr lang="es-ES_tradnl" altLang="zh-CN" dirty="0" err="1"/>
              <a:t>endorsed</a:t>
            </a:r>
            <a:r>
              <a:rPr lang="es-ES_tradnl" altLang="zh-CN" dirty="0"/>
              <a:t> </a:t>
            </a:r>
            <a:r>
              <a:rPr lang="es-ES_tradnl" altLang="zh-CN" dirty="0" err="1"/>
              <a:t>by</a:t>
            </a:r>
            <a:r>
              <a:rPr lang="es-ES_tradnl" altLang="zh-CN" dirty="0"/>
              <a:t> CT3 </a:t>
            </a:r>
            <a:r>
              <a:rPr lang="es-ES_tradnl" altLang="zh-CN" dirty="0" err="1"/>
              <a:t>with</a:t>
            </a:r>
            <a:r>
              <a:rPr lang="es-ES_tradnl" altLang="zh-CN" dirty="0"/>
              <a:t> no CT3 </a:t>
            </a:r>
            <a:r>
              <a:rPr lang="es-ES_tradnl" altLang="zh-CN" dirty="0" err="1"/>
              <a:t>impact</a:t>
            </a:r>
            <a:endParaRPr lang="es-ES_tradnl" altLang="zh-CN" dirty="0"/>
          </a:p>
          <a:p>
            <a:pPr>
              <a:defRPr/>
            </a:pPr>
            <a:r>
              <a:rPr lang="es-ES_tradnl" altLang="zh-CN" sz="2400" dirty="0" err="1"/>
              <a:t>Dependencies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with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stage</a:t>
            </a:r>
            <a:r>
              <a:rPr lang="es-ES_tradnl" altLang="zh-CN" sz="2400" dirty="0"/>
              <a:t> 2 </a:t>
            </a:r>
            <a:r>
              <a:rPr lang="es-ES_tradnl" altLang="zh-CN" sz="2400" dirty="0" err="1"/>
              <a:t>still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to</a:t>
            </a:r>
            <a:r>
              <a:rPr lang="es-ES_tradnl" altLang="zh-CN" sz="2400" dirty="0"/>
              <a:t> be </a:t>
            </a:r>
            <a:r>
              <a:rPr lang="es-ES_tradnl" altLang="zh-CN" sz="2400" dirty="0" err="1"/>
              <a:t>considered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for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uncompleted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Work</a:t>
            </a:r>
            <a:r>
              <a:rPr lang="es-ES_tradnl" altLang="zh-CN" sz="2400" dirty="0"/>
              <a:t>  </a:t>
            </a:r>
            <a:r>
              <a:rPr lang="es-ES_tradnl" altLang="zh-CN" sz="2400" dirty="0" err="1"/>
              <a:t>Items</a:t>
            </a:r>
            <a:endParaRPr lang="es-ES_tradnl" altLang="zh-CN" sz="2400" dirty="0"/>
          </a:p>
          <a:p>
            <a:pPr>
              <a:defRPr/>
            </a:pPr>
            <a:r>
              <a:rPr lang="es-ES_tradnl" altLang="zh-CN" sz="2400" dirty="0" err="1"/>
              <a:t>All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features</a:t>
            </a:r>
            <a:r>
              <a:rPr lang="es-ES_tradnl" altLang="zh-CN" sz="2400" dirty="0"/>
              <a:t>/</a:t>
            </a:r>
            <a:r>
              <a:rPr lang="es-ES_tradnl" altLang="zh-CN" sz="2400" dirty="0" err="1"/>
              <a:t>corrections</a:t>
            </a:r>
            <a:r>
              <a:rPr lang="es-ES_tradnl" altLang="zh-CN" sz="2400" dirty="0"/>
              <a:t>  </a:t>
            </a:r>
            <a:r>
              <a:rPr lang="es-ES_tradnl" altLang="zh-CN" sz="2400" dirty="0" err="1"/>
              <a:t>classified</a:t>
            </a:r>
            <a:r>
              <a:rPr lang="es-ES_tradnl" altLang="zh-CN" sz="2400" dirty="0"/>
              <a:t> as </a:t>
            </a:r>
            <a:r>
              <a:rPr lang="es-ES_tradnl" altLang="zh-CN" sz="2400" dirty="0" err="1"/>
              <a:t>backward</a:t>
            </a:r>
            <a:r>
              <a:rPr lang="es-ES_tradnl" altLang="zh-CN" sz="2400" dirty="0"/>
              <a:t>-Compatible</a:t>
            </a:r>
          </a:p>
          <a:p>
            <a:pPr lvl="1">
              <a:defRPr/>
            </a:pPr>
            <a:r>
              <a:rPr lang="es-ES_tradnl" altLang="zh-CN" dirty="0" err="1"/>
              <a:t>Reluctancy</a:t>
            </a:r>
            <a:r>
              <a:rPr lang="es-ES_tradnl" altLang="zh-CN" dirty="0"/>
              <a:t> </a:t>
            </a:r>
            <a:r>
              <a:rPr lang="es-ES_tradnl" altLang="zh-CN" dirty="0" err="1"/>
              <a:t>to</a:t>
            </a:r>
            <a:r>
              <a:rPr lang="es-ES_tradnl" altLang="zh-CN" dirty="0"/>
              <a:t> </a:t>
            </a:r>
            <a:r>
              <a:rPr lang="es-ES_tradnl" altLang="zh-CN" dirty="0" err="1"/>
              <a:t>accept</a:t>
            </a:r>
            <a:r>
              <a:rPr lang="es-ES_tradnl" altLang="zh-CN" dirty="0"/>
              <a:t> </a:t>
            </a:r>
            <a:r>
              <a:rPr lang="es-ES_tradnl" altLang="zh-CN" dirty="0" err="1"/>
              <a:t>Backward</a:t>
            </a:r>
            <a:r>
              <a:rPr lang="es-ES_tradnl" altLang="zh-CN" dirty="0"/>
              <a:t>-Incompatible </a:t>
            </a:r>
            <a:r>
              <a:rPr lang="es-ES_tradnl" altLang="zh-CN" dirty="0" err="1"/>
              <a:t>corrections</a:t>
            </a:r>
            <a:endParaRPr lang="es-ES_tradnl" altLang="zh-CN" dirty="0"/>
          </a:p>
          <a:p>
            <a:pPr>
              <a:defRPr/>
            </a:pPr>
            <a:r>
              <a:rPr lang="es-ES_tradnl" altLang="zh-CN" sz="2400" dirty="0"/>
              <a:t>Use </a:t>
            </a:r>
            <a:r>
              <a:rPr lang="es-ES_tradnl" altLang="zh-CN" sz="2400" dirty="0" err="1"/>
              <a:t>of</a:t>
            </a:r>
            <a:r>
              <a:rPr lang="es-ES_tradnl" altLang="zh-CN" sz="2400" dirty="0"/>
              <a:t> ETSI </a:t>
            </a:r>
            <a:r>
              <a:rPr lang="es-ES_tradnl" altLang="zh-CN" sz="2400" dirty="0" err="1"/>
              <a:t>Forge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being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incorporated</a:t>
            </a:r>
            <a:r>
              <a:rPr lang="es-ES_tradnl" altLang="zh-CN" sz="2400" dirty="0"/>
              <a:t> </a:t>
            </a:r>
            <a:r>
              <a:rPr lang="es-ES_tradnl" altLang="zh-CN" sz="2400" dirty="0" err="1"/>
              <a:t>to</a:t>
            </a:r>
            <a:r>
              <a:rPr lang="es-ES_tradnl" altLang="zh-CN" sz="2400" dirty="0"/>
              <a:t> normal </a:t>
            </a:r>
            <a:r>
              <a:rPr lang="es-ES_tradnl" altLang="zh-CN" sz="2400" dirty="0" err="1"/>
              <a:t>procedures</a:t>
            </a:r>
            <a:r>
              <a:rPr lang="es-ES_tradnl" altLang="zh-CN" sz="2400" dirty="0"/>
              <a:t>.</a:t>
            </a:r>
          </a:p>
          <a:p>
            <a:pPr marL="0" indent="0">
              <a:buNone/>
              <a:defRPr/>
            </a:pPr>
            <a:endParaRPr lang="es-ES_tradnl" altLang="zh-CN" sz="2000" dirty="0"/>
          </a:p>
          <a:p>
            <a:pPr>
              <a:defRPr/>
            </a:pPr>
            <a:endParaRPr lang="es-ES_tradnl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48099"/>
          </a:xfrm>
        </p:spPr>
        <p:txBody>
          <a:bodyPr/>
          <a:lstStyle/>
          <a:p>
            <a:r>
              <a:rPr lang="en-US" dirty="0"/>
              <a:t>Release 15 out of the scope of CT3#108e meeting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  <a:p>
            <a:pPr lvl="1"/>
            <a:r>
              <a:rPr lang="en-US" dirty="0"/>
              <a:t>Reluctancy to accept Backward-Incompatible Changes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71946" y="1809029"/>
            <a:ext cx="10515600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CT3 work fully focused on the completion of Release 16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21 Work Items out of 28 finished according to the estimated dates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7 Exception Sheets requested for completion of the Work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endParaRPr lang="en-US" altLang="zh-CN" sz="2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Dependencies with Stage 2 for the uncompleted work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US" altLang="zh-CN" sz="2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Q2 period will be focused on handling the exceptions for Release 16 and the possible corrections of the </a:t>
            </a:r>
            <a:r>
              <a:rPr lang="en-US" altLang="zh-CN" sz="22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 specifications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US" altLang="zh-CN" sz="2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Decision to convert CT3#109 meeting in April into an electronic meeting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2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200" dirty="0">
                <a:ea typeface="MS PGothic" panose="020B0600070205080204" pitchFamily="34" charset="-128"/>
                <a:cs typeface="Arial" panose="020B0604020202020204" pitchFamily="34" charset="0"/>
              </a:rPr>
              <a:t>Decision to cancel the f2f ad-hoc meeting in July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000" dirty="0">
                <a:ea typeface="MS PGothic" panose="020B0600070205080204" pitchFamily="34" charset="-128"/>
                <a:cs typeface="Arial" panose="020B0604020202020204" pitchFamily="34" charset="0"/>
              </a:rPr>
              <a:t>Decision to have an electronic meeting instead postponed to April meeting</a:t>
            </a:r>
          </a:p>
          <a:p>
            <a:pPr>
              <a:lnSpc>
                <a:spcPct val="80000"/>
              </a:lnSpc>
              <a:defRPr/>
            </a:pPr>
            <a:endParaRPr lang="en-US" altLang="zh-CN" sz="2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For Information to CT (II)- e-meeting experience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80805" y="1690688"/>
            <a:ext cx="10515600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400" dirty="0">
                <a:ea typeface="MS PGothic" panose="020B0600070205080204" pitchFamily="34" charset="-128"/>
                <a:cs typeface="Arial" panose="020B0604020202020204" pitchFamily="34" charset="0"/>
              </a:rPr>
              <a:t>CT3 Electronic meeting focused on Rel-16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8-day meeting (Feb 19-28)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Assigned schedule for the email discussions: WI assigned per day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2-3 hour conference held daily focused on the scheduled Work Items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Agenda based on the prioritization of Work Items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DAD updated daily with the summary of the discussions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Experience 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In general, all companies followed the directives and adapted quite well to the procedure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Increased work load for providing and interpreting comments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No f2f offline discussions required an extra effort for finding agreements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Amount of work may have impacted in the quality of the final contributions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The whole 8 days were required for the handling of all contributions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Conferences were productive for unblocking controversial issues and making decisions on the CRs/</a:t>
            </a:r>
            <a:r>
              <a:rPr lang="en-US" altLang="zh-CN" sz="1600" dirty="0" err="1">
                <a:ea typeface="MS PGothic" panose="020B0600070205080204" pitchFamily="34" charset="-128"/>
                <a:cs typeface="Arial" panose="020B0604020202020204" pitchFamily="34" charset="0"/>
              </a:rPr>
              <a:t>pCRs</a:t>
            </a: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Quality of the conferences to be improved (lost connections, screen not always visualized, etc.)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1600" dirty="0">
                <a:ea typeface="MS PGothic" panose="020B0600070205080204" pitchFamily="34" charset="-128"/>
                <a:cs typeface="Arial" panose="020B0604020202020204" pitchFamily="34" charset="0"/>
              </a:rPr>
              <a:t>Delays in the emails due to the handling of parallel WGs e-meetings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endParaRPr lang="es-ES" altLang="zh-CN" dirty="0"/>
          </a:p>
          <a:p>
            <a:pPr marL="457200" lvl="1" indent="0">
              <a:lnSpc>
                <a:spcPct val="80000"/>
              </a:lnSpc>
              <a:buNone/>
              <a:defRPr/>
            </a:pPr>
            <a:r>
              <a:rPr lang="en-US" dirty="0"/>
              <a:t> </a:t>
            </a:r>
            <a:endParaRPr lang="es-ES" dirty="0"/>
          </a:p>
          <a:p>
            <a:pPr lvl="1">
              <a:lnSpc>
                <a:spcPct val="80000"/>
              </a:lnSpc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14400" lvl="2" indent="0">
              <a:lnSpc>
                <a:spcPct val="80000"/>
              </a:lnSpc>
              <a:buNone/>
              <a:defRPr/>
            </a:pPr>
            <a:endParaRPr lang="en-US" altLang="zh-CN" sz="16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40325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 wants to thank</a:t>
            </a: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Chairmen Yoshihiro and Huang Zhenning for helping</a:t>
            </a:r>
            <a:r>
              <a:rPr lang="es-ES" sz="2000" dirty="0"/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Hao Jing for his big effort and good work to support CT3 before, during and after the meeting.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 for the success of this challenging meeting.</a:t>
            </a: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CT WG Chairs, CT Chair and MCCs for helping with the good practices in the handling of e-meetings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199994"/>
              </p:ext>
            </p:extLst>
          </p:nvPr>
        </p:nvGraphicFramePr>
        <p:xfrm>
          <a:off x="601245" y="1857829"/>
          <a:ext cx="10467089" cy="3685094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0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C3-201087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on UE Policy Association Establishment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#0405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... CR#1685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C3-201495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Report of EPS Fallback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#0180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CR#0384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C3-201496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Report of EPS Fallback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#1635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CR#0384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C3-201497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Report of EPS Fallback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#0423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CR#0384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3292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 UE mobility and communication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720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… CR#0112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921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C3-201378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API, Support of abnormal behaviour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#0131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… CR#0126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25381"/>
                  </a:ext>
                </a:extLst>
              </a:tr>
              <a:tr h="3468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Nnwdaf_AnalyticsInfo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API, Support of abnormal behaviour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… CR#0126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47634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NF Load analytics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#0136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… CR#0113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52862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Additional Access Type for ATSSS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#0420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 … CR#1906 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 … CR#0361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8023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approval(I)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1993467" y="3955551"/>
            <a:ext cx="3343275" cy="1384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7"/>
              </a:rPr>
              <a:t>Hao.Jing@3gpp.org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7" y="3772815"/>
            <a:ext cx="1169582" cy="15677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717995"/>
              </p:ext>
            </p:extLst>
          </p:nvPr>
        </p:nvGraphicFramePr>
        <p:xfrm>
          <a:off x="601245" y="1857829"/>
          <a:ext cx="10467089" cy="4081334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0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C3-201434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Clarification of DS-TT and NW-TT ports identification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CR#0424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2070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C3-201432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Clarification of DS-TT and NW-TT ports management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CR#0425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2070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C3-201525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Configuration of one or more NW-TT port management information containers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CR#0132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23.501 CR 2070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C3-201406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of the DDD status event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CR#0066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... CR #1930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3292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C3-201404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of the Availability after DDN Failure event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CR#0065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CR#1983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077849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The data type of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GlobalLineId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CR#0412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7200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TS29.571 ... CR #0173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14400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4921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C3-201459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The data type of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GlobalLineId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CR#0098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TS29.571 ... CR #0173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25381"/>
                  </a:ext>
                </a:extLst>
              </a:tr>
              <a:tr h="3468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C3-201461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Binding mechanism update for V2X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CR#0109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CR#0390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47634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parameter mapping at SMF update for V2X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CR#0111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... CR#0390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552862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C3-201443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Annex B, IMS Session Establishment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CR#0112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23.228 CR 1231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80236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approval(II) </a:t>
            </a:r>
          </a:p>
        </p:txBody>
      </p:sp>
    </p:spTree>
    <p:extLst>
      <p:ext uri="{BB962C8B-B14F-4D97-AF65-F5344CB8AC3E}">
        <p14:creationId xmlns:p14="http://schemas.microsoft.com/office/powerpoint/2010/main" val="261420550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932925"/>
              </p:ext>
            </p:extLst>
          </p:nvPr>
        </p:nvGraphicFramePr>
        <p:xfrm>
          <a:off x="533007" y="2117137"/>
          <a:ext cx="10467089" cy="1456617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70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C3-201444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Annex B, IMS Session Modification, provisioning of service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CR#0113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23.228 CR 1231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Framework for Live Uplink Streaming (FLUS) in Rx interface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CR#1632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29.230 CR #0678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C3-201383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 UE mobility and communication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CR#0122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#0112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31816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approval(III) </a:t>
            </a:r>
          </a:p>
        </p:txBody>
      </p:sp>
    </p:spTree>
    <p:extLst>
      <p:ext uri="{BB962C8B-B14F-4D97-AF65-F5344CB8AC3E}">
        <p14:creationId xmlns:p14="http://schemas.microsoft.com/office/powerpoint/2010/main" val="450131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>
                <a:solidFill>
                  <a:srgbClr val="FF0000"/>
                </a:solidFill>
              </a:rPr>
              <a:t> CT3#108 CANCELLED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CT3#108E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4696092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CT3#109E</a:t>
            </a:r>
          </a:p>
          <a:p>
            <a:pPr lvl="2"/>
            <a:endParaRPr lang="en-US" altLang="fr-FR" dirty="0"/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>
                <a:solidFill>
                  <a:srgbClr val="FF0000"/>
                </a:solidFill>
              </a:rPr>
              <a:t>CT3#109 CANCELLED</a:t>
            </a:r>
          </a:p>
          <a:p>
            <a:pPr lvl="2"/>
            <a:r>
              <a:rPr lang="en-US" altLang="fr-FR" dirty="0"/>
              <a:t>CT3#110 (Wroclaw) </a:t>
            </a:r>
            <a:r>
              <a:rPr lang="en-US" altLang="fr-FR" dirty="0">
                <a:solidFill>
                  <a:srgbClr val="FF0000"/>
                </a:solidFill>
              </a:rPr>
              <a:t>TBC</a:t>
            </a:r>
          </a:p>
          <a:p>
            <a:pPr marL="457200" lvl="1" indent="0">
              <a:buNone/>
            </a:pPr>
            <a:endParaRPr lang="en-US" altLang="fr-FR" dirty="0"/>
          </a:p>
          <a:p>
            <a:pPr marL="0" indent="0">
              <a:buNone/>
            </a:pPr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7795438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541 documents allocated in CT3#108e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128/0/48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34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CT3#108e: 64 registered/ 64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8281A21-B937-4DC8-8F2B-6D9348662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48099"/>
          </a:xfrm>
        </p:spPr>
        <p:txBody>
          <a:bodyPr/>
          <a:lstStyle/>
          <a:p>
            <a:r>
              <a:rPr lang="en-US" dirty="0"/>
              <a:t>None</a:t>
            </a:r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046628"/>
              </p:ext>
            </p:extLst>
          </p:nvPr>
        </p:nvGraphicFramePr>
        <p:xfrm>
          <a:off x="1166037" y="1807818"/>
          <a:ext cx="10207455" cy="3581904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3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09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Enhancement of 5G PCC related services (*)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en5GPccSer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</a:t>
                      </a: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-19324</a:t>
                      </a: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</a:t>
                      </a:r>
                      <a:r>
                        <a:rPr lang="en-GB" sz="1600" kern="12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eNA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4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VBCLTE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B05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CP-191110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Enhancement of 3GPP Northbound APIs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CP-193175</a:t>
                      </a: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u="none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on 5GS Transfer of Policies for Background Data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xBDT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CP-192182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xMB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extension for mission critical services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MC_XMB-CT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CP-192180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7894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of enhancements for Common API Framework for 3GPP Northbound 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eCAPIF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CP-192183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67068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35091" y="550685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Exception Sheet required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988006"/>
              </p:ext>
            </p:extLst>
          </p:nvPr>
        </p:nvGraphicFramePr>
        <p:xfrm>
          <a:off x="1155915" y="1833525"/>
          <a:ext cx="10197885" cy="3163776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319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78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Multi-device and multi-identity (*)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MuD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2018-09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CP-200148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155675"/>
                  </a:ext>
                </a:extLst>
              </a:tr>
              <a:tr h="706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IMS Stage-3 IETF Protocol Alignment (*)</a:t>
                      </a:r>
                      <a:endParaRPr lang="es-E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IMSProtoc16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CP-183084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5G_eSBA (*)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-190191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ATSSS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-190201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 aspects of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CP-193142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326625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ETSUN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-190192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PARLOS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-190197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Exception Sheet required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610003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834903"/>
              </p:ext>
            </p:extLst>
          </p:nvPr>
        </p:nvGraphicFramePr>
        <p:xfrm>
          <a:off x="519015" y="2324753"/>
          <a:ext cx="10355462" cy="2365458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6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1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96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90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13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086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eNS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-190196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5G_eLCS (*)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E2E_DELAY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CP-190193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3461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5G_CIoT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CP-200147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86039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5WWC (*)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-193145</a:t>
                      </a:r>
                      <a:endParaRPr lang="fr-FR" sz="1600" i="1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384519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CT3 aspects of 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CP-200058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19756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CT3 aspects 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CP-191060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998988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Exception Sheet required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14162213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83429"/>
              </p:ext>
            </p:extLst>
          </p:nvPr>
        </p:nvGraphicFramePr>
        <p:xfrm>
          <a:off x="418455" y="2035624"/>
          <a:ext cx="10302885" cy="2844969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881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67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i="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i="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90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 URLLC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5G_URLLC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CP-192022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e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CP-192023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of Service Enabler Architecture Layer for Verticals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SEAL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75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CP-192205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2917678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Load and Overload Control of 5GC Service Based Interfaces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LOCL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100*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6304243"/>
                  </a:ext>
                </a:extLst>
              </a:tr>
              <a:tr h="23257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 of single radio voice continuity from 5GS to 3G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5G_SRVCC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CP-193014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395966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Exception Sheet required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FC9FB0A-1A6C-47D6-B624-CC1242D3EC8A}"/>
              </a:ext>
            </a:extLst>
          </p:cNvPr>
          <p:cNvSpPr/>
          <p:nvPr/>
        </p:nvSpPr>
        <p:spPr>
          <a:xfrm>
            <a:off x="4049486" y="522552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" dirty="0"/>
              <a:t>(*): No </a:t>
            </a:r>
            <a:r>
              <a:rPr lang="es-ES" dirty="0" err="1"/>
              <a:t>impacts</a:t>
            </a:r>
            <a:r>
              <a:rPr lang="es-ES" dirty="0"/>
              <a:t> in CT3 </a:t>
            </a:r>
            <a:r>
              <a:rPr lang="es-ES" dirty="0" err="1"/>
              <a:t>Specifications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7912376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25744</TotalTime>
  <Words>1490</Words>
  <Application>Microsoft Office PowerPoint</Application>
  <PresentationFormat>Widescreen</PresentationFormat>
  <Paragraphs>485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CT#87e</vt:lpstr>
      <vt:lpstr>TSG CT3 Officials </vt:lpstr>
      <vt:lpstr>Meeting Calendar</vt:lpstr>
      <vt:lpstr>TSG WG CT3 Statistics</vt:lpstr>
      <vt:lpstr>New/Revised agreed  Study/Work Items led by CT3</vt:lpstr>
      <vt:lpstr>Work Plan – CT3 Driven </vt:lpstr>
      <vt:lpstr>Work Plan – Non-CT3 Driven (I)</vt:lpstr>
      <vt:lpstr>Work Plan – Non-CT3 Driven (II)</vt:lpstr>
      <vt:lpstr>Work Plan – Non-CT3 Driven (III)</vt:lpstr>
      <vt:lpstr>TS/TR sent to CT plenary</vt:lpstr>
      <vt:lpstr>Release 16 Status</vt:lpstr>
      <vt:lpstr>Release 15 Status</vt:lpstr>
      <vt:lpstr>Backward Incompatible Changes</vt:lpstr>
      <vt:lpstr>For Information to CT (I)</vt:lpstr>
      <vt:lpstr>For Information to CT (II)- e-meeting experience</vt:lpstr>
      <vt:lpstr>For Action to CT</vt:lpstr>
      <vt:lpstr>Acknowledgement</vt:lpstr>
      <vt:lpstr>Annex</vt:lpstr>
      <vt:lpstr>CRs for conditional approval(I) </vt:lpstr>
      <vt:lpstr>CRs for conditional approval(II) </vt:lpstr>
      <vt:lpstr>CRs for conditional approval(III)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Susana Fernandez</cp:lastModifiedBy>
  <cp:revision>1153</cp:revision>
  <dcterms:created xsi:type="dcterms:W3CDTF">2010-02-05T13:52:04Z</dcterms:created>
  <dcterms:modified xsi:type="dcterms:W3CDTF">2020-03-06T12:17:46Z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