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471" r:id="rId3"/>
    <p:sldId id="462" r:id="rId4"/>
    <p:sldId id="463" r:id="rId5"/>
    <p:sldId id="468" r:id="rId6"/>
    <p:sldId id="464" r:id="rId7"/>
    <p:sldId id="465" r:id="rId8"/>
    <p:sldId id="466" r:id="rId9"/>
    <p:sldId id="467" r:id="rId10"/>
    <p:sldId id="469"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0" d="100"/>
          <a:sy n="70" d="100"/>
        </p:scale>
        <p:origin x="-66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CT#87-e</a:t>
            </a:r>
          </a:p>
          <a:p>
            <a:pPr eaLnBrk="1" hangingPunct="1">
              <a:defRPr/>
            </a:pPr>
            <a:r>
              <a:rPr lang="sv-SE" altLang="en-US" sz="1200" b="1" dirty="0" smtClean="0">
                <a:latin typeface="Arial "/>
              </a:rPr>
              <a:t>Online – 16.-18. March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CP-200014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7e/Agenda" TargetMode="External"/><Relationship Id="rId7" Type="http://schemas.openxmlformats.org/officeDocument/2006/relationships/hyperlink" Target="https://www.3gpp.org/ftp/tsg_ct/TSG_CT/TSGC_87e/Report" TargetMode="External"/><Relationship Id="rId2" Type="http://schemas.openxmlformats.org/officeDocument/2006/relationships/hyperlink" Target="https://www.3gpp.org/ftp/tsg_ct/TSG_CT/TSGC_87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7e/Invitation" TargetMode="External"/><Relationship Id="rId5" Type="http://schemas.openxmlformats.org/officeDocument/2006/relationships/hyperlink" Target="https://www.3gpp.org/ftp/tsg_ct/TSG_CT/TSGC_87e/Inbox" TargetMode="External"/><Relationship Id="rId4" Type="http://schemas.openxmlformats.org/officeDocument/2006/relationships/hyperlink" Target="https://www.3gpp.org/ftp/tsg_ct/TSG_CT/TSGC_87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CT#87-e </a:t>
            </a:r>
            <a:r>
              <a:rPr lang="en-US" altLang="en-US" dirty="0" err="1" smtClean="0"/>
              <a:t>Guidances</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400" dirty="0" err="1" smtClean="0"/>
              <a:t>When</a:t>
            </a:r>
            <a:r>
              <a:rPr lang="fr-FR" sz="2400" dirty="0" smtClean="0"/>
              <a:t> </a:t>
            </a:r>
            <a:r>
              <a:rPr lang="fr-FR" sz="2400" dirty="0" err="1" smtClean="0"/>
              <a:t>triggering</a:t>
            </a:r>
            <a:r>
              <a:rPr lang="fr-FR" sz="2400" dirty="0" smtClean="0"/>
              <a:t> a discussion on the CT </a:t>
            </a:r>
            <a:r>
              <a:rPr lang="fr-FR" sz="2400" dirty="0" err="1" smtClean="0"/>
              <a:t>reflector</a:t>
            </a:r>
            <a:r>
              <a:rPr lang="fr-FR" sz="2400" dirty="0" smtClean="0"/>
              <a:t>, the </a:t>
            </a:r>
            <a:r>
              <a:rPr lang="fr-FR" sz="2400" dirty="0" err="1" smtClean="0"/>
              <a:t>following</a:t>
            </a:r>
            <a:r>
              <a:rPr lang="fr-FR" sz="2400" dirty="0" smtClean="0"/>
              <a:t> </a:t>
            </a:r>
            <a:r>
              <a:rPr lang="fr-FR" sz="2400" dirty="0" err="1" smtClean="0"/>
              <a:t>subject</a:t>
            </a:r>
            <a:r>
              <a:rPr lang="fr-FR" sz="2400" dirty="0" smtClean="0"/>
              <a:t> header </a:t>
            </a:r>
            <a:r>
              <a:rPr lang="fr-FR" sz="2400" dirty="0" err="1" smtClean="0"/>
              <a:t>should</a:t>
            </a:r>
            <a:r>
              <a:rPr lang="fr-FR" sz="2400" dirty="0" smtClean="0"/>
              <a:t> </a:t>
            </a:r>
            <a:r>
              <a:rPr lang="fr-FR" sz="2400" dirty="0" err="1" smtClean="0"/>
              <a:t>be</a:t>
            </a:r>
            <a:r>
              <a:rPr lang="fr-FR" sz="2400" dirty="0" smtClean="0"/>
              <a:t> </a:t>
            </a:r>
            <a:r>
              <a:rPr lang="fr-FR" sz="2400" dirty="0" err="1" smtClean="0"/>
              <a:t>used</a:t>
            </a:r>
            <a:r>
              <a:rPr lang="fr-FR" sz="2400" dirty="0" smtClean="0"/>
              <a:t>:</a:t>
            </a:r>
          </a:p>
          <a:p>
            <a:pPr lvl="1"/>
            <a:r>
              <a:rPr lang="fr-FR" sz="2000" dirty="0" smtClean="0"/>
              <a:t>[Agenda Item] [CR pack] [</a:t>
            </a:r>
            <a:r>
              <a:rPr lang="fr-FR" sz="2000" dirty="0" err="1" smtClean="0"/>
              <a:t>Tdoc</a:t>
            </a:r>
            <a:r>
              <a:rPr lang="fr-FR" sz="2000" dirty="0" smtClean="0"/>
              <a:t>#] comment:</a:t>
            </a:r>
          </a:p>
          <a:p>
            <a:pPr lvl="1"/>
            <a:r>
              <a:rPr lang="fr-FR" sz="2000" dirty="0" smtClean="0"/>
              <a:t>[Agenda Item] [</a:t>
            </a:r>
            <a:r>
              <a:rPr lang="fr-FR" sz="2000" dirty="0" err="1" smtClean="0"/>
              <a:t>Company</a:t>
            </a:r>
            <a:r>
              <a:rPr lang="fr-FR" sz="2000" dirty="0" smtClean="0"/>
              <a:t> CR] [</a:t>
            </a:r>
            <a:r>
              <a:rPr lang="fr-FR" sz="2000" dirty="0" err="1" smtClean="0"/>
              <a:t>Tdoc</a:t>
            </a:r>
            <a:r>
              <a:rPr lang="fr-FR" sz="2000" dirty="0" smtClean="0"/>
              <a:t>#] comment:</a:t>
            </a:r>
          </a:p>
          <a:p>
            <a:pPr lvl="1"/>
            <a:r>
              <a:rPr lang="fr-FR" sz="2000" dirty="0" smtClean="0"/>
              <a:t>[Agenda Item] [WG </a:t>
            </a:r>
            <a:r>
              <a:rPr lang="fr-FR" sz="2000" dirty="0" err="1" smtClean="0"/>
              <a:t>status</a:t>
            </a:r>
            <a:r>
              <a:rPr lang="fr-FR" sz="2000" dirty="0" smtClean="0"/>
              <a:t> report] [</a:t>
            </a:r>
            <a:r>
              <a:rPr lang="fr-FR" sz="2000" dirty="0" err="1" smtClean="0"/>
              <a:t>Tdoc</a:t>
            </a:r>
            <a:r>
              <a:rPr lang="fr-FR" sz="2000" dirty="0" smtClean="0"/>
              <a:t>#] comment:</a:t>
            </a:r>
          </a:p>
          <a:p>
            <a:pPr lvl="1"/>
            <a:r>
              <a:rPr lang="fr-FR" sz="2000" dirty="0" smtClean="0"/>
              <a:t>[Agenda Item] [TR/TS to </a:t>
            </a:r>
            <a:r>
              <a:rPr lang="fr-FR" sz="2000" dirty="0" err="1" smtClean="0"/>
              <a:t>plenary</a:t>
            </a:r>
            <a:r>
              <a:rPr lang="fr-FR" sz="2000" dirty="0" smtClean="0"/>
              <a:t>] [</a:t>
            </a:r>
            <a:r>
              <a:rPr lang="fr-FR" sz="2000" dirty="0" err="1" smtClean="0"/>
              <a:t>Tdoc</a:t>
            </a:r>
            <a:r>
              <a:rPr lang="fr-FR" sz="2000" dirty="0" smtClean="0"/>
              <a:t>#] comment:</a:t>
            </a:r>
          </a:p>
          <a:p>
            <a:pPr lvl="1"/>
            <a:r>
              <a:rPr lang="fr-FR" sz="2000" dirty="0" smtClean="0"/>
              <a:t>[Agenda Item] [Rel-16 Exception] [</a:t>
            </a:r>
            <a:r>
              <a:rPr lang="fr-FR" sz="2000" dirty="0" err="1" smtClean="0"/>
              <a:t>Tdoc</a:t>
            </a:r>
            <a:r>
              <a:rPr lang="fr-FR" sz="2000" dirty="0" smtClean="0"/>
              <a:t>#] comment:</a:t>
            </a:r>
          </a:p>
          <a:p>
            <a:pPr lvl="1"/>
            <a:r>
              <a:rPr lang="fr-FR" sz="2000" dirty="0" smtClean="0"/>
              <a:t>[Agenda Item] [WID/SID] [</a:t>
            </a:r>
            <a:r>
              <a:rPr lang="fr-FR" sz="2000" dirty="0" err="1" smtClean="0"/>
              <a:t>Tdoc</a:t>
            </a:r>
            <a:r>
              <a:rPr lang="fr-FR" sz="2000" dirty="0" smtClean="0"/>
              <a:t>#] comment:</a:t>
            </a:r>
          </a:p>
          <a:p>
            <a:pPr lvl="1"/>
            <a:r>
              <a:rPr lang="fr-FR" sz="2000" dirty="0" smtClean="0"/>
              <a:t>[Agenda Item] [LS In] [</a:t>
            </a:r>
            <a:r>
              <a:rPr lang="fr-FR" sz="2000" dirty="0" err="1" smtClean="0"/>
              <a:t>Tdoc</a:t>
            </a:r>
            <a:r>
              <a:rPr lang="fr-FR" sz="2000" dirty="0" smtClean="0"/>
              <a:t>#] comment:</a:t>
            </a:r>
          </a:p>
          <a:p>
            <a:pPr lvl="1"/>
            <a:r>
              <a:rPr lang="fr-FR" sz="2000" dirty="0" smtClean="0"/>
              <a:t>[Agenda Item] [LS Out] [</a:t>
            </a:r>
            <a:r>
              <a:rPr lang="fr-FR" sz="2000" dirty="0" err="1" smtClean="0"/>
              <a:t>Tdoc</a:t>
            </a:r>
            <a:r>
              <a:rPr lang="fr-FR" sz="2000" dirty="0" smtClean="0"/>
              <a:t>#] comment:</a:t>
            </a:r>
          </a:p>
          <a:p>
            <a:pPr lvl="1"/>
            <a:r>
              <a:rPr lang="fr-FR" sz="2000" dirty="0" smtClean="0"/>
              <a:t>[Agenda Item] [</a:t>
            </a:r>
            <a:r>
              <a:rPr lang="fr-FR" sz="2000" dirty="0" err="1" smtClean="0"/>
              <a:t>Other</a:t>
            </a:r>
            <a:r>
              <a:rPr lang="fr-FR" sz="2000" dirty="0" smtClean="0"/>
              <a:t>] [</a:t>
            </a:r>
            <a:r>
              <a:rPr lang="fr-FR" sz="2000" dirty="0" err="1" smtClean="0"/>
              <a:t>Tdoc</a:t>
            </a:r>
            <a:r>
              <a:rPr lang="fr-FR" sz="2000" dirty="0" smtClean="0"/>
              <a:t>#] comment:</a:t>
            </a:r>
          </a:p>
          <a:p>
            <a:r>
              <a:rPr lang="fr-FR" sz="2400" dirty="0" smtClean="0"/>
              <a:t>Email </a:t>
            </a:r>
            <a:r>
              <a:rPr lang="fr-FR" sz="2400" dirty="0" err="1" smtClean="0"/>
              <a:t>subject</a:t>
            </a:r>
            <a:r>
              <a:rPr lang="fr-FR" sz="2400" dirty="0" smtClean="0"/>
              <a:t> SHALL NOT </a:t>
            </a:r>
            <a:r>
              <a:rPr lang="fr-FR" sz="2400" dirty="0" err="1" smtClean="0"/>
              <a:t>be</a:t>
            </a:r>
            <a:r>
              <a:rPr lang="fr-FR" sz="2400" dirty="0" smtClean="0"/>
              <a:t> </a:t>
            </a:r>
            <a:r>
              <a:rPr lang="fr-FR" sz="2400" dirty="0" err="1" smtClean="0"/>
              <a:t>modified</a:t>
            </a:r>
            <a:endParaRPr lang="fr-FR" sz="2400" dirty="0" smtClean="0"/>
          </a:p>
          <a:p>
            <a:endParaRPr lang="fr-FR" sz="2400" dirty="0" smtClean="0"/>
          </a:p>
          <a:p>
            <a:endParaRPr lang="fr-FR" sz="2400" dirty="0" smtClean="0"/>
          </a:p>
          <a:p>
            <a:endParaRPr lang="fr-FR" sz="24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Lionel Morand</a:t>
            </a:r>
          </a:p>
          <a:p>
            <a:pPr algn="ctr">
              <a:spcBef>
                <a:spcPct val="0"/>
              </a:spcBef>
              <a:buFontTx/>
              <a:buNone/>
            </a:pPr>
            <a:r>
              <a:rPr lang="fi-FI" altLang="en-US" sz="1400" dirty="0">
                <a:latin typeface="Arial" pitchFamily="34" charset="0"/>
                <a:cs typeface="Arial" pitchFamily="34" charset="0"/>
              </a:rPr>
              <a:t>3GPP TSG CT </a:t>
            </a:r>
            <a:r>
              <a:rPr lang="fi-FI" altLang="en-US" sz="1400" dirty="0">
                <a:latin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rPr>
              <a:t>Lionel.morand</a:t>
            </a:r>
            <a:r>
              <a:rPr lang="fi-FI" altLang="en-US" sz="1400" dirty="0" smtClean="0">
                <a:solidFill>
                  <a:srgbClr val="7F7F7F"/>
                </a:solidFill>
                <a:latin typeface="Arial" pitchFamily="34" charset="0"/>
                <a:cs typeface="Arial" pitchFamily="34" charset="0"/>
              </a:rPr>
              <a:t>@orange.com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a:t>J</a:t>
            </a:r>
            <a:r>
              <a:rPr lang="fr-FR" altLang="en-US" sz="1800"/>
              <a:t>ohannes Achter</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ETSI</a:t>
            </a:r>
          </a:p>
          <a:p>
            <a:pPr>
              <a:lnSpc>
                <a:spcPct val="100000"/>
              </a:lnSpc>
              <a:spcBef>
                <a:spcPct val="0"/>
              </a:spcBef>
              <a:buFontTx/>
              <a:buNone/>
            </a:pPr>
            <a:r>
              <a:rPr lang="en-US" altLang="en-US" sz="1800"/>
              <a:t>johannes.achter@t-mobile.at</a:t>
            </a:r>
            <a:endParaRPr lang="fr-FR" altLang="en-US" sz="1800"/>
          </a:p>
          <a:p>
            <a:pPr>
              <a:buFontTx/>
              <a:buNone/>
            </a:pPr>
            <a:endParaRPr lang="en-US" altLang="en-US" sz="180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xmlns=""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General Information</a:t>
            </a:r>
            <a:endParaRPr lang="fr-FR" dirty="0"/>
          </a:p>
        </p:txBody>
      </p:sp>
      <p:sp>
        <p:nvSpPr>
          <p:cNvPr id="4" name="Espace réservé du contenu 3"/>
          <p:cNvSpPr>
            <a:spLocks noGrp="1"/>
          </p:cNvSpPr>
          <p:nvPr>
            <p:ph idx="1"/>
          </p:nvPr>
        </p:nvSpPr>
        <p:spPr/>
        <p:txBody>
          <a:bodyPr/>
          <a:lstStyle/>
          <a:p>
            <a:pPr lvl="0"/>
            <a:r>
              <a:rPr lang="en-GB" b="1" dirty="0"/>
              <a:t>meeting </a:t>
            </a:r>
            <a:r>
              <a:rPr lang="en-GB" b="1" dirty="0" smtClean="0"/>
              <a:t>duration</a:t>
            </a:r>
            <a:r>
              <a:rPr lang="en-GB" dirty="0" smtClean="0"/>
              <a:t>:</a:t>
            </a:r>
          </a:p>
          <a:p>
            <a:pPr lvl="1"/>
            <a:r>
              <a:rPr lang="en-GB" dirty="0" smtClean="0"/>
              <a:t>Monday </a:t>
            </a:r>
            <a:r>
              <a:rPr lang="en-GB" dirty="0"/>
              <a:t>16.03.2020 </a:t>
            </a:r>
            <a:r>
              <a:rPr lang="en-GB" dirty="0" smtClean="0"/>
              <a:t>0:00am </a:t>
            </a:r>
            <a:r>
              <a:rPr lang="en-GB" dirty="0"/>
              <a:t>CET until </a:t>
            </a:r>
            <a:r>
              <a:rPr lang="en-GB" dirty="0" smtClean="0"/>
              <a:t>Wed 18.03.2020 23:30 CET</a:t>
            </a:r>
          </a:p>
          <a:p>
            <a:pPr lvl="1"/>
            <a:r>
              <a:rPr lang="en-GB" dirty="0" smtClean="0"/>
              <a:t>The </a:t>
            </a:r>
            <a:r>
              <a:rPr lang="en-GB" dirty="0"/>
              <a:t>meeting will be kicked off by the </a:t>
            </a:r>
            <a:r>
              <a:rPr lang="en-GB" dirty="0" smtClean="0"/>
              <a:t>CT </a:t>
            </a:r>
            <a:r>
              <a:rPr lang="en-GB" dirty="0"/>
              <a:t>chairman with the usual reminders and the approval of the agenda.</a:t>
            </a:r>
            <a:endParaRPr lang="fr-FR" dirty="0"/>
          </a:p>
          <a:p>
            <a:pPr lvl="0"/>
            <a:r>
              <a:rPr lang="en-GB" b="1" dirty="0"/>
              <a:t>type of </a:t>
            </a:r>
            <a:r>
              <a:rPr lang="en-GB" b="1" dirty="0" smtClean="0"/>
              <a:t>meeting</a:t>
            </a:r>
            <a:r>
              <a:rPr lang="en-GB" dirty="0" smtClean="0"/>
              <a:t>:</a:t>
            </a:r>
          </a:p>
          <a:p>
            <a:pPr lvl="1"/>
            <a:r>
              <a:rPr lang="en-GB" dirty="0" smtClean="0"/>
              <a:t>electronic meeting based on </a:t>
            </a:r>
            <a:r>
              <a:rPr lang="fr-FR" dirty="0"/>
              <a:t>email </a:t>
            </a:r>
            <a:r>
              <a:rPr lang="fr-FR" dirty="0" smtClean="0"/>
              <a:t>exchanges, </a:t>
            </a:r>
            <a:r>
              <a:rPr lang="en-GB" dirty="0" smtClean="0"/>
              <a:t>with </a:t>
            </a:r>
            <a:r>
              <a:rPr lang="en-GB" dirty="0"/>
              <a:t>full decision power </a:t>
            </a:r>
            <a:endParaRPr lang="en-GB" dirty="0" smtClean="0"/>
          </a:p>
          <a:p>
            <a:pPr lvl="1"/>
            <a:r>
              <a:rPr lang="en-GB" dirty="0" smtClean="0"/>
              <a:t>No </a:t>
            </a:r>
            <a:r>
              <a:rPr lang="en-GB" dirty="0"/>
              <a:t>conference calls </a:t>
            </a:r>
            <a:r>
              <a:rPr lang="en-GB" dirty="0" smtClean="0"/>
              <a:t>except </a:t>
            </a:r>
            <a:r>
              <a:rPr lang="en-GB" dirty="0"/>
              <a:t>if deemed required</a:t>
            </a:r>
          </a:p>
          <a:p>
            <a:pPr lvl="2"/>
            <a:r>
              <a:rPr lang="en-GB" dirty="0"/>
              <a:t>To be announced by the CT chair at least 24 hours beforehand on CT </a:t>
            </a:r>
            <a:r>
              <a:rPr lang="en-GB" dirty="0" smtClean="0"/>
              <a:t>reflector</a:t>
            </a:r>
            <a:endParaRPr lang="fr-FR" dirty="0"/>
          </a:p>
          <a:p>
            <a:pPr lvl="0"/>
            <a:r>
              <a:rPr lang="en-GB" b="1" dirty="0" smtClean="0"/>
              <a:t>location</a:t>
            </a:r>
            <a:r>
              <a:rPr lang="en-GB" dirty="0" smtClean="0"/>
              <a:t>:</a:t>
            </a:r>
          </a:p>
          <a:p>
            <a:pPr lvl="1"/>
            <a:r>
              <a:rPr lang="en-GB" dirty="0" smtClean="0"/>
              <a:t>CT email reflector: </a:t>
            </a:r>
            <a:r>
              <a:rPr lang="en-GB" dirty="0" smtClean="0">
                <a:hlinkClick r:id="rId2"/>
              </a:rPr>
              <a:t>3GPP_TSG_CT@LIST.ETSI.ORG</a:t>
            </a:r>
            <a:endParaRPr lang="en-GB" dirty="0" smtClean="0"/>
          </a:p>
          <a:p>
            <a:endParaRPr lang="fr-FR"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Limited agenda</a:t>
            </a:r>
            <a:endParaRPr lang="fr-FR" dirty="0"/>
          </a:p>
        </p:txBody>
      </p:sp>
      <p:sp>
        <p:nvSpPr>
          <p:cNvPr id="3" name="Espace réservé du contenu 2"/>
          <p:cNvSpPr>
            <a:spLocks noGrp="1"/>
          </p:cNvSpPr>
          <p:nvPr>
            <p:ph idx="1"/>
          </p:nvPr>
        </p:nvSpPr>
        <p:spPr/>
        <p:txBody>
          <a:bodyPr/>
          <a:lstStyle/>
          <a:p>
            <a:r>
              <a:rPr lang="en-US" sz="2000" dirty="0"/>
              <a:t>Highest Priority will be given to the following items:</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pPr lvl="1"/>
            <a:r>
              <a:rPr lang="en-US" sz="1800" dirty="0" smtClean="0"/>
              <a:t>Rel-16 </a:t>
            </a:r>
            <a:r>
              <a:rPr lang="en-US" sz="1800" dirty="0"/>
              <a:t>exception sheets</a:t>
            </a:r>
          </a:p>
          <a:p>
            <a:pPr lvl="1"/>
            <a:r>
              <a:rPr lang="en-US" sz="1800" dirty="0" smtClean="0"/>
              <a:t>New/revised </a:t>
            </a:r>
            <a:r>
              <a:rPr lang="en-US" sz="1800" dirty="0"/>
              <a:t>Work Item and Study Item </a:t>
            </a:r>
            <a:r>
              <a:rPr lang="en-US" sz="1800" dirty="0" smtClean="0"/>
              <a:t>descriptions</a:t>
            </a:r>
          </a:p>
          <a:p>
            <a:pPr lvl="1"/>
            <a:r>
              <a:rPr lang="en-US" sz="1800" dirty="0" smtClean="0"/>
              <a:t>LS In/Out </a:t>
            </a:r>
            <a:r>
              <a:rPr lang="en-US" sz="1800" dirty="0"/>
              <a:t>proposals</a:t>
            </a:r>
          </a:p>
          <a:p>
            <a:pPr lvl="1"/>
            <a:r>
              <a:rPr lang="en-US" sz="1800" dirty="0" smtClean="0"/>
              <a:t>CT WG status Reports</a:t>
            </a:r>
          </a:p>
          <a:p>
            <a:pPr lvl="1"/>
            <a:r>
              <a:rPr lang="en-US" sz="1800" dirty="0" err="1" smtClean="0"/>
              <a:t>Workplan</a:t>
            </a:r>
            <a:r>
              <a:rPr lang="en-US" sz="1800" dirty="0" smtClean="0"/>
              <a:t> (restricted to the Rel-16 WI progress update status)</a:t>
            </a:r>
          </a:p>
          <a:p>
            <a:r>
              <a:rPr lang="en-US" sz="2000" dirty="0" smtClean="0"/>
              <a:t>The following items will not be addressed:</a:t>
            </a:r>
          </a:p>
          <a:p>
            <a:pPr lvl="1"/>
            <a:r>
              <a:rPr lang="en-US" sz="1800" dirty="0" smtClean="0"/>
              <a:t>Rel-17 item (including WID/SID)</a:t>
            </a:r>
          </a:p>
          <a:p>
            <a:pPr lvl="1"/>
            <a:r>
              <a:rPr lang="en-US" sz="1800" dirty="0" smtClean="0"/>
              <a:t>Working agreement</a:t>
            </a:r>
          </a:p>
          <a:p>
            <a:pPr lvl="1"/>
            <a:r>
              <a:rPr lang="en-US" sz="1800" dirty="0" smtClean="0"/>
              <a:t>Release </a:t>
            </a:r>
            <a:r>
              <a:rPr lang="en-US" sz="1800" dirty="0" err="1" smtClean="0"/>
              <a:t>timeplan</a:t>
            </a:r>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726294155"/>
              </p:ext>
            </p:extLst>
          </p:nvPr>
        </p:nvGraphicFramePr>
        <p:xfrm>
          <a:off x="118534" y="1765199"/>
          <a:ext cx="10515600" cy="2346960"/>
        </p:xfrm>
        <a:graphic>
          <a:graphicData uri="http://schemas.openxmlformats.org/drawingml/2006/table">
            <a:tbl>
              <a:tblPr/>
              <a:tblGrid>
                <a:gridCol w="2605073"/>
                <a:gridCol w="5093364"/>
                <a:gridCol w="212090"/>
                <a:gridCol w="2605073"/>
              </a:tblGrid>
              <a:tr h="0">
                <a:tc>
                  <a:txBody>
                    <a:bodyPr/>
                    <a:lstStyle/>
                    <a:p>
                      <a:r>
                        <a:rPr lang="fr-FR" dirty="0"/>
                        <a:t> </a:t>
                      </a:r>
                    </a:p>
                  </a:txBody>
                  <a:tcPr anchor="ctr">
                    <a:lnL>
                      <a:noFill/>
                    </a:lnL>
                    <a:lnR>
                      <a:noFill/>
                    </a:lnR>
                    <a:lnT>
                      <a:noFill/>
                    </a:lnT>
                    <a:lnB>
                      <a:noFill/>
                    </a:lnB>
                  </a:tcPr>
                </a:tc>
                <a:tc gridSpan="3">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2800" dirty="0" smtClean="0">
                          <a:hlinkClick r:id="rId2"/>
                        </a:rPr>
                        <a:t>https://www.3gpp.org/ftp/tsg_ct/TSG_CT/TSGC_87e</a:t>
                      </a:r>
                      <a:endParaRPr lang="fr-FR" sz="2800" dirty="0" smtClean="0"/>
                    </a:p>
                  </a:txBody>
                  <a:tcPr anchor="ctr">
                    <a:lnL>
                      <a:noFill/>
                    </a:lnL>
                    <a:lnR>
                      <a:noFill/>
                    </a:lnR>
                    <a:lnT>
                      <a:noFill/>
                    </a:lnT>
                    <a:lnB>
                      <a:noFill/>
                    </a:lnB>
                  </a:tcPr>
                </a:tc>
                <a:tc hMerge="1">
                  <a:txBody>
                    <a:bodyPr/>
                    <a:lstStyle/>
                    <a:p>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dirty="0">
                          <a:effectLst/>
                          <a:hlinkClick r:id="rId3"/>
                        </a:rPr>
                        <a:t>Agenda</a:t>
                      </a:r>
                      <a:r>
                        <a:rPr lang="fr-FR"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4"/>
                        </a:rPr>
                        <a:t>Docs</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5"/>
                        </a:rPr>
                        <a:t>Inbox</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dirty="0"/>
                    </a:p>
                  </a:txBody>
                  <a:tcPr anchor="ctr">
                    <a:lnL>
                      <a:noFill/>
                    </a:lnL>
                    <a:lnR>
                      <a:noFill/>
                    </a:lnR>
                    <a:lnT>
                      <a:noFill/>
                    </a:lnT>
                    <a:lnB>
                      <a:noFill/>
                    </a:lnB>
                  </a:tcPr>
                </a:tc>
                <a:tc>
                  <a:txBody>
                    <a:bodyPr/>
                    <a:lstStyle/>
                    <a:p>
                      <a:r>
                        <a:rPr lang="fr-FR">
                          <a:effectLst/>
                          <a:hlinkClick r:id="rId6"/>
                        </a:rPr>
                        <a:t>Invitation</a:t>
                      </a:r>
                      <a:r>
                        <a:rPr lang="fr-FR">
                          <a:effectLst/>
                        </a:rPr>
                        <a:t> </a:t>
                      </a:r>
                    </a:p>
                  </a:txBody>
                  <a:tcPr marR="95250" anchor="ctr">
                    <a:lnL>
                      <a:noFill/>
                    </a:lnL>
                    <a:lnR>
                      <a:noFill/>
                    </a:lnR>
                    <a:lnT>
                      <a:noFill/>
                    </a:lnT>
                    <a:lnB>
                      <a:noFill/>
                    </a:lnB>
                  </a:tcPr>
                </a:tc>
                <a:tc>
                  <a:txBody>
                    <a:bodyPr/>
                    <a:lstStyle/>
                    <a:p>
                      <a:endParaRPr lang="fr-FR">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a:effectLst/>
                          <a:hlinkClick r:id="rId7"/>
                        </a:rPr>
                        <a:t>Report</a:t>
                      </a:r>
                      <a:r>
                        <a:rPr lang="fr-FR">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 email </a:t>
            </a:r>
            <a:r>
              <a:rPr lang="fr-FR" dirty="0" err="1" smtClean="0"/>
              <a:t>reflector</a:t>
            </a:r>
            <a:endParaRPr lang="fr-FR" dirty="0"/>
          </a:p>
        </p:txBody>
      </p:sp>
      <p:pic>
        <p:nvPicPr>
          <p:cNvPr id="1027"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1" y="38136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44112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65425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234283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9934" y="312971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dirty="0" smtClean="0"/>
              <a:t>As </a:t>
            </a:r>
            <a:r>
              <a:rPr lang="fr-FR" dirty="0" err="1" smtClean="0"/>
              <a:t>usual</a:t>
            </a:r>
            <a:r>
              <a:rPr lang="fr-FR" dirty="0" smtClean="0"/>
              <a:t>, Kimmo (MCC) </a:t>
            </a:r>
            <a:r>
              <a:rPr lang="fr-FR" dirty="0" err="1" smtClean="0"/>
              <a:t>will</a:t>
            </a:r>
            <a:r>
              <a:rPr lang="fr-FR" dirty="0" smtClean="0"/>
              <a:t> </a:t>
            </a:r>
            <a:r>
              <a:rPr lang="en-GB" dirty="0" smtClean="0"/>
              <a:t>allocate </a:t>
            </a:r>
            <a:r>
              <a:rPr lang="en-GB" dirty="0" err="1"/>
              <a:t>tdoc</a:t>
            </a:r>
            <a:r>
              <a:rPr lang="en-GB" dirty="0"/>
              <a:t> </a:t>
            </a:r>
            <a:r>
              <a:rPr lang="en-GB" dirty="0" smtClean="0"/>
              <a:t>numbers</a:t>
            </a:r>
          </a:p>
          <a:p>
            <a:pPr lvl="1"/>
            <a:r>
              <a:rPr lang="en-GB" dirty="0" smtClean="0"/>
              <a:t>Please send </a:t>
            </a:r>
            <a:r>
              <a:rPr lang="en-GB" dirty="0"/>
              <a:t>an email to Kimmo Kymalainen </a:t>
            </a:r>
            <a:r>
              <a:rPr lang="en-GB" dirty="0" smtClean="0"/>
              <a:t>(</a:t>
            </a:r>
            <a:r>
              <a:rPr lang="en-GB" dirty="0" smtClean="0">
                <a:hlinkClick r:id="rId2"/>
              </a:rPr>
              <a:t>Kimmo.Kymalainen@etsi.org</a:t>
            </a:r>
            <a:r>
              <a:rPr lang="en-GB" dirty="0"/>
              <a:t>)</a:t>
            </a:r>
            <a:endParaRPr lang="en-GB" dirty="0" smtClean="0"/>
          </a:p>
          <a:p>
            <a:r>
              <a:rPr lang="en-GB" dirty="0" smtClean="0"/>
              <a:t>New </a:t>
            </a:r>
            <a:r>
              <a:rPr lang="en-GB" dirty="0"/>
              <a:t>documents must be uploaded to the </a:t>
            </a:r>
            <a:r>
              <a:rPr lang="en-GB" dirty="0" smtClean="0"/>
              <a:t>"Inbox" folder</a:t>
            </a:r>
          </a:p>
          <a:p>
            <a:r>
              <a:rPr lang="en-GB" dirty="0" smtClean="0"/>
              <a:t>"Inbox/Drafts" folder can be used to work offline on documents</a:t>
            </a:r>
          </a:p>
          <a:p>
            <a:pPr lvl="1"/>
            <a:r>
              <a:rPr lang="en-GB" dirty="0" smtClean="0"/>
              <a:t>Please DO NOT use official filename when using the </a:t>
            </a:r>
            <a:r>
              <a:rPr lang="en-GB" dirty="0"/>
              <a:t>"Inbox/Drafts" </a:t>
            </a:r>
            <a:r>
              <a:rPr lang="en-GB" dirty="0" smtClean="0"/>
              <a:t>folder</a:t>
            </a:r>
          </a:p>
          <a:p>
            <a:r>
              <a:rPr lang="fr-FR" dirty="0" smtClean="0"/>
              <a:t>"</a:t>
            </a:r>
            <a:r>
              <a:rPr lang="fr-FR" dirty="0" err="1"/>
              <a:t>Inbox</a:t>
            </a:r>
            <a:r>
              <a:rPr lang="fr-FR" dirty="0"/>
              <a:t>" and "</a:t>
            </a:r>
            <a:r>
              <a:rPr lang="fr-FR" dirty="0" err="1"/>
              <a:t>Inbox</a:t>
            </a:r>
            <a:r>
              <a:rPr lang="fr-FR" dirty="0"/>
              <a:t>/</a:t>
            </a:r>
            <a:r>
              <a:rPr lang="fr-FR" dirty="0" err="1"/>
              <a:t>Drafts</a:t>
            </a:r>
            <a:r>
              <a:rPr lang="fr-FR" dirty="0"/>
              <a:t>" </a:t>
            </a:r>
            <a:r>
              <a:rPr lang="fr-FR" dirty="0" err="1"/>
              <a:t>can</a:t>
            </a:r>
            <a:r>
              <a:rPr lang="fr-FR" dirty="0"/>
              <a:t> </a:t>
            </a:r>
            <a:r>
              <a:rPr lang="fr-FR" dirty="0" err="1"/>
              <a:t>be</a:t>
            </a:r>
            <a:r>
              <a:rPr lang="fr-FR" dirty="0"/>
              <a:t> </a:t>
            </a:r>
            <a:r>
              <a:rPr lang="fr-FR" dirty="0" err="1"/>
              <a:t>used</a:t>
            </a:r>
            <a:r>
              <a:rPr lang="fr-FR" dirty="0"/>
              <a:t> by </a:t>
            </a:r>
            <a:r>
              <a:rPr lang="fr-FR" dirty="0" err="1"/>
              <a:t>delegates</a:t>
            </a:r>
            <a:r>
              <a:rPr lang="fr-FR" dirty="0"/>
              <a:t> </a:t>
            </a:r>
            <a:r>
              <a:rPr lang="fr-FR" dirty="0" err="1" smtClean="0"/>
              <a:t>without</a:t>
            </a:r>
            <a:r>
              <a:rPr lang="fr-FR" dirty="0" smtClean="0"/>
              <a:t> FTP.</a:t>
            </a:r>
          </a:p>
          <a:p>
            <a:pPr lvl="1"/>
            <a:r>
              <a:rPr lang="fr-FR" dirty="0" smtClean="0"/>
              <a:t>On </a:t>
            </a:r>
            <a:r>
              <a:rPr lang="fr-FR" dirty="0"/>
              <a:t>the web, </a:t>
            </a:r>
            <a:r>
              <a:rPr lang="fr-FR" dirty="0" err="1"/>
              <a:t>it</a:t>
            </a:r>
            <a:r>
              <a:rPr lang="fr-FR" dirty="0"/>
              <a:t>  </a:t>
            </a:r>
            <a:r>
              <a:rPr lang="fr-FR" dirty="0" err="1"/>
              <a:t>is</a:t>
            </a:r>
            <a:r>
              <a:rPr lang="fr-FR" dirty="0"/>
              <a:t> possible to </a:t>
            </a:r>
            <a:r>
              <a:rPr lang="fr-FR" dirty="0" err="1"/>
              <a:t>register</a:t>
            </a:r>
            <a:r>
              <a:rPr lang="fr-FR" dirty="0"/>
              <a:t> (</a:t>
            </a:r>
            <a:r>
              <a:rPr lang="fr-FR" dirty="0" err="1"/>
              <a:t>using</a:t>
            </a:r>
            <a:r>
              <a:rPr lang="fr-FR" dirty="0"/>
              <a:t> EOL </a:t>
            </a:r>
            <a:r>
              <a:rPr lang="fr-FR" dirty="0" err="1"/>
              <a:t>account</a:t>
            </a:r>
            <a:r>
              <a:rPr lang="fr-FR" dirty="0"/>
              <a:t>) and to </a:t>
            </a:r>
            <a:r>
              <a:rPr lang="fr-FR" dirty="0" err="1"/>
              <a:t>updload</a:t>
            </a:r>
            <a:r>
              <a:rPr lang="fr-FR" dirty="0"/>
              <a:t> </a:t>
            </a:r>
            <a:r>
              <a:rPr lang="fr-FR" dirty="0" smtClean="0"/>
              <a:t>documents</a:t>
            </a:r>
            <a:r>
              <a:rPr lang="en-GB" dirty="0"/>
              <a:t/>
            </a:r>
            <a:br>
              <a:rPr lang="en-GB" dirty="0"/>
            </a:br>
            <a:endParaRPr lang="fr-FR" dirty="0"/>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065" y="5033665"/>
            <a:ext cx="7401132" cy="1590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Agenda distribution:	Mon	24.02.2020 0:00 CET</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28.02.2020 23:30 </a:t>
            </a:r>
            <a:r>
              <a:rPr lang="fr-FR" sz="2400" dirty="0"/>
              <a:t>CET</a:t>
            </a:r>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04.03.2020 23:30 CET</a:t>
            </a:r>
          </a:p>
          <a:p>
            <a:pPr lvl="1"/>
            <a:r>
              <a:rPr lang="fr-FR" sz="2000" dirty="0" err="1" smtClean="0"/>
              <a:t>Strickly</a:t>
            </a:r>
            <a:r>
              <a:rPr lang="fr-FR" sz="2000" dirty="0" smtClean="0"/>
              <a:t> </a:t>
            </a:r>
            <a:r>
              <a:rPr lang="fr-FR" sz="2000" dirty="0" err="1" smtClean="0"/>
              <a:t>enforced</a:t>
            </a:r>
            <a:r>
              <a:rPr lang="fr-FR" sz="2000" dirty="0" smtClean="0"/>
              <a:t> for documents </a:t>
            </a:r>
            <a:r>
              <a:rPr lang="fr-FR" sz="2000" dirty="0" err="1" smtClean="0"/>
              <a:t>other</a:t>
            </a:r>
            <a:r>
              <a:rPr lang="fr-FR" sz="2000" dirty="0" smtClean="0"/>
              <a:t> </a:t>
            </a:r>
            <a:r>
              <a:rPr lang="fr-FR" sz="2000" dirty="0" err="1" smtClean="0"/>
              <a:t>than</a:t>
            </a:r>
            <a:r>
              <a:rPr lang="fr-FR" sz="2000" dirty="0" smtClean="0"/>
              <a:t> </a:t>
            </a:r>
            <a:r>
              <a:rPr lang="fr-FR" sz="2000" dirty="0" err="1" smtClean="0"/>
              <a:t>revisions</a:t>
            </a:r>
            <a:r>
              <a:rPr lang="fr-FR" sz="2000" dirty="0" smtClean="0"/>
              <a:t> of </a:t>
            </a:r>
            <a:r>
              <a:rPr lang="fr-FR" sz="2000" dirty="0" err="1" smtClean="0"/>
              <a:t>agreed</a:t>
            </a:r>
            <a:r>
              <a:rPr lang="fr-FR" sz="2000" dirty="0" smtClean="0"/>
              <a:t> </a:t>
            </a:r>
            <a:r>
              <a:rPr lang="fr-FR" sz="2000" dirty="0" err="1" smtClean="0"/>
              <a:t>CRs</a:t>
            </a:r>
            <a:r>
              <a:rPr lang="fr-FR" sz="2000" dirty="0" smtClean="0"/>
              <a:t> or docs </a:t>
            </a:r>
            <a:r>
              <a:rPr lang="fr-FR" sz="2000" dirty="0" err="1" smtClean="0"/>
              <a:t>related</a:t>
            </a:r>
            <a:r>
              <a:rPr lang="fr-FR" sz="2000" dirty="0" smtClean="0"/>
              <a:t> to LS</a:t>
            </a:r>
            <a:endParaRPr lang="fr-FR" sz="2000" dirty="0"/>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06.03.2020 23:30 CET</a:t>
            </a:r>
          </a:p>
          <a:p>
            <a:pPr lvl="1"/>
            <a:r>
              <a:rPr lang="fr-FR" sz="2000" dirty="0" err="1" smtClean="0"/>
              <a:t>Strickly</a:t>
            </a:r>
            <a:r>
              <a:rPr lang="fr-FR" sz="2000" dirty="0" smtClean="0"/>
              <a:t> </a:t>
            </a:r>
            <a:r>
              <a:rPr lang="fr-FR" sz="2000" dirty="0" err="1"/>
              <a:t>enforced</a:t>
            </a:r>
            <a:r>
              <a:rPr lang="fr-FR" sz="2000" dirty="0"/>
              <a:t> for documents </a:t>
            </a:r>
            <a:r>
              <a:rPr lang="fr-FR" sz="2000" dirty="0" err="1"/>
              <a:t>other</a:t>
            </a:r>
            <a:r>
              <a:rPr lang="fr-FR" sz="2000" dirty="0"/>
              <a:t> </a:t>
            </a:r>
            <a:r>
              <a:rPr lang="fr-FR" sz="2000" dirty="0" err="1"/>
              <a:t>than</a:t>
            </a:r>
            <a:r>
              <a:rPr lang="fr-FR" sz="2000" dirty="0"/>
              <a:t> </a:t>
            </a:r>
            <a:r>
              <a:rPr lang="fr-FR" sz="2000" dirty="0" err="1" smtClean="0"/>
              <a:t>revisions</a:t>
            </a:r>
            <a:r>
              <a:rPr lang="fr-FR" sz="2000" dirty="0" smtClean="0"/>
              <a:t> </a:t>
            </a:r>
            <a:r>
              <a:rPr lang="fr-FR" sz="2000" dirty="0"/>
              <a:t>of </a:t>
            </a:r>
            <a:r>
              <a:rPr lang="fr-FR" sz="2000" dirty="0" err="1"/>
              <a:t>agreed</a:t>
            </a:r>
            <a:r>
              <a:rPr lang="fr-FR" sz="2000" dirty="0"/>
              <a:t> </a:t>
            </a:r>
            <a:r>
              <a:rPr lang="fr-FR" sz="2000" dirty="0" err="1"/>
              <a:t>CRs</a:t>
            </a:r>
            <a:r>
              <a:rPr lang="fr-FR" sz="2000" dirty="0"/>
              <a:t> or </a:t>
            </a:r>
            <a:r>
              <a:rPr lang="fr-FR" sz="2000" dirty="0" smtClean="0"/>
              <a:t>docs </a:t>
            </a:r>
            <a:r>
              <a:rPr lang="fr-FR" sz="2000" dirty="0" err="1" smtClean="0"/>
              <a:t>related</a:t>
            </a:r>
            <a:r>
              <a:rPr lang="fr-FR" sz="2000" dirty="0" smtClean="0"/>
              <a:t> </a:t>
            </a:r>
            <a:r>
              <a:rPr lang="fr-FR" sz="2000" dirty="0"/>
              <a:t>to </a:t>
            </a:r>
            <a:r>
              <a:rPr lang="fr-FR" sz="2000" dirty="0" smtClean="0"/>
              <a:t>LS</a:t>
            </a:r>
          </a:p>
          <a:p>
            <a:r>
              <a:rPr lang="en-US" sz="2400" dirty="0" smtClean="0"/>
              <a:t> (5) Initial comment phase:	</a:t>
            </a:r>
            <a:r>
              <a:rPr lang="fr-FR" sz="2400" dirty="0" smtClean="0"/>
              <a:t>Mon 	09.03.2020 23:30 CET</a:t>
            </a:r>
            <a:endParaRPr lang="en-US" sz="2400" dirty="0" smtClean="0"/>
          </a:p>
          <a:p>
            <a:r>
              <a:rPr lang="en-US" sz="2400" dirty="0" smtClean="0"/>
              <a:t> (6) Revisions submission: 	Tues	</a:t>
            </a:r>
            <a:r>
              <a:rPr lang="fr-FR" sz="2400" dirty="0" smtClean="0"/>
              <a:t>10.03.2020 23:30 </a:t>
            </a:r>
            <a:r>
              <a:rPr lang="fr-FR" sz="2400" dirty="0"/>
              <a:t>CET</a:t>
            </a:r>
            <a:endParaRPr lang="en-US" sz="2400" dirty="0" smtClean="0"/>
          </a:p>
          <a:p>
            <a:r>
              <a:rPr lang="en-US" sz="2400" dirty="0"/>
              <a:t> </a:t>
            </a:r>
            <a:r>
              <a:rPr lang="en-US" sz="2400" dirty="0" smtClean="0"/>
              <a:t>(7) Final comment phase :</a:t>
            </a:r>
            <a:r>
              <a:rPr lang="en-US" sz="2400" dirty="0"/>
              <a:t>	</a:t>
            </a:r>
            <a:r>
              <a:rPr lang="en-US" sz="2400" dirty="0" smtClean="0"/>
              <a:t>Wed 	18.03.2020 </a:t>
            </a:r>
            <a:r>
              <a:rPr lang="en-US" sz="2400" dirty="0"/>
              <a:t>noon CET</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 email reflector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sump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CT email reflector</a:t>
            </a:r>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12547</TotalTime>
  <Words>746</Words>
  <Application>Microsoft Office PowerPoint</Application>
  <PresentationFormat>Personnalisé</PresentationFormat>
  <Paragraphs>114</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Office Theme</vt:lpstr>
      <vt:lpstr>CT#87-e Guidances</vt:lpstr>
      <vt:lpstr>TSG CT Officials</vt:lpstr>
      <vt:lpstr>General Information</vt:lpstr>
      <vt:lpstr>Registration and Voting Rights</vt:lpstr>
      <vt:lpstr>Limited agenda</vt:lpstr>
      <vt:lpstr>Working directories</vt:lpstr>
      <vt:lpstr>Tdoc # allocation during the meeting</vt:lpstr>
      <vt:lpstr>Deadlines (!)</vt:lpstr>
      <vt:lpstr>Approval process</vt:lpstr>
      <vt:lpstr>Proposed email subject headers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775</cp:revision>
  <dcterms:created xsi:type="dcterms:W3CDTF">2010-02-05T13:52:04Z</dcterms:created>
  <dcterms:modified xsi:type="dcterms:W3CDTF">2020-02-24T07:23:38Z</dcterms:modified>
  <cp:contentStatus>Template 2017</cp:contentStatus>
</cp:coreProperties>
</file>