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3"/>
  </p:notesMasterIdLst>
  <p:handoutMasterIdLst>
    <p:handoutMasterId r:id="rId34"/>
  </p:handoutMasterIdLst>
  <p:sldIdLst>
    <p:sldId id="341" r:id="rId2"/>
    <p:sldId id="363" r:id="rId3"/>
    <p:sldId id="366" r:id="rId4"/>
    <p:sldId id="377" r:id="rId5"/>
    <p:sldId id="385" r:id="rId6"/>
    <p:sldId id="368" r:id="rId7"/>
    <p:sldId id="369" r:id="rId8"/>
    <p:sldId id="380" r:id="rId9"/>
    <p:sldId id="381" r:id="rId10"/>
    <p:sldId id="389" r:id="rId11"/>
    <p:sldId id="370" r:id="rId12"/>
    <p:sldId id="394" r:id="rId13"/>
    <p:sldId id="372" r:id="rId14"/>
    <p:sldId id="393" r:id="rId15"/>
    <p:sldId id="395" r:id="rId16"/>
    <p:sldId id="396" r:id="rId17"/>
    <p:sldId id="397" r:id="rId18"/>
    <p:sldId id="398" r:id="rId19"/>
    <p:sldId id="399" r:id="rId20"/>
    <p:sldId id="390" r:id="rId21"/>
    <p:sldId id="391" r:id="rId22"/>
    <p:sldId id="371" r:id="rId23"/>
    <p:sldId id="388" r:id="rId24"/>
    <p:sldId id="373" r:id="rId25"/>
    <p:sldId id="374" r:id="rId26"/>
    <p:sldId id="375" r:id="rId27"/>
    <p:sldId id="365" r:id="rId28"/>
    <p:sldId id="376" r:id="rId29"/>
    <p:sldId id="386" r:id="rId30"/>
    <p:sldId id="387" r:id="rId31"/>
    <p:sldId id="379" r:id="rId3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FF0000"/>
    <a:srgbClr val="24FC24"/>
    <a:srgbClr val="FFFFFF"/>
    <a:srgbClr val="694646"/>
    <a:srgbClr val="FF6600"/>
    <a:srgbClr val="1A4669"/>
    <a:srgbClr val="C6D254"/>
    <a:srgbClr val="B1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41" autoAdjust="0"/>
    <p:restoredTop sz="86429" autoAdjust="0"/>
  </p:normalViewPr>
  <p:slideViewPr>
    <p:cSldViewPr snapToGrid="0">
      <p:cViewPr varScale="1">
        <p:scale>
          <a:sx n="113" d="100"/>
          <a:sy n="113" d="100"/>
        </p:scale>
        <p:origin x="276"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33599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sv-SE" altLang="en-US" sz="1200" b="1" dirty="0" smtClean="0">
                <a:latin typeface="Arial "/>
              </a:rPr>
              <a:t>CT#87e</a:t>
            </a:r>
            <a:endParaRPr lang="sv-SE" altLang="en-US" sz="1200" b="1" dirty="0">
              <a:latin typeface="Arial "/>
            </a:endParaRPr>
          </a:p>
          <a:p>
            <a:pPr eaLnBrk="1" hangingPunct="1">
              <a:defRPr/>
            </a:pPr>
            <a:r>
              <a:rPr lang="en-GB" sz="1000" b="1" kern="1200" dirty="0" smtClean="0">
                <a:solidFill>
                  <a:schemeClr val="tx1"/>
                </a:solidFill>
                <a:effectLst/>
                <a:latin typeface="Arial" pitchFamily="34" charset="0"/>
                <a:ea typeface="+mn-ea"/>
                <a:cs typeface="Arial" pitchFamily="34" charset="0"/>
              </a:rPr>
              <a:t>E-Meeting, -; 16</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- 18</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March 2020</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CP-200010</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forge.etsi.org/rep/3GPP/5G_APIs"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 WG4 Status Report </a:t>
            </a:r>
            <a:br>
              <a:rPr lang="en-US" altLang="en-US" dirty="0"/>
            </a:br>
            <a:r>
              <a:rPr lang="en-US" altLang="en-US" dirty="0"/>
              <a:t>to TSG </a:t>
            </a:r>
            <a:r>
              <a:rPr lang="en-US" altLang="en-US" dirty="0" smtClean="0"/>
              <a:t>CT#87</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Chairman</a:t>
            </a:r>
            <a:r>
              <a:rPr lang="en-GB" altLang="en-US" sz="2000" dirty="0"/>
              <a:t>, 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smtClean="0"/>
              <a:t>Work Plan and Release 16</a:t>
            </a:r>
            <a:endParaRPr lang="en-US" dirty="0"/>
          </a:p>
        </p:txBody>
      </p:sp>
      <p:sp>
        <p:nvSpPr>
          <p:cNvPr id="3" name="Espace réservé du contenu 2"/>
          <p:cNvSpPr>
            <a:spLocks noGrp="1"/>
          </p:cNvSpPr>
          <p:nvPr>
            <p:ph idx="1"/>
          </p:nvPr>
        </p:nvSpPr>
        <p:spPr>
          <a:xfrm>
            <a:off x="424732" y="1817673"/>
            <a:ext cx="10515600" cy="4351338"/>
          </a:xfrm>
        </p:spPr>
        <p:txBody>
          <a:bodyPr/>
          <a:lstStyle/>
          <a:p>
            <a:r>
              <a:rPr lang="de-DE" sz="1600" dirty="0">
                <a:latin typeface="Arial" panose="020B0604020202020204" pitchFamily="34" charset="0"/>
                <a:cs typeface="Arial" panose="020B0604020202020204" pitchFamily="34" charset="0"/>
              </a:rPr>
              <a:t> Evaluation of the workplan and </a:t>
            </a:r>
            <a:r>
              <a:rPr lang="de-DE" sz="1600" dirty="0" smtClean="0">
                <a:latin typeface="Arial" panose="020B0604020202020204" pitchFamily="34" charset="0"/>
                <a:cs typeface="Arial" panose="020B0604020202020204" pitchFamily="34" charset="0"/>
              </a:rPr>
              <a:t>background</a:t>
            </a:r>
            <a:endParaRPr lang="en-US" sz="16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Overall CT4 </a:t>
            </a:r>
            <a:r>
              <a:rPr lang="en-US" sz="1600" dirty="0" smtClean="0">
                <a:latin typeface="Arial" panose="020B0604020202020204" pitchFamily="34" charset="0"/>
                <a:cs typeface="Arial" panose="020B0604020202020204" pitchFamily="34" charset="0"/>
              </a:rPr>
              <a:t>made good </a:t>
            </a:r>
            <a:r>
              <a:rPr lang="en-US" sz="1600" dirty="0" smtClean="0">
                <a:latin typeface="Arial" panose="020B0604020202020204" pitchFamily="34" charset="0"/>
                <a:cs typeface="Arial" panose="020B0604020202020204" pitchFamily="34" charset="0"/>
              </a:rPr>
              <a:t>progress for </a:t>
            </a:r>
            <a:r>
              <a:rPr lang="en-US" sz="1600" dirty="0">
                <a:latin typeface="Arial" panose="020B0604020202020204" pitchFamily="34" charset="0"/>
                <a:cs typeface="Arial" panose="020B0604020202020204" pitchFamily="34" charset="0"/>
              </a:rPr>
              <a:t>Release 16 work </a:t>
            </a:r>
          </a:p>
          <a:p>
            <a:pPr marL="457200" lvl="1" indent="0">
              <a:buNone/>
            </a:pPr>
            <a:r>
              <a:rPr lang="de-DE" sz="1600" dirty="0">
                <a:latin typeface="Arial" panose="020B0604020202020204" pitchFamily="34" charset="0"/>
                <a:cs typeface="Arial" panose="020B0604020202020204" pitchFamily="34" charset="0"/>
              </a:rPr>
              <a:t>	</a:t>
            </a:r>
            <a:r>
              <a:rPr lang="de-DE" sz="1600" dirty="0" smtClean="0">
                <a:latin typeface="Arial" panose="020B0604020202020204" pitchFamily="34" charset="0"/>
                <a:cs typeface="Arial" panose="020B0604020202020204" pitchFamily="34" charset="0"/>
              </a:rPr>
              <a:t>- for some WI we  need extensions</a:t>
            </a: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r>
              <a:rPr lang="de-DE" sz="1600" dirty="0" smtClean="0">
                <a:latin typeface="Arial" panose="020B0604020202020204" pitchFamily="34" charset="0"/>
                <a:cs typeface="Arial" panose="020B0604020202020204" pitchFamily="34" charset="0"/>
              </a:rPr>
              <a:t>We send all 10 TSs for approval to the plenary, some of the TSs are </a:t>
            </a:r>
            <a:r>
              <a:rPr lang="de-DE" sz="1600" dirty="0" smtClean="0">
                <a:latin typeface="Arial" panose="020B0604020202020204" pitchFamily="34" charset="0"/>
                <a:cs typeface="Arial" panose="020B0604020202020204" pitchFamily="34" charset="0"/>
              </a:rPr>
              <a:t>sent </a:t>
            </a:r>
            <a:r>
              <a:rPr lang="de-DE" sz="1600" dirty="0" smtClean="0">
                <a:latin typeface="Arial" panose="020B0604020202020204" pitchFamily="34" charset="0"/>
                <a:cs typeface="Arial" panose="020B0604020202020204" pitchFamily="34" charset="0"/>
              </a:rPr>
              <a:t>for information and approval.  </a:t>
            </a: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a:p>
            <a:pPr lvl="1"/>
            <a:r>
              <a:rPr lang="de-DE" sz="1600" dirty="0" smtClean="0">
                <a:latin typeface="Arial" panose="020B0604020202020204" pitchFamily="34" charset="0"/>
                <a:cs typeface="Arial" panose="020B0604020202020204" pitchFamily="34" charset="0"/>
              </a:rPr>
              <a:t> For the TR on QUIC we are still waiting that IETF complete their work on the RFC. We are currently tracing their work.</a:t>
            </a:r>
          </a:p>
          <a:p>
            <a:pPr marL="457200" lvl="1" indent="0">
              <a:buNone/>
            </a:pPr>
            <a:r>
              <a:rPr lang="de-DE" sz="1600" dirty="0">
                <a:latin typeface="Arial" panose="020B0604020202020204" pitchFamily="34" charset="0"/>
                <a:cs typeface="Arial" panose="020B0604020202020204" pitchFamily="34" charset="0"/>
              </a:rPr>
              <a:t>	</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The status of the work  is also reflected in the TSs send for Information or information and approval a  subset of the archivements are also mentioned in the following slides.  </a:t>
            </a:r>
            <a:endParaRPr lang="de-DE" sz="1600" dirty="0">
              <a:latin typeface="Arial" panose="020B0604020202020204" pitchFamily="34" charset="0"/>
              <a:cs typeface="Arial" panose="020B0604020202020204" pitchFamily="34" charset="0"/>
            </a:endParaRPr>
          </a:p>
          <a:p>
            <a:endParaRPr lang="de-DE" sz="16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marL="457200" lvl="1">
              <a:buNone/>
            </a:pPr>
            <a:r>
              <a:rPr lang="de-DE" sz="1600" dirty="0" smtClean="0">
                <a:latin typeface="Arial" panose="020B0604020202020204" pitchFamily="34" charset="0"/>
                <a:cs typeface="Arial" panose="020B0604020202020204" pitchFamily="34" charset="0"/>
              </a:rPr>
              <a:t> </a:t>
            </a:r>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8038728"/>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7758542"/>
              </p:ext>
            </p:extLst>
          </p:nvPr>
        </p:nvGraphicFramePr>
        <p:xfrm>
          <a:off x="776032" y="1855410"/>
          <a:ext cx="10411095" cy="4637177"/>
        </p:xfrm>
        <a:graphic>
          <a:graphicData uri="http://schemas.openxmlformats.org/drawingml/2006/table">
            <a:tbl>
              <a:tblPr firstRow="1" firstCol="1" bandRow="1"/>
              <a:tblGrid>
                <a:gridCol w="1058269">
                  <a:extLst>
                    <a:ext uri="{9D8B030D-6E8A-4147-A177-3AD203B41FA5}">
                      <a16:colId xmlns="" xmlns:a16="http://schemas.microsoft.com/office/drawing/2014/main" val="20000"/>
                    </a:ext>
                  </a:extLst>
                </a:gridCol>
                <a:gridCol w="4859204">
                  <a:extLst>
                    <a:ext uri="{9D8B030D-6E8A-4147-A177-3AD203B41FA5}">
                      <a16:colId xmlns="" xmlns:a16="http://schemas.microsoft.com/office/drawing/2014/main" val="20001"/>
                    </a:ext>
                  </a:extLst>
                </a:gridCol>
                <a:gridCol w="1363573">
                  <a:extLst>
                    <a:ext uri="{9D8B030D-6E8A-4147-A177-3AD203B41FA5}">
                      <a16:colId xmlns="" xmlns:a16="http://schemas.microsoft.com/office/drawing/2014/main" val="20002"/>
                    </a:ext>
                  </a:extLst>
                </a:gridCol>
                <a:gridCol w="1614147">
                  <a:extLst>
                    <a:ext uri="{9D8B030D-6E8A-4147-A177-3AD203B41FA5}">
                      <a16:colId xmlns="" xmlns:a16="http://schemas.microsoft.com/office/drawing/2014/main" val="20003"/>
                    </a:ext>
                  </a:extLst>
                </a:gridCol>
                <a:gridCol w="1515902">
                  <a:extLst>
                    <a:ext uri="{9D8B030D-6E8A-4147-A177-3AD203B41FA5}">
                      <a16:colId xmlns="" xmlns:a16="http://schemas.microsoft.com/office/drawing/2014/main"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41686">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CP-200060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3GPP TS 29.515 on 5G System; GMLC Services; Stage 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2.0.0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dirty="0">
                          <a:solidFill>
                            <a:srgbClr val="000000"/>
                          </a:solidFill>
                          <a:effectLst/>
                          <a:latin typeface="Arial"/>
                          <a:ea typeface="Times New Roman"/>
                          <a:cs typeface="+mn-cs"/>
                        </a:rPr>
                        <a:t>CATT</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430331">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CP-200062</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3GPP TS 29.544 on 5G System; Secured Packet Application Function (SP-AF) services; Stage 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2.0.0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dirty="0" smtClean="0">
                          <a:solidFill>
                            <a:srgbClr val="000000"/>
                          </a:solidFill>
                          <a:effectLst/>
                          <a:latin typeface="Arial"/>
                          <a:ea typeface="Times New Roman"/>
                          <a:cs typeface="+mn-cs"/>
                        </a:rPr>
                        <a:t>Nokia</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363042">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CP-200065</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3GPP TS 29.563 on 5G System (5GS); Home Subscriber Server (HSS) services for interworking with Unified Data Management (UDM); Stage 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rgbClr val="000000"/>
                          </a:solidFill>
                          <a:effectLst/>
                          <a:latin typeface="Arial"/>
                          <a:ea typeface="Times New Roman"/>
                          <a:cs typeface="+mn-cs"/>
                        </a:rPr>
                        <a:t>2.0.0</a:t>
                      </a:r>
                      <a:endParaRPr lang="en-US" sz="1200" kern="1200" dirty="0" smtClean="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dirty="0">
                          <a:solidFill>
                            <a:srgbClr val="000000"/>
                          </a:solidFill>
                          <a:effectLst/>
                          <a:latin typeface="Arial"/>
                          <a:ea typeface="Times New Roman"/>
                          <a:cs typeface="+mn-cs"/>
                        </a:rPr>
                        <a:t>Ericsson </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388709">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CP-200097</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3GPP TS 29.673 v2.0.0 on 5G System; UE Radio Capability Management Services; Stage 3</a:t>
                      </a:r>
                      <a:r>
                        <a:rPr lang="en-GB" sz="1200" kern="1200" dirty="0" smtClean="0">
                          <a:solidFill>
                            <a:srgbClr val="000000"/>
                          </a:solidFill>
                          <a:effectLst/>
                          <a:latin typeface="Arial"/>
                          <a:ea typeface="Times New Roman"/>
                          <a:cs typeface="+mn-cs"/>
                        </a:rPr>
                        <a:t> </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rgbClr val="000000"/>
                          </a:solidFill>
                          <a:effectLst/>
                          <a:latin typeface="Arial"/>
                          <a:ea typeface="Times New Roman"/>
                          <a:cs typeface="+mn-cs"/>
                        </a:rPr>
                        <a:t>2.0.0</a:t>
                      </a:r>
                      <a:endParaRPr lang="en-US" sz="1200" kern="1200" dirty="0" smtClean="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dirty="0" smtClean="0">
                          <a:solidFill>
                            <a:srgbClr val="000000"/>
                          </a:solidFill>
                          <a:effectLst/>
                          <a:latin typeface="Arial"/>
                          <a:ea typeface="Times New Roman"/>
                          <a:cs typeface="+mn-cs"/>
                        </a:rPr>
                        <a:t>Ericsson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63042">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CP-200068</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3GPP TS 29.674 on Interface between the UE radio Capability Management Function (UCMF) and the Mobility Management Entity (MME); Stage 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2.0.0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dirty="0" smtClean="0">
                          <a:solidFill>
                            <a:srgbClr val="000000"/>
                          </a:solidFill>
                          <a:effectLst/>
                          <a:latin typeface="Arial"/>
                          <a:ea typeface="Times New Roman"/>
                          <a:cs typeface="+mn-cs"/>
                        </a:rPr>
                        <a:t>Ericsson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63042">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CP-200061</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dirty="0" smtClean="0">
                          <a:solidFill>
                            <a:srgbClr val="000000"/>
                          </a:solidFill>
                          <a:effectLst/>
                          <a:latin typeface="Arial"/>
                          <a:ea typeface="Times New Roman"/>
                          <a:cs typeface="+mn-cs"/>
                        </a:rPr>
                        <a:t>3GPP TS 29.541 on 5G System (5GS); Network Exposure (NE) function services for Non-IP Data Delivery (NIDD); Stage 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dirty="0" smtClean="0">
                          <a:solidFill>
                            <a:srgbClr val="000000"/>
                          </a:solidFill>
                          <a:effectLst/>
                          <a:latin typeface="Arial"/>
                          <a:ea typeface="Times New Roman"/>
                          <a:cs typeface="+mn-cs"/>
                        </a:rPr>
                        <a:t>Ericsson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Information and 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63042">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CP-200093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3GPP TS 29.542 on 5G System; Session management services for Non-IP Data Delivery (NIDD); Stage 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dirty="0" smtClean="0">
                          <a:solidFill>
                            <a:srgbClr val="000000"/>
                          </a:solidFill>
                          <a:effectLst/>
                          <a:latin typeface="Arial"/>
                          <a:ea typeface="Times New Roman"/>
                          <a:cs typeface="+mn-cs"/>
                        </a:rPr>
                        <a:t>Ericsson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noProof="0" dirty="0" smtClean="0">
                          <a:solidFill>
                            <a:srgbClr val="000000"/>
                          </a:solidFill>
                          <a:effectLst/>
                          <a:latin typeface="Arial"/>
                          <a:ea typeface="Times New Roman"/>
                          <a:cs typeface="+mn-cs"/>
                        </a:rPr>
                        <a:t>Information and approval</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63042">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CP-200063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3GPP TS 29.550 on 5G System (5GS); Steering of roaming application function services; Stage 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dirty="0" smtClean="0">
                          <a:solidFill>
                            <a:srgbClr val="000000"/>
                          </a:solidFill>
                          <a:effectLst/>
                          <a:latin typeface="Arial"/>
                          <a:ea typeface="Times New Roman"/>
                          <a:cs typeface="+mn-cs"/>
                        </a:rPr>
                        <a:t>Orange</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noProof="0" dirty="0" smtClean="0">
                          <a:solidFill>
                            <a:srgbClr val="000000"/>
                          </a:solidFill>
                          <a:effectLst/>
                          <a:latin typeface="Arial"/>
                          <a:ea typeface="Times New Roman"/>
                          <a:cs typeface="+mn-cs"/>
                        </a:rPr>
                        <a:t>Information and approval</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63042">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CP-200064</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3GPP TS 29.562 on 5G System (5GS); Home Subscriber Server (HSS) services for interworking with the IP Multimedia Subsystem (IMS); Stage 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dirty="0">
                          <a:solidFill>
                            <a:srgbClr val="000000"/>
                          </a:solidFill>
                          <a:effectLst/>
                          <a:latin typeface="Arial"/>
                          <a:ea typeface="Times New Roman"/>
                          <a:cs typeface="+mn-cs"/>
                        </a:rPr>
                        <a:t>Ericsson </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Information and 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63042">
                <a:tc>
                  <a:txBody>
                    <a:bodyPr/>
                    <a:lstStyle/>
                    <a:p>
                      <a:pPr fontAlgn="auto" hangingPunct="1">
                        <a:spcAft>
                          <a:spcPts val="0"/>
                        </a:spcAft>
                      </a:pPr>
                      <a:r>
                        <a:rPr lang="fr-FR" sz="1200" dirty="0" smtClean="0">
                          <a:solidFill>
                            <a:srgbClr val="000000"/>
                          </a:solidFill>
                          <a:effectLst/>
                          <a:latin typeface="Arial"/>
                          <a:ea typeface="Times New Roman"/>
                        </a:rPr>
                        <a:t>CP-200068</a:t>
                      </a: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3GPP TS 29.598  on Unstructured data storage services</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dirty="0" smtClean="0">
                          <a:solidFill>
                            <a:srgbClr val="000000"/>
                          </a:solidFill>
                          <a:effectLst/>
                          <a:latin typeface="Arial"/>
                          <a:ea typeface="Times New Roman"/>
                          <a:cs typeface="+mn-cs"/>
                        </a:rPr>
                        <a:t>HPe</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Information and 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4282691688"/>
              </p:ext>
            </p:extLst>
          </p:nvPr>
        </p:nvGraphicFramePr>
        <p:xfrm>
          <a:off x="776032" y="1855410"/>
          <a:ext cx="9047522" cy="3706469"/>
        </p:xfrm>
        <a:graphic>
          <a:graphicData uri="http://schemas.openxmlformats.org/drawingml/2006/table">
            <a:tbl>
              <a:tblPr firstRow="1" firstCol="1" bandRow="1"/>
              <a:tblGrid>
                <a:gridCol w="1058269">
                  <a:extLst>
                    <a:ext uri="{9D8B030D-6E8A-4147-A177-3AD203B41FA5}">
                      <a16:colId xmlns="" xmlns:a16="http://schemas.microsoft.com/office/drawing/2014/main" val="20000"/>
                    </a:ext>
                  </a:extLst>
                </a:gridCol>
                <a:gridCol w="4859204">
                  <a:extLst>
                    <a:ext uri="{9D8B030D-6E8A-4147-A177-3AD203B41FA5}">
                      <a16:colId xmlns="" xmlns:a16="http://schemas.microsoft.com/office/drawing/2014/main" val="20001"/>
                    </a:ext>
                  </a:extLst>
                </a:gridCol>
                <a:gridCol w="1614147">
                  <a:extLst>
                    <a:ext uri="{9D8B030D-6E8A-4147-A177-3AD203B41FA5}">
                      <a16:colId xmlns="" xmlns:a16="http://schemas.microsoft.com/office/drawing/2014/main" val="20003"/>
                    </a:ext>
                  </a:extLst>
                </a:gridCol>
                <a:gridCol w="1515902">
                  <a:extLst>
                    <a:ext uri="{9D8B030D-6E8A-4147-A177-3AD203B41FA5}">
                      <a16:colId xmlns="" xmlns:a16="http://schemas.microsoft.com/office/drawing/2014/main"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41686">
                <a:tc>
                  <a:txBody>
                    <a:bodyPr/>
                    <a:lstStyle/>
                    <a:p>
                      <a:pPr algn="l" fontAlgn="t"/>
                      <a:r>
                        <a:rPr lang="en-US" sz="1200" kern="1200" dirty="0">
                          <a:solidFill>
                            <a:srgbClr val="000000"/>
                          </a:solidFill>
                          <a:effectLst/>
                          <a:latin typeface="Arial"/>
                          <a:ea typeface="Times New Roman"/>
                          <a:cs typeface="+mn-cs"/>
                        </a:rPr>
                        <a:t>CP-200069</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a:ea typeface="Times New Roman"/>
                          <a:cs typeface="+mn-cs"/>
                        </a:rPr>
                        <a:t>Exception sheet on eNS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ZTE</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430331">
                <a:tc>
                  <a:txBody>
                    <a:bodyPr/>
                    <a:lstStyle/>
                    <a:p>
                      <a:pPr algn="l" fontAlgn="t"/>
                      <a:r>
                        <a:rPr lang="en-US" sz="1200" kern="1200" dirty="0">
                          <a:solidFill>
                            <a:srgbClr val="000000"/>
                          </a:solidFill>
                          <a:effectLst/>
                          <a:latin typeface="Arial"/>
                          <a:ea typeface="Times New Roman"/>
                          <a:cs typeface="+mn-cs"/>
                        </a:rPr>
                        <a:t>CP-200070</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a:ea typeface="Times New Roman"/>
                          <a:cs typeface="+mn-cs"/>
                        </a:rPr>
                        <a:t>Exception sheet on LOLC</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Huawei</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363042">
                <a:tc>
                  <a:txBody>
                    <a:bodyPr/>
                    <a:lstStyle/>
                    <a:p>
                      <a:pPr algn="l" fontAlgn="t"/>
                      <a:r>
                        <a:rPr lang="en-US" sz="1200" kern="1200" dirty="0">
                          <a:solidFill>
                            <a:srgbClr val="000000"/>
                          </a:solidFill>
                          <a:effectLst/>
                          <a:latin typeface="Arial"/>
                          <a:ea typeface="Times New Roman"/>
                          <a:cs typeface="+mn-cs"/>
                        </a:rPr>
                        <a:t>CP-200071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a:ea typeface="Times New Roman"/>
                          <a:cs typeface="+mn-cs"/>
                        </a:rPr>
                        <a:t>Exception sheet on UDICOM</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Nokia</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388709">
                <a:tc>
                  <a:txBody>
                    <a:bodyPr/>
                    <a:lstStyle/>
                    <a:p>
                      <a:pPr algn="l" fontAlgn="t"/>
                      <a:r>
                        <a:rPr lang="en-US" sz="1200" kern="1200" dirty="0">
                          <a:solidFill>
                            <a:srgbClr val="000000"/>
                          </a:solidFill>
                          <a:effectLst/>
                          <a:latin typeface="Arial"/>
                          <a:ea typeface="Times New Roman"/>
                          <a:cs typeface="+mn-cs"/>
                        </a:rPr>
                        <a:t>CP-200072</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a:ea typeface="Times New Roman"/>
                          <a:cs typeface="+mn-cs"/>
                        </a:rPr>
                        <a:t>Exception sheet on ATSSS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ZTE</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63042">
                <a:tc>
                  <a:txBody>
                    <a:bodyPr/>
                    <a:lstStyle/>
                    <a:p>
                      <a:pPr algn="l" fontAlgn="t"/>
                      <a:r>
                        <a:rPr lang="en-US" sz="1200" kern="1200" dirty="0">
                          <a:solidFill>
                            <a:srgbClr val="000000"/>
                          </a:solidFill>
                          <a:effectLst/>
                          <a:latin typeface="Arial"/>
                          <a:ea typeface="Times New Roman"/>
                          <a:cs typeface="+mn-cs"/>
                        </a:rPr>
                        <a:t>CP-200074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a:ea typeface="Times New Roman"/>
                          <a:cs typeface="+mn-cs"/>
                        </a:rPr>
                        <a:t>Exception sheet on 5G_CIoT</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Qualcomm</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63042">
                <a:tc>
                  <a:txBody>
                    <a:bodyPr/>
                    <a:lstStyle/>
                    <a:p>
                      <a:pPr algn="l" fontAlgn="t"/>
                      <a:r>
                        <a:rPr lang="en-US" sz="1200" kern="1200" dirty="0">
                          <a:solidFill>
                            <a:srgbClr val="000000"/>
                          </a:solidFill>
                          <a:effectLst/>
                          <a:latin typeface="Arial"/>
                          <a:ea typeface="Times New Roman"/>
                          <a:cs typeface="+mn-cs"/>
                        </a:rPr>
                        <a:t>CP-200075</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a:ea typeface="Times New Roman"/>
                          <a:cs typeface="+mn-cs"/>
                        </a:rPr>
                        <a:t>Exception sheet on RACS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Qualcomm</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63042">
                <a:tc>
                  <a:txBody>
                    <a:bodyPr/>
                    <a:lstStyle/>
                    <a:p>
                      <a:pPr algn="l" fontAlgn="t"/>
                      <a:r>
                        <a:rPr lang="en-US" sz="1200" kern="1200" dirty="0">
                          <a:solidFill>
                            <a:srgbClr val="000000"/>
                          </a:solidFill>
                          <a:effectLst/>
                          <a:latin typeface="Arial"/>
                          <a:ea typeface="Times New Roman"/>
                          <a:cs typeface="+mn-cs"/>
                        </a:rPr>
                        <a:t>CP-200078</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a:ea typeface="Times New Roman"/>
                          <a:cs typeface="+mn-cs"/>
                        </a:rPr>
                        <a:t>Exception sheet on eIMS5G_SBA</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Ericsson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63042">
                <a:tc>
                  <a:txBody>
                    <a:bodyPr/>
                    <a:lstStyle/>
                    <a:p>
                      <a:pPr algn="l" fontAlgn="t"/>
                      <a:r>
                        <a:rPr lang="en-US" sz="1200" kern="1200" dirty="0">
                          <a:solidFill>
                            <a:srgbClr val="000000"/>
                          </a:solidFill>
                          <a:effectLst/>
                          <a:latin typeface="Arial"/>
                          <a:ea typeface="Times New Roman"/>
                          <a:cs typeface="+mn-cs"/>
                        </a:rPr>
                        <a:t>CP-200080</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a:ea typeface="Times New Roman"/>
                          <a:cs typeface="+mn-cs"/>
                        </a:rPr>
                        <a:t>Exception sheet on NUDSF</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eHP</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63042">
                <a:tc>
                  <a:txBody>
                    <a:bodyPr/>
                    <a:lstStyle/>
                    <a:p>
                      <a:pPr algn="l" fontAlgn="t"/>
                      <a:r>
                        <a:rPr lang="en-US" sz="1200" kern="1200" dirty="0">
                          <a:solidFill>
                            <a:srgbClr val="000000"/>
                          </a:solidFill>
                          <a:effectLst/>
                          <a:latin typeface="Arial"/>
                          <a:ea typeface="Times New Roman"/>
                          <a:cs typeface="+mn-cs"/>
                        </a:rPr>
                        <a:t>CP-200081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a:ea typeface="Times New Roman"/>
                          <a:cs typeface="+mn-cs"/>
                        </a:rPr>
                        <a:t>Exception sheet on NSORAF</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Orange</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2" name="Titre 1"/>
          <p:cNvSpPr>
            <a:spLocks noGrp="1"/>
          </p:cNvSpPr>
          <p:nvPr>
            <p:ph type="title"/>
          </p:nvPr>
        </p:nvSpPr>
        <p:spPr>
          <a:xfrm>
            <a:off x="838200" y="365125"/>
            <a:ext cx="10515600" cy="1325563"/>
          </a:xfrm>
        </p:spPr>
        <p:txBody>
          <a:bodyPr/>
          <a:lstStyle/>
          <a:p>
            <a:r>
              <a:rPr lang="en-US" dirty="0" smtClean="0"/>
              <a:t>Exception sheets </a:t>
            </a:r>
            <a:r>
              <a:rPr lang="en-US" dirty="0"/>
              <a:t>to CT plenary</a:t>
            </a:r>
          </a:p>
        </p:txBody>
      </p:sp>
    </p:spTree>
    <p:extLst>
      <p:ext uri="{BB962C8B-B14F-4D97-AF65-F5344CB8AC3E}">
        <p14:creationId xmlns:p14="http://schemas.microsoft.com/office/powerpoint/2010/main" val="2838521691"/>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15 Status</a:t>
            </a:r>
          </a:p>
        </p:txBody>
      </p:sp>
      <p:sp>
        <p:nvSpPr>
          <p:cNvPr id="3" name="Espace réservé du contenu 2"/>
          <p:cNvSpPr>
            <a:spLocks noGrp="1"/>
          </p:cNvSpPr>
          <p:nvPr>
            <p:ph idx="1"/>
          </p:nvPr>
        </p:nvSpPr>
        <p:spPr/>
        <p:txBody>
          <a:bodyPr/>
          <a:lstStyle/>
          <a:p>
            <a:r>
              <a:rPr lang="de-DE" sz="1600" dirty="0">
                <a:latin typeface="Arial "/>
              </a:rPr>
              <a:t> Title:</a:t>
            </a:r>
          </a:p>
          <a:p>
            <a:pPr lvl="1"/>
            <a:r>
              <a:rPr lang="de-DE" sz="1200" dirty="0">
                <a:latin typeface="Arial" panose="020B0604020202020204" pitchFamily="34" charset="0"/>
                <a:cs typeface="Arial" panose="020B0604020202020204" pitchFamily="34" charset="0"/>
              </a:rPr>
              <a:t>CT aspects on 5G System –Phase 1 (CT1) </a:t>
            </a:r>
          </a:p>
          <a:p>
            <a:r>
              <a:rPr lang="de-DE" sz="1600" dirty="0">
                <a:latin typeface="Arial "/>
              </a:rPr>
              <a:t> Objectives:</a:t>
            </a:r>
          </a:p>
          <a:p>
            <a:pPr lvl="1"/>
            <a:r>
              <a:rPr lang="en-US" sz="1200" dirty="0">
                <a:latin typeface="Arial" panose="020B0604020202020204" pitchFamily="34" charset="0"/>
                <a:cs typeface="Arial" panose="020B0604020202020204" pitchFamily="34" charset="0"/>
              </a:rPr>
              <a:t>After completion of the Study, specify the service-based interfaces (API) </a:t>
            </a:r>
          </a:p>
          <a:p>
            <a:pPr lvl="1"/>
            <a:r>
              <a:rPr lang="en-US" sz="1200" dirty="0">
                <a:latin typeface="Arial" panose="020B0604020202020204" pitchFamily="34" charset="0"/>
                <a:cs typeface="Arial" panose="020B0604020202020204" pitchFamily="34" charset="0"/>
              </a:rPr>
              <a:t>CT4 responsible for the specification of core-network SBIs (except PCC) and impacts on existing protocols (e.g. GTP, PFCP)</a:t>
            </a:r>
            <a:endParaRPr lang="de-DE" sz="1200" dirty="0">
              <a:latin typeface="Arial" panose="020B0604020202020204" pitchFamily="34" charset="0"/>
              <a:cs typeface="Arial" panose="020B0604020202020204" pitchFamily="34" charset="0"/>
            </a:endParaRPr>
          </a:p>
          <a:p>
            <a:r>
              <a:rPr lang="de-DE" sz="1600" dirty="0">
                <a:latin typeface="Arial "/>
              </a:rPr>
              <a:t> WID: 100% completed</a:t>
            </a:r>
            <a:endParaRPr lang="de-DE" sz="1200" dirty="0">
              <a:latin typeface="Arial "/>
            </a:endParaRPr>
          </a:p>
          <a:p>
            <a:r>
              <a:rPr lang="de-DE" sz="1600" dirty="0">
                <a:latin typeface="Arial "/>
              </a:rPr>
              <a:t> Normative Phase:</a:t>
            </a:r>
          </a:p>
          <a:p>
            <a:pPr lvl="1"/>
            <a:r>
              <a:rPr lang="en-GB" sz="1200" dirty="0" smtClean="0">
                <a:latin typeface="Arial "/>
              </a:rPr>
              <a:t>7 essential corrections are agreed (in Q4: 24 CRs were agreed/approved)</a:t>
            </a:r>
            <a:br>
              <a:rPr lang="en-GB" sz="1200" dirty="0" smtClean="0">
                <a:latin typeface="Arial "/>
              </a:rPr>
            </a:br>
            <a:r>
              <a:rPr lang="en-GB" sz="1200" dirty="0" smtClean="0">
                <a:latin typeface="Arial "/>
              </a:rPr>
              <a:t>most of them were initially provide  for Rel-16 only but during the discussion they were identified as essential.</a:t>
            </a:r>
            <a:endParaRPr lang="de-DE" sz="1200" dirty="0">
              <a:latin typeface="Arial "/>
            </a:endParaRPr>
          </a:p>
          <a:p>
            <a:pPr marL="0" indent="0">
              <a:buNone/>
            </a:pPr>
            <a:endParaRPr lang="de-DE" sz="1600" i="1" dirty="0" smtClean="0">
              <a:latin typeface="Arial "/>
            </a:endParaRPr>
          </a:p>
          <a:p>
            <a:r>
              <a:rPr lang="de-DE" sz="1600" dirty="0" smtClean="0">
                <a:latin typeface="Arial "/>
              </a:rPr>
              <a:t>21.900 correction:</a:t>
            </a:r>
          </a:p>
          <a:p>
            <a:pPr lvl="1"/>
            <a:r>
              <a:rPr lang="de-DE" sz="1200" dirty="0" smtClean="0">
                <a:latin typeface="Arial "/>
              </a:rPr>
              <a:t>During </a:t>
            </a:r>
            <a:r>
              <a:rPr lang="de-DE" sz="1200" dirty="0" smtClean="0">
                <a:latin typeface="Arial "/>
              </a:rPr>
              <a:t>plenary </a:t>
            </a:r>
            <a:r>
              <a:rPr lang="de-DE" sz="1200" dirty="0" smtClean="0">
                <a:latin typeface="Arial "/>
              </a:rPr>
              <a:t>#85 agreed </a:t>
            </a:r>
            <a:r>
              <a:rPr lang="de-DE" sz="1200" dirty="0">
                <a:latin typeface="Arial "/>
              </a:rPr>
              <a:t>to  use etsi forge  and so all files  are </a:t>
            </a:r>
            <a:r>
              <a:rPr lang="de-DE" sz="1200" dirty="0" smtClean="0">
                <a:latin typeface="Arial "/>
              </a:rPr>
              <a:t>stored </a:t>
            </a:r>
            <a:r>
              <a:rPr lang="en-GB" sz="1200" dirty="0">
                <a:latin typeface="Arial "/>
              </a:rPr>
              <a:t>at </a:t>
            </a:r>
            <a:r>
              <a:rPr lang="en-GB" sz="1200" dirty="0">
                <a:latin typeface="Arial "/>
                <a:hlinkClick r:id="rId2"/>
              </a:rPr>
              <a:t>https://forge.etsi.org/rep/3GPP/5G_APIs</a:t>
            </a:r>
            <a:r>
              <a:rPr lang="en-GB" sz="1200" dirty="0" smtClean="0">
                <a:latin typeface="Arial "/>
              </a:rPr>
              <a:t>.</a:t>
            </a:r>
            <a:br>
              <a:rPr lang="en-GB" sz="1200" dirty="0" smtClean="0">
                <a:latin typeface="Arial "/>
              </a:rPr>
            </a:br>
            <a:r>
              <a:rPr lang="en-GB" sz="1200" dirty="0" smtClean="0">
                <a:latin typeface="Arial "/>
              </a:rPr>
              <a:t>Therefore </a:t>
            </a:r>
            <a:r>
              <a:rPr lang="en-GB" sz="1200" dirty="0">
                <a:latin typeface="Arial "/>
              </a:rPr>
              <a:t>no need to store </a:t>
            </a:r>
            <a:r>
              <a:rPr lang="en-GB" sz="1200" dirty="0" smtClean="0">
                <a:latin typeface="Arial "/>
              </a:rPr>
              <a:t>YAML </a:t>
            </a:r>
            <a:r>
              <a:rPr lang="en-GB" sz="1200" dirty="0">
                <a:latin typeface="Arial "/>
              </a:rPr>
              <a:t>files in two places and to synchronise them. CT4 endorsed the proposal to update TS 21.900 clause 5B and change the storage location of YAML files to ETSI forge</a:t>
            </a:r>
            <a:r>
              <a:rPr lang="en-GB" sz="1200" dirty="0" smtClean="0">
                <a:latin typeface="Arial "/>
              </a:rPr>
              <a:t>.</a:t>
            </a:r>
            <a:br>
              <a:rPr lang="en-GB" sz="1200" dirty="0" smtClean="0">
                <a:latin typeface="Arial "/>
              </a:rPr>
            </a:br>
            <a:r>
              <a:rPr lang="en-GB" sz="1200" dirty="0" smtClean="0">
                <a:latin typeface="Arial "/>
              </a:rPr>
              <a:t>The related CR will be submitted as a company contribution to SA plenary.</a:t>
            </a:r>
            <a:endParaRPr lang="de-DE" sz="1200" dirty="0">
              <a:latin typeface="Arial "/>
            </a:endParaRPr>
          </a:p>
          <a:p>
            <a:pPr marL="0" indent="0">
              <a:buNone/>
            </a:pPr>
            <a:endParaRPr lang="en-US" sz="1200" dirty="0">
              <a:latin typeface="Arial "/>
            </a:endParaRPr>
          </a:p>
        </p:txBody>
      </p:sp>
    </p:spTree>
    <p:extLst>
      <p:ext uri="{BB962C8B-B14F-4D97-AF65-F5344CB8AC3E}">
        <p14:creationId xmlns:p14="http://schemas.microsoft.com/office/powerpoint/2010/main" val="2541717511"/>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
              </a:rPr>
              <a:t>Load and Overload Control of 5GC Service Based Interfaces </a:t>
            </a:r>
            <a:r>
              <a:rPr lang="en-US" sz="1200" dirty="0" smtClean="0">
                <a:latin typeface="Arial "/>
                <a:cs typeface="Arial" panose="020B0604020202020204" pitchFamily="34" charset="0"/>
              </a:rPr>
              <a:t> </a:t>
            </a:r>
            <a:r>
              <a:rPr lang="en-US" sz="1200" dirty="0" smtClean="0">
                <a:latin typeface="Arial" panose="020B0604020202020204" pitchFamily="34" charset="0"/>
                <a:cs typeface="Arial" panose="020B0604020202020204" pitchFamily="34" charset="0"/>
              </a:rPr>
              <a:t>[LOLC]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endParaRPr lang="en-GB" sz="1200" dirty="0" smtClean="0"/>
          </a:p>
          <a:p>
            <a:pPr lvl="1"/>
            <a:r>
              <a:rPr lang="de-DE" sz="1200" dirty="0" smtClean="0">
                <a:latin typeface="Arial" panose="020B0604020202020204" pitchFamily="34" charset="0"/>
                <a:cs typeface="Arial" panose="020B0604020202020204" pitchFamily="34" charset="0"/>
              </a:rPr>
              <a:t> Choose and implement a solution  for Load and overlaod control in 5GC.</a:t>
            </a:r>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de-DE" sz="1200" dirty="0" smtClean="0"/>
              <a:t>Two new custom Headers  are defined one for load control and one for  overload control</a:t>
            </a:r>
          </a:p>
          <a:p>
            <a:endParaRPr lang="de-DE" sz="1600" b="1"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Next steps:</a:t>
            </a:r>
          </a:p>
          <a:p>
            <a:pPr lvl="1"/>
            <a:r>
              <a:rPr lang="de-DE" sz="1200" dirty="0"/>
              <a:t>Complete the work in Q2 as listed in the extension sheet (e.g. </a:t>
            </a:r>
            <a:r>
              <a:rPr lang="de-DE" sz="1200" dirty="0" smtClean="0"/>
              <a:t>Multiple </a:t>
            </a:r>
            <a:r>
              <a:rPr lang="de-DE" sz="1200" dirty="0"/>
              <a:t>headers in a single message, </a:t>
            </a:r>
            <a:r>
              <a:rPr lang="en-US" sz="1200" dirty="0"/>
              <a:t>indirect communications will impact the agreed LOLC solution or not</a:t>
            </a:r>
            <a:r>
              <a:rPr lang="de-DE" sz="1200" dirty="0"/>
              <a:t>)</a:t>
            </a:r>
          </a:p>
          <a:p>
            <a:pPr marL="457200" lvl="1" indent="0">
              <a:buNone/>
            </a:pPr>
            <a:endParaRPr lang="de-DE" sz="1200" dirty="0"/>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90%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8745648"/>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User data interworking, Coexistence and Migration </a:t>
            </a:r>
            <a:r>
              <a:rPr lang="en-US" sz="1200" dirty="0">
                <a:latin typeface="Arial" panose="020B0604020202020204" pitchFamily="34" charset="0"/>
                <a:cs typeface="Arial" panose="020B0604020202020204" pitchFamily="34" charset="0"/>
              </a:rPr>
              <a:t>[UDICOM</a:t>
            </a:r>
            <a:r>
              <a:rPr lang="en-US" sz="1200" dirty="0" smtClean="0">
                <a:latin typeface="Arial" panose="020B0604020202020204" pitchFamily="34" charset="0"/>
                <a:cs typeface="Arial" panose="020B0604020202020204" pitchFamily="34" charset="0"/>
              </a:rPr>
              <a:t>] (CT4)</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endParaRPr lang="en-GB" sz="1200" dirty="0" smtClean="0"/>
          </a:p>
          <a:p>
            <a:pPr lvl="1"/>
            <a:r>
              <a:rPr lang="de-DE"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addresses normative stage 2 and stage 3 work needed to specify the service based interface between UDM and HSS</a:t>
            </a:r>
            <a:r>
              <a:rPr lang="en-GB" sz="1200" dirty="0"/>
              <a:t>.</a:t>
            </a:r>
            <a:endParaRPr lang="en-US"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p>
          <a:p>
            <a:pPr lvl="1"/>
            <a:r>
              <a:rPr lang="de-DE" sz="1200" dirty="0" smtClean="0">
                <a:latin typeface="Arial" panose="020B0604020202020204" pitchFamily="34" charset="0"/>
                <a:cs typeface="Arial" panose="020B0604020202020204" pitchFamily="34" charset="0"/>
              </a:rPr>
              <a:t>Stage 2   23.632 </a:t>
            </a:r>
            <a:r>
              <a:rPr lang="de-DE" sz="1200" dirty="0" smtClean="0">
                <a:latin typeface="Arial" panose="020B0604020202020204" pitchFamily="34" charset="0"/>
                <a:cs typeface="Arial" panose="020B0604020202020204" pitchFamily="34" charset="0"/>
              </a:rPr>
              <a:t>completed </a:t>
            </a:r>
            <a:r>
              <a:rPr lang="de-DE" sz="1200" dirty="0" smtClean="0">
                <a:latin typeface="Arial" panose="020B0604020202020204" pitchFamily="34" charset="0"/>
                <a:cs typeface="Arial" panose="020B0604020202020204" pitchFamily="34" charset="0"/>
              </a:rPr>
              <a:t>in December  2019</a:t>
            </a:r>
          </a:p>
          <a:p>
            <a:pPr lvl="1"/>
            <a:r>
              <a:rPr lang="de-DE" sz="1200" dirty="0" smtClean="0">
                <a:latin typeface="Arial" panose="020B0604020202020204" pitchFamily="34" charset="0"/>
                <a:cs typeface="Arial" panose="020B0604020202020204" pitchFamily="34" charset="0"/>
              </a:rPr>
              <a:t>Stage 3   29.563 more than 80% completed </a:t>
            </a:r>
            <a:r>
              <a:rPr lang="de-DE" sz="1200" dirty="0" smtClean="0">
                <a:latin typeface="Arial" panose="020B0604020202020204" pitchFamily="34" charset="0"/>
                <a:cs typeface="Arial" panose="020B0604020202020204" pitchFamily="34" charset="0"/>
              </a:rPr>
              <a:t>and send </a:t>
            </a:r>
            <a:r>
              <a:rPr lang="de-DE" sz="1200" dirty="0" smtClean="0">
                <a:latin typeface="Arial" panose="020B0604020202020204" pitchFamily="34" charset="0"/>
                <a:cs typeface="Arial" panose="020B0604020202020204" pitchFamily="34" charset="0"/>
              </a:rPr>
              <a:t>for </a:t>
            </a:r>
            <a:r>
              <a:rPr lang="de-DE" sz="1200" dirty="0" smtClean="0">
                <a:latin typeface="Arial" panose="020B0604020202020204" pitchFamily="34" charset="0"/>
                <a:cs typeface="Arial" panose="020B0604020202020204" pitchFamily="34" charset="0"/>
              </a:rPr>
              <a:t>approval</a:t>
            </a:r>
            <a:endParaRPr lang="en-US" sz="1200" dirty="0">
              <a:latin typeface="Arial" panose="020B0604020202020204" pitchFamily="34" charset="0"/>
              <a:cs typeface="Arial" panose="020B0604020202020204" pitchFamily="34" charset="0"/>
            </a:endParaRPr>
          </a:p>
          <a:p>
            <a:endParaRPr lang="de-DE" sz="1600" b="1"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a:t>Complete the work in Q2 as listed in the extension sheet (e.g. </a:t>
            </a:r>
            <a:r>
              <a:rPr lang="en-GB" sz="1200" dirty="0"/>
              <a:t>complete SMS procedures and architecture</a:t>
            </a:r>
            <a:r>
              <a:rPr lang="de-DE" sz="1200" dirty="0" smtClean="0"/>
              <a:t>)</a:t>
            </a:r>
            <a:endParaRPr lang="de-DE" sz="1200" dirty="0"/>
          </a:p>
          <a:p>
            <a:pPr marL="457200" lvl="1" indent="0">
              <a:buNone/>
            </a:pPr>
            <a:endParaRPr lang="de-DE" sz="1200" dirty="0"/>
          </a:p>
          <a:p>
            <a:pPr lvl="1"/>
            <a:endParaRPr lang="en-GB" sz="1200" dirty="0" smtClean="0"/>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90%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411494"/>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on CT aspects of Access Traffic Steering, Switch and Splitting support in 5G system</a:t>
            </a:r>
            <a:r>
              <a:rPr lang="de-DE" sz="120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[ATSSS</a:t>
            </a:r>
            <a:r>
              <a:rPr lang="en-US" sz="1200" dirty="0" smtClean="0">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NRF services for selection of ATSSS capable SMF/UPF</a:t>
            </a:r>
          </a:p>
          <a:p>
            <a:pPr lvl="1"/>
            <a:r>
              <a:rPr lang="en-GB" sz="1200" dirty="0" smtClean="0">
                <a:latin typeface="Arial" panose="020B0604020202020204" pitchFamily="34" charset="0"/>
                <a:cs typeface="Arial" panose="020B0604020202020204" pitchFamily="34" charset="0"/>
              </a:rPr>
              <a:t>N4 </a:t>
            </a:r>
            <a:r>
              <a:rPr lang="en-GB" sz="1200" dirty="0">
                <a:latin typeface="Arial" panose="020B0604020202020204" pitchFamily="34" charset="0"/>
                <a:cs typeface="Arial" panose="020B0604020202020204" pitchFamily="34" charset="0"/>
              </a:rPr>
              <a:t>reference point for support of Multi-Access Rules and MPTCP proxy control</a:t>
            </a:r>
          </a:p>
          <a:p>
            <a:pPr lvl="1"/>
            <a:r>
              <a:rPr lang="en-GB" sz="1200" dirty="0">
                <a:latin typeface="Arial" panose="020B0604020202020204" pitchFamily="34" charset="0"/>
                <a:cs typeface="Arial" panose="020B0604020202020204" pitchFamily="34" charset="0"/>
              </a:rPr>
              <a:t>AMF </a:t>
            </a:r>
            <a:r>
              <a:rPr lang="en-GB" sz="1200" dirty="0" smtClean="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Namf_Communication</a:t>
            </a:r>
            <a:r>
              <a:rPr lang="en-GB"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service for ATSSS</a:t>
            </a:r>
            <a:endParaRPr lang="en-US"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Status (some agreements):</a:t>
            </a:r>
            <a:endParaRPr lang="de-DE"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A new </a:t>
            </a:r>
            <a:r>
              <a:rPr lang="en-GB" sz="1200" dirty="0">
                <a:latin typeface="Arial" panose="020B0604020202020204" pitchFamily="34" charset="0"/>
                <a:cs typeface="Arial" panose="020B0604020202020204" pitchFamily="34" charset="0"/>
              </a:rPr>
              <a:t>unavailableAccesslnd</a:t>
            </a:r>
            <a:r>
              <a:rPr lang="en-GB" sz="1200" dirty="0">
                <a:latin typeface="Arial" panose="020B0604020202020204" pitchFamily="34" charset="0"/>
                <a:cs typeface="Arial" panose="020B0604020202020204" pitchFamily="34" charset="0"/>
              </a:rPr>
              <a:t> attribute is defined in the Update Request to signal that the 3GPP access or non-3GPP access is unavailable (alignment with Stage 2</a:t>
            </a:r>
            <a:r>
              <a:rPr lang="en-GB" sz="1200" dirty="0" smtClean="0">
                <a:latin typeface="Arial" panose="020B0604020202020204" pitchFamily="34" charset="0"/>
                <a:cs typeface="Arial" panose="020B0604020202020204" pitchFamily="34" charset="0"/>
              </a:rPr>
              <a:t>)</a:t>
            </a:r>
          </a:p>
          <a:p>
            <a:pPr lvl="1"/>
            <a:r>
              <a:rPr lang="en-GB" sz="1200" dirty="0" smtClean="0">
                <a:latin typeface="Arial" panose="020B0604020202020204" pitchFamily="34" charset="0"/>
                <a:cs typeface="Arial" panose="020B0604020202020204" pitchFamily="34" charset="0"/>
              </a:rPr>
              <a:t>Towards UPF Priority value “no Standby” is added as specified in </a:t>
            </a:r>
            <a:r>
              <a:rPr lang="en-US" sz="1200" dirty="0"/>
              <a:t>3GPP TS23.501</a:t>
            </a:r>
            <a:endParaRPr lang="de-DE"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a:t>Complete the work in Q2 as listed in the extension sheet (e.g. </a:t>
            </a:r>
            <a:r>
              <a:rPr lang="en-GB" sz="1200" dirty="0"/>
              <a:t>Investigate further enhancement on the MPTCP traffic </a:t>
            </a:r>
            <a:r>
              <a:rPr lang="en-GB" sz="1200" dirty="0" smtClean="0"/>
              <a:t>handling and </a:t>
            </a:r>
            <a:r>
              <a:rPr lang="en-GB" sz="1200" dirty="0"/>
              <a:t>potential </a:t>
            </a:r>
            <a:r>
              <a:rPr lang="en-GB" sz="1200" dirty="0" smtClean="0"/>
              <a:t>PMF (</a:t>
            </a:r>
            <a:r>
              <a:rPr lang="en-GB" sz="1200" dirty="0"/>
              <a:t>Performance Measurement </a:t>
            </a:r>
            <a:r>
              <a:rPr lang="en-GB" sz="1200" dirty="0" smtClean="0"/>
              <a:t>Functionality) </a:t>
            </a:r>
            <a:r>
              <a:rPr lang="en-GB" sz="1200" dirty="0"/>
              <a:t>related enhancement</a:t>
            </a:r>
            <a:r>
              <a:rPr lang="de-DE" sz="1200" dirty="0" smtClean="0"/>
              <a:t>)</a:t>
            </a:r>
            <a:endParaRPr lang="de-DE" sz="1200" dirty="0"/>
          </a:p>
          <a:p>
            <a:pPr marL="457200" lvl="1" indent="0">
              <a:buNone/>
            </a:pPr>
            <a:endParaRPr lang="de-DE" sz="1200" dirty="0"/>
          </a:p>
          <a:p>
            <a:pPr lvl="1"/>
            <a:endParaRPr lang="en-GB" sz="1200" dirty="0" smtClean="0"/>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85%</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0731226"/>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of Cellular </a:t>
            </a:r>
            <a:r>
              <a:rPr lang="en-GB" sz="1200" dirty="0">
                <a:latin typeface="Arial" panose="020B0604020202020204" pitchFamily="34" charset="0"/>
                <a:cs typeface="Arial" panose="020B0604020202020204" pitchFamily="34" charset="0"/>
              </a:rPr>
              <a:t>IoT</a:t>
            </a:r>
            <a:r>
              <a:rPr lang="en-GB" sz="1200" dirty="0">
                <a:latin typeface="Arial" panose="020B0604020202020204" pitchFamily="34" charset="0"/>
                <a:cs typeface="Arial" panose="020B0604020202020204" pitchFamily="34" charset="0"/>
              </a:rPr>
              <a:t> support and evolution for the 5G System</a:t>
            </a:r>
            <a:r>
              <a:rPr lang="de-DE" sz="1200" dirty="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[5G_CIoT] </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endParaRPr lang="en-GB" sz="1200" dirty="0" smtClean="0"/>
          </a:p>
          <a:p>
            <a:pPr lvl="1"/>
            <a:r>
              <a:rPr lang="de-DE"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to support the stage 2 requirements for </a:t>
            </a:r>
            <a:r>
              <a:rPr lang="en-CA" sz="1200" dirty="0">
                <a:latin typeface="Arial" panose="020B0604020202020204" pitchFamily="34" charset="0"/>
                <a:cs typeface="Arial" panose="020B0604020202020204" pitchFamily="34" charset="0"/>
              </a:rPr>
              <a:t>Cellular </a:t>
            </a:r>
            <a:r>
              <a:rPr lang="en-CA" sz="1200" dirty="0">
                <a:latin typeface="Arial" panose="020B0604020202020204" pitchFamily="34" charset="0"/>
                <a:cs typeface="Arial" panose="020B0604020202020204" pitchFamily="34" charset="0"/>
              </a:rPr>
              <a:t>IoT</a:t>
            </a:r>
            <a:r>
              <a:rPr lang="en-CA" sz="1200" dirty="0">
                <a:latin typeface="Arial" panose="020B0604020202020204" pitchFamily="34" charset="0"/>
                <a:cs typeface="Arial" panose="020B0604020202020204" pitchFamily="34" charset="0"/>
              </a:rPr>
              <a:t> for the 5G System</a:t>
            </a:r>
            <a:r>
              <a:rPr lang="en-GB" sz="1200" dirty="0">
                <a:latin typeface="Arial" panose="020B0604020202020204" pitchFamily="34" charset="0"/>
                <a:cs typeface="Arial" panose="020B0604020202020204" pitchFamily="34" charset="0"/>
              </a:rPr>
              <a:t> as defined in TS 23.501 and TS 23.502</a:t>
            </a:r>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p>
          <a:p>
            <a:pPr lvl="1"/>
            <a:r>
              <a:rPr lang="de-DE" sz="1200" dirty="0" smtClean="0">
                <a:latin typeface="Arial" panose="020B0604020202020204" pitchFamily="34" charset="0"/>
                <a:cs typeface="Arial" panose="020B0604020202020204" pitchFamily="34" charset="0"/>
              </a:rPr>
              <a:t>TS 29.541 and TS 29.542 are more than 80% completed so both are </a:t>
            </a:r>
            <a:r>
              <a:rPr lang="de-DE" sz="1200" dirty="0" smtClean="0">
                <a:latin typeface="Arial" panose="020B0604020202020204" pitchFamily="34" charset="0"/>
                <a:cs typeface="Arial" panose="020B0604020202020204" pitchFamily="34" charset="0"/>
              </a:rPr>
              <a:t>sent </a:t>
            </a:r>
            <a:r>
              <a:rPr lang="de-DE" sz="1200" dirty="0" smtClean="0">
                <a:latin typeface="Arial" panose="020B0604020202020204" pitchFamily="34" charset="0"/>
                <a:cs typeface="Arial" panose="020B0604020202020204" pitchFamily="34" charset="0"/>
              </a:rPr>
              <a:t>for information and approval to plenary</a:t>
            </a:r>
          </a:p>
          <a:p>
            <a:pPr lvl="1"/>
            <a:r>
              <a:rPr lang="de-DE" sz="1200" dirty="0" smtClean="0">
                <a:latin typeface="Arial" panose="020B0604020202020204" pitchFamily="34" charset="0"/>
                <a:cs typeface="Arial" panose="020B0604020202020204" pitchFamily="34" charset="0"/>
              </a:rPr>
              <a:t>Set of CRs on MO and MT data delivery are  agreed. </a:t>
            </a:r>
            <a:endParaRPr lang="en-US" sz="1200" dirty="0">
              <a:latin typeface="Arial" panose="020B0604020202020204" pitchFamily="34" charset="0"/>
              <a:cs typeface="Arial" panose="020B0604020202020204" pitchFamily="34" charset="0"/>
            </a:endParaRPr>
          </a:p>
          <a:p>
            <a:endParaRPr lang="de-DE" sz="1600" b="1"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a:t>Complete the work in Q2 as listed in the extension sheet (e.g. </a:t>
            </a:r>
            <a:r>
              <a:rPr lang="en-GB" sz="1200" dirty="0"/>
              <a:t>Definition of Truncated </a:t>
            </a:r>
            <a:r>
              <a:rPr lang="en-GB" sz="1200" dirty="0" smtClean="0"/>
              <a:t>5G-S-TMSI, enhancements to  29.502, 29.518 and  29.244</a:t>
            </a:r>
            <a:r>
              <a:rPr lang="de-DE" sz="1200" dirty="0" smtClean="0"/>
              <a:t>)</a:t>
            </a:r>
            <a:endParaRPr lang="de-DE" sz="1200" dirty="0"/>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90%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78938547"/>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t>
            </a:r>
            <a:r>
              <a:rPr lang="en-GB" sz="1200" dirty="0">
                <a:latin typeface="Arial" panose="020B0604020202020204" pitchFamily="34" charset="0"/>
                <a:cs typeface="Arial" panose="020B0604020202020204" pitchFamily="34" charset="0"/>
              </a:rPr>
              <a:t>aspects </a:t>
            </a:r>
            <a:r>
              <a:rPr lang="en-GB" sz="1200" dirty="0">
                <a:latin typeface="Arial" panose="020B0604020202020204" pitchFamily="34" charset="0"/>
                <a:cs typeface="Arial" panose="020B0604020202020204" pitchFamily="34" charset="0"/>
              </a:rPr>
              <a:t>of optimisations on UE radio capability signalling</a:t>
            </a:r>
            <a:r>
              <a:rPr lang="de-DE" sz="1200" dirty="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[RACS]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smtClean="0"/>
              <a:t>Specification </a:t>
            </a:r>
            <a:r>
              <a:rPr lang="en-GB" sz="1200" dirty="0"/>
              <a:t>of the UE Radio Capability Management Service exposed by the </a:t>
            </a:r>
            <a:r>
              <a:rPr lang="en-GB" sz="1200" dirty="0" smtClean="0"/>
              <a:t>UCMF</a:t>
            </a:r>
          </a:p>
          <a:p>
            <a:pPr lvl="1"/>
            <a:r>
              <a:rPr lang="en-GB" sz="1200" dirty="0"/>
              <a:t>Specification of the interface between the UCMF and the </a:t>
            </a:r>
            <a:r>
              <a:rPr lang="en-GB" sz="1200" dirty="0" smtClean="0"/>
              <a:t>MME</a:t>
            </a:r>
          </a:p>
          <a:p>
            <a:pPr lvl="1"/>
            <a:r>
              <a:rPr lang="en-GB" sz="1200" dirty="0"/>
              <a:t>Specification of interworking between core network nodes supporting RACS and core network nodes not supporting </a:t>
            </a:r>
            <a:r>
              <a:rPr lang="en-GB" sz="1200" dirty="0" smtClean="0"/>
              <a:t>RACS</a:t>
            </a:r>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p>
          <a:p>
            <a:pPr lvl="1"/>
            <a:r>
              <a:rPr lang="de-DE" sz="1600" dirty="0">
                <a:latin typeface="Arial" panose="020B0604020202020204" pitchFamily="34" charset="0"/>
                <a:cs typeface="Arial" panose="020B0604020202020204" pitchFamily="34" charset="0"/>
              </a:rPr>
              <a:t> </a:t>
            </a:r>
            <a:r>
              <a:rPr lang="en-GB" sz="1200" dirty="0"/>
              <a:t>TS 29.673, TS </a:t>
            </a:r>
            <a:r>
              <a:rPr lang="en-GB" sz="1200" dirty="0" smtClean="0"/>
              <a:t>29.674 are both  more than 80% complete and therefore send for information and approval to plenary</a:t>
            </a:r>
          </a:p>
          <a:p>
            <a:pPr lvl="1"/>
            <a:r>
              <a:rPr lang="en-GB" sz="1200" dirty="0" smtClean="0"/>
              <a:t>Corrected  the definition of </a:t>
            </a:r>
            <a:r>
              <a:rPr lang="en-GB" sz="1200" dirty="0"/>
              <a:t>UE radio capability </a:t>
            </a:r>
            <a:r>
              <a:rPr lang="en-GB" sz="1200" dirty="0" smtClean="0"/>
              <a:t>ID in 23.003 alignment with </a:t>
            </a:r>
            <a:r>
              <a:rPr lang="en-GB" sz="1200" dirty="0" smtClean="0"/>
              <a:t>decision  </a:t>
            </a:r>
            <a:r>
              <a:rPr lang="en-GB" sz="1200" dirty="0" smtClean="0"/>
              <a:t>in SA2, SA2 is asked about the handling  of </a:t>
            </a:r>
            <a:r>
              <a:rPr lang="en-GB" sz="1200" dirty="0" smtClean="0"/>
              <a:t>versionID</a:t>
            </a:r>
            <a:r>
              <a:rPr lang="en-GB" sz="1200" dirty="0" smtClean="0"/>
              <a:t> which is newly introduced.</a:t>
            </a:r>
          </a:p>
          <a:p>
            <a:pPr lvl="1"/>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a:t>Complete the work in Q2 as listed in the extension sheet (e.g. </a:t>
            </a:r>
            <a:r>
              <a:rPr lang="en-GB" sz="1200" dirty="0"/>
              <a:t>Stage-3 support of Version ID in PLMN Assigned UE radio capability identifier</a:t>
            </a:r>
            <a:r>
              <a:rPr lang="de-DE" sz="1200" dirty="0" smtClean="0"/>
              <a:t>)</a:t>
            </a:r>
            <a:endParaRPr lang="de-DE" sz="1200" dirty="0"/>
          </a:p>
          <a:p>
            <a:pPr marL="457200" lvl="1" indent="0">
              <a:buNone/>
            </a:pPr>
            <a:endParaRPr lang="de-DE" sz="1200" dirty="0"/>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90%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24878147"/>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of SBA interactions between IMS and 5GC</a:t>
            </a:r>
            <a:r>
              <a:rPr lang="de-DE" sz="1200" dirty="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a:t>
            </a:r>
            <a:r>
              <a:rPr lang="en-GB" sz="1200" dirty="0"/>
              <a:t>eIMS5G_SBA</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t>
            </a:r>
            <a:r>
              <a:rPr lang="en-US" sz="1200" dirty="0"/>
              <a:t>specify the service-based interface between IMS network entities and </a:t>
            </a:r>
            <a:r>
              <a:rPr lang="en-US" sz="1200" dirty="0" smtClean="0"/>
              <a:t>the HSS</a:t>
            </a:r>
          </a:p>
          <a:p>
            <a:pPr lvl="1"/>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p>
          <a:p>
            <a:pPr lvl="1"/>
            <a:r>
              <a:rPr lang="de-DE" sz="1600" dirty="0">
                <a:latin typeface="Arial" panose="020B0604020202020204" pitchFamily="34" charset="0"/>
                <a:cs typeface="Arial" panose="020B0604020202020204" pitchFamily="34" charset="0"/>
              </a:rPr>
              <a:t> </a:t>
            </a:r>
            <a:r>
              <a:rPr lang="en-GB" sz="1200" dirty="0"/>
              <a:t>TS </a:t>
            </a:r>
            <a:r>
              <a:rPr lang="en-GB" sz="1200" dirty="0" smtClean="0"/>
              <a:t>29.562 is more than 80% complete and send for information and approval to plenary</a:t>
            </a:r>
            <a:endParaRPr lang="en-US" sz="1200" dirty="0">
              <a:latin typeface="Arial" panose="020B0604020202020204" pitchFamily="34" charset="0"/>
              <a:cs typeface="Arial" panose="020B0604020202020204" pitchFamily="34" charset="0"/>
            </a:endParaRPr>
          </a:p>
          <a:p>
            <a:endParaRPr lang="de-DE" sz="1600" b="1"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a:t>Complete the work in Q2 as listed in the extension sheet (e.g. </a:t>
            </a:r>
            <a:r>
              <a:rPr lang="en-GB" sz="1200" dirty="0" smtClean="0"/>
              <a:t>complete  SDM and UECM service</a:t>
            </a:r>
            <a:r>
              <a:rPr lang="de-DE" sz="1200" dirty="0" smtClean="0"/>
              <a:t>)</a:t>
            </a:r>
            <a:endParaRPr lang="de-DE" sz="1200" dirty="0"/>
          </a:p>
          <a:p>
            <a:pPr marL="457200" lvl="1" indent="0">
              <a:buNone/>
            </a:pPr>
            <a:endParaRPr lang="de-DE" sz="1200" dirty="0"/>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90%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65825640"/>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322512" y="1973263"/>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Chairman</a:t>
            </a:r>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peter.schmitt@huawei.com</a:t>
            </a:r>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CCSA</a:t>
            </a:r>
            <a:br>
              <a:rPr lang="fr-FR" altLang="en-US" sz="1800" dirty="0"/>
            </a:br>
            <a:r>
              <a:rPr lang="en-US" sz="1800" dirty="0"/>
              <a:t>songyue@chinamobile.com</a:t>
            </a: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458075" y="4012142"/>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de-DE" altLang="en-US" sz="1800" dirty="0"/>
              <a:t>Yvette</a:t>
            </a:r>
            <a:r>
              <a:rPr lang="fr-FR" altLang="en-US" sz="1800" dirty="0"/>
              <a:t> Koza</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smtClean="0"/>
              <a:t>yvette.koza@magenta.at</a:t>
            </a:r>
            <a:endParaRPr lang="fr-FR" altLang="en-US" sz="1800" dirty="0"/>
          </a:p>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kimmo.kymalainen@3gpp.org</a:t>
            </a:r>
          </a:p>
        </p:txBody>
      </p:sp>
      <p:pic>
        <p:nvPicPr>
          <p:cNvPr id="4106" name="Picture 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8395" y="2010167"/>
            <a:ext cx="1243584" cy="1682496"/>
          </a:xfrm>
          <a:prstGeom prst="rect">
            <a:avLst/>
          </a:prstGeom>
        </p:spPr>
      </p:pic>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30681" y="4213140"/>
            <a:ext cx="985086" cy="1316517"/>
          </a:xfrm>
          <a:prstGeom prst="rect">
            <a:avLst/>
          </a:prstGeom>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smtClean="0">
                <a:solidFill>
                  <a:srgbClr val="000000"/>
                </a:solidFill>
                <a:latin typeface="Arial" panose="020B0604020202020204" pitchFamily="34" charset="0"/>
              </a:rPr>
              <a:t>Nudsf</a:t>
            </a:r>
            <a:r>
              <a:rPr lang="en-US" sz="1200" dirty="0" smtClean="0">
                <a:solidFill>
                  <a:srgbClr val="000000"/>
                </a:solidFill>
                <a:latin typeface="Arial" panose="020B0604020202020204" pitchFamily="34" charset="0"/>
              </a:rPr>
              <a:t> </a:t>
            </a:r>
            <a:r>
              <a:rPr lang="en-US" sz="1200" dirty="0">
                <a:solidFill>
                  <a:srgbClr val="000000"/>
                </a:solidFill>
                <a:latin typeface="Arial" panose="020B0604020202020204" pitchFamily="34" charset="0"/>
              </a:rPr>
              <a:t>Service Based Interface </a:t>
            </a:r>
            <a:r>
              <a:rPr lang="en-US" sz="1200" dirty="0" smtClean="0">
                <a:latin typeface="Arial" panose="020B0604020202020204" pitchFamily="34" charset="0"/>
                <a:cs typeface="Arial" panose="020B0604020202020204" pitchFamily="34" charset="0"/>
              </a:rPr>
              <a:t> [NUDSF](</a:t>
            </a:r>
            <a:r>
              <a:rPr lang="en-US" sz="1200" dirty="0">
                <a:latin typeface="Arial" panose="020B0604020202020204" pitchFamily="34" charset="0"/>
                <a:cs typeface="Arial" panose="020B0604020202020204" pitchFamily="34" charset="0"/>
              </a:rPr>
              <a:t>CT4)</a:t>
            </a:r>
          </a:p>
          <a:p>
            <a:r>
              <a:rPr lang="en-US" sz="1600" dirty="0">
                <a:latin typeface="Arial" panose="020B0604020202020204" pitchFamily="34" charset="0"/>
                <a:cs typeface="Arial" panose="020B0604020202020204" pitchFamily="34" charset="0"/>
              </a:rPr>
              <a:t>Objectives: </a:t>
            </a:r>
          </a:p>
          <a:p>
            <a:pPr lvl="1"/>
            <a:r>
              <a:rPr lang="en-GB" sz="1200" dirty="0">
                <a:solidFill>
                  <a:srgbClr val="000000"/>
                </a:solidFill>
                <a:latin typeface="Arial" panose="020B0604020202020204" pitchFamily="34" charset="0"/>
              </a:rPr>
              <a:t>specify Nudsf service as a service as defined in 3GPP  TS 23.502</a:t>
            </a:r>
            <a:r>
              <a:rPr lang="en-US" sz="1200" dirty="0">
                <a:solidFill>
                  <a:srgbClr val="000000"/>
                </a:solidFill>
                <a:latin typeface="Arial" panose="020B0604020202020204" pitchFamily="34" charset="0"/>
              </a:rPr>
              <a:t> and </a:t>
            </a:r>
            <a:r>
              <a:rPr lang="en-US" sz="1200" dirty="0">
                <a:solidFill>
                  <a:srgbClr val="000000"/>
                </a:solidFill>
                <a:latin typeface="Arial" panose="020B0604020202020204" pitchFamily="34" charset="0"/>
              </a:rPr>
              <a:t>analysed</a:t>
            </a:r>
            <a:r>
              <a:rPr lang="en-US" sz="1200" dirty="0">
                <a:solidFill>
                  <a:srgbClr val="000000"/>
                </a:solidFill>
                <a:latin typeface="Arial" panose="020B0604020202020204" pitchFamily="34" charset="0"/>
              </a:rPr>
              <a:t> in TR 29.808</a:t>
            </a:r>
          </a:p>
          <a:p>
            <a:pPr lvl="2">
              <a:buFont typeface="Wingdings" panose="05000000000000000000" pitchFamily="2" charset="2"/>
              <a:buChar char="Ø"/>
            </a:pPr>
            <a:r>
              <a:rPr lang="en-GB" sz="1000" dirty="0">
                <a:latin typeface="Arial "/>
              </a:rPr>
              <a:t>REST-style service operations to support Create, Read, Update and Delete</a:t>
            </a:r>
            <a:endParaRPr lang="en-US" sz="1000" dirty="0">
              <a:latin typeface="Arial "/>
            </a:endParaRPr>
          </a:p>
          <a:p>
            <a:pPr lvl="2">
              <a:buFont typeface="Wingdings" panose="05000000000000000000" pitchFamily="2" charset="2"/>
              <a:buChar char="Ø"/>
            </a:pPr>
            <a:r>
              <a:rPr lang="en-GB" sz="1000" dirty="0">
                <a:latin typeface="Arial "/>
              </a:rPr>
              <a:t>Support Subscribe to Notifications and Notification of data change as an optional </a:t>
            </a:r>
            <a:r>
              <a:rPr lang="en-GB" sz="1000" dirty="0" smtClean="0">
                <a:latin typeface="Arial "/>
              </a:rPr>
              <a:t>capability</a:t>
            </a:r>
          </a:p>
          <a:p>
            <a:pPr lvl="2">
              <a:buFont typeface="Wingdings" panose="05000000000000000000" pitchFamily="2" charset="2"/>
              <a:buChar char="Ø"/>
            </a:pPr>
            <a:r>
              <a:rPr lang="en-GB" sz="1000" dirty="0">
                <a:latin typeface="Arial "/>
              </a:rPr>
              <a:t>Support a search capability with a filter criteria on meta </a:t>
            </a:r>
            <a:r>
              <a:rPr lang="en-GB" sz="1000" dirty="0" smtClean="0">
                <a:latin typeface="Arial "/>
              </a:rPr>
              <a:t>tags and </a:t>
            </a:r>
            <a:r>
              <a:rPr lang="en-GB" sz="1000" dirty="0">
                <a:latin typeface="Arial "/>
              </a:rPr>
              <a:t>multiple logical storage spaces</a:t>
            </a:r>
            <a:endParaRPr lang="en-GB" sz="1000" dirty="0" smtClean="0">
              <a:latin typeface="Arial "/>
            </a:endParaRPr>
          </a:p>
          <a:p>
            <a:pPr lvl="2">
              <a:buFont typeface="Wingdings" panose="05000000000000000000" pitchFamily="2" charset="2"/>
              <a:buChar char="Ø"/>
            </a:pPr>
            <a:r>
              <a:rPr lang="en-GB" sz="1000" dirty="0">
                <a:latin typeface="Arial "/>
              </a:rPr>
              <a:t>Support common data types as well as the storage of binary data</a:t>
            </a:r>
            <a:endParaRPr lang="en-US" sz="1000" dirty="0">
              <a:latin typeface="Arial "/>
            </a:endParaRPr>
          </a:p>
          <a:p>
            <a:r>
              <a:rPr lang="de-DE" sz="1600" dirty="0">
                <a:latin typeface="Arial" panose="020B0604020202020204" pitchFamily="34" charset="0"/>
                <a:cs typeface="Arial" panose="020B0604020202020204" pitchFamily="34" charset="0"/>
              </a:rPr>
              <a:t> </a:t>
            </a:r>
            <a:r>
              <a:rPr lang="de-DE" sz="1600" dirty="0" smtClean="0">
                <a:latin typeface="Arial" panose="020B0604020202020204" pitchFamily="34" charset="0"/>
                <a:cs typeface="Arial" panose="020B0604020202020204" pitchFamily="34" charset="0"/>
              </a:rPr>
              <a:t>TS: 29.598 v </a:t>
            </a:r>
            <a:r>
              <a:rPr lang="de-DE" sz="1600" dirty="0">
                <a:latin typeface="Arial" panose="020B0604020202020204" pitchFamily="34" charset="0"/>
                <a:cs typeface="Arial" panose="020B0604020202020204" pitchFamily="34" charset="0"/>
              </a:rPr>
              <a:t>1</a:t>
            </a:r>
            <a:r>
              <a:rPr lang="de-DE" sz="1600" dirty="0" smtClean="0">
                <a:latin typeface="Arial" panose="020B0604020202020204" pitchFamily="34" charset="0"/>
                <a:cs typeface="Arial" panose="020B0604020202020204" pitchFamily="34" charset="0"/>
              </a:rPr>
              <a:t>.0.0</a:t>
            </a:r>
            <a:endParaRPr lang="de-DE" sz="16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 Status:</a:t>
            </a:r>
          </a:p>
          <a:p>
            <a:pPr lvl="1"/>
            <a:r>
              <a:rPr lang="en-GB" sz="1200" dirty="0" smtClean="0"/>
              <a:t>First  version of the TS is more than 80% complete after 1 meeting. </a:t>
            </a:r>
          </a:p>
          <a:p>
            <a:pPr lvl="1"/>
            <a:r>
              <a:rPr lang="en-GB" sz="1200" dirty="0" smtClean="0"/>
              <a:t>TS is send for information and approval</a:t>
            </a:r>
            <a:endParaRPr lang="de-DE" sz="1200" dirty="0"/>
          </a:p>
          <a:p>
            <a:r>
              <a:rPr lang="de-DE" sz="1600" dirty="0"/>
              <a:t> </a:t>
            </a:r>
            <a:r>
              <a:rPr lang="de-DE" sz="1600" dirty="0">
                <a:latin typeface="Arial" panose="020B0604020202020204" pitchFamily="34" charset="0"/>
                <a:cs typeface="Arial" panose="020B0604020202020204" pitchFamily="34" charset="0"/>
              </a:rPr>
              <a:t>Next steps:</a:t>
            </a:r>
          </a:p>
          <a:p>
            <a:pPr lvl="1"/>
            <a:r>
              <a:rPr lang="de-DE" sz="1200" dirty="0" smtClean="0"/>
              <a:t>Complete the work in Q2 as listed in the extension sheet (e.g. HTTP Multipart message correction, subscribe notify mechanism)</a:t>
            </a:r>
            <a:endParaRPr lang="de-DE" sz="1200" dirty="0"/>
          </a:p>
          <a:p>
            <a:pPr marL="457200" lvl="1" indent="0">
              <a:buNone/>
            </a:pPr>
            <a:endParaRPr lang="de-DE" sz="1600" dirty="0">
              <a:latin typeface="Arial" panose="020B0604020202020204" pitchFamily="34" charset="0"/>
              <a:cs typeface="Arial" panose="020B0604020202020204" pitchFamily="34" charset="0"/>
            </a:endParaRPr>
          </a:p>
          <a:p>
            <a:r>
              <a:rPr lang="de-DE" sz="1600" dirty="0"/>
              <a:t> </a:t>
            </a:r>
            <a:r>
              <a:rPr lang="de-DE" sz="1600" dirty="0" smtClean="0">
                <a:latin typeface="Arial" panose="020B0604020202020204" pitchFamily="34" charset="0"/>
                <a:cs typeface="Arial" panose="020B0604020202020204" pitchFamily="34" charset="0"/>
              </a:rPr>
              <a:t>WID </a:t>
            </a:r>
            <a:r>
              <a:rPr lang="de-DE" sz="1600" dirty="0">
                <a:latin typeface="Arial" panose="020B0604020202020204" pitchFamily="34" charset="0"/>
                <a:cs typeface="Arial" panose="020B0604020202020204" pitchFamily="34" charset="0"/>
              </a:rPr>
              <a:t>completion:  </a:t>
            </a:r>
            <a:r>
              <a:rPr lang="de-DE" sz="1600" dirty="0" smtClean="0">
                <a:latin typeface="Arial" panose="020B0604020202020204" pitchFamily="34" charset="0"/>
                <a:cs typeface="Arial" panose="020B0604020202020204" pitchFamily="34" charset="0"/>
              </a:rPr>
              <a:t>85%</a:t>
            </a: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5476271"/>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smtClean="0">
                <a:solidFill>
                  <a:srgbClr val="000000"/>
                </a:solidFill>
                <a:latin typeface="Arial" panose="020B0604020202020204" pitchFamily="34" charset="0"/>
              </a:rPr>
              <a:t>Nsoraf</a:t>
            </a:r>
            <a:r>
              <a:rPr lang="en-US" sz="1200" dirty="0" smtClean="0">
                <a:solidFill>
                  <a:srgbClr val="000000"/>
                </a:solidFill>
                <a:latin typeface="Arial" panose="020B0604020202020204" pitchFamily="34" charset="0"/>
              </a:rPr>
              <a:t> </a:t>
            </a:r>
            <a:r>
              <a:rPr lang="en-US" sz="1200" dirty="0">
                <a:solidFill>
                  <a:srgbClr val="000000"/>
                </a:solidFill>
                <a:latin typeface="Arial" panose="020B0604020202020204" pitchFamily="34" charset="0"/>
              </a:rPr>
              <a:t>Service Based Interface </a:t>
            </a:r>
            <a:r>
              <a:rPr lang="en-US" sz="1200" dirty="0" smtClean="0">
                <a:latin typeface="Arial" panose="020B0604020202020204" pitchFamily="34" charset="0"/>
                <a:cs typeface="Arial" panose="020B0604020202020204" pitchFamily="34" charset="0"/>
              </a:rPr>
              <a:t> [NSORAF](</a:t>
            </a:r>
            <a:r>
              <a:rPr lang="en-US" sz="1200" dirty="0">
                <a:latin typeface="Arial" panose="020B0604020202020204" pitchFamily="34" charset="0"/>
                <a:cs typeface="Arial" panose="020B0604020202020204" pitchFamily="34" charset="0"/>
              </a:rPr>
              <a:t>CT4)</a:t>
            </a:r>
          </a:p>
          <a:p>
            <a:r>
              <a:rPr lang="en-US" sz="1600" dirty="0">
                <a:latin typeface="Arial" panose="020B0604020202020204" pitchFamily="34" charset="0"/>
                <a:cs typeface="Arial" panose="020B0604020202020204" pitchFamily="34" charset="0"/>
              </a:rPr>
              <a:t>Objectives: </a:t>
            </a:r>
          </a:p>
          <a:p>
            <a:pPr lvl="1"/>
            <a:r>
              <a:rPr lang="en-GB" sz="1200" dirty="0" smtClean="0"/>
              <a:t>specify </a:t>
            </a:r>
            <a:r>
              <a:rPr lang="en-GB" sz="1200" dirty="0" smtClean="0"/>
              <a:t>Nsoraf</a:t>
            </a:r>
            <a:r>
              <a:rPr lang="en-GB" sz="1200" dirty="0" smtClean="0"/>
              <a:t> </a:t>
            </a:r>
            <a:r>
              <a:rPr lang="en-GB" sz="1200" dirty="0"/>
              <a:t>service as a service </a:t>
            </a:r>
            <a:r>
              <a:rPr lang="en-GB" sz="1200" dirty="0" smtClean="0"/>
              <a:t>as </a:t>
            </a:r>
            <a:r>
              <a:rPr lang="en-GB" sz="1200" dirty="0"/>
              <a:t>defined in 3GPP  TS </a:t>
            </a:r>
            <a:r>
              <a:rPr lang="en-GB" sz="1200" dirty="0" smtClean="0"/>
              <a:t>23.122 (e.g. </a:t>
            </a:r>
            <a:r>
              <a:rPr lang="en-US" sz="1200" dirty="0" smtClean="0"/>
              <a:t>Definition of </a:t>
            </a:r>
            <a:r>
              <a:rPr lang="en-US" sz="1200" dirty="0"/>
              <a:t>the protocol and interface aspects of the interactions between a NF Consumer </a:t>
            </a:r>
            <a:r>
              <a:rPr lang="en-US" sz="1200" dirty="0" smtClean="0"/>
              <a:t>and </a:t>
            </a:r>
            <a:r>
              <a:rPr lang="en-US" sz="1200" dirty="0"/>
              <a:t>the new SOR-AF over the </a:t>
            </a:r>
            <a:r>
              <a:rPr lang="en-US" sz="1200" dirty="0"/>
              <a:t>Nsoraf</a:t>
            </a:r>
            <a:r>
              <a:rPr lang="en-US" sz="1200" dirty="0"/>
              <a:t> Service-based </a:t>
            </a:r>
            <a:r>
              <a:rPr lang="en-US" sz="1200" dirty="0" smtClean="0"/>
              <a:t>interface, clarify  the impacts on UDM and UDR)</a:t>
            </a:r>
            <a:endParaRPr lang="en-US" sz="1200" dirty="0">
              <a:latin typeface="Arial" panose="020B0604020202020204" pitchFamily="34" charset="0"/>
              <a:cs typeface="Arial" panose="020B0604020202020204" pitchFamily="34" charset="0"/>
            </a:endParaRPr>
          </a:p>
          <a:p>
            <a:pPr lvl="1"/>
            <a:endParaRPr lang="en-US" sz="1000" dirty="0" smtClean="0">
              <a:latin typeface="Arial "/>
            </a:endParaRPr>
          </a:p>
          <a:p>
            <a:r>
              <a:rPr lang="de-DE" sz="1600" dirty="0" smtClean="0">
                <a:latin typeface="Arial" panose="020B0604020202020204" pitchFamily="34" charset="0"/>
                <a:cs typeface="Arial" panose="020B0604020202020204" pitchFamily="34" charset="0"/>
              </a:rPr>
              <a:t> TS: 29.550 v 1.0.0</a:t>
            </a:r>
          </a:p>
          <a:p>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Status:</a:t>
            </a:r>
          </a:p>
          <a:p>
            <a:pPr lvl="1"/>
            <a:r>
              <a:rPr lang="en-GB" sz="1200" dirty="0" smtClean="0"/>
              <a:t>First  version of the TS is more than 80% complete after 1 meeting. </a:t>
            </a:r>
          </a:p>
          <a:p>
            <a:pPr lvl="1"/>
            <a:r>
              <a:rPr lang="en-GB" sz="1200" dirty="0" smtClean="0"/>
              <a:t>TS is </a:t>
            </a:r>
            <a:r>
              <a:rPr lang="en-GB" sz="1200" dirty="0" smtClean="0"/>
              <a:t>sent </a:t>
            </a:r>
            <a:r>
              <a:rPr lang="en-GB" sz="1200" dirty="0" smtClean="0"/>
              <a:t>for information and approval</a:t>
            </a:r>
            <a:endParaRPr lang="de-DE" sz="1200" dirty="0"/>
          </a:p>
          <a:p>
            <a:r>
              <a:rPr lang="de-DE" sz="1600" dirty="0"/>
              <a:t> </a:t>
            </a:r>
            <a:r>
              <a:rPr lang="de-DE" sz="1600" dirty="0">
                <a:latin typeface="Arial" panose="020B0604020202020204" pitchFamily="34" charset="0"/>
                <a:cs typeface="Arial" panose="020B0604020202020204" pitchFamily="34" charset="0"/>
              </a:rPr>
              <a:t>Next steps:</a:t>
            </a:r>
          </a:p>
          <a:p>
            <a:pPr lvl="1"/>
            <a:r>
              <a:rPr lang="de-DE" sz="1200" dirty="0" smtClean="0"/>
              <a:t>Complete the work in Q2 as listed in the extension sheet (e.g. Impacts on Nudm and Nsoraf)</a:t>
            </a:r>
            <a:endParaRPr lang="de-DE" sz="1200" dirty="0"/>
          </a:p>
          <a:p>
            <a:pPr marL="457200" lvl="1" indent="0">
              <a:buNone/>
            </a:pPr>
            <a:endParaRPr lang="de-DE" sz="1600" dirty="0">
              <a:latin typeface="Arial" panose="020B0604020202020204" pitchFamily="34" charset="0"/>
              <a:cs typeface="Arial" panose="020B0604020202020204" pitchFamily="34" charset="0"/>
            </a:endParaRPr>
          </a:p>
          <a:p>
            <a:r>
              <a:rPr lang="de-DE" sz="1600" dirty="0"/>
              <a:t> </a:t>
            </a:r>
            <a:r>
              <a:rPr lang="de-DE" sz="1600" dirty="0" smtClean="0">
                <a:latin typeface="Arial" panose="020B0604020202020204" pitchFamily="34" charset="0"/>
                <a:cs typeface="Arial" panose="020B0604020202020204" pitchFamily="34" charset="0"/>
              </a:rPr>
              <a:t>WID </a:t>
            </a:r>
            <a:r>
              <a:rPr lang="de-DE" sz="1600" dirty="0">
                <a:latin typeface="Arial" panose="020B0604020202020204" pitchFamily="34" charset="0"/>
                <a:cs typeface="Arial" panose="020B0604020202020204" pitchFamily="34" charset="0"/>
              </a:rPr>
              <a:t>completion:  </a:t>
            </a:r>
            <a:r>
              <a:rPr lang="de-DE" sz="1600" dirty="0" smtClean="0">
                <a:latin typeface="Arial" panose="020B0604020202020204" pitchFamily="34" charset="0"/>
                <a:cs typeface="Arial" panose="020B0604020202020204" pitchFamily="34" charset="0"/>
              </a:rPr>
              <a:t>85%</a:t>
            </a: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6872801"/>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on </a:t>
            </a:r>
            <a:r>
              <a:rPr lang="en-GB" sz="1200" dirty="0"/>
              <a:t>Enhancement of network slicing</a:t>
            </a:r>
            <a:r>
              <a:rPr lang="en-US"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eNS</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t>
            </a:r>
            <a:r>
              <a:rPr lang="en-GB" sz="1200" dirty="0"/>
              <a:t>CT aspects on enhancement of network </a:t>
            </a:r>
            <a:r>
              <a:rPr lang="en-GB" sz="1200" dirty="0" smtClean="0"/>
              <a:t>slicing: </a:t>
            </a:r>
            <a:br>
              <a:rPr lang="en-GB" sz="1200" dirty="0" smtClean="0"/>
            </a:br>
            <a:r>
              <a:rPr lang="en-GB" sz="1200" dirty="0" smtClean="0"/>
              <a:t>performing a </a:t>
            </a:r>
            <a:r>
              <a:rPr lang="en-GB" sz="1200" dirty="0"/>
              <a:t>new SMF selection during EPS to 5GS </a:t>
            </a:r>
            <a:r>
              <a:rPr lang="en-GB" sz="1200" dirty="0" smtClean="0"/>
              <a:t>handover, AUSF </a:t>
            </a:r>
            <a:r>
              <a:rPr lang="en-GB" sz="1200" dirty="0"/>
              <a:t>service for Slice-Specific Secondary Authentication</a:t>
            </a:r>
            <a:endParaRPr lang="en-US"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p>
          <a:p>
            <a:pPr lvl="1"/>
            <a:r>
              <a:rPr lang="de-DE" sz="1600" dirty="0" smtClean="0">
                <a:latin typeface="Arial" panose="020B0604020202020204" pitchFamily="34" charset="0"/>
                <a:cs typeface="Arial" panose="020B0604020202020204" pitchFamily="34" charset="0"/>
              </a:rPr>
              <a:t> </a:t>
            </a:r>
            <a:r>
              <a:rPr lang="de-DE" sz="1200" dirty="0" smtClean="0">
                <a:latin typeface="Arial" panose="020B0604020202020204" pitchFamily="34" charset="0"/>
                <a:cs typeface="Arial" panose="020B0604020202020204" pitchFamily="34" charset="0"/>
              </a:rPr>
              <a:t>New Cause value „</a:t>
            </a:r>
            <a:r>
              <a:rPr lang="en-GB" sz="1200" dirty="0"/>
              <a:t>REL_DUE_TO_SLICE_NOT_AVAILABLE </a:t>
            </a:r>
            <a:r>
              <a:rPr lang="de-DE" sz="1200" dirty="0" smtClean="0">
                <a:latin typeface="Arial" panose="020B0604020202020204" pitchFamily="34" charset="0"/>
                <a:cs typeface="Arial" panose="020B0604020202020204" pitchFamily="34" charset="0"/>
              </a:rPr>
              <a:t>“ for </a:t>
            </a:r>
            <a:r>
              <a:rPr lang="en-GB" sz="1200" dirty="0"/>
              <a:t>Network Slice-Specific Authentication and Authorization failure or revocation</a:t>
            </a:r>
            <a:endParaRPr lang="en-US" sz="1200" dirty="0">
              <a:latin typeface="Arial" panose="020B0604020202020204" pitchFamily="34" charset="0"/>
              <a:cs typeface="Arial" panose="020B0604020202020204" pitchFamily="34" charset="0"/>
            </a:endParaRPr>
          </a:p>
          <a:p>
            <a:endParaRPr lang="de-DE" sz="1600" b="1"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a:t>Complete the work in Q2 as listed in the extension sheet (e.g. </a:t>
            </a:r>
            <a:r>
              <a:rPr lang="en-US" sz="1200" u="sng" dirty="0" smtClean="0"/>
              <a:t>new</a:t>
            </a:r>
            <a:r>
              <a:rPr lang="en-US" sz="1200" dirty="0" smtClean="0"/>
              <a:t> </a:t>
            </a:r>
            <a:r>
              <a:rPr lang="en-US" sz="1200" dirty="0"/>
              <a:t>service for AUSF to support slice authentication</a:t>
            </a:r>
            <a:r>
              <a:rPr lang="de-DE" sz="1200" dirty="0" smtClean="0"/>
              <a:t>)</a:t>
            </a:r>
            <a:endParaRPr lang="de-DE" sz="1200" dirty="0"/>
          </a:p>
          <a:p>
            <a:pPr marL="457200" lvl="1" indent="0">
              <a:buNone/>
            </a:pPr>
            <a:endParaRPr lang="de-DE" sz="1200" dirty="0"/>
          </a:p>
          <a:p>
            <a:pPr lvl="1"/>
            <a:endParaRPr lang="en-GB" sz="1200" dirty="0" smtClean="0"/>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85%</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3769397"/>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smtClean="0"/>
              <a:t>Technical Enhancements and improvements  [TEI16]</a:t>
            </a:r>
            <a:r>
              <a:rPr lang="de-DE" sz="1200" dirty="0" smtClean="0">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Objectives: </a:t>
            </a:r>
          </a:p>
          <a:p>
            <a:pPr lvl="1"/>
            <a:r>
              <a:rPr lang="en-GB" sz="1200" dirty="0" smtClean="0"/>
              <a:t>N4 enhancements/Improvements.</a:t>
            </a:r>
            <a:r>
              <a:rPr lang="de-DE" sz="1200" dirty="0" smtClean="0">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 Status:</a:t>
            </a:r>
          </a:p>
          <a:p>
            <a:pPr lvl="1"/>
            <a:r>
              <a:rPr lang="en-GB" sz="1200" dirty="0" smtClean="0"/>
              <a:t>To use the N4 Interface to configure predefined rules in UPF was discussed and postponed as we could not reach consensus half of the companies  thought that N4 Interface  should not be used to  configure UPF, O&amp;M interface should be the preferred interfaces for this task.  Nearly no progress in this meeting.</a:t>
            </a:r>
            <a:endParaRPr lang="sv-SE" altLang="zh-CN" sz="1200" dirty="0"/>
          </a:p>
          <a:p>
            <a:r>
              <a:rPr lang="de-DE" sz="1600" dirty="0" smtClean="0"/>
              <a:t> </a:t>
            </a:r>
            <a:r>
              <a:rPr lang="de-DE" sz="1600" dirty="0">
                <a:latin typeface="Arial" panose="020B0604020202020204" pitchFamily="34" charset="0"/>
                <a:cs typeface="Arial" panose="020B0604020202020204" pitchFamily="34" charset="0"/>
              </a:rPr>
              <a:t>Next steps:</a:t>
            </a:r>
          </a:p>
          <a:p>
            <a:pPr lvl="1"/>
            <a:r>
              <a:rPr lang="de-DE" sz="1200" dirty="0" smtClean="0"/>
              <a:t>Offline discussion  is requested to be performed to  reach consensus on the  requirement and possible solution</a:t>
            </a:r>
            <a:endParaRPr lang="en-US" sz="1200" dirty="0"/>
          </a:p>
          <a:p>
            <a:pPr marL="457200" lvl="1" indent="0">
              <a:buNone/>
            </a:pPr>
            <a:endParaRPr lang="de-DE" sz="1600" dirty="0">
              <a:latin typeface="Arial" panose="020B0604020202020204" pitchFamily="34" charset="0"/>
              <a:cs typeface="Arial" panose="020B0604020202020204" pitchFamily="34" charset="0"/>
            </a:endParaRPr>
          </a:p>
          <a:p>
            <a:pPr marL="0"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53847754"/>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 xmlns:a16="http://schemas.microsoft.com/office/drawing/2014/main" val="20000"/>
                    </a:ext>
                  </a:extLst>
                </a:gridCol>
                <a:gridCol w="3705214">
                  <a:extLst>
                    <a:ext uri="{9D8B030D-6E8A-4147-A177-3AD203B41FA5}">
                      <a16:colId xmlns="" xmlns:a16="http://schemas.microsoft.com/office/drawing/2014/main" val="20001"/>
                    </a:ext>
                  </a:extLst>
                </a:gridCol>
                <a:gridCol w="1735176">
                  <a:extLst>
                    <a:ext uri="{9D8B030D-6E8A-4147-A177-3AD203B41FA5}">
                      <a16:colId xmlns="" xmlns:a16="http://schemas.microsoft.com/office/drawing/2014/main" val="20002"/>
                    </a:ext>
                  </a:extLst>
                </a:gridCol>
                <a:gridCol w="1735176">
                  <a:extLst>
                    <a:ext uri="{9D8B030D-6E8A-4147-A177-3AD203B41FA5}">
                      <a16:colId xmlns="" xmlns:a16="http://schemas.microsoft.com/office/drawing/2014/main" val="20003"/>
                    </a:ext>
                  </a:extLst>
                </a:gridCol>
                <a:gridCol w="3454375">
                  <a:extLst>
                    <a:ext uri="{9D8B030D-6E8A-4147-A177-3AD203B41FA5}">
                      <a16:colId xmlns="" xmlns:a16="http://schemas.microsoft.com/office/drawing/2014/main"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dirty="0" smtClean="0">
                <a:ea typeface="MS PGothic" panose="020B0600070205080204" pitchFamily="34" charset="-128"/>
                <a:cs typeface="Arial" panose="020B0604020202020204" pitchFamily="34" charset="0"/>
              </a:rPr>
              <a:t>E-meeting in CT4.</a:t>
            </a:r>
          </a:p>
          <a:p>
            <a:pPr lvl="1">
              <a:lnSpc>
                <a:spcPct val="80000"/>
              </a:lnSpc>
              <a:defRPr/>
            </a:pPr>
            <a:r>
              <a:rPr lang="de-DE" altLang="zh-CN" sz="1600" dirty="0" smtClean="0">
                <a:ea typeface="MS PGothic" panose="020B0600070205080204" pitchFamily="34" charset="-128"/>
                <a:cs typeface="Arial" panose="020B0604020202020204" pitchFamily="34" charset="0"/>
              </a:rPr>
              <a:t>CT4#96E was the first  e-meeting in CT4 which was not limited to  a small subset of CT4 work.</a:t>
            </a:r>
            <a:br>
              <a:rPr lang="de-DE" altLang="zh-CN" sz="1600" dirty="0" smtClean="0">
                <a:ea typeface="MS PGothic" panose="020B0600070205080204" pitchFamily="34" charset="-128"/>
                <a:cs typeface="Arial" panose="020B0604020202020204" pitchFamily="34" charset="0"/>
              </a:rPr>
            </a:br>
            <a:r>
              <a:rPr lang="de-DE" altLang="zh-CN" sz="1600" dirty="0" smtClean="0">
                <a:ea typeface="MS PGothic" panose="020B0600070205080204" pitchFamily="34" charset="-128"/>
                <a:cs typeface="Arial" panose="020B0604020202020204" pitchFamily="34" charset="0"/>
              </a:rPr>
              <a:t>(e.g. In January 2012 we had  our last e-meeting which was limited to  GTP topics)</a:t>
            </a:r>
            <a:endParaRPr lang="de-DE" altLang="zh-CN" sz="1600" dirty="0">
              <a:ea typeface="MS PGothic" panose="020B0600070205080204" pitchFamily="34" charset="-128"/>
              <a:cs typeface="Arial" panose="020B0604020202020204" pitchFamily="34" charset="0"/>
            </a:endParaRPr>
          </a:p>
          <a:p>
            <a:pPr lvl="1">
              <a:lnSpc>
                <a:spcPct val="80000"/>
              </a:lnSpc>
              <a:defRPr/>
            </a:pPr>
            <a:r>
              <a:rPr lang="en-US" altLang="zh-CN" sz="1600" dirty="0" smtClean="0">
                <a:ea typeface="MS PGothic" panose="020B0600070205080204" pitchFamily="34" charset="-128"/>
                <a:cs typeface="Arial" panose="020B0604020202020204" pitchFamily="34" charset="0"/>
              </a:rPr>
              <a:t>It  turned  out that 10 days  for the meeting was a good estimate. We were able to handle nearly all documents some controversial once we had to  postpone.</a:t>
            </a:r>
            <a:endParaRPr lang="en-US" altLang="zh-CN" sz="1600" dirty="0">
              <a:ea typeface="MS PGothic" panose="020B0600070205080204" pitchFamily="34" charset="-128"/>
              <a:cs typeface="Arial" panose="020B0604020202020204" pitchFamily="34" charset="0"/>
            </a:endParaRPr>
          </a:p>
          <a:p>
            <a:pPr lvl="1">
              <a:lnSpc>
                <a:spcPct val="80000"/>
              </a:lnSpc>
              <a:defRPr/>
            </a:pPr>
            <a:r>
              <a:rPr lang="de-DE" sz="1600" dirty="0" smtClean="0">
                <a:ea typeface="MS PGothic" panose="020B0600070205080204" pitchFamily="34" charset="-128"/>
                <a:cs typeface="Arial" panose="020B0604020202020204" pitchFamily="34" charset="0"/>
              </a:rPr>
              <a:t>A conference call per day was seen as a good practice  to  discuss topics  which were identified as controversial/tricky/ping pong of emails.</a:t>
            </a:r>
          </a:p>
          <a:p>
            <a:pPr lvl="1">
              <a:lnSpc>
                <a:spcPct val="80000"/>
              </a:lnSpc>
              <a:defRPr/>
            </a:pPr>
            <a:r>
              <a:rPr lang="de-DE" sz="1600" dirty="0" smtClean="0">
                <a:ea typeface="MS PGothic" panose="020B0600070205080204" pitchFamily="34" charset="-128"/>
                <a:cs typeface="Arial" panose="020B0604020202020204" pitchFamily="34" charset="0"/>
              </a:rPr>
              <a:t>GoToMeeting works well for the conference calls</a:t>
            </a:r>
          </a:p>
          <a:p>
            <a:pPr lvl="1">
              <a:lnSpc>
                <a:spcPct val="80000"/>
              </a:lnSpc>
              <a:defRPr/>
            </a:pPr>
            <a:r>
              <a:rPr lang="de-DE" sz="1600" dirty="0">
                <a:ea typeface="MS PGothic" panose="020B0600070205080204" pitchFamily="34" charset="-128"/>
                <a:cs typeface="Arial" panose="020B0604020202020204" pitchFamily="34" charset="0"/>
              </a:rPr>
              <a:t>Conference </a:t>
            </a:r>
            <a:r>
              <a:rPr lang="de-DE" sz="1600" dirty="0" smtClean="0">
                <a:ea typeface="MS PGothic" panose="020B0600070205080204" pitchFamily="34" charset="-128"/>
                <a:cs typeface="Arial" panose="020B0604020202020204" pitchFamily="34" charset="0"/>
              </a:rPr>
              <a:t>calls </a:t>
            </a:r>
            <a:r>
              <a:rPr lang="de-DE" sz="1600" dirty="0">
                <a:ea typeface="MS PGothic" panose="020B0600070205080204" pitchFamily="34" charset="-128"/>
                <a:cs typeface="Arial" panose="020B0604020202020204" pitchFamily="34" charset="0"/>
              </a:rPr>
              <a:t>time  from </a:t>
            </a:r>
            <a:r>
              <a:rPr lang="de-DE" sz="1600" dirty="0" smtClean="0">
                <a:ea typeface="MS PGothic" panose="020B0600070205080204" pitchFamily="34" charset="-128"/>
                <a:cs typeface="Arial" panose="020B0604020202020204" pitchFamily="34" charset="0"/>
              </a:rPr>
              <a:t>14:00 CET </a:t>
            </a:r>
            <a:r>
              <a:rPr lang="de-DE" sz="1600" dirty="0">
                <a:ea typeface="MS PGothic" panose="020B0600070205080204" pitchFamily="34" charset="-128"/>
                <a:cs typeface="Arial" panose="020B0604020202020204" pitchFamily="34" charset="0"/>
              </a:rPr>
              <a:t>to </a:t>
            </a:r>
            <a:r>
              <a:rPr lang="de-DE" sz="1600" dirty="0" smtClean="0">
                <a:ea typeface="MS PGothic" panose="020B0600070205080204" pitchFamily="34" charset="-128"/>
                <a:cs typeface="Arial" panose="020B0604020202020204" pitchFamily="34" charset="0"/>
              </a:rPr>
              <a:t>16:00 CET were </a:t>
            </a:r>
            <a:r>
              <a:rPr lang="de-DE" sz="1600" dirty="0">
                <a:ea typeface="MS PGothic" panose="020B0600070205080204" pitchFamily="34" charset="-128"/>
                <a:cs typeface="Arial" panose="020B0604020202020204" pitchFamily="34" charset="0"/>
              </a:rPr>
              <a:t>seen as the best compromise (late  for </a:t>
            </a:r>
            <a:r>
              <a:rPr lang="de-DE" sz="1600" dirty="0" smtClean="0">
                <a:ea typeface="MS PGothic" panose="020B0600070205080204" pitchFamily="34" charset="-128"/>
                <a:cs typeface="Arial" panose="020B0604020202020204" pitchFamily="34" charset="0"/>
              </a:rPr>
              <a:t>delegates from Japan </a:t>
            </a:r>
            <a:r>
              <a:rPr lang="de-DE" sz="1600" dirty="0">
                <a:ea typeface="MS PGothic" panose="020B0600070205080204" pitchFamily="34" charset="-128"/>
                <a:cs typeface="Arial" panose="020B0604020202020204" pitchFamily="34" charset="0"/>
              </a:rPr>
              <a:t>very early  for </a:t>
            </a:r>
            <a:r>
              <a:rPr lang="de-DE" sz="1600" dirty="0" smtClean="0">
                <a:ea typeface="MS PGothic" panose="020B0600070205080204" pitchFamily="34" charset="-128"/>
                <a:cs typeface="Arial" panose="020B0604020202020204" pitchFamily="34" charset="0"/>
              </a:rPr>
              <a:t>delegates from US </a:t>
            </a:r>
            <a:r>
              <a:rPr lang="de-DE" sz="1600" dirty="0">
                <a:ea typeface="MS PGothic" panose="020B0600070205080204" pitchFamily="34" charset="-128"/>
                <a:cs typeface="Arial" panose="020B0604020202020204" pitchFamily="34" charset="0"/>
              </a:rPr>
              <a:t>pacific </a:t>
            </a:r>
            <a:r>
              <a:rPr lang="de-DE" sz="1600" dirty="0" smtClean="0">
                <a:ea typeface="MS PGothic" panose="020B0600070205080204" pitchFamily="34" charset="-128"/>
                <a:cs typeface="Arial" panose="020B0604020202020204" pitchFamily="34" charset="0"/>
              </a:rPr>
              <a:t>coast).</a:t>
            </a:r>
          </a:p>
          <a:p>
            <a:pPr lvl="1">
              <a:lnSpc>
                <a:spcPct val="80000"/>
              </a:lnSpc>
              <a:defRPr/>
            </a:pPr>
            <a:endParaRPr lang="de-DE" sz="1600" dirty="0">
              <a:ea typeface="MS PGothic" panose="020B0600070205080204" pitchFamily="34" charset="-128"/>
              <a:cs typeface="Arial" panose="020B0604020202020204" pitchFamily="34" charset="0"/>
            </a:endParaRPr>
          </a:p>
          <a:p>
            <a:pPr marL="228600" lvl="1">
              <a:lnSpc>
                <a:spcPct val="80000"/>
              </a:lnSpc>
              <a:spcBef>
                <a:spcPts val="1000"/>
              </a:spcBef>
              <a:buBlip>
                <a:blip r:embed="rId2"/>
              </a:buBlip>
              <a:defRPr/>
            </a:pPr>
            <a:r>
              <a:rPr lang="de-DE" dirty="0" smtClean="0">
                <a:ea typeface="MS PGothic" panose="020B0600070205080204" pitchFamily="34" charset="-128"/>
                <a:cs typeface="Arial" panose="020B0604020202020204" pitchFamily="34" charset="0"/>
              </a:rPr>
              <a:t>Meeting participation</a:t>
            </a:r>
          </a:p>
          <a:p>
            <a:pPr lvl="1">
              <a:lnSpc>
                <a:spcPct val="80000"/>
              </a:lnSpc>
              <a:defRPr/>
            </a:pPr>
            <a:r>
              <a:rPr lang="de-DE" sz="1600" dirty="0" smtClean="0">
                <a:ea typeface="MS PGothic" panose="020B0600070205080204" pitchFamily="34" charset="-128"/>
                <a:cs typeface="Arial" panose="020B0604020202020204" pitchFamily="34" charset="0"/>
              </a:rPr>
              <a:t>Number of registered  delegates were similar  as for F2F meetings.</a:t>
            </a:r>
          </a:p>
          <a:p>
            <a:pPr lvl="1">
              <a:lnSpc>
                <a:spcPct val="80000"/>
              </a:lnSpc>
              <a:defRPr/>
            </a:pPr>
            <a:r>
              <a:rPr lang="de-DE" sz="1600" dirty="0" smtClean="0">
                <a:ea typeface="MS PGothic" panose="020B0600070205080204" pitchFamily="34" charset="-128"/>
                <a:cs typeface="Arial" panose="020B0604020202020204" pitchFamily="34" charset="0"/>
              </a:rPr>
              <a:t>Number of active delegates was similar to F2F</a:t>
            </a:r>
          </a:p>
          <a:p>
            <a:pPr lvl="1">
              <a:lnSpc>
                <a:spcPct val="80000"/>
              </a:lnSpc>
              <a:defRPr/>
            </a:pPr>
            <a:r>
              <a:rPr lang="de-DE" sz="1600" dirty="0" smtClean="0">
                <a:ea typeface="MS PGothic" panose="020B0600070205080204" pitchFamily="34" charset="-128"/>
                <a:cs typeface="Arial" panose="020B0604020202020204" pitchFamily="34" charset="0"/>
              </a:rPr>
              <a:t>~30 delegates were generating 1578 email on the reflector</a:t>
            </a: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90974178"/>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dirty="0" smtClean="0"/>
              <a:t>LS</a:t>
            </a:r>
          </a:p>
          <a:p>
            <a:pPr>
              <a:spcAft>
                <a:spcPts val="0"/>
              </a:spcAft>
              <a:buFontTx/>
              <a:buChar char="-"/>
            </a:pPr>
            <a:r>
              <a:rPr lang="en-GB" sz="2000" dirty="0" smtClean="0"/>
              <a:t>No LSs are </a:t>
            </a:r>
            <a:r>
              <a:rPr lang="en-GB" sz="2000" dirty="0" smtClean="0"/>
              <a:t>sent </a:t>
            </a:r>
            <a:r>
              <a:rPr lang="en-GB" sz="2000" dirty="0" smtClean="0"/>
              <a:t>to CT</a:t>
            </a:r>
          </a:p>
          <a:p>
            <a:pPr marL="0" indent="0">
              <a:spcAft>
                <a:spcPts val="0"/>
              </a:spcAft>
              <a:buNone/>
            </a:pPr>
            <a:endParaRPr lang="en-GB" sz="2000" dirty="0" smtClean="0"/>
          </a:p>
          <a:p>
            <a:r>
              <a:rPr lang="de-DE" dirty="0" smtClean="0"/>
              <a:t>Only </a:t>
            </a:r>
            <a:r>
              <a:rPr lang="de-DE" dirty="0" smtClean="0"/>
              <a:t>action to  CT is to  </a:t>
            </a:r>
            <a:r>
              <a:rPr lang="de-DE" dirty="0" smtClean="0"/>
              <a:t>approve </a:t>
            </a:r>
            <a:r>
              <a:rPr lang="de-DE" dirty="0" smtClean="0"/>
              <a:t>the </a:t>
            </a:r>
            <a:r>
              <a:rPr lang="de-DE" dirty="0" smtClean="0"/>
              <a:t>exception sheets </a:t>
            </a:r>
            <a:r>
              <a:rPr lang="de-DE" dirty="0" smtClean="0"/>
              <a:t>and allow CT4 to complete this work items.</a:t>
            </a:r>
            <a:endParaRPr lang="en-US" dirty="0"/>
          </a:p>
          <a:p>
            <a:pPr marL="0" indent="0">
              <a:spcAft>
                <a:spcPts val="0"/>
              </a:spcAft>
              <a:buNone/>
            </a:pPr>
            <a:endParaRPr lang="en-US" sz="2000" dirty="0"/>
          </a:p>
          <a:p>
            <a:pPr marL="0" indent="0">
              <a:spcAft>
                <a:spcPts val="0"/>
              </a:spcAft>
              <a:buNone/>
            </a:pPr>
            <a:endParaRPr lang="en-GB" sz="2000" dirty="0">
              <a:latin typeface="Arial "/>
            </a:endParaRPr>
          </a:p>
          <a:p>
            <a:pPr marL="0" indent="0">
              <a:spcAft>
                <a:spcPts val="0"/>
              </a:spcAft>
              <a:buNone/>
            </a:pPr>
            <a:endParaRPr lang="en-GB" sz="2000" dirty="0">
              <a:latin typeface="Arial "/>
            </a:endParaRPr>
          </a:p>
          <a:p>
            <a:pPr marL="0" indent="0">
              <a:spcAft>
                <a:spcPts val="0"/>
              </a:spcAft>
              <a:buNone/>
            </a:pP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3200" dirty="0">
                <a:ea typeface="MS PGothic" pitchFamily="34" charset="-128"/>
                <a:cs typeface="Arial" pitchFamily="34" charset="0"/>
              </a:rPr>
              <a:t>The Chairman wants to:</a:t>
            </a:r>
          </a:p>
          <a:p>
            <a:pPr lvl="1"/>
            <a:r>
              <a:rPr lang="en-GB" altLang="ja-JP" sz="2000" dirty="0">
                <a:latin typeface="Arial "/>
                <a:ea typeface="MS PGothic" pitchFamily="34" charset="-128"/>
                <a:cs typeface="Arial" pitchFamily="34" charset="0"/>
              </a:rPr>
              <a:t>Thank CT4 delegates for their dedication and their excellent team spirit on the 5GS related </a:t>
            </a:r>
            <a:r>
              <a:rPr lang="en-GB" altLang="ja-JP" sz="2000" dirty="0" smtClean="0">
                <a:latin typeface="Arial "/>
                <a:ea typeface="MS PGothic" pitchFamily="34" charset="-128"/>
                <a:cs typeface="Arial" pitchFamily="34" charset="0"/>
              </a:rPr>
              <a:t>specifications</a:t>
            </a:r>
          </a:p>
          <a:p>
            <a:pPr lvl="1"/>
            <a:r>
              <a:rPr lang="en-GB" altLang="ja-JP" sz="2000" dirty="0" smtClean="0">
                <a:latin typeface="Arial "/>
                <a:ea typeface="MS PGothic" pitchFamily="34" charset="-128"/>
                <a:cs typeface="Arial" pitchFamily="34" charset="0"/>
              </a:rPr>
              <a:t>Thanks the CT4 vice  chairs for their support  before and during the meeting </a:t>
            </a:r>
            <a:endParaRPr lang="en-GB" altLang="ja-JP" sz="2000" dirty="0">
              <a:latin typeface="Arial "/>
              <a:ea typeface="MS PGothic" pitchFamily="34" charset="-128"/>
              <a:cs typeface="Arial" pitchFamily="34" charset="0"/>
            </a:endParaRPr>
          </a:p>
          <a:p>
            <a:pPr lvl="1"/>
            <a:r>
              <a:rPr lang="en-GB" altLang="ja-JP" sz="2000" dirty="0" smtClean="0">
                <a:latin typeface="Arial "/>
                <a:ea typeface="MS PGothic" pitchFamily="34" charset="-128"/>
                <a:cs typeface="Arial" pitchFamily="34" charset="0"/>
              </a:rPr>
              <a:t>Thank the WI </a:t>
            </a:r>
            <a:r>
              <a:rPr lang="en-GB" altLang="ja-JP" sz="2000" dirty="0">
                <a:latin typeface="Arial "/>
                <a:ea typeface="MS PGothic" pitchFamily="34" charset="-128"/>
                <a:cs typeface="Arial" pitchFamily="34" charset="0"/>
              </a:rPr>
              <a:t>and spec rapporteurs for their priceless coordination work and the pre-editing work of the 5GC specifications and check of the Open API files</a:t>
            </a:r>
          </a:p>
          <a:p>
            <a:pPr lvl="1"/>
            <a:r>
              <a:rPr lang="en-GB" altLang="ja-JP" sz="2000" dirty="0" smtClean="0">
                <a:latin typeface="Arial "/>
                <a:ea typeface="MS PGothic" pitchFamily="34" charset="-128"/>
                <a:cs typeface="Arial" pitchFamily="34" charset="0"/>
              </a:rPr>
              <a:t>Thank </a:t>
            </a:r>
            <a:r>
              <a:rPr lang="en-GB" altLang="ja-JP" sz="2000" dirty="0">
                <a:latin typeface="Arial "/>
                <a:ea typeface="MS PGothic" pitchFamily="34" charset="-128"/>
                <a:cs typeface="Arial" pitchFamily="34" charset="0"/>
              </a:rPr>
              <a:t>Kimmo for his hard work as MCC (and his guidelines)</a:t>
            </a:r>
          </a:p>
          <a:p>
            <a:pPr lvl="1"/>
            <a:r>
              <a:rPr lang="en-GB" altLang="ja-JP" sz="2000" dirty="0">
                <a:latin typeface="Arial "/>
                <a:ea typeface="MS PGothic" pitchFamily="34" charset="-128"/>
                <a:cs typeface="Arial" pitchFamily="34" charset="0"/>
              </a:rPr>
              <a:t>Thanks to ETSI support and providing IT facilities.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endParaRPr lang="en-GB" dirty="0"/>
          </a:p>
          <a:p>
            <a:r>
              <a:rPr lang="en-GB" dirty="0" smtClean="0"/>
              <a:t>CRs with dependencies to other groups </a:t>
            </a:r>
            <a:r>
              <a:rPr lang="en-GB" dirty="0"/>
              <a:t>agreed CRs</a:t>
            </a:r>
          </a:p>
          <a:p>
            <a:pPr marL="0" indent="0">
              <a:buNone/>
            </a:pPr>
            <a:endParaRPr lang="en-US" dirty="0" smtClean="0"/>
          </a:p>
          <a:p>
            <a:endParaRPr lang="de-DE" dirty="0" smtClean="0"/>
          </a:p>
          <a:p>
            <a:endParaRPr lang="de-DE" dirty="0" smtClean="0"/>
          </a:p>
          <a:p>
            <a:endParaRPr lang="de-DE" dirty="0"/>
          </a:p>
          <a:p>
            <a:endParaRPr lang="de-DE" dirty="0" smtClean="0"/>
          </a:p>
          <a:p>
            <a:endParaRPr lang="en-US" dirty="0"/>
          </a:p>
        </p:txBody>
      </p:sp>
      <p:sp>
        <p:nvSpPr>
          <p:cNvPr id="2" name="Titre 1"/>
          <p:cNvSpPr>
            <a:spLocks noGrp="1"/>
          </p:cNvSpPr>
          <p:nvPr>
            <p:ph type="title"/>
          </p:nvPr>
        </p:nvSpPr>
        <p:spPr/>
        <p:txBody>
          <a:bodyPr/>
          <a:lstStyle/>
          <a:p>
            <a:r>
              <a:rPr lang="en-US" dirty="0"/>
              <a:t>CRs for Conditional Approval</a:t>
            </a:r>
          </a:p>
        </p:txBody>
      </p:sp>
      <p:graphicFrame>
        <p:nvGraphicFramePr>
          <p:cNvPr id="5" name="Table 4"/>
          <p:cNvGraphicFramePr>
            <a:graphicFrameLocks noGrp="1"/>
          </p:cNvGraphicFramePr>
          <p:nvPr>
            <p:extLst>
              <p:ext uri="{D42A27DB-BD31-4B8C-83A1-F6EECF244321}">
                <p14:modId xmlns:p14="http://schemas.microsoft.com/office/powerpoint/2010/main" val="567157852"/>
              </p:ext>
            </p:extLst>
          </p:nvPr>
        </p:nvGraphicFramePr>
        <p:xfrm>
          <a:off x="751416" y="2904861"/>
          <a:ext cx="9006205" cy="3401785"/>
        </p:xfrm>
        <a:graphic>
          <a:graphicData uri="http://schemas.openxmlformats.org/drawingml/2006/table">
            <a:tbl>
              <a:tblPr>
                <a:tableStyleId>{5C22544A-7EE6-4342-B048-85BDC9FD1C3A}</a:tableStyleId>
              </a:tblPr>
              <a:tblGrid>
                <a:gridCol w="716915"/>
                <a:gridCol w="630555"/>
                <a:gridCol w="449580"/>
                <a:gridCol w="4238625"/>
                <a:gridCol w="810260"/>
                <a:gridCol w="1530350"/>
                <a:gridCol w="629920"/>
              </a:tblGrid>
              <a:tr h="558869">
                <a:tc>
                  <a:txBody>
                    <a:bodyPr/>
                    <a:lstStyle/>
                    <a:p>
                      <a:pPr algn="ctr">
                        <a:lnSpc>
                          <a:spcPct val="107000"/>
                        </a:lnSpc>
                        <a:spcAft>
                          <a:spcPts val="800"/>
                        </a:spcAft>
                      </a:pPr>
                      <a:r>
                        <a:rPr lang="en-GB" sz="800" dirty="0">
                          <a:effectLst/>
                        </a:rPr>
                        <a:t>CP-TD#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CR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Title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smtClean="0">
                          <a:effectLst/>
                        </a:rPr>
                        <a:t>C4 TD</a:t>
                      </a:r>
                      <a:r>
                        <a:rPr lang="en-GB" sz="8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Other </a:t>
                      </a:r>
                      <a:r>
                        <a:rPr lang="en-GB" sz="800" dirty="0" smtClean="0">
                          <a:effectLst/>
                        </a:rPr>
                        <a:t>Affected </a:t>
                      </a:r>
                      <a:r>
                        <a:rPr lang="en-GB" sz="800" dirty="0">
                          <a:effectLst/>
                        </a:rPr>
                        <a:t>Specs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smtClean="0">
                          <a:effectLst/>
                        </a:rPr>
                        <a:t>Affected WG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23.632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0008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Reference Points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C4-201103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23.501-2134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de-DE" sz="1100" dirty="0" smtClean="0">
                          <a:effectLst/>
                          <a:latin typeface="Calibri" panose="020F050202020403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29.002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1251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Addition of IAB operation permission to subscriber data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C4-201172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29.272-0813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29.230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0677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Addition of AVP code for IAB-Node-Information AVP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C4-201176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29.272-0813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29.244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0361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The Source IP Address in Heartbeat Request message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C4-200515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23.007-0369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29.244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0366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The Recovery Time Stamp in PFCP Session Establishment Request message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C4-200956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23.007-0370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29.274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1976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Idle mode mobility between EPS and 5GS with data forwarding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C4-200553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23.502-1590</a:t>
                      </a:r>
                      <a:r>
                        <a:rPr lang="en-GB" sz="800" dirty="0">
                          <a:effectLst/>
                          <a:latin typeface="Arial" panose="020B0604020202020204" pitchFamily="34" charset="0"/>
                          <a:ea typeface="Calibri" panose="020F0502020204030204" pitchFamily="34" charset="0"/>
                          <a:cs typeface="Times New Roman" panose="02020603050405020304" pitchFamily="18" charset="0"/>
                        </a:rPr>
                        <a:t/>
                      </a:r>
                      <a:br>
                        <a:rPr lang="en-GB" sz="800" dirty="0">
                          <a:effectLst/>
                          <a:latin typeface="Arial" panose="020B0604020202020204" pitchFamily="34" charset="0"/>
                          <a:ea typeface="Calibri" panose="020F0502020204030204" pitchFamily="34" charset="0"/>
                          <a:cs typeface="Times New Roman" panose="02020603050405020304" pitchFamily="18" charset="0"/>
                        </a:rPr>
                      </a:b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23.502-1825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de-DE" sz="1100" dirty="0" smtClean="0">
                          <a:effectLst/>
                          <a:latin typeface="Calibri" panose="020F0502020204030204" pitchFamily="34" charset="0"/>
                          <a:ea typeface="Calibri" panose="020F0502020204030204" pitchFamily="34" charset="0"/>
                          <a:cs typeface="Times New Roman" panose="02020603050405020304" pitchFamily="18" charset="0"/>
                        </a:rPr>
                        <a:t>SA2</a:t>
                      </a: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0249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N3 terminations of W-AGF, TNGF and TWIF for UPF selection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C4-201065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29.510-0282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0257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Reporting that an access of a MA PDU session is unavailable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C4-200548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23.502-2045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de-DE" sz="1100" dirty="0" smtClean="0">
                          <a:effectLst/>
                          <a:latin typeface="Calibri" panose="020F0502020204030204" pitchFamily="34" charset="0"/>
                          <a:ea typeface="Calibri" panose="020F0502020204030204" pitchFamily="34" charset="0"/>
                          <a:cs typeface="Times New Roman" panose="02020603050405020304" pitchFamily="18" charset="0"/>
                        </a:rPr>
                        <a:t>SA2</a:t>
                      </a: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hoCompleteIndication in 5GS to EPS handover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C4-201130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23.502-1981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de-DE" sz="1100" dirty="0" smtClean="0">
                          <a:effectLst/>
                          <a:latin typeface="Calibri" panose="020F050202020403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0307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Idle mode mobility between EPS and 5GS with data forwarding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C4-200773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23.502-1590</a:t>
                      </a:r>
                      <a:r>
                        <a:rPr lang="en-GB" sz="800" dirty="0">
                          <a:effectLst/>
                          <a:latin typeface="Arial" panose="020B0604020202020204" pitchFamily="34" charset="0"/>
                          <a:ea typeface="Calibri" panose="020F0502020204030204" pitchFamily="34" charset="0"/>
                          <a:cs typeface="Times New Roman" panose="02020603050405020304" pitchFamily="18" charset="0"/>
                        </a:rPr>
                        <a:t/>
                      </a:r>
                      <a:br>
                        <a:rPr lang="en-GB" sz="800" dirty="0">
                          <a:effectLst/>
                          <a:latin typeface="Arial" panose="020B0604020202020204" pitchFamily="34" charset="0"/>
                          <a:ea typeface="Calibri" panose="020F0502020204030204" pitchFamily="34" charset="0"/>
                          <a:cs typeface="Times New Roman" panose="02020603050405020304" pitchFamily="18" charset="0"/>
                        </a:rPr>
                      </a:b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23.502-1825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de-DE" sz="1100" dirty="0" smtClean="0">
                          <a:effectLst/>
                          <a:latin typeface="Calibri" panose="020F050202020403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0312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NID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C4-200338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23.003-0563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607794582"/>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de-DE" altLang="fr-FR" dirty="0" smtClean="0"/>
              <a:t>none</a:t>
            </a:r>
            <a:endParaRPr lang="en-US" altLang="fr-FR" dirty="0"/>
          </a:p>
          <a:p>
            <a:pPr lvl="2"/>
            <a:endParaRPr lang="en-US" altLang="fr-FR" dirty="0"/>
          </a:p>
          <a:p>
            <a:pPr lvl="1"/>
            <a:r>
              <a:rPr lang="en-US" altLang="fr-FR" dirty="0" smtClean="0"/>
              <a:t>Ad-hoc</a:t>
            </a:r>
            <a:r>
              <a:rPr lang="en-US" altLang="fr-FR" dirty="0"/>
              <a:t>:</a:t>
            </a:r>
          </a:p>
          <a:p>
            <a:pPr lvl="2"/>
            <a:r>
              <a:rPr lang="en-US" altLang="fr-FR" dirty="0"/>
              <a:t>CT4#96E (</a:t>
            </a:r>
            <a:r>
              <a:rPr lang="de-DE" dirty="0"/>
              <a:t>electronic meeting</a:t>
            </a:r>
            <a:r>
              <a:rPr lang="en-US" altLang="fr-FR" dirty="0"/>
              <a:t>)</a:t>
            </a:r>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de-DE" altLang="fr-FR" dirty="0" smtClean="0"/>
              <a:t>CT4#98 </a:t>
            </a:r>
            <a:r>
              <a:rPr lang="de-DE" altLang="fr-FR" dirty="0" smtClean="0"/>
              <a:t>(TBD)</a:t>
            </a:r>
            <a:endParaRPr lang="en-US" altLang="fr-FR" dirty="0" smtClean="0"/>
          </a:p>
          <a:p>
            <a:pPr marL="914400" lvl="2" indent="0">
              <a:buNone/>
            </a:pPr>
            <a:endParaRPr lang="en-US" altLang="fr-FR" dirty="0"/>
          </a:p>
          <a:p>
            <a:pPr lvl="1"/>
            <a:r>
              <a:rPr lang="en-US" altLang="fr-FR" dirty="0"/>
              <a:t>Ad-hoc:</a:t>
            </a:r>
          </a:p>
          <a:p>
            <a:pPr lvl="2"/>
            <a:r>
              <a:rPr lang="en-US" altLang="fr-FR" dirty="0" smtClean="0"/>
              <a:t>CT4#97E (e</a:t>
            </a:r>
            <a:r>
              <a:rPr lang="de-DE" dirty="0" smtClean="0"/>
              <a:t>lectronic meeting</a:t>
            </a:r>
            <a:r>
              <a:rPr lang="en-US" altLang="fr-FR" dirty="0"/>
              <a:t>)</a:t>
            </a:r>
          </a:p>
          <a:p>
            <a:pPr marL="914400" lvl="2" indent="0">
              <a:buNone/>
            </a:pPr>
            <a:endParaRPr lang="en-US" altLang="fr-FR" dirty="0"/>
          </a:p>
          <a:p>
            <a:pPr marL="0" indent="0">
              <a:buNone/>
            </a:pPr>
            <a:endParaRPr lang="en-US" altLang="fr-FR" dirty="0"/>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endParaRPr lang="en-GB" dirty="0"/>
          </a:p>
          <a:p>
            <a:r>
              <a:rPr lang="en-GB" dirty="0" smtClean="0"/>
              <a:t>CRs with dependencies to other groups </a:t>
            </a:r>
            <a:r>
              <a:rPr lang="en-GB" dirty="0"/>
              <a:t>agreed CRs</a:t>
            </a:r>
          </a:p>
          <a:p>
            <a:pPr marL="0" indent="0">
              <a:buNone/>
            </a:pPr>
            <a:endParaRPr lang="en-US" dirty="0" smtClean="0"/>
          </a:p>
          <a:p>
            <a:endParaRPr lang="de-DE" dirty="0" smtClean="0"/>
          </a:p>
          <a:p>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420009552"/>
              </p:ext>
            </p:extLst>
          </p:nvPr>
        </p:nvGraphicFramePr>
        <p:xfrm>
          <a:off x="751416" y="2904861"/>
          <a:ext cx="9006205" cy="1813946"/>
        </p:xfrm>
        <a:graphic>
          <a:graphicData uri="http://schemas.openxmlformats.org/drawingml/2006/table">
            <a:tbl>
              <a:tblPr>
                <a:tableStyleId>{5C22544A-7EE6-4342-B048-85BDC9FD1C3A}</a:tableStyleId>
              </a:tblPr>
              <a:tblGrid>
                <a:gridCol w="721784"/>
                <a:gridCol w="625686"/>
                <a:gridCol w="449580"/>
                <a:gridCol w="4238625"/>
                <a:gridCol w="810260"/>
                <a:gridCol w="1530350"/>
                <a:gridCol w="629920"/>
              </a:tblGrid>
              <a:tr h="558869">
                <a:tc>
                  <a:txBody>
                    <a:bodyPr/>
                    <a:lstStyle/>
                    <a:p>
                      <a:pPr algn="ctr">
                        <a:lnSpc>
                          <a:spcPct val="107000"/>
                        </a:lnSpc>
                        <a:spcAft>
                          <a:spcPts val="800"/>
                        </a:spcAft>
                      </a:pPr>
                      <a:r>
                        <a:rPr lang="en-GB" sz="800" dirty="0">
                          <a:effectLst/>
                        </a:rPr>
                        <a:t>CP-TD#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CR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Title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smtClean="0">
                          <a:effectLst/>
                        </a:rPr>
                        <a:t>C4 TD</a:t>
                      </a:r>
                      <a:r>
                        <a:rPr lang="en-GB" sz="8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Other </a:t>
                      </a:r>
                      <a:r>
                        <a:rPr lang="en-GB" sz="800" dirty="0" smtClean="0">
                          <a:effectLst/>
                        </a:rPr>
                        <a:t>Affected </a:t>
                      </a:r>
                      <a:r>
                        <a:rPr lang="en-GB" sz="800" dirty="0">
                          <a:effectLst/>
                        </a:rPr>
                        <a:t>Specs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smtClean="0">
                          <a:effectLst/>
                        </a:rPr>
                        <a:t>Affected WG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Definition of ConditionalSubscriptionwithPartialNotification feature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C4-201093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29.519 </a:t>
                      </a:r>
                      <a:r>
                        <a:rPr lang="en-GB" sz="800" dirty="0" smtClean="0">
                          <a:effectLst/>
                          <a:latin typeface="Arial" panose="020B0604020202020204" pitchFamily="34" charset="0"/>
                          <a:ea typeface="Calibri" panose="020F0502020204030204" pitchFamily="34" charset="0"/>
                          <a:cs typeface="Times New Roman" panose="02020603050405020304" pitchFamily="18" charset="0"/>
                        </a:rPr>
                        <a:t>0173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de-DE" sz="1100" dirty="0" smtClean="0">
                          <a:effectLst/>
                          <a:latin typeface="Calibri" panose="020F0502020204030204" pitchFamily="34" charset="0"/>
                          <a:ea typeface="Calibri" panose="020F0502020204030204" pitchFamily="34" charset="0"/>
                          <a:cs typeface="Times New Roman" panose="02020603050405020304" pitchFamily="18" charset="0"/>
                        </a:rPr>
                        <a:t>CT3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0276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SMF change indication during Inter-AMF registration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C4-201068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29.518-0288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00475">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0296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Event Exposure invoked by NWDAF</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C4-201180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23.502 CR </a:t>
                      </a: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2088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de-DE" sz="1100" dirty="0" smtClean="0">
                          <a:effectLst/>
                          <a:latin typeface="Calibri" panose="020F050202020403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0172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New RAT Type values for Non-3GPP accesses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C4-200536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23.316-1833</a:t>
                      </a:r>
                      <a:r>
                        <a:rPr lang="en-GB" sz="800" dirty="0">
                          <a:effectLst/>
                          <a:latin typeface="Arial" panose="020B0604020202020204" pitchFamily="34" charset="0"/>
                          <a:ea typeface="Calibri" panose="020F0502020204030204" pitchFamily="34" charset="0"/>
                          <a:cs typeface="Times New Roman" panose="02020603050405020304" pitchFamily="18" charset="0"/>
                        </a:rPr>
                        <a:t/>
                      </a:r>
                      <a:br>
                        <a:rPr lang="en-GB" sz="800" dirty="0">
                          <a:effectLst/>
                          <a:latin typeface="Arial" panose="020B0604020202020204" pitchFamily="34" charset="0"/>
                          <a:ea typeface="Calibri" panose="020F0502020204030204" pitchFamily="34" charset="0"/>
                          <a:cs typeface="Times New Roman" panose="02020603050405020304" pitchFamily="18" charset="0"/>
                        </a:rPr>
                      </a:b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23.501-2033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de-DE" sz="1100" dirty="0" smtClean="0">
                          <a:effectLst/>
                          <a:latin typeface="Calibri" panose="020F050202020403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1560316085"/>
      </p:ext>
    </p:extLst>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Chairman</a:t>
            </a: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838200" y="1822445"/>
            <a:ext cx="5257800" cy="4351338"/>
          </a:xfrm>
        </p:spPr>
        <p:txBody>
          <a:bodyPr/>
          <a:lstStyle/>
          <a:p>
            <a:r>
              <a:rPr lang="en-US" dirty="0"/>
              <a:t>Number of handled documents</a:t>
            </a:r>
          </a:p>
          <a:p>
            <a:pPr lvl="1"/>
            <a:r>
              <a:rPr lang="en-US" sz="2000" dirty="0" smtClean="0"/>
              <a:t>1018 </a:t>
            </a:r>
            <a:r>
              <a:rPr lang="en-US" sz="2000" dirty="0"/>
              <a:t>in </a:t>
            </a:r>
            <a:r>
              <a:rPr lang="en-US" sz="2000" dirty="0" smtClean="0"/>
              <a:t>CT4#96E</a:t>
            </a:r>
          </a:p>
          <a:p>
            <a:r>
              <a:rPr lang="en-US" dirty="0" smtClean="0"/>
              <a:t>Agreed CRs </a:t>
            </a:r>
          </a:p>
          <a:p>
            <a:pPr lvl="1"/>
            <a:r>
              <a:rPr lang="en-US" sz="2000" dirty="0" smtClean="0"/>
              <a:t>Cat B(159)/C(4)/F(158) </a:t>
            </a:r>
            <a:endParaRPr lang="en-US" sz="2000" dirty="0"/>
          </a:p>
          <a:p>
            <a:r>
              <a:rPr lang="en-US" dirty="0"/>
              <a:t>Agreed pCRs</a:t>
            </a:r>
          </a:p>
          <a:p>
            <a:pPr lvl="1"/>
            <a:r>
              <a:rPr lang="en-US" sz="2000" dirty="0" smtClean="0"/>
              <a:t>73</a:t>
            </a:r>
            <a:endParaRPr lang="en-US" sz="2000" dirty="0"/>
          </a:p>
          <a:p>
            <a:r>
              <a:rPr lang="en-US" dirty="0"/>
              <a:t>Attendances</a:t>
            </a:r>
          </a:p>
          <a:p>
            <a:pPr lvl="2"/>
            <a:r>
              <a:rPr lang="en-US" altLang="fr-FR" dirty="0" smtClean="0"/>
              <a:t>CT4#96E (</a:t>
            </a:r>
            <a:r>
              <a:rPr lang="de-DE" dirty="0" smtClean="0"/>
              <a:t>E-Meeting</a:t>
            </a:r>
            <a:r>
              <a:rPr lang="en-US" altLang="fr-FR" dirty="0" smtClean="0"/>
              <a:t>): 77 </a:t>
            </a:r>
            <a:r>
              <a:rPr lang="en-US" altLang="fr-FR" dirty="0"/>
              <a:t/>
            </a:r>
            <a:br>
              <a:rPr lang="en-US" altLang="fr-FR" dirty="0"/>
            </a:br>
            <a:r>
              <a:rPr lang="en-US" altLang="fr-FR" dirty="0"/>
              <a:t>	present: ~</a:t>
            </a:r>
            <a:r>
              <a:rPr lang="en-US" altLang="fr-FR" dirty="0" smtClean="0"/>
              <a:t>30</a:t>
            </a:r>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smtClean="0"/>
              <a:t>   </a:t>
            </a:r>
            <a:r>
              <a:rPr lang="de-DE" sz="2000" dirty="0" smtClean="0"/>
              <a:t>CT4#96E was focused on Rel-16 completion</a:t>
            </a:r>
            <a:endParaRPr lang="de-DE" sz="2000" dirty="0"/>
          </a:p>
          <a:p>
            <a:pPr marL="685800" lvl="2">
              <a:spcBef>
                <a:spcPts val="1000"/>
              </a:spcBef>
              <a:buBlip>
                <a:blip r:embed="rId2"/>
              </a:buBlip>
            </a:pPr>
            <a:r>
              <a:rPr lang="de-DE" sz="2400" dirty="0" smtClean="0"/>
              <a:t> some statistics</a:t>
            </a:r>
          </a:p>
          <a:p>
            <a:pPr lvl="1"/>
            <a:r>
              <a:rPr lang="de-DE" sz="2000" dirty="0" smtClean="0"/>
              <a:t>Exchange of 1578 emails on CT4 reflector</a:t>
            </a:r>
          </a:p>
          <a:p>
            <a:pPr lvl="1"/>
            <a:r>
              <a:rPr lang="de-DE" sz="2000" dirty="0" smtClean="0"/>
              <a:t>10 conference calls using GoTo meeting</a:t>
            </a:r>
          </a:p>
          <a:p>
            <a:pPr lvl="1"/>
            <a:r>
              <a:rPr lang="de-DE" sz="2000" dirty="0" smtClean="0"/>
              <a:t>Meeting was 10 days long </a:t>
            </a:r>
          </a:p>
          <a:p>
            <a:pPr lvl="1"/>
            <a:r>
              <a:rPr lang="de-DE" sz="2000" dirty="0" smtClean="0"/>
              <a:t>34 controversial topics/documents had to  be postponed to next CT4 meeting</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3694791939"/>
              </p:ext>
            </p:extLst>
          </p:nvPr>
        </p:nvGraphicFramePr>
        <p:xfrm>
          <a:off x="158750" y="1859492"/>
          <a:ext cx="11742738" cy="2093544"/>
        </p:xfrm>
        <a:graphic>
          <a:graphicData uri="http://schemas.openxmlformats.org/drawingml/2006/table">
            <a:tbl>
              <a:tblPr firstRow="1" firstCol="1" bandRow="1"/>
              <a:tblGrid>
                <a:gridCol w="1453022">
                  <a:extLst>
                    <a:ext uri="{9D8B030D-6E8A-4147-A177-3AD203B41FA5}">
                      <a16:colId xmlns="" xmlns:a16="http://schemas.microsoft.com/office/drawing/2014/main" val="20000"/>
                    </a:ext>
                  </a:extLst>
                </a:gridCol>
                <a:gridCol w="4200367">
                  <a:extLst>
                    <a:ext uri="{9D8B030D-6E8A-4147-A177-3AD203B41FA5}">
                      <a16:colId xmlns="" xmlns:a16="http://schemas.microsoft.com/office/drawing/2014/main" val="20001"/>
                    </a:ext>
                  </a:extLst>
                </a:gridCol>
                <a:gridCol w="1544625">
                  <a:extLst>
                    <a:ext uri="{9D8B030D-6E8A-4147-A177-3AD203B41FA5}">
                      <a16:colId xmlns="" xmlns:a16="http://schemas.microsoft.com/office/drawing/2014/main" val="20002"/>
                    </a:ext>
                  </a:extLst>
                </a:gridCol>
                <a:gridCol w="4544724">
                  <a:extLst>
                    <a:ext uri="{9D8B030D-6E8A-4147-A177-3AD203B41FA5}">
                      <a16:colId xmlns="" xmlns:a16="http://schemas.microsoft.com/office/drawing/2014/main" val="20003"/>
                    </a:ext>
                  </a:extLst>
                </a:gridCol>
              </a:tblGrid>
              <a:tr h="452607">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1100937">
                <a:tc>
                  <a:txBody>
                    <a:bodyPr/>
                    <a:lstStyle/>
                    <a:p>
                      <a:pPr>
                        <a:spcAft>
                          <a:spcPts val="0"/>
                        </a:spcAft>
                      </a:pPr>
                      <a:r>
                        <a:rPr lang="en-GB" sz="1000" u="sng" dirty="0" smtClean="0">
                          <a:solidFill>
                            <a:srgbClr val="0000FF"/>
                          </a:solidFill>
                          <a:effectLst/>
                          <a:latin typeface="Times New Roman" panose="02020603050405020304" pitchFamily="18" charset="0"/>
                          <a:ea typeface="Times New Roman" panose="02020603050405020304" pitchFamily="18" charset="0"/>
                          <a:cs typeface="Arial" panose="020B0604020202020204" pitchFamily="34" charset="0"/>
                        </a:rPr>
                        <a:t>CP-200059</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WID revised   Rel-16 Load and Overload Control of 5GC Service Based Interfaces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Huawei</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de-DE" sz="1200" kern="1200" dirty="0" smtClean="0">
                          <a:solidFill>
                            <a:schemeClr val="tx1"/>
                          </a:solidFill>
                          <a:latin typeface="+mn-lt"/>
                          <a:ea typeface="+mn-ea"/>
                          <a:cs typeface="+mn-cs"/>
                        </a:rPr>
                        <a:t>Align</a:t>
                      </a:r>
                      <a:r>
                        <a:rPr lang="de-DE" sz="1200" kern="1200" baseline="0" dirty="0" smtClean="0">
                          <a:solidFill>
                            <a:schemeClr val="tx1"/>
                          </a:solidFill>
                          <a:latin typeface="+mn-lt"/>
                          <a:ea typeface="+mn-ea"/>
                          <a:cs typeface="+mn-cs"/>
                        </a:rPr>
                        <a:t> the WID with the agreements in CT4 specify new custom Header solution for both Load and overload control align the impacted TSs with this decisson.</a:t>
                      </a:r>
                    </a:p>
                    <a:p>
                      <a:pPr hangingPunct="0"/>
                      <a:r>
                        <a:rPr lang="de-DE" sz="1200" kern="1200" baseline="0" dirty="0" smtClean="0">
                          <a:solidFill>
                            <a:schemeClr val="tx1"/>
                          </a:solidFill>
                          <a:latin typeface="+mn-lt"/>
                          <a:ea typeface="+mn-ea"/>
                          <a:cs typeface="+mn-cs"/>
                        </a:rPr>
                        <a:t>Remove the impacts to other WGs based on the decission.</a:t>
                      </a:r>
                      <a:endParaRPr lang="en-US" sz="1200" kern="1200" dirty="0" smtClean="0">
                        <a:solidFill>
                          <a:schemeClr val="tx1"/>
                        </a:solidFill>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540000">
                <a:tc>
                  <a:txBody>
                    <a:bodyPr/>
                    <a:lstStyle/>
                    <a:p>
                      <a:pPr>
                        <a:spcAft>
                          <a:spcPts val="0"/>
                        </a:spcAft>
                      </a:pPr>
                      <a:r>
                        <a:rPr lang="en-GB" sz="1000" u="sng" dirty="0" smtClean="0">
                          <a:solidFill>
                            <a:srgbClr val="0000FF"/>
                          </a:solidFill>
                          <a:effectLst/>
                          <a:latin typeface="Times New Roman" panose="02020603050405020304" pitchFamily="18" charset="0"/>
                          <a:ea typeface="Times New Roman" panose="02020603050405020304" pitchFamily="18" charset="0"/>
                          <a:cs typeface="Arial" panose="020B0604020202020204" pitchFamily="34" charset="0"/>
                        </a:rPr>
                        <a:t>CP-200058</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WID revised   Rel-16 Revised WID on CT aspects of optimisations on UE radio capability signalling</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Qualcomm Incorporated</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r>
                        <a:rPr lang="de-DE" sz="1200" kern="1200" dirty="0" smtClean="0">
                          <a:solidFill>
                            <a:schemeClr val="tx1"/>
                          </a:solidFill>
                          <a:latin typeface="+mn-lt"/>
                          <a:ea typeface="+mn-ea"/>
                          <a:cs typeface="+mn-cs"/>
                        </a:rPr>
                        <a:t>Remove TS23.527</a:t>
                      </a:r>
                      <a:r>
                        <a:rPr lang="de-DE" sz="1200" kern="1200" baseline="0" dirty="0" smtClean="0">
                          <a:solidFill>
                            <a:schemeClr val="tx1"/>
                          </a:solidFill>
                          <a:latin typeface="+mn-lt"/>
                          <a:ea typeface="+mn-ea"/>
                          <a:cs typeface="+mn-cs"/>
                        </a:rPr>
                        <a:t> 5G restoration  procedures are not impacted by this WI.</a:t>
                      </a:r>
                      <a:endParaRPr lang="en-US" sz="1200" kern="1200" dirty="0" smtClean="0">
                        <a:solidFill>
                          <a:schemeClr val="tx1"/>
                        </a:solidFill>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3124068761"/>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endorsed  </a:t>
            </a:r>
            <a:r>
              <a:rPr lang="en-US" altLang="fr-FR" sz="3600" dirty="0"/>
              <a:t>Study/Work Items </a:t>
            </a:r>
            <a:r>
              <a:rPr lang="en-US" altLang="fr-FR" sz="3600" dirty="0" smtClean="0"/>
              <a:t>by </a:t>
            </a:r>
            <a:r>
              <a:rPr lang="en-US" altLang="fr-FR" sz="3600" dirty="0"/>
              <a:t>CT4</a:t>
            </a:r>
          </a:p>
        </p:txBody>
      </p:sp>
      <p:graphicFrame>
        <p:nvGraphicFramePr>
          <p:cNvPr id="4" name="Tableau 3"/>
          <p:cNvGraphicFramePr>
            <a:graphicFrameLocks noGrp="1"/>
          </p:cNvGraphicFramePr>
          <p:nvPr>
            <p:extLst>
              <p:ext uri="{D42A27DB-BD31-4B8C-83A1-F6EECF244321}">
                <p14:modId xmlns:p14="http://schemas.microsoft.com/office/powerpoint/2010/main" val="1555730894"/>
              </p:ext>
            </p:extLst>
          </p:nvPr>
        </p:nvGraphicFramePr>
        <p:xfrm>
          <a:off x="158750" y="1859492"/>
          <a:ext cx="11742738" cy="1642546"/>
        </p:xfrm>
        <a:graphic>
          <a:graphicData uri="http://schemas.openxmlformats.org/drawingml/2006/table">
            <a:tbl>
              <a:tblPr firstRow="1" firstCol="1" bandRow="1"/>
              <a:tblGrid>
                <a:gridCol w="1453022">
                  <a:extLst>
                    <a:ext uri="{9D8B030D-6E8A-4147-A177-3AD203B41FA5}">
                      <a16:colId xmlns="" xmlns:a16="http://schemas.microsoft.com/office/drawing/2014/main" val="20000"/>
                    </a:ext>
                  </a:extLst>
                </a:gridCol>
                <a:gridCol w="4200367">
                  <a:extLst>
                    <a:ext uri="{9D8B030D-6E8A-4147-A177-3AD203B41FA5}">
                      <a16:colId xmlns="" xmlns:a16="http://schemas.microsoft.com/office/drawing/2014/main" val="20001"/>
                    </a:ext>
                  </a:extLst>
                </a:gridCol>
                <a:gridCol w="1544625">
                  <a:extLst>
                    <a:ext uri="{9D8B030D-6E8A-4147-A177-3AD203B41FA5}">
                      <a16:colId xmlns="" xmlns:a16="http://schemas.microsoft.com/office/drawing/2014/main" val="20002"/>
                    </a:ext>
                  </a:extLst>
                </a:gridCol>
                <a:gridCol w="4544724">
                  <a:extLst>
                    <a:ext uri="{9D8B030D-6E8A-4147-A177-3AD203B41FA5}">
                      <a16:colId xmlns="" xmlns:a16="http://schemas.microsoft.com/office/drawing/2014/main" val="20003"/>
                    </a:ext>
                  </a:extLst>
                </a:gridCol>
              </a:tblGrid>
              <a:tr h="452607">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105386">
                <a:tc>
                  <a:txBody>
                    <a:bodyPr/>
                    <a:lstStyle/>
                    <a:p>
                      <a:pPr algn="l">
                        <a:spcAft>
                          <a:spcPts val="0"/>
                        </a:spcAft>
                      </a:pPr>
                      <a:r>
                        <a:rPr lang="en-GB" sz="1000" kern="1200" dirty="0" smtClean="0">
                          <a:solidFill>
                            <a:srgbClr val="000000"/>
                          </a:solidFill>
                          <a:effectLst/>
                          <a:latin typeface="Arial" panose="020B0604020202020204" pitchFamily="34" charset="0"/>
                          <a:ea typeface="Times New Roman" panose="02020603050405020304" pitchFamily="18" charset="0"/>
                          <a:cs typeface="Arial" panose="020B0604020202020204" pitchFamily="34" charset="0"/>
                        </a:rPr>
                        <a:t>CP-200147</a:t>
                      </a: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GB"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WID revised   Rel-16 Revised WID on CT aspects of Cellular IoT support and evolution for the 5G System</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GB"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Qualcomm Incorporated</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r>
                        <a:rPr lang="de-DE" sz="1200" kern="1200" noProof="0" dirty="0" smtClean="0">
                          <a:solidFill>
                            <a:schemeClr val="tx1"/>
                          </a:solidFill>
                          <a:latin typeface="+mn-lt"/>
                          <a:ea typeface="+mn-ea"/>
                          <a:cs typeface="+mn-cs"/>
                        </a:rPr>
                        <a:t>No changes to CT4 impact, Removes CT6 impact</a:t>
                      </a:r>
                      <a:endParaRPr lang="en-US" sz="1200" kern="1200" noProof="0" dirty="0">
                        <a:solidFill>
                          <a:schemeClr val="tx1"/>
                        </a:solidFill>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629107">
                <a:tc>
                  <a:txBody>
                    <a:bodyPr/>
                    <a:lstStyle/>
                    <a:p>
                      <a:pPr>
                        <a:spcAft>
                          <a:spcPts val="0"/>
                        </a:spcAft>
                      </a:pPr>
                      <a:endParaRPr lang="en-US" sz="1000" kern="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marR="0" lvl="1" indent="0" algn="l" defTabSz="914400" rtl="0" eaLnBrk="1" fontAlgn="auto" latinLnBrk="0" hangingPunct="1">
                        <a:lnSpc>
                          <a:spcPct val="140000"/>
                        </a:lnSpc>
                        <a:spcBef>
                          <a:spcPct val="10000"/>
                        </a:spcBef>
                        <a:spcAft>
                          <a:spcPct val="0"/>
                        </a:spcAft>
                        <a:buClrTx/>
                        <a:buSzTx/>
                        <a:buFont typeface="Wingdings" pitchFamily="2" charset="2"/>
                        <a:buNone/>
                        <a:tabLst/>
                        <a:defRPr/>
                      </a:pP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0">
                        <a:lnSpc>
                          <a:spcPct val="140000"/>
                        </a:lnSpc>
                        <a:spcBef>
                          <a:spcPct val="10000"/>
                        </a:spcBef>
                        <a:spcAft>
                          <a:spcPct val="0"/>
                        </a:spcAft>
                        <a:buClrTx/>
                        <a:buSzTx/>
                        <a:buFont typeface="Wingdings" pitchFamily="2" charset="2"/>
                        <a:buNone/>
                        <a:tabLst/>
                        <a:defRPr/>
                      </a:pPr>
                      <a:endParaRPr lang="en-GB" sz="1200" kern="1200" dirty="0" smtClean="0">
                        <a:solidFill>
                          <a:schemeClr val="tx1"/>
                        </a:solidFill>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6"/>
                  </a:ext>
                </a:extLst>
              </a:tr>
              <a:tr h="251643">
                <a:tc>
                  <a:txBody>
                    <a:bodyPr/>
                    <a:lstStyle/>
                    <a:p>
                      <a:pPr>
                        <a:spcAft>
                          <a:spcPts val="0"/>
                        </a:spcAft>
                      </a:pPr>
                      <a:endParaRPr lang="en-US" sz="1000" kern="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GB"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noProof="0" dirty="0" smtClean="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chemeClr val="tx1"/>
                        </a:solidFill>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bl>
          </a:graphicData>
        </a:graphic>
      </p:graphicFrame>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1/3)</a:t>
            </a:r>
            <a:endParaRPr lang="en-US" dirty="0"/>
          </a:p>
        </p:txBody>
      </p:sp>
      <p:sp>
        <p:nvSpPr>
          <p:cNvPr id="3" name="Content Placeholder 2"/>
          <p:cNvSpPr>
            <a:spLocks noGrp="1"/>
          </p:cNvSpPr>
          <p:nvPr>
            <p:ph idx="1"/>
          </p:nvPr>
        </p:nvSpPr>
        <p:spPr>
          <a:xfrm>
            <a:off x="871868" y="2126071"/>
            <a:ext cx="10308265" cy="4058902"/>
          </a:xfrm>
        </p:spPr>
        <p:txBody>
          <a:bodyPr/>
          <a:lstStyle/>
          <a:p>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2256026056"/>
              </p:ext>
            </p:extLst>
          </p:nvPr>
        </p:nvGraphicFramePr>
        <p:xfrm>
          <a:off x="846667" y="2126071"/>
          <a:ext cx="10126132" cy="3431443"/>
        </p:xfrm>
        <a:graphic>
          <a:graphicData uri="http://schemas.openxmlformats.org/drawingml/2006/table">
            <a:tbl>
              <a:tblPr firstRow="1" firstCol="1" bandRow="1"/>
              <a:tblGrid>
                <a:gridCol w="5830944">
                  <a:extLst>
                    <a:ext uri="{9D8B030D-6E8A-4147-A177-3AD203B41FA5}">
                      <a16:colId xmlns="" xmlns:a16="http://schemas.microsoft.com/office/drawing/2014/main" val="20000"/>
                    </a:ext>
                  </a:extLst>
                </a:gridCol>
                <a:gridCol w="910869">
                  <a:extLst>
                    <a:ext uri="{9D8B030D-6E8A-4147-A177-3AD203B41FA5}">
                      <a16:colId xmlns="" xmlns:a16="http://schemas.microsoft.com/office/drawing/2014/main" val="20001"/>
                    </a:ext>
                  </a:extLst>
                </a:gridCol>
                <a:gridCol w="857289">
                  <a:extLst>
                    <a:ext uri="{9D8B030D-6E8A-4147-A177-3AD203B41FA5}">
                      <a16:colId xmlns="" xmlns:a16="http://schemas.microsoft.com/office/drawing/2014/main" val="20002"/>
                    </a:ext>
                  </a:extLst>
                </a:gridCol>
                <a:gridCol w="857290">
                  <a:extLst>
                    <a:ext uri="{9D8B030D-6E8A-4147-A177-3AD203B41FA5}">
                      <a16:colId xmlns="" xmlns:a16="http://schemas.microsoft.com/office/drawing/2014/main" val="20003"/>
                    </a:ext>
                  </a:extLst>
                </a:gridCol>
                <a:gridCol w="522409">
                  <a:extLst>
                    <a:ext uri="{9D8B030D-6E8A-4147-A177-3AD203B41FA5}">
                      <a16:colId xmlns="" xmlns:a16="http://schemas.microsoft.com/office/drawing/2014/main" val="20004"/>
                    </a:ext>
                  </a:extLst>
                </a:gridCol>
                <a:gridCol w="1147331">
                  <a:extLst>
                    <a:ext uri="{9D8B030D-6E8A-4147-A177-3AD203B41FA5}">
                      <a16:colId xmlns="" xmlns:a16="http://schemas.microsoft.com/office/drawing/2014/main" val="20005"/>
                    </a:ext>
                  </a:extLst>
                </a:gridCol>
              </a:tblGrid>
              <a:tr h="321455">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14950">
                <a:tc>
                  <a:txBody>
                    <a:bodyPr/>
                    <a:lstStyle/>
                    <a:p>
                      <a:pPr algn="l" fontAlgn="ctr"/>
                      <a:r>
                        <a:rPr lang="en-US" sz="800" b="0" i="0" u="none" strike="noStrike" dirty="0">
                          <a:solidFill>
                            <a:srgbClr val="000000"/>
                          </a:solidFill>
                          <a:effectLst/>
                          <a:latin typeface="Arial" panose="020B0604020202020204" pitchFamily="34" charset="0"/>
                        </a:rPr>
                        <a:t>      CT4 Aspects of 5G_URLLC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5G_URLLC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60%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98%</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r>
                        <a:rPr lang="en-US" sz="800" b="0" i="0" u="none" strike="noStrike" dirty="0">
                          <a:solidFill>
                            <a:srgbClr val="000000"/>
                          </a:solidFill>
                          <a:effectLst/>
                          <a:latin typeface="Arial" panose="020B0604020202020204" pitchFamily="34" charset="0"/>
                        </a:rPr>
                        <a:t>CP-191063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158685">
                <a:tc>
                  <a:txBody>
                    <a:bodyPr/>
                    <a:lstStyle/>
                    <a:p>
                      <a:pPr algn="l" fontAlgn="ctr"/>
                      <a:r>
                        <a:rPr lang="en-US" sz="800" b="0" i="0" u="none" strike="noStrike" dirty="0">
                          <a:solidFill>
                            <a:srgbClr val="000000"/>
                          </a:solidFill>
                          <a:effectLst/>
                          <a:latin typeface="Arial" panose="020B0604020202020204" pitchFamily="34" charset="0"/>
                        </a:rPr>
                        <a:t>      CT4 aspects of Vertical_LAN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Vertical_LAN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85% now 95%</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r>
                        <a:rPr lang="en-US" sz="800" b="0" i="0" u="none" strike="noStrike" dirty="0">
                          <a:solidFill>
                            <a:srgbClr val="000000"/>
                          </a:solidFill>
                          <a:effectLst/>
                          <a:latin typeface="Arial" panose="020B0604020202020204" pitchFamily="34" charset="0"/>
                        </a:rPr>
                        <a:t>CP-191157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gn="l" fontAlgn="ctr"/>
                      <a:r>
                        <a:rPr lang="en-US" sz="800" b="0" i="0" u="none" strike="noStrike" dirty="0">
                          <a:solidFill>
                            <a:srgbClr val="000000"/>
                          </a:solidFill>
                          <a:effectLst/>
                          <a:latin typeface="Arial" panose="020B0604020202020204" pitchFamily="34" charset="0"/>
                        </a:rPr>
                        <a:t>      CT4 aspects of 5G_CIoT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ctr"/>
                      <a:r>
                        <a:rPr lang="en-US" sz="800" b="0" i="0" u="none" strike="noStrike" dirty="0">
                          <a:solidFill>
                            <a:srgbClr val="000000"/>
                          </a:solidFill>
                          <a:effectLst/>
                          <a:latin typeface="Arial" panose="020B0604020202020204" pitchFamily="34" charset="0"/>
                        </a:rPr>
                        <a:t>5G_CIoT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60%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90%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r>
                        <a:rPr lang="en-US" sz="800" b="0" i="0" u="none" strike="noStrike" dirty="0">
                          <a:solidFill>
                            <a:srgbClr val="000000"/>
                          </a:solidFill>
                          <a:effectLst/>
                          <a:latin typeface="Arial" panose="020B0604020202020204" pitchFamily="34" charset="0"/>
                        </a:rPr>
                        <a:t>CP-111237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a:t>
                      </a:r>
                      <a:r>
                        <a:rPr lang="en-US" sz="800" b="0" i="0" u="none" strike="noStrike" dirty="0" smtClean="0">
                          <a:solidFill>
                            <a:srgbClr val="000000"/>
                          </a:solidFill>
                          <a:effectLst/>
                          <a:latin typeface="Arial" panose="020B0604020202020204" pitchFamily="34" charset="0"/>
                        </a:rPr>
                        <a:t>V2XAPP </a:t>
                      </a: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V2XAPP</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0% now 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r>
                        <a:rPr lang="en-US" sz="800" b="0" i="0" u="none" strike="noStrike" dirty="0">
                          <a:solidFill>
                            <a:srgbClr val="000000"/>
                          </a:solidFill>
                          <a:effectLst/>
                          <a:latin typeface="Arial" panose="020B0604020202020204" pitchFamily="34" charset="0"/>
                        </a:rPr>
                        <a:t>CP-191153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eV2XARC </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eV2XARC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FF0000"/>
                          </a:solidFill>
                          <a:effectLst/>
                          <a:latin typeface="Arial" panose="020B0604020202020204" pitchFamily="34" charset="0"/>
                        </a:rPr>
                        <a:t>0</a:t>
                      </a:r>
                      <a:r>
                        <a:rPr lang="en-US" sz="800" b="0" i="0" u="none" strike="noStrike" dirty="0" smtClean="0">
                          <a:solidFill>
                            <a:srgbClr val="FF0000"/>
                          </a:solidFill>
                          <a:effectLst/>
                          <a:latin typeface="Arial" panose="020B0604020202020204" pitchFamily="34" charset="0"/>
                        </a:rPr>
                        <a:t>% now  95%</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r>
                        <a:rPr lang="en-US" sz="800" b="0" i="0" u="none" strike="noStrike" dirty="0">
                          <a:solidFill>
                            <a:srgbClr val="000000"/>
                          </a:solidFill>
                          <a:effectLst/>
                          <a:latin typeface="Arial" panose="020B0604020202020204" pitchFamily="34" charset="0"/>
                        </a:rPr>
                        <a:t>CP-191154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5G_eLCS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smtClean="0">
                          <a:solidFill>
                            <a:srgbClr val="000000"/>
                          </a:solidFill>
                          <a:effectLst/>
                          <a:latin typeface="Arial" panose="020B0604020202020204" pitchFamily="34" charset="0"/>
                        </a:rPr>
                        <a:t>5G_eLCSoe</a:t>
                      </a: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07/03/2019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05/12/2019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FF0000"/>
                          </a:solidFill>
                          <a:effectLst/>
                          <a:latin typeface="Arial" panose="020B0604020202020204" pitchFamily="34" charset="0"/>
                        </a:rPr>
                        <a:t>9</a:t>
                      </a:r>
                      <a:r>
                        <a:rPr lang="en-US" sz="800" b="0" i="0" u="none" strike="noStrike" dirty="0" smtClean="0">
                          <a:solidFill>
                            <a:srgbClr val="FF0000"/>
                          </a:solidFill>
                          <a:effectLst/>
                          <a:latin typeface="Arial" panose="020B0604020202020204" pitchFamily="34" charset="0"/>
                        </a:rPr>
                        <a:t>0</a:t>
                      </a:r>
                      <a:r>
                        <a:rPr lang="en-US" sz="800" b="0" i="0" u="none" strike="noStrike" dirty="0">
                          <a:solidFill>
                            <a:srgbClr val="FF0000"/>
                          </a:solidFill>
                          <a:effectLst/>
                          <a:latin typeface="Arial" panose="020B0604020202020204" pitchFamily="34" charset="0"/>
                        </a:rPr>
                        <a:t>% now </a:t>
                      </a:r>
                      <a:r>
                        <a:rPr lang="en-US" sz="800" b="0" i="0" u="none" strike="noStrike" dirty="0" smtClean="0">
                          <a:solidFill>
                            <a:srgbClr val="FF0000"/>
                          </a:solidFill>
                          <a:effectLst/>
                          <a:latin typeface="Arial" panose="020B0604020202020204" pitchFamily="34" charset="0"/>
                        </a:rPr>
                        <a:t>98%</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r>
                        <a:rPr lang="en-US" sz="800" b="0" i="0" u="none" strike="noStrike" dirty="0">
                          <a:solidFill>
                            <a:srgbClr val="000000"/>
                          </a:solidFill>
                          <a:effectLst/>
                          <a:latin typeface="Arial" panose="020B0604020202020204" pitchFamily="34" charset="0"/>
                        </a:rPr>
                        <a:t>CP-191064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RACS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ctr"/>
                      <a:r>
                        <a:rPr lang="en-US" sz="800" b="0" i="0" u="none" strike="noStrike" dirty="0">
                          <a:solidFill>
                            <a:srgbClr val="000000"/>
                          </a:solidFill>
                          <a:effectLst/>
                          <a:latin typeface="Arial" panose="020B0604020202020204" pitchFamily="34" charset="0"/>
                        </a:rPr>
                        <a:t>RACS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75% now 90%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r>
                        <a:rPr lang="en-US" sz="800" b="0" i="0" u="none" strike="noStrike" dirty="0">
                          <a:solidFill>
                            <a:srgbClr val="000000"/>
                          </a:solidFill>
                          <a:effectLst/>
                          <a:latin typeface="Arial" panose="020B0604020202020204" pitchFamily="34" charset="0"/>
                        </a:rPr>
                        <a:t>CP-191061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6"/>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eNA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eNA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07/03/2019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05/12/2019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90%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r>
                        <a:rPr lang="en-US" sz="800" b="0" i="0" u="none" strike="noStrike" dirty="0">
                          <a:solidFill>
                            <a:srgbClr val="000000"/>
                          </a:solidFill>
                          <a:effectLst/>
                          <a:latin typeface="Arial" panose="020B0604020202020204" pitchFamily="34" charset="0"/>
                        </a:rPr>
                        <a:t>CP-191111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r h="352697">
                <a:tc>
                  <a:txBody>
                    <a:bodyPr/>
                    <a:lstStyle/>
                    <a:p>
                      <a:pPr algn="l" fontAlgn="ctr"/>
                      <a:r>
                        <a:rPr lang="en-US" sz="800" b="0" i="0" u="none" strike="noStrike" dirty="0">
                          <a:solidFill>
                            <a:srgbClr val="000000"/>
                          </a:solidFill>
                          <a:effectLst/>
                          <a:latin typeface="Arial" panose="020B0604020202020204" pitchFamily="34" charset="0"/>
                        </a:rPr>
                        <a:t>      CT4 aspects of 5WWC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5WWC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13/06/2019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60%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95%</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r>
                        <a:rPr lang="en-US" sz="800" b="0" i="0" u="none" strike="noStrike" dirty="0">
                          <a:solidFill>
                            <a:srgbClr val="000000"/>
                          </a:solidFill>
                          <a:effectLst/>
                          <a:latin typeface="Arial" panose="020B0604020202020204" pitchFamily="34" charset="0"/>
                        </a:rPr>
                        <a:t>CP-191156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8"/>
                  </a:ext>
                </a:extLst>
              </a:tr>
              <a:tr h="352697">
                <a:tc>
                  <a:txBody>
                    <a:bodyPr/>
                    <a:lstStyle/>
                    <a:p>
                      <a:pPr marL="0" algn="l" defTabSz="914400" rtl="0" eaLnBrk="1" fontAlgn="ctr" latinLnBrk="0" hangingPunct="1">
                        <a:tabLst>
                          <a:tab pos="177800" algn="l"/>
                        </a:tabLst>
                      </a:pPr>
                      <a:r>
                        <a:rPr lang="en-US" sz="800" b="0" i="0" u="none" strike="noStrike" kern="1200" dirty="0" smtClean="0">
                          <a:solidFill>
                            <a:srgbClr val="000000"/>
                          </a:solidFill>
                          <a:effectLst/>
                          <a:latin typeface="Arial" panose="020B0604020202020204" pitchFamily="34" charset="0"/>
                          <a:ea typeface="+mn-ea"/>
                          <a:cs typeface="+mn-cs"/>
                        </a:rPr>
                        <a:t>	CT4 aspects of eNAPIs</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smtClean="0">
                          <a:solidFill>
                            <a:srgbClr val="000000"/>
                          </a:solidFill>
                          <a:effectLst/>
                          <a:latin typeface="Arial" panose="020B0604020202020204" pitchFamily="34" charset="0"/>
                        </a:rPr>
                        <a:t>eNAPIs</a:t>
                      </a: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06/09/2018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13/12/2019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1" i="0" u="none" strike="noStrike" kern="1200" dirty="0" smtClean="0">
                          <a:solidFill>
                            <a:srgbClr val="FF0000"/>
                          </a:solidFill>
                          <a:effectLst/>
                          <a:latin typeface="Arial" panose="020B0604020202020204" pitchFamily="34" charset="0"/>
                          <a:ea typeface="+mn-ea"/>
                          <a:cs typeface="+mn-cs"/>
                        </a:rPr>
                        <a:t>80% now 100%</a:t>
                      </a:r>
                      <a:endParaRPr lang="en-US" sz="800" b="1"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000000"/>
                          </a:solidFill>
                          <a:effectLst/>
                          <a:latin typeface="Arial" panose="020B0604020202020204" pitchFamily="34" charset="0"/>
                        </a:rPr>
                        <a:t>CP-192184</a:t>
                      </a: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spTree>
    <p:extLst>
      <p:ext uri="{BB962C8B-B14F-4D97-AF65-F5344CB8AC3E}">
        <p14:creationId xmlns:p14="http://schemas.microsoft.com/office/powerpoint/2010/main" val="762263636"/>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2/3)</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3894153077"/>
              </p:ext>
            </p:extLst>
          </p:nvPr>
        </p:nvGraphicFramePr>
        <p:xfrm>
          <a:off x="838200" y="2021296"/>
          <a:ext cx="10100930" cy="3547967"/>
        </p:xfrm>
        <a:graphic>
          <a:graphicData uri="http://schemas.openxmlformats.org/drawingml/2006/table">
            <a:tbl>
              <a:tblPr firstRow="1" firstCol="1" bandRow="1"/>
              <a:tblGrid>
                <a:gridCol w="5805742">
                  <a:extLst>
                    <a:ext uri="{9D8B030D-6E8A-4147-A177-3AD203B41FA5}">
                      <a16:colId xmlns="" xmlns:a16="http://schemas.microsoft.com/office/drawing/2014/main" val="20000"/>
                    </a:ext>
                  </a:extLst>
                </a:gridCol>
                <a:gridCol w="910869">
                  <a:extLst>
                    <a:ext uri="{9D8B030D-6E8A-4147-A177-3AD203B41FA5}">
                      <a16:colId xmlns="" xmlns:a16="http://schemas.microsoft.com/office/drawing/2014/main" val="20001"/>
                    </a:ext>
                  </a:extLst>
                </a:gridCol>
                <a:gridCol w="857289">
                  <a:extLst>
                    <a:ext uri="{9D8B030D-6E8A-4147-A177-3AD203B41FA5}">
                      <a16:colId xmlns="" xmlns:a16="http://schemas.microsoft.com/office/drawing/2014/main" val="20002"/>
                    </a:ext>
                  </a:extLst>
                </a:gridCol>
                <a:gridCol w="857290">
                  <a:extLst>
                    <a:ext uri="{9D8B030D-6E8A-4147-A177-3AD203B41FA5}">
                      <a16:colId xmlns="" xmlns:a16="http://schemas.microsoft.com/office/drawing/2014/main" val="20003"/>
                    </a:ext>
                  </a:extLst>
                </a:gridCol>
                <a:gridCol w="522409">
                  <a:extLst>
                    <a:ext uri="{9D8B030D-6E8A-4147-A177-3AD203B41FA5}">
                      <a16:colId xmlns="" xmlns:a16="http://schemas.microsoft.com/office/drawing/2014/main" val="20004"/>
                    </a:ext>
                  </a:extLst>
                </a:gridCol>
                <a:gridCol w="1147331">
                  <a:extLst>
                    <a:ext uri="{9D8B030D-6E8A-4147-A177-3AD203B41FA5}">
                      <a16:colId xmlns="" xmlns:a16="http://schemas.microsoft.com/office/drawing/2014/main" val="20005"/>
                    </a:ext>
                  </a:extLst>
                </a:gridCol>
              </a:tblGrid>
              <a:tr h="30362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eNS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ctr"/>
                      <a:r>
                        <a:rPr lang="en-US" sz="800" b="0" i="0" u="none" strike="noStrike" dirty="0">
                          <a:solidFill>
                            <a:srgbClr val="000000"/>
                          </a:solidFill>
                          <a:effectLst/>
                          <a:latin typeface="Arial" panose="020B0604020202020204" pitchFamily="34" charset="0"/>
                        </a:rPr>
                        <a:t>eNS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07/03/2019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05/12/2019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95%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85%</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CP-190196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PARLOS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r>
                        <a:rPr lang="en-US" sz="800" b="0" i="0" u="none" strike="noStrike" dirty="0">
                          <a:solidFill>
                            <a:srgbClr val="000000"/>
                          </a:solidFill>
                          <a:effectLst/>
                          <a:latin typeface="Arial" panose="020B0604020202020204" pitchFamily="34" charset="0"/>
                        </a:rPr>
                        <a:t>PARLOS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chemeClr val="tx1"/>
                          </a:solidFill>
                          <a:effectLst/>
                          <a:latin typeface="Arial" panose="020B0604020202020204" pitchFamily="34" charset="0"/>
                        </a:rPr>
                        <a:t>100%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CP-190197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gn="l" fontAlgn="ctr"/>
                      <a:r>
                        <a:rPr lang="en-US" sz="800" b="0" i="0" u="none" strike="noStrike" dirty="0">
                          <a:solidFill>
                            <a:srgbClr val="000000"/>
                          </a:solidFill>
                          <a:effectLst/>
                          <a:latin typeface="Arial" panose="020B0604020202020204" pitchFamily="34" charset="0"/>
                        </a:rPr>
                        <a:t>      CT4 aspects of ETSUN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r>
                        <a:rPr lang="en-US" sz="800" b="0" i="0" u="none" strike="noStrike" dirty="0">
                          <a:solidFill>
                            <a:srgbClr val="000000"/>
                          </a:solidFill>
                          <a:effectLst/>
                          <a:latin typeface="Arial" panose="020B0604020202020204" pitchFamily="34" charset="0"/>
                        </a:rPr>
                        <a:t>ETSUN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08/03/2019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chemeClr val="tx1"/>
                          </a:solidFill>
                          <a:effectLst/>
                          <a:latin typeface="Arial" panose="020B0604020202020204" pitchFamily="34" charset="0"/>
                        </a:rPr>
                        <a:t>100%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CP-190192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ATSSS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ctr"/>
                      <a:r>
                        <a:rPr lang="en-US" sz="800" b="0" i="0" u="none" strike="noStrike" dirty="0">
                          <a:solidFill>
                            <a:srgbClr val="000000"/>
                          </a:solidFill>
                          <a:effectLst/>
                          <a:latin typeface="Arial" panose="020B0604020202020204" pitchFamily="34" charset="0"/>
                        </a:rPr>
                        <a:t>ATSSS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11/03/2019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09/12/2019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75</a:t>
                      </a:r>
                      <a:r>
                        <a:rPr lang="en-US" sz="800" b="0" i="0" u="none" strike="noStrike" dirty="0">
                          <a:solidFill>
                            <a:srgbClr val="FF0000"/>
                          </a:solidFill>
                          <a:effectLst/>
                          <a:latin typeface="Arial" panose="020B0604020202020204" pitchFamily="34" charset="0"/>
                        </a:rPr>
                        <a:t>% now </a:t>
                      </a:r>
                      <a:r>
                        <a:rPr lang="en-US" sz="800" b="0" i="0" u="none" strike="noStrike" dirty="0" smtClean="0">
                          <a:solidFill>
                            <a:srgbClr val="FF0000"/>
                          </a:solidFill>
                          <a:effectLst/>
                          <a:latin typeface="Arial" panose="020B0604020202020204" pitchFamily="34" charset="0"/>
                        </a:rPr>
                        <a:t>85%</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CP-190201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 of 5G_SRVCC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5G_SRVCC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80</a:t>
                      </a:r>
                      <a:r>
                        <a:rPr lang="en-US" sz="800" b="0" i="0" u="none" strike="noStrike" dirty="0">
                          <a:solidFill>
                            <a:srgbClr val="FF0000"/>
                          </a:solidFill>
                          <a:effectLst/>
                          <a:latin typeface="Arial" panose="020B0604020202020204" pitchFamily="34" charset="0"/>
                        </a:rPr>
                        <a:t>% now </a:t>
                      </a:r>
                      <a:r>
                        <a:rPr lang="en-US" sz="800" b="0" i="0" u="none" strike="noStrike" dirty="0" smtClean="0">
                          <a:solidFill>
                            <a:srgbClr val="FF0000"/>
                          </a:solidFill>
                          <a:effectLst/>
                          <a:latin typeface="Arial" panose="020B0604020202020204" pitchFamily="34" charset="0"/>
                        </a:rPr>
                        <a:t>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CP-191062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5G_eSBA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5G_eSBA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FF0000"/>
                          </a:solidFill>
                          <a:effectLst/>
                          <a:latin typeface="Arial" panose="020B0604020202020204" pitchFamily="34" charset="0"/>
                        </a:rPr>
                        <a:t>7</a:t>
                      </a:r>
                      <a:r>
                        <a:rPr lang="en-US" sz="800" b="0" i="0" u="none" strike="noStrike" dirty="0" smtClean="0">
                          <a:solidFill>
                            <a:srgbClr val="FF0000"/>
                          </a:solidFill>
                          <a:effectLst/>
                          <a:latin typeface="Arial" panose="020B0604020202020204" pitchFamily="34" charset="0"/>
                        </a:rPr>
                        <a:t>0</a:t>
                      </a:r>
                      <a:r>
                        <a:rPr lang="en-US" sz="800" b="0" i="0" u="none" strike="noStrike" dirty="0">
                          <a:solidFill>
                            <a:srgbClr val="FF0000"/>
                          </a:solidFill>
                          <a:effectLst/>
                          <a:latin typeface="Arial" panose="020B0604020202020204" pitchFamily="34" charset="0"/>
                        </a:rPr>
                        <a:t>% now </a:t>
                      </a:r>
                      <a:r>
                        <a:rPr lang="en-US" sz="800" b="0" i="0" u="none" strike="noStrike" dirty="0" smtClean="0">
                          <a:solidFill>
                            <a:srgbClr val="FF0000"/>
                          </a:solidFill>
                          <a:effectLst/>
                          <a:latin typeface="Arial" panose="020B0604020202020204" pitchFamily="34" charset="0"/>
                        </a:rPr>
                        <a:t>95%</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CP-190191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eIMS5G_SBA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ctr"/>
                      <a:r>
                        <a:rPr lang="en-US" sz="800" b="0" i="0" u="none" strike="noStrike" dirty="0">
                          <a:solidFill>
                            <a:srgbClr val="000000"/>
                          </a:solidFill>
                          <a:effectLst/>
                          <a:latin typeface="Arial" panose="020B0604020202020204" pitchFamily="34" charset="0"/>
                        </a:rPr>
                        <a:t>eIMS5G_SBA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50%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90%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CP-191065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6"/>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E2E_DELAY</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r>
                        <a:rPr lang="en-US" sz="800" b="0" i="0" u="none" strike="noStrike" dirty="0">
                          <a:solidFill>
                            <a:srgbClr val="000000"/>
                          </a:solidFill>
                          <a:effectLst/>
                          <a:latin typeface="Arial" panose="020B0604020202020204" pitchFamily="34" charset="0"/>
                        </a:rPr>
                        <a:t>E2E_DELAY</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100%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CP-190193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r h="352697">
                <a:tc>
                  <a:txBody>
                    <a:bodyPr/>
                    <a:lstStyle/>
                    <a:p>
                      <a:pPr marL="0" algn="l" defTabSz="914400" rtl="0" eaLnBrk="1" fontAlgn="ctr" latinLnBrk="0" hangingPunct="1"/>
                      <a:r>
                        <a:rPr lang="en-US" sz="800" b="0" i="0" u="none" strike="noStrike" kern="1200" dirty="0">
                          <a:solidFill>
                            <a:srgbClr val="000000"/>
                          </a:solidFill>
                          <a:effectLst/>
                          <a:latin typeface="Arial" panose="020B0604020202020204" pitchFamily="34" charset="0"/>
                          <a:ea typeface="+mn-ea"/>
                          <a:cs typeface="+mn-cs"/>
                        </a:rPr>
                        <a:t>   </a:t>
                      </a:r>
                      <a:r>
                        <a:rPr lang="en-US" sz="800" b="0" i="0" u="none" strike="noStrike" kern="1200" dirty="0" smtClean="0">
                          <a:solidFill>
                            <a:srgbClr val="000000"/>
                          </a:solidFill>
                          <a:effectLst/>
                          <a:latin typeface="Arial" panose="020B0604020202020204" pitchFamily="34" charset="0"/>
                          <a:ea typeface="+mn-ea"/>
                          <a:cs typeface="+mn-cs"/>
                        </a:rPr>
                        <a:t>   CT </a:t>
                      </a:r>
                      <a:r>
                        <a:rPr lang="en-US" sz="800" b="0" i="0" u="none" strike="noStrike" kern="1200" dirty="0">
                          <a:solidFill>
                            <a:srgbClr val="000000"/>
                          </a:solidFill>
                          <a:effectLst/>
                          <a:latin typeface="Arial" panose="020B0604020202020204" pitchFamily="34" charset="0"/>
                          <a:ea typeface="+mn-ea"/>
                          <a:cs typeface="+mn-cs"/>
                        </a:rPr>
                        <a:t>aspects of UDICOM</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ctr"/>
                      <a:r>
                        <a:rPr lang="en-US" sz="800" b="0" i="0" u="none" strike="noStrike" dirty="0">
                          <a:solidFill>
                            <a:srgbClr val="000000"/>
                          </a:solidFill>
                          <a:effectLst/>
                          <a:latin typeface="Arial" panose="020B0604020202020204" pitchFamily="34" charset="0"/>
                        </a:rPr>
                        <a:t>UDICOM</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75%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90%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CP-191066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8"/>
                  </a:ext>
                </a:extLst>
              </a:tr>
              <a:tr h="352697">
                <a:tc>
                  <a:txBody>
                    <a:bodyPr/>
                    <a:lstStyle/>
                    <a:p>
                      <a:pPr marL="0" algn="l"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      CT4 aspects of xBDT</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smtClean="0">
                          <a:solidFill>
                            <a:srgbClr val="000000"/>
                          </a:solidFill>
                          <a:effectLst/>
                          <a:latin typeface="Arial" panose="020B0604020202020204" pitchFamily="34" charset="0"/>
                        </a:rPr>
                        <a:t>xBDT</a:t>
                      </a: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rgbClr val="000000"/>
                          </a:solidFill>
                          <a:effectLst/>
                          <a:latin typeface="Arial" panose="020B0604020202020204" pitchFamily="34" charset="0"/>
                        </a:rPr>
                        <a:t>17/09/2019</a:t>
                      </a: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rgbClr val="000000"/>
                          </a:solidFill>
                          <a:effectLst/>
                          <a:latin typeface="Arial" panose="020B0604020202020204" pitchFamily="34" charset="0"/>
                        </a:rPr>
                        <a:t>12/03/2020</a:t>
                      </a: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0% now 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CP-181136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7" y="5499617"/>
            <a:ext cx="4568044" cy="926584"/>
          </a:xfrm>
          <a:prstGeom prst="rect">
            <a:avLst/>
          </a:prstGeom>
          <a:noFill/>
          <a:ln>
            <a:noFill/>
          </a:ln>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smtClean="0">
                <a:highlight>
                  <a:srgbClr val="00FF00"/>
                </a:highlight>
                <a:latin typeface="Arial" panose="020B0604020202020204" pitchFamily="34" charset="0"/>
                <a:cs typeface="Arial" panose="020B0604020202020204" pitchFamily="34" charset="0"/>
              </a:rPr>
              <a:t>  </a:t>
            </a:r>
            <a:r>
              <a:rPr lang="fi-FI" altLang="de-DE" sz="1000" dirty="0" smtClean="0">
                <a:latin typeface="Arial" panose="020B0604020202020204" pitchFamily="34" charset="0"/>
                <a:cs typeface="Arial" panose="020B0604020202020204" pitchFamily="34" charset="0"/>
              </a:rPr>
              <a:t>– </a:t>
            </a:r>
            <a:r>
              <a:rPr lang="fi-FI" altLang="de-DE" sz="1000" dirty="0" smtClean="0">
                <a:latin typeface="Arial" panose="020B0604020202020204" pitchFamily="34" charset="0"/>
                <a:cs typeface="Arial" panose="020B0604020202020204" pitchFamily="34" charset="0"/>
              </a:rPr>
              <a:t>Newly </a:t>
            </a:r>
            <a:r>
              <a:rPr lang="fi-FI" altLang="de-DE" sz="1000" dirty="0">
                <a:latin typeface="Arial" panose="020B0604020202020204" pitchFamily="34" charset="0"/>
                <a:cs typeface="Arial" panose="020B0604020202020204" pitchFamily="34" charset="0"/>
              </a:rPr>
              <a:t>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a:t>
            </a:r>
            <a:r>
              <a:rPr lang="fi-FI" altLang="de-DE" sz="1000" dirty="0" smtClean="0">
                <a:highlight>
                  <a:srgbClr val="FFFF00"/>
                </a:highlight>
                <a:latin typeface="Arial" panose="020B0604020202020204" pitchFamily="34" charset="0"/>
                <a:cs typeface="Arial" panose="020B0604020202020204" pitchFamily="34" charset="0"/>
              </a:rPr>
              <a:t>row  </a:t>
            </a:r>
            <a:r>
              <a:rPr lang="fi-FI" altLang="de-DE" sz="1000" dirty="0" smtClean="0">
                <a:latin typeface="Arial" panose="020B0604020202020204" pitchFamily="34" charset="0"/>
                <a:cs typeface="Arial" panose="020B0604020202020204" pitchFamily="34" charset="0"/>
              </a:rPr>
              <a:t>– </a:t>
            </a:r>
            <a:r>
              <a:rPr lang="fi-FI" altLang="de-DE" sz="1000" dirty="0" smtClean="0">
                <a:latin typeface="Arial" panose="020B0604020202020204" pitchFamily="34" charset="0"/>
                <a:cs typeface="Arial" panose="020B0604020202020204" pitchFamily="34" charset="0"/>
              </a:rPr>
              <a:t>small outstanding issues, no exception sheet </a:t>
            </a:r>
            <a:r>
              <a:rPr lang="fi-FI" altLang="de-DE" sz="1000" dirty="0">
                <a:latin typeface="Arial" panose="020B0604020202020204" pitchFamily="34" charset="0"/>
                <a:cs typeface="Arial" panose="020B0604020202020204" pitchFamily="34" charset="0"/>
              </a:rPr>
              <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smtClean="0">
                <a:highlight>
                  <a:srgbClr val="FF0000"/>
                </a:highlight>
                <a:latin typeface="Arial" panose="020B0604020202020204" pitchFamily="34" charset="0"/>
                <a:cs typeface="Arial" panose="020B0604020202020204" pitchFamily="34" charset="0"/>
              </a:rPr>
              <a:t>    </a:t>
            </a:r>
            <a:r>
              <a:rPr lang="fi-FI" altLang="de-DE" sz="1000" dirty="0" smtClean="0">
                <a:latin typeface="Arial" panose="020B0604020202020204" pitchFamily="34" charset="0"/>
                <a:cs typeface="Arial" panose="020B0604020202020204" pitchFamily="34" charset="0"/>
              </a:rPr>
              <a:t>– </a:t>
            </a:r>
            <a:r>
              <a:rPr lang="fi-FI" altLang="de-DE" sz="1000" dirty="0">
                <a:latin typeface="Arial" panose="020B0604020202020204" pitchFamily="34" charset="0"/>
              </a:rPr>
              <a:t>exception </a:t>
            </a:r>
            <a:r>
              <a:rPr lang="fi-FI" altLang="de-DE" sz="1000" dirty="0" smtClean="0">
                <a:latin typeface="Arial" panose="020B0604020202020204" pitchFamily="34" charset="0"/>
              </a:rPr>
              <a:t>sheet</a:t>
            </a:r>
            <a:endParaRPr lang="fi-FI" altLang="de-DE" sz="1000" dirty="0">
              <a:latin typeface="Arial" panose="020B0604020202020204" pitchFamily="34" charset="0"/>
              <a:cs typeface="Arial" panose="020B0604020202020204" pitchFamily="34" charset="0"/>
            </a:endParaRPr>
          </a:p>
          <a:p>
            <a:pPr>
              <a:lnSpc>
                <a:spcPct val="90000"/>
              </a:lnSpc>
              <a:spcBef>
                <a:spcPct val="0"/>
              </a:spcBef>
              <a:buFontTx/>
              <a:buNone/>
              <a:defRPr/>
            </a:pPr>
            <a:r>
              <a:rPr lang="fi-FI" altLang="de-DE" sz="1000" dirty="0">
                <a:latin typeface="Arial" panose="020B0604020202020204" pitchFamily="34" charset="0"/>
              </a:rPr>
              <a:t>	</a:t>
            </a:r>
            <a:r>
              <a:rPr lang="fi-FI" altLang="de-DE" sz="1000" dirty="0">
                <a:latin typeface="Arial" panose="020B0604020202020204" pitchFamily="34" charset="0"/>
              </a:rPr>
              <a:t>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rPr>
              <a:t>       -  Updated text since last plenary</a:t>
            </a:r>
            <a:endParaRPr lang="fi-FI" altLang="de-DE" sz="1000" dirty="0">
              <a:latin typeface="Arial" panose="020B0604020202020204" pitchFamily="34" charset="0"/>
            </a:endParaRPr>
          </a:p>
        </p:txBody>
      </p:sp>
    </p:spTree>
    <p:extLst>
      <p:ext uri="{BB962C8B-B14F-4D97-AF65-F5344CB8AC3E}">
        <p14:creationId xmlns:p14="http://schemas.microsoft.com/office/powerpoint/2010/main" val="2322421899"/>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(3/3)</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999590935"/>
              </p:ext>
            </p:extLst>
          </p:nvPr>
        </p:nvGraphicFramePr>
        <p:xfrm>
          <a:off x="958850" y="2126071"/>
          <a:ext cx="8055860" cy="3532052"/>
        </p:xfrm>
        <a:graphic>
          <a:graphicData uri="http://schemas.openxmlformats.org/drawingml/2006/table">
            <a:tbl>
              <a:tblPr firstRow="1" firstCol="1" bandRow="1"/>
              <a:tblGrid>
                <a:gridCol w="3749675">
                  <a:extLst>
                    <a:ext uri="{9D8B030D-6E8A-4147-A177-3AD203B41FA5}">
                      <a16:colId xmlns="" xmlns:a16="http://schemas.microsoft.com/office/drawing/2014/main" val="20000"/>
                    </a:ext>
                  </a:extLst>
                </a:gridCol>
                <a:gridCol w="921866">
                  <a:extLst>
                    <a:ext uri="{9D8B030D-6E8A-4147-A177-3AD203B41FA5}">
                      <a16:colId xmlns="" xmlns:a16="http://schemas.microsoft.com/office/drawing/2014/main" val="20001"/>
                    </a:ext>
                  </a:extLst>
                </a:gridCol>
                <a:gridCol w="857289">
                  <a:extLst>
                    <a:ext uri="{9D8B030D-6E8A-4147-A177-3AD203B41FA5}">
                      <a16:colId xmlns="" xmlns:a16="http://schemas.microsoft.com/office/drawing/2014/main" val="20002"/>
                    </a:ext>
                  </a:extLst>
                </a:gridCol>
                <a:gridCol w="857290">
                  <a:extLst>
                    <a:ext uri="{9D8B030D-6E8A-4147-A177-3AD203B41FA5}">
                      <a16:colId xmlns="" xmlns:a16="http://schemas.microsoft.com/office/drawing/2014/main" val="20003"/>
                    </a:ext>
                  </a:extLst>
                </a:gridCol>
                <a:gridCol w="522409">
                  <a:extLst>
                    <a:ext uri="{9D8B030D-6E8A-4147-A177-3AD203B41FA5}">
                      <a16:colId xmlns="" xmlns:a16="http://schemas.microsoft.com/office/drawing/2014/main" val="20004"/>
                    </a:ext>
                  </a:extLst>
                </a:gridCol>
                <a:gridCol w="1147331">
                  <a:extLst>
                    <a:ext uri="{9D8B030D-6E8A-4147-A177-3AD203B41FA5}">
                      <a16:colId xmlns="" xmlns:a16="http://schemas.microsoft.com/office/drawing/2014/main" val="20005"/>
                    </a:ext>
                  </a:extLst>
                </a:gridCol>
              </a:tblGrid>
              <a:tr h="30362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smtClean="0">
                          <a:solidFill>
                            <a:srgbClr val="FFFFFF"/>
                          </a:solidFill>
                          <a:effectLst/>
                          <a:latin typeface="Arial"/>
                          <a:ea typeface="Times New Roman"/>
                        </a:rPr>
                        <a:t>Acronym</a:t>
                      </a:r>
                      <a:endParaRPr lang="en-US" sz="1400" noProof="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17369">
                <a:tc>
                  <a:txBody>
                    <a:bodyPr/>
                    <a:lstStyle/>
                    <a:p>
                      <a:pPr marL="0" algn="l" defTabSz="914400" rtl="0" eaLnBrk="1" fontAlgn="ctr" latinLnBrk="0" hangingPunct="1"/>
                      <a:r>
                        <a:rPr lang="en-US" sz="800" b="0" i="0" u="none" strike="noStrike" kern="1200" dirty="0">
                          <a:solidFill>
                            <a:srgbClr val="000000"/>
                          </a:solidFill>
                          <a:effectLst/>
                          <a:latin typeface="Arial" panose="020B0604020202020204" pitchFamily="34" charset="0"/>
                          <a:ea typeface="+mn-ea"/>
                          <a:cs typeface="+mn-cs"/>
                        </a:rPr>
                        <a:t>   </a:t>
                      </a:r>
                      <a:r>
                        <a:rPr lang="en-US" sz="800" b="0" i="0" u="none" strike="noStrike" kern="1200" dirty="0" smtClean="0">
                          <a:solidFill>
                            <a:srgbClr val="000000"/>
                          </a:solidFill>
                          <a:effectLst/>
                          <a:latin typeface="Arial" panose="020B0604020202020204" pitchFamily="34" charset="0"/>
                          <a:ea typeface="+mn-ea"/>
                          <a:cs typeface="+mn-cs"/>
                        </a:rPr>
                        <a:t>  CT4 </a:t>
                      </a:r>
                      <a:r>
                        <a:rPr lang="en-US" sz="800" b="0" i="0" u="none" strike="noStrike" kern="1200" dirty="0">
                          <a:solidFill>
                            <a:srgbClr val="000000"/>
                          </a:solidFill>
                          <a:effectLst/>
                          <a:latin typeface="Arial" panose="020B0604020202020204" pitchFamily="34" charset="0"/>
                          <a:ea typeface="+mn-ea"/>
                          <a:cs typeface="+mn-cs"/>
                        </a:rPr>
                        <a:t>aspects of SBIProtoc16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SBIProtoc16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90%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95%</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CP-191060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17369">
                <a:tc>
                  <a:txBody>
                    <a:bodyPr/>
                    <a:lstStyle/>
                    <a:p>
                      <a:pPr marL="0" algn="l"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     Study </a:t>
                      </a:r>
                      <a:r>
                        <a:rPr lang="en-US" sz="800" b="0" i="0" u="none" strike="noStrike" kern="1200" dirty="0">
                          <a:solidFill>
                            <a:srgbClr val="000000"/>
                          </a:solidFill>
                          <a:effectLst/>
                          <a:latin typeface="Arial" panose="020B0604020202020204" pitchFamily="34" charset="0"/>
                          <a:ea typeface="+mn-ea"/>
                          <a:cs typeface="+mn-cs"/>
                        </a:rPr>
                        <a:t>on Load and Overload Control of 5GC Service Based Interfaces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r>
                        <a:rPr lang="en-US" sz="800" b="0" i="0" u="none" strike="noStrike" dirty="0">
                          <a:solidFill>
                            <a:srgbClr val="000000"/>
                          </a:solidFill>
                          <a:effectLst/>
                          <a:latin typeface="Arial" panose="020B0604020202020204" pitchFamily="34" charset="0"/>
                        </a:rPr>
                        <a:t>FS_LOLC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chemeClr val="tx1"/>
                          </a:solidFill>
                          <a:effectLst/>
                          <a:latin typeface="Arial" panose="020B0604020202020204" pitchFamily="34" charset="0"/>
                        </a:rPr>
                        <a:t>100</a:t>
                      </a:r>
                      <a:r>
                        <a:rPr lang="en-US" sz="800" b="0" i="0" u="none" strike="noStrike" dirty="0">
                          <a:solidFill>
                            <a:schemeClr val="tx1"/>
                          </a:solidFill>
                          <a:effectLst/>
                          <a:latin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CP-181195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algn="l"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     Study </a:t>
                      </a:r>
                      <a:r>
                        <a:rPr lang="en-US" sz="800" b="0" i="0" u="none" strike="noStrike" kern="1200" dirty="0">
                          <a:solidFill>
                            <a:srgbClr val="000000"/>
                          </a:solidFill>
                          <a:effectLst/>
                          <a:latin typeface="Arial" panose="020B0604020202020204" pitchFamily="34" charset="0"/>
                          <a:ea typeface="+mn-ea"/>
                          <a:cs typeface="+mn-cs"/>
                        </a:rPr>
                        <a:t>on IETF QUIC Transport for Service Based Interfaces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r>
                        <a:rPr lang="en-US" sz="800" b="0" i="0" u="none" strike="noStrike" dirty="0">
                          <a:solidFill>
                            <a:srgbClr val="000000"/>
                          </a:solidFill>
                          <a:effectLst/>
                          <a:latin typeface="Arial" panose="020B0604020202020204" pitchFamily="34" charset="0"/>
                        </a:rPr>
                        <a:t>FS_QUIC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en-US" sz="800" b="0" i="0" u="none" strike="noStrike" dirty="0">
                          <a:solidFill>
                            <a:srgbClr val="000000"/>
                          </a:solidFill>
                          <a:effectLst/>
                          <a:latin typeface="Arial" panose="020B0604020202020204" pitchFamily="34" charset="0"/>
                        </a:rPr>
                        <a:t>06/06/2018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80%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CP-183245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algn="l"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     Study </a:t>
                      </a:r>
                      <a:r>
                        <a:rPr lang="en-US" sz="800" b="0" i="0" u="none" strike="noStrike" kern="1200" dirty="0">
                          <a:solidFill>
                            <a:srgbClr val="000000"/>
                          </a:solidFill>
                          <a:effectLst/>
                          <a:latin typeface="Arial" panose="020B0604020202020204" pitchFamily="34" charset="0"/>
                          <a:ea typeface="+mn-ea"/>
                          <a:cs typeface="+mn-cs"/>
                        </a:rPr>
                        <a:t>on User Plane Protocol in 5GC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FF"/>
                    </a:solidFill>
                  </a:tcPr>
                </a:tc>
                <a:tc>
                  <a:txBody>
                    <a:bodyPr/>
                    <a:lstStyle/>
                    <a:p>
                      <a:pPr algn="l" fontAlgn="ctr"/>
                      <a:r>
                        <a:rPr lang="en-US" sz="800" b="0" i="0" u="none" strike="noStrike" dirty="0">
                          <a:solidFill>
                            <a:srgbClr val="000000"/>
                          </a:solidFill>
                          <a:effectLst/>
                          <a:latin typeface="Arial" panose="020B0604020202020204" pitchFamily="34" charset="0"/>
                        </a:rPr>
                        <a:t>FS_UPPS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15/12/2017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100</a:t>
                      </a:r>
                      <a:r>
                        <a:rPr lang="en-US" sz="800" b="0"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CP-182052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algn="l"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     Study </a:t>
                      </a:r>
                      <a:r>
                        <a:rPr lang="en-US" sz="800" b="0" i="0" u="none" strike="noStrike" kern="1200" dirty="0">
                          <a:solidFill>
                            <a:srgbClr val="000000"/>
                          </a:solidFill>
                          <a:effectLst/>
                          <a:latin typeface="Arial" panose="020B0604020202020204" pitchFamily="34" charset="0"/>
                          <a:ea typeface="+mn-ea"/>
                          <a:cs typeface="+mn-cs"/>
                        </a:rPr>
                        <a:t>on Nudsf Service Based Interface </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r>
                        <a:rPr lang="en-US" sz="800" b="0" i="0" u="none" strike="noStrike" dirty="0">
                          <a:solidFill>
                            <a:srgbClr val="000000"/>
                          </a:solidFill>
                          <a:effectLst/>
                          <a:latin typeface="Arial" panose="020B0604020202020204" pitchFamily="34" charset="0"/>
                        </a:rPr>
                        <a:t>FS_NUDSF</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chemeClr val="tx1"/>
                          </a:solidFill>
                          <a:effectLst/>
                          <a:latin typeface="Arial" panose="020B0604020202020204" pitchFamily="34" charset="0"/>
                        </a:rPr>
                        <a:t>100</a:t>
                      </a:r>
                      <a:r>
                        <a:rPr lang="en-US" sz="800" b="0" i="0" u="none" strike="noStrike" dirty="0">
                          <a:solidFill>
                            <a:schemeClr val="tx1"/>
                          </a:solidFill>
                          <a:effectLst/>
                          <a:latin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CP-191236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317369">
                <a:tc>
                  <a:txBody>
                    <a:bodyPr/>
                    <a:lstStyle/>
                    <a:p>
                      <a:pPr marL="0" algn="l" defTabSz="914400" rtl="0" eaLnBrk="1" fontAlgn="ctr" latinLnBrk="0" hangingPunct="1"/>
                      <a:r>
                        <a:rPr lang="en-GB" sz="800" b="0" i="0" u="none" strike="noStrike" kern="1200" dirty="0" smtClean="0">
                          <a:solidFill>
                            <a:schemeClr val="tx1"/>
                          </a:solidFill>
                          <a:effectLst/>
                          <a:latin typeface="Arial" panose="020B0604020202020204" pitchFamily="34" charset="0"/>
                          <a:ea typeface="+mn-ea"/>
                          <a:cs typeface="+mn-cs"/>
                        </a:rPr>
                        <a:t>     Load and Overload Control of 5GC Service Based Interfaces</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ctr"/>
                      <a:r>
                        <a:rPr lang="de-DE" sz="800" b="0" i="0" u="none" strike="noStrike" dirty="0" smtClean="0">
                          <a:solidFill>
                            <a:schemeClr val="tx1"/>
                          </a:solidFill>
                          <a:effectLst/>
                          <a:latin typeface="Arial" panose="020B0604020202020204" pitchFamily="34" charset="0"/>
                        </a:rPr>
                        <a:t>LOLC</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18/09/2019</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12/03/2020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0% now 90%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r" defTabSz="914400" rtl="0" eaLnBrk="1" fontAlgn="ctr" latinLnBrk="0" hangingPunct="1">
                        <a:spcAft>
                          <a:spcPts val="0"/>
                        </a:spcAft>
                      </a:pPr>
                      <a:r>
                        <a:rPr lang="fr-FR" sz="800" b="0" i="0" u="none" strike="noStrike" kern="1200" dirty="0" smtClean="0">
                          <a:solidFill>
                            <a:schemeClr val="tx1"/>
                          </a:solidFill>
                          <a:effectLst/>
                          <a:latin typeface="Arial" panose="020B0604020202020204" pitchFamily="34" charset="0"/>
                          <a:ea typeface="+mn-ea"/>
                          <a:cs typeface="+mn-cs"/>
                        </a:rPr>
                        <a:t>CP-192019</a:t>
                      </a:r>
                      <a:endParaRPr lang="fr-FR" sz="800" b="0" i="0" u="none" strike="noStrike" kern="1200" dirty="0">
                        <a:solidFill>
                          <a:schemeClr val="tx1"/>
                        </a:solidFill>
                        <a:effectLst/>
                        <a:latin typeface="Arial" panose="020B0604020202020204" pitchFamily="34" charset="0"/>
                        <a:ea typeface="+mn-ea"/>
                        <a:cs typeface="+mn-cs"/>
                      </a:endParaRPr>
                    </a:p>
                  </a:txBody>
                  <a:tcPr marL="44447" marR="44447"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317369">
                <a:tc>
                  <a:txBody>
                    <a:bodyPr/>
                    <a:lstStyle/>
                    <a:p>
                      <a:pPr marL="0" algn="l" defTabSz="914400" rtl="0" eaLnBrk="1" fontAlgn="ctr" latinLnBrk="0" hangingPunct="1"/>
                      <a:r>
                        <a:rPr lang="en-GB" sz="800" b="0" i="0" u="none" strike="noStrike" kern="1200" dirty="0" smtClean="0">
                          <a:solidFill>
                            <a:schemeClr val="tx1"/>
                          </a:solidFill>
                          <a:effectLst/>
                          <a:latin typeface="Arial" panose="020B0604020202020204" pitchFamily="34" charset="0"/>
                          <a:ea typeface="+mn-ea"/>
                          <a:cs typeface="+mn-cs"/>
                        </a:rPr>
                        <a:t>     5GS Enhanced support of OTA mechanism for configuration parameter update</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sz="800" b="0" i="0" u="none" strike="noStrike" kern="1200" dirty="0" smtClean="0">
                          <a:solidFill>
                            <a:schemeClr val="tx1"/>
                          </a:solidFill>
                          <a:effectLst/>
                          <a:latin typeface="Arial" panose="020B0604020202020204" pitchFamily="34" charset="0"/>
                          <a:ea typeface="+mn-ea"/>
                          <a:cs typeface="+mn-cs"/>
                        </a:rPr>
                        <a:t>5GS_OTAF</a:t>
                      </a:r>
                      <a:endParaRPr lang="en-US" sz="800" b="0" i="0" u="none" strike="noStrike" kern="1200" dirty="0" smtClean="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18/09/2019</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12/03/2020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ctr" latinLnBrk="0" hangingPunct="1"/>
                      <a:r>
                        <a:rPr lang="en-US" sz="800" b="0" i="0" u="none" strike="noStrike" kern="1200" dirty="0" smtClean="0">
                          <a:solidFill>
                            <a:srgbClr val="FF0000"/>
                          </a:solidFill>
                          <a:effectLst/>
                          <a:latin typeface="Arial" panose="020B0604020202020204" pitchFamily="34" charset="0"/>
                          <a:ea typeface="+mn-ea"/>
                          <a:cs typeface="+mn-cs"/>
                        </a:rPr>
                        <a:t>65% now 100%</a:t>
                      </a:r>
                      <a:endParaRPr lang="en-US" sz="800" b="0" i="0" u="none" strike="noStrike" kern="1200" dirty="0">
                        <a:solidFill>
                          <a:srgbClr val="FF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ctr" latinLnBrk="0" hangingPunct="1">
                        <a:lnSpc>
                          <a:spcPct val="100000"/>
                        </a:lnSpc>
                        <a:spcBef>
                          <a:spcPts val="0"/>
                        </a:spcBef>
                        <a:spcAft>
                          <a:spcPts val="1200"/>
                        </a:spcAft>
                        <a:buClrTx/>
                        <a:buSzTx/>
                        <a:buFontTx/>
                        <a:buNone/>
                        <a:tabLst/>
                        <a:defRPr/>
                      </a:pPr>
                      <a:r>
                        <a:rPr lang="fr-FR" sz="800" b="0" i="0" u="none" strike="noStrike" kern="1200" dirty="0" smtClean="0">
                          <a:solidFill>
                            <a:schemeClr val="tx1"/>
                          </a:solidFill>
                          <a:effectLst/>
                          <a:latin typeface="Arial" panose="020B0604020202020204" pitchFamily="34" charset="0"/>
                          <a:ea typeface="+mn-ea"/>
                          <a:cs typeface="+mn-cs"/>
                        </a:rPr>
                        <a:t>CP-192021</a:t>
                      </a:r>
                    </a:p>
                  </a:txBody>
                  <a:tcPr marL="44447" marR="44447"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317369">
                <a:tc>
                  <a:txBody>
                    <a:bodyPr/>
                    <a:lstStyle/>
                    <a:p>
                      <a:pPr marL="0" algn="l" defTabSz="914400" rtl="0" eaLnBrk="1" fontAlgn="ctr" latinLnBrk="0" hangingPunct="1"/>
                      <a:r>
                        <a:rPr lang="de-DE" sz="800" b="0" i="0" u="none" strike="noStrike" kern="1200" dirty="0" smtClean="0">
                          <a:solidFill>
                            <a:schemeClr val="tx1"/>
                          </a:solidFill>
                          <a:effectLst/>
                          <a:latin typeface="Arial" panose="020B0604020202020204" pitchFamily="34" charset="0"/>
                          <a:ea typeface="+mn-ea"/>
                          <a:cs typeface="+mn-cs"/>
                        </a:rPr>
                        <a:t>     </a:t>
                      </a:r>
                      <a:r>
                        <a:rPr lang="en-GB" sz="800" b="0" i="0" u="none" strike="noStrike" kern="1200" dirty="0" smtClean="0">
                          <a:solidFill>
                            <a:schemeClr val="tx1"/>
                          </a:solidFill>
                          <a:effectLst/>
                          <a:latin typeface="Arial" panose="020B0604020202020204" pitchFamily="34" charset="0"/>
                          <a:ea typeface="+mn-ea"/>
                          <a:cs typeface="+mn-cs"/>
                        </a:rPr>
                        <a:t>CT aspects of support for integrated access and backhaul </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GB" sz="800" b="0" i="0" u="none" strike="noStrike" kern="1200" dirty="0" smtClean="0">
                          <a:solidFill>
                            <a:schemeClr val="tx1"/>
                          </a:solidFill>
                          <a:effectLst/>
                          <a:latin typeface="Arial" panose="020B0604020202020204" pitchFamily="34" charset="0"/>
                          <a:ea typeface="+mn-ea"/>
                          <a:cs typeface="+mn-cs"/>
                        </a:rPr>
                        <a:t>IABARC</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18/09/2019</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12/03/2020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0% now 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ctr" latinLnBrk="0" hangingPunct="1">
                        <a:lnSpc>
                          <a:spcPct val="100000"/>
                        </a:lnSpc>
                        <a:spcBef>
                          <a:spcPts val="0"/>
                        </a:spcBef>
                        <a:spcAft>
                          <a:spcPts val="1200"/>
                        </a:spcAft>
                        <a:buClrTx/>
                        <a:buSzTx/>
                        <a:buFontTx/>
                        <a:buNone/>
                        <a:tabLst/>
                        <a:defRPr/>
                      </a:pPr>
                      <a:r>
                        <a:rPr lang="fr-FR" sz="800" b="0" i="0" u="none" strike="noStrike" kern="1200" dirty="0" smtClean="0">
                          <a:solidFill>
                            <a:schemeClr val="tx1"/>
                          </a:solidFill>
                          <a:effectLst/>
                          <a:latin typeface="Arial" panose="020B0604020202020204" pitchFamily="34" charset="0"/>
                          <a:ea typeface="+mn-ea"/>
                          <a:cs typeface="+mn-cs"/>
                        </a:rPr>
                        <a:t>CP-192256</a:t>
                      </a:r>
                    </a:p>
                  </a:txBody>
                  <a:tcPr marL="44447" marR="44447"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952121802"/>
                  </a:ext>
                </a:extLst>
              </a:tr>
              <a:tr h="317369">
                <a:tc>
                  <a:txBody>
                    <a:bodyPr/>
                    <a:lstStyle/>
                    <a:p>
                      <a:pPr marL="0" algn="l" defTabSz="914400" rtl="0" eaLnBrk="1" fontAlgn="ctr" latinLnBrk="0" hangingPunct="1"/>
                      <a:r>
                        <a:rPr lang="de-DE" sz="800" b="0" i="0" u="none" strike="noStrike" kern="1200" dirty="0" smtClean="0">
                          <a:solidFill>
                            <a:schemeClr val="tx1"/>
                          </a:solidFill>
                          <a:effectLst/>
                          <a:latin typeface="Arial" panose="020B0604020202020204" pitchFamily="34" charset="0"/>
                          <a:ea typeface="+mn-ea"/>
                          <a:cs typeface="+mn-cs"/>
                        </a:rPr>
                        <a:t>     </a:t>
                      </a:r>
                      <a:r>
                        <a:rPr lang="en-GB" sz="800" b="0" i="0" u="none" strike="noStrike" kern="1200" dirty="0" smtClean="0">
                          <a:solidFill>
                            <a:schemeClr val="tx1"/>
                          </a:solidFill>
                          <a:effectLst/>
                          <a:latin typeface="Arial" panose="020B0604020202020204" pitchFamily="34" charset="0"/>
                          <a:ea typeface="+mn-ea"/>
                          <a:cs typeface="+mn-cs"/>
                        </a:rPr>
                        <a:t>Nudsf Service Based Interface </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ctr"/>
                      <a:r>
                        <a:rPr lang="en-GB" sz="800" b="0" i="0" u="none" strike="noStrike" kern="1200" dirty="0" smtClean="0">
                          <a:solidFill>
                            <a:schemeClr val="tx1"/>
                          </a:solidFill>
                          <a:effectLst/>
                          <a:latin typeface="Arial" panose="020B0604020202020204" pitchFamily="34" charset="0"/>
                          <a:ea typeface="+mn-ea"/>
                          <a:cs typeface="+mn-cs"/>
                        </a:rPr>
                        <a:t>NUDSF</a:t>
                      </a:r>
                      <a:r>
                        <a:rPr lang="en-GB" sz="1800" kern="1200" dirty="0" smtClean="0">
                          <a:solidFill>
                            <a:schemeClr val="tx1"/>
                          </a:solidFill>
                          <a:effectLst/>
                          <a:latin typeface="+mn-lt"/>
                          <a:ea typeface="+mn-ea"/>
                          <a:cs typeface="+mn-cs"/>
                        </a:rPr>
                        <a:t> </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09/12/2019</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12/03/2020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ctr" latinLnBrk="0" hangingPunct="1"/>
                      <a:r>
                        <a:rPr lang="en-US" sz="800" b="0" i="0" u="none" strike="noStrike" dirty="0" smtClean="0">
                          <a:solidFill>
                            <a:srgbClr val="FF0000"/>
                          </a:solidFill>
                          <a:effectLst/>
                          <a:latin typeface="Arial" panose="020B0604020202020204" pitchFamily="34" charset="0"/>
                        </a:rPr>
                        <a:t>5% </a:t>
                      </a:r>
                      <a:r>
                        <a:rPr lang="en-US" sz="800" b="0" i="0" u="none" strike="noStrike" kern="1200" dirty="0" smtClean="0">
                          <a:solidFill>
                            <a:srgbClr val="FF0000"/>
                          </a:solidFill>
                          <a:effectLst/>
                          <a:latin typeface="Arial" panose="020B0604020202020204" pitchFamily="34" charset="0"/>
                          <a:ea typeface="+mn-ea"/>
                          <a:cs typeface="+mn-cs"/>
                        </a:rPr>
                        <a:t>now 85%</a:t>
                      </a:r>
                      <a:endParaRPr lang="en-US" sz="800" b="0" i="0" u="none" strike="noStrike" kern="1200" dirty="0">
                        <a:solidFill>
                          <a:srgbClr val="FF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ctr" latinLnBrk="0" hangingPunct="1">
                        <a:lnSpc>
                          <a:spcPct val="100000"/>
                        </a:lnSpc>
                        <a:spcBef>
                          <a:spcPts val="0"/>
                        </a:spcBef>
                        <a:spcAft>
                          <a:spcPts val="1200"/>
                        </a:spcAft>
                        <a:buClrTx/>
                        <a:buSzTx/>
                        <a:buFontTx/>
                        <a:buNone/>
                        <a:tabLst/>
                        <a:defRPr/>
                      </a:pPr>
                      <a:r>
                        <a:rPr lang="fr-FR" sz="800" b="0" i="0" u="none" strike="noStrike" kern="1200" dirty="0" smtClean="0">
                          <a:solidFill>
                            <a:schemeClr val="tx1"/>
                          </a:solidFill>
                          <a:effectLst/>
                          <a:latin typeface="Arial" panose="020B0604020202020204" pitchFamily="34" charset="0"/>
                          <a:ea typeface="+mn-ea"/>
                          <a:cs typeface="+mn-cs"/>
                        </a:rPr>
                        <a:t>CP-193013</a:t>
                      </a:r>
                    </a:p>
                  </a:txBody>
                  <a:tcPr marL="44447" marR="44447"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algn="l" defTabSz="914400" rtl="0" eaLnBrk="1" fontAlgn="ctr" latinLnBrk="0" hangingPunct="1"/>
                      <a:r>
                        <a:rPr lang="de-DE" sz="800" b="0" i="0" u="none" strike="noStrike" kern="1200" dirty="0" smtClean="0">
                          <a:solidFill>
                            <a:schemeClr val="tx1"/>
                          </a:solidFill>
                          <a:effectLst/>
                          <a:latin typeface="Arial" panose="020B0604020202020204" pitchFamily="34" charset="0"/>
                          <a:ea typeface="+mn-ea"/>
                          <a:cs typeface="+mn-cs"/>
                        </a:rPr>
                        <a:t>     </a:t>
                      </a:r>
                      <a:r>
                        <a:rPr lang="en-US" sz="800" b="0" i="0" u="none" strike="noStrike" kern="1200" dirty="0" smtClean="0">
                          <a:solidFill>
                            <a:schemeClr val="tx1"/>
                          </a:solidFill>
                          <a:effectLst/>
                          <a:latin typeface="Arial" panose="020B0604020202020204" pitchFamily="34" charset="0"/>
                          <a:ea typeface="+mn-ea"/>
                          <a:cs typeface="+mn-cs"/>
                        </a:rPr>
                        <a:t>Nsoraf</a:t>
                      </a:r>
                      <a:r>
                        <a:rPr lang="en-GB" sz="800" b="0" i="0" u="none" strike="noStrike" kern="1200" dirty="0" smtClean="0">
                          <a:solidFill>
                            <a:schemeClr val="tx1"/>
                          </a:solidFill>
                          <a:effectLst/>
                          <a:latin typeface="Arial" panose="020B0604020202020204" pitchFamily="34" charset="0"/>
                          <a:ea typeface="+mn-ea"/>
                          <a:cs typeface="+mn-cs"/>
                        </a:rPr>
                        <a:t> Service Based Interface</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ctr"/>
                      <a:r>
                        <a:rPr lang="en-GB" sz="800" b="0" i="0" u="none" strike="noStrike" kern="1200" dirty="0" smtClean="0">
                          <a:solidFill>
                            <a:schemeClr val="tx1"/>
                          </a:solidFill>
                          <a:effectLst/>
                          <a:latin typeface="Arial" panose="020B0604020202020204" pitchFamily="34" charset="0"/>
                          <a:ea typeface="+mn-ea"/>
                          <a:cs typeface="+mn-cs"/>
                        </a:rPr>
                        <a:t>NSORAF</a:t>
                      </a:r>
                      <a:r>
                        <a:rPr lang="en-GB" sz="1800" kern="1200" dirty="0" smtClean="0">
                          <a:solidFill>
                            <a:schemeClr val="tx1"/>
                          </a:solidFill>
                          <a:effectLst/>
                          <a:latin typeface="+mn-lt"/>
                          <a:ea typeface="+mn-ea"/>
                          <a:cs typeface="+mn-cs"/>
                        </a:rPr>
                        <a:t> </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09/12/2019</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12/03/2020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800" b="0" i="0" u="none" strike="noStrike" dirty="0" smtClean="0">
                          <a:solidFill>
                            <a:srgbClr val="FF0000"/>
                          </a:solidFill>
                          <a:effectLst/>
                          <a:latin typeface="Arial" panose="020B0604020202020204" pitchFamily="34" charset="0"/>
                        </a:rPr>
                        <a:t>5% </a:t>
                      </a:r>
                      <a:r>
                        <a:rPr lang="en-US" sz="800" b="0" i="0" u="none" strike="noStrike" kern="1200" dirty="0" smtClean="0">
                          <a:solidFill>
                            <a:srgbClr val="FF0000"/>
                          </a:solidFill>
                          <a:effectLst/>
                          <a:latin typeface="Arial" panose="020B0604020202020204" pitchFamily="34" charset="0"/>
                          <a:ea typeface="+mn-ea"/>
                          <a:cs typeface="+mn-cs"/>
                        </a:rPr>
                        <a:t>now 85%</a:t>
                      </a:r>
                    </a:p>
                    <a:p>
                      <a:pPr algn="ctr" fontAlgn="ct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ctr" latinLnBrk="0" hangingPunct="1">
                        <a:lnSpc>
                          <a:spcPct val="100000"/>
                        </a:lnSpc>
                        <a:spcBef>
                          <a:spcPts val="0"/>
                        </a:spcBef>
                        <a:spcAft>
                          <a:spcPts val="1200"/>
                        </a:spcAft>
                        <a:buClrTx/>
                        <a:buSzTx/>
                        <a:buFontTx/>
                        <a:buNone/>
                        <a:tabLst/>
                        <a:defRPr/>
                      </a:pPr>
                      <a:r>
                        <a:rPr lang="fr-FR" sz="800" b="0" i="0" u="none" strike="noStrike" kern="1200" dirty="0" smtClean="0">
                          <a:solidFill>
                            <a:schemeClr val="tx1"/>
                          </a:solidFill>
                          <a:effectLst/>
                          <a:latin typeface="Arial" panose="020B0604020202020204" pitchFamily="34" charset="0"/>
                          <a:ea typeface="+mn-ea"/>
                          <a:cs typeface="+mn-cs"/>
                        </a:rPr>
                        <a:t>CP-193271</a:t>
                      </a:r>
                    </a:p>
                  </a:txBody>
                  <a:tcPr marL="44447" marR="44447"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39669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rPr>
              <a:t>       -  </a:t>
            </a:r>
            <a:r>
              <a:rPr lang="fi-FI" altLang="de-DE" sz="1000" dirty="0" smtClean="0">
                <a:latin typeface="Arial" panose="020B0604020202020204" pitchFamily="34" charset="0"/>
              </a:rPr>
              <a:t>Updated since the </a:t>
            </a:r>
            <a:r>
              <a:rPr lang="fi-FI" altLang="de-DE" sz="1000" dirty="0">
                <a:latin typeface="Arial" panose="020B0604020202020204" pitchFamily="34" charset="0"/>
              </a:rPr>
              <a:t>last plenary</a:t>
            </a:r>
            <a:endParaRPr lang="fi-FI" altLang="de-DE" sz="1000" dirty="0">
              <a:latin typeface="Arial" panose="020B0604020202020204" pitchFamily="34" charset="0"/>
            </a:endParaRPr>
          </a:p>
        </p:txBody>
      </p:sp>
    </p:spTree>
    <p:extLst>
      <p:ext uri="{BB962C8B-B14F-4D97-AF65-F5344CB8AC3E}">
        <p14:creationId xmlns:p14="http://schemas.microsoft.com/office/powerpoint/2010/main" val="1100895525"/>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40150</TotalTime>
  <Words>2426</Words>
  <Application>Microsoft Office PowerPoint</Application>
  <PresentationFormat>Widescreen</PresentationFormat>
  <Paragraphs>722</Paragraphs>
  <Slides>31</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31</vt:i4>
      </vt:variant>
    </vt:vector>
  </HeadingPairs>
  <TitlesOfParts>
    <vt:vector size="40" baseType="lpstr">
      <vt:lpstr>Arial </vt:lpstr>
      <vt:lpstr>MS PGothic</vt:lpstr>
      <vt:lpstr>宋体</vt:lpstr>
      <vt:lpstr>Arial</vt:lpstr>
      <vt:lpstr>Calibri</vt:lpstr>
      <vt:lpstr>Calibri Light</vt:lpstr>
      <vt:lpstr>Times New Roman</vt:lpstr>
      <vt:lpstr>Wingdings</vt:lpstr>
      <vt:lpstr>Office Theme</vt:lpstr>
      <vt:lpstr>CT WG4 Status Report  to TSG CT#87</vt:lpstr>
      <vt:lpstr>TSG CT4 Officials</vt:lpstr>
      <vt:lpstr>Meeting Calendar</vt:lpstr>
      <vt:lpstr>TSG WG CT4 Statistics</vt:lpstr>
      <vt:lpstr>New/revised agreed  Study/Work Items led by CT4</vt:lpstr>
      <vt:lpstr>New/revised endorsed  Study/Work Items by CT4</vt:lpstr>
      <vt:lpstr>Work Plan (1/3)</vt:lpstr>
      <vt:lpstr>Work Plan (2/3)</vt:lpstr>
      <vt:lpstr>Work Plan (3/3)</vt:lpstr>
      <vt:lpstr>Work Plan and Release 16</vt:lpstr>
      <vt:lpstr>TS/TR sent to CT plenary</vt:lpstr>
      <vt:lpstr>Exception sheets to CT plenary</vt:lpstr>
      <vt:lpstr>Release 15 Status</vt:lpstr>
      <vt:lpstr>Release 16 Status</vt:lpstr>
      <vt:lpstr>Release 16 Status</vt:lpstr>
      <vt:lpstr>Release 16 Status</vt:lpstr>
      <vt:lpstr>Release 16 Status</vt:lpstr>
      <vt:lpstr>Release 16 Status</vt:lpstr>
      <vt:lpstr>Release 16 Status</vt:lpstr>
      <vt:lpstr>Release 16 Status</vt:lpstr>
      <vt:lpstr>Release 16 Status</vt:lpstr>
      <vt:lpstr>Release 16 Status</vt:lpstr>
      <vt:lpstr>Release 16 Status</vt:lpstr>
      <vt:lpstr>Backward Incompatible Changes</vt:lpstr>
      <vt:lpstr>For Information to CT</vt:lpstr>
      <vt:lpstr>For Action to CT</vt:lpstr>
      <vt:lpstr>Acknowledgement</vt:lpstr>
      <vt:lpstr>Annex</vt:lpstr>
      <vt:lpstr>CRs for Conditional Approval</vt:lpstr>
      <vt:lpstr>CRs for Conditional Approval</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peter</cp:lastModifiedBy>
  <cp:revision>878</cp:revision>
  <dcterms:created xsi:type="dcterms:W3CDTF">2010-02-05T13:52:04Z</dcterms:created>
  <dcterms:modified xsi:type="dcterms:W3CDTF">2020-03-10T15:36:13Z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(2)hA0KhJe95u35SjQQIZ+JxDn2Nj4V5iKed7HMSoj9PB7ERxwchzrfEvXju0Rm29enVfzdzFyX
PC/cLEqtDa0cHxxQwcowYWQ7ukHeSCGyzjJLC+SbLXrQp3JyI6c54HN10NxHKJ4i+qek6z6+
y7uyw6+FU3tVPYNviHbebb0IQhZ8h4x0lYQEQoVmmZC68qaGrkrbSUce0SztGwAbj/fX2Lc3
6knX4q2EgHxyOWrepy</vt:lpwstr>
  </property>
  <property fmtid="{D5CDD505-2E9C-101B-9397-08002B2CF9AE}" pid="3" name="_2015_ms_pID_7253431">
    <vt:lpwstr>b1BRzcoKh74wFZAyhClw4fZmZqGLR+pcGSP0Ds3Tig+6B8PUKtUzQb
N80m4bwIxusVMx+qW1Km3Xh5T5EYErqtynwEkuiTn7eEtU0IWkNx0p7c2GYyo684XKGKv3x3
06xJ7vUj6DkKWcltJnUbtE3zgD6IjvpH8GJLGYPVoQxw6N/wc1eexggTY/O08C8fPeAlz7wF
cQlRPa0HJtGc/wWg</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1583226288</vt:lpwstr>
  </property>
</Properties>
</file>