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86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 </a:t>
            </a:r>
            <a:r>
              <a:rPr lang="en-US" altLang="en-US" sz="1200" b="1" dirty="0">
                <a:latin typeface="Arial "/>
              </a:rPr>
              <a:t>– </a:t>
            </a:r>
            <a:r>
              <a:rPr lang="en-US" altLang="en-US" sz="1200" b="1" dirty="0" smtClean="0">
                <a:latin typeface="Arial "/>
              </a:rPr>
              <a:t>10 December 2019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CP-193011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CT#86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clarification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received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SA1, SA2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SA3 </a:t>
            </a:r>
            <a:r>
              <a:rPr lang="de-DE" altLang="fr-FR" dirty="0" err="1" smtClean="0"/>
              <a:t>before</a:t>
            </a:r>
            <a:r>
              <a:rPr lang="de-DE" altLang="fr-FR" dirty="0" smtClean="0"/>
              <a:t> CT6#97. </a:t>
            </a:r>
            <a:r>
              <a:rPr lang="de-DE" altLang="fr-FR" dirty="0" err="1" smtClean="0"/>
              <a:t>Hence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progress</a:t>
            </a:r>
            <a:r>
              <a:rPr lang="de-DE" altLang="fr-FR" dirty="0" smtClean="0"/>
              <a:t> on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SUPI in form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if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more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than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identifier</a:t>
            </a:r>
            <a:r>
              <a:rPr lang="de-DE" altLang="fr-FR" dirty="0" smtClean="0"/>
              <a:t> (NSI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IMSI) per USIM is </a:t>
            </a:r>
            <a:r>
              <a:rPr lang="de-DE" altLang="fr-FR" dirty="0" err="1" smtClean="0"/>
              <a:t>possible</a:t>
            </a:r>
            <a:r>
              <a:rPr lang="de-DE" altLang="fr-FR" dirty="0" smtClean="0"/>
              <a:t>/</a:t>
            </a:r>
            <a:r>
              <a:rPr lang="de-DE" altLang="fr-FR" dirty="0" err="1" smtClean="0"/>
              <a:t>necessary</a:t>
            </a:r>
            <a:endParaRPr lang="de-DE" altLang="fr-FR" dirty="0" smtClean="0"/>
          </a:p>
          <a:p>
            <a:r>
              <a:rPr lang="de-DE" altLang="fr-FR" dirty="0" smtClean="0"/>
              <a:t>Additional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related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security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requirements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storage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credentials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private </a:t>
            </a:r>
            <a:r>
              <a:rPr lang="de-DE" altLang="fr-FR" dirty="0" err="1" smtClean="0"/>
              <a:t>networks</a:t>
            </a:r>
            <a:r>
              <a:rPr lang="de-DE" altLang="fr-FR" dirty="0" smtClean="0"/>
              <a:t> in </a:t>
            </a:r>
            <a:r>
              <a:rPr lang="de-DE" altLang="fr-FR" dirty="0" err="1" smtClean="0"/>
              <a:t>case</a:t>
            </a:r>
            <a:r>
              <a:rPr lang="de-DE" altLang="fr-FR" dirty="0" smtClean="0"/>
              <a:t> 5G-AKA </a:t>
            </a:r>
            <a:r>
              <a:rPr lang="de-DE" altLang="fr-FR" dirty="0" err="1" smtClean="0"/>
              <a:t>or</a:t>
            </a:r>
            <a:r>
              <a:rPr lang="de-DE" altLang="fr-FR" dirty="0" smtClean="0"/>
              <a:t> EAP-AKA‘ </a:t>
            </a:r>
            <a:r>
              <a:rPr lang="de-DE" altLang="fr-FR" dirty="0" err="1" smtClean="0"/>
              <a:t>are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used</a:t>
            </a:r>
            <a:r>
              <a:rPr lang="de-DE" altLang="fr-FR" dirty="0" smtClean="0"/>
              <a:t>. LS </a:t>
            </a:r>
            <a:r>
              <a:rPr lang="de-DE" altLang="fr-FR" dirty="0" err="1" smtClean="0"/>
              <a:t>sent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SA2, SA3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CT1 </a:t>
            </a:r>
            <a:endParaRPr lang="de-DE" altLang="fr-FR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The North American Friends of 3GPP for </a:t>
            </a:r>
            <a:r>
              <a:rPr lang="en-US" altLang="ja-JP" sz="1800" dirty="0">
                <a:ea typeface="MS PGothic" panose="020B0600070205080204" pitchFamily="34" charset="-128"/>
              </a:rPr>
              <a:t>hosting the meeting in </a:t>
            </a:r>
            <a:r>
              <a:rPr lang="en-US" altLang="ja-JP" sz="1800" dirty="0" smtClean="0">
                <a:ea typeface="MS PGothic" panose="020B0600070205080204" pitchFamily="34" charset="-128"/>
              </a:rPr>
              <a:t>Reno</a:t>
            </a:r>
            <a:r>
              <a:rPr lang="en-US" altLang="ja-JP" sz="1800" dirty="0" smtClean="0">
                <a:ea typeface="MS PGothic" panose="020B0600070205080204" pitchFamily="34" charset="-128"/>
              </a:rPr>
              <a:t>.</a:t>
            </a:r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769571"/>
              </p:ext>
            </p:extLst>
          </p:nvPr>
        </p:nvGraphicFramePr>
        <p:xfrm>
          <a:off x="1768953" y="2154477"/>
          <a:ext cx="8588550" cy="3579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824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204457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72269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43835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CP-193011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meeting reports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Rel-15 test specifications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Enhancements/corrections on UE Conformance Test Aspects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5G System - Phase 1 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on TS 31.111 Rel-15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TS 31.102 Rel-16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31.213 Rel-16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CT6#97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CT6#96 (</a:t>
            </a:r>
            <a:r>
              <a:rPr lang="en-US" altLang="fr-FR" dirty="0" err="1"/>
              <a:t>Portoroz</a:t>
            </a:r>
            <a:r>
              <a:rPr lang="en-US" altLang="fr-FR" dirty="0"/>
              <a:t> Slovenia)</a:t>
            </a:r>
          </a:p>
          <a:p>
            <a:pPr lvl="2"/>
            <a:r>
              <a:rPr lang="en-US" altLang="fr-FR" dirty="0"/>
              <a:t>CT6#97 (Reno, US)</a:t>
            </a:r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/>
              <a:t>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CT6#98 (Sophia Antipolis, France)</a:t>
            </a:r>
            <a:endParaRPr lang="en-US" altLang="fr-FR" dirty="0"/>
          </a:p>
          <a:p>
            <a:pPr lvl="2"/>
            <a:r>
              <a:rPr lang="en-US" altLang="fr-FR" dirty="0" smtClean="0"/>
              <a:t>CT6#99 (</a:t>
            </a:r>
            <a:r>
              <a:rPr lang="en-US" altLang="fr-FR" dirty="0" smtClean="0"/>
              <a:t>canceled</a:t>
            </a:r>
            <a:r>
              <a:rPr lang="en-US" altLang="fr-FR" dirty="0" smtClean="0"/>
              <a:t>)</a:t>
            </a:r>
          </a:p>
          <a:p>
            <a:pPr lvl="2"/>
            <a:r>
              <a:rPr lang="en-US" altLang="fr-FR" dirty="0" smtClean="0"/>
              <a:t>CT6#100 (China)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153</a:t>
            </a:r>
            <a:r>
              <a:rPr lang="en-US" dirty="0" smtClean="0"/>
              <a:t> (83 + 70)</a:t>
            </a:r>
            <a:endParaRPr lang="en-US" dirty="0"/>
          </a:p>
          <a:p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34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A(2)/B </a:t>
            </a:r>
            <a:r>
              <a:rPr lang="en-US" dirty="0"/>
              <a:t>(</a:t>
            </a:r>
            <a:r>
              <a:rPr lang="en-US" dirty="0" smtClean="0"/>
              <a:t>10)/</a:t>
            </a:r>
            <a:r>
              <a:rPr lang="en-US" dirty="0"/>
              <a:t>C (0)/F (</a:t>
            </a:r>
            <a:r>
              <a:rPr lang="en-US" dirty="0" smtClean="0"/>
              <a:t>19)/</a:t>
            </a:r>
            <a:r>
              <a:rPr lang="en-US" dirty="0"/>
              <a:t>D </a:t>
            </a:r>
            <a:r>
              <a:rPr lang="en-US" dirty="0" smtClean="0"/>
              <a:t>(3) </a:t>
            </a:r>
            <a:endParaRPr lang="en-US" dirty="0"/>
          </a:p>
          <a:p>
            <a:pPr lvl="1"/>
            <a:r>
              <a:rPr lang="en-US" dirty="0" smtClean="0"/>
              <a:t>Rel-15 (</a:t>
            </a:r>
            <a:r>
              <a:rPr lang="en-US" dirty="0" smtClean="0"/>
              <a:t>29</a:t>
            </a:r>
            <a:r>
              <a:rPr lang="en-US" dirty="0" smtClean="0"/>
              <a:t>) </a:t>
            </a:r>
            <a:r>
              <a:rPr lang="en-US" dirty="0"/>
              <a:t>/ Rel-16(5)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CT6#96: 29 </a:t>
            </a:r>
            <a:r>
              <a:rPr lang="en-US" altLang="fr-FR" dirty="0"/>
              <a:t>registered, </a:t>
            </a:r>
            <a:r>
              <a:rPr lang="en-US" altLang="fr-FR" dirty="0" smtClean="0"/>
              <a:t>26</a:t>
            </a:r>
            <a:r>
              <a:rPr lang="en-US" altLang="fr-FR" dirty="0" smtClean="0"/>
              <a:t> attended</a:t>
            </a:r>
          </a:p>
          <a:p>
            <a:pPr lvl="2"/>
            <a:r>
              <a:rPr lang="en-US" altLang="fr-FR" dirty="0" smtClean="0"/>
              <a:t>CT6#97: 36 </a:t>
            </a:r>
            <a:r>
              <a:rPr lang="en-US" altLang="fr-FR" dirty="0"/>
              <a:t>registered, </a:t>
            </a:r>
            <a:r>
              <a:rPr lang="en-US" altLang="fr-FR" dirty="0" smtClean="0"/>
              <a:t>29 </a:t>
            </a:r>
            <a:r>
              <a:rPr lang="en-US" altLang="fr-FR" dirty="0"/>
              <a:t>attended</a:t>
            </a: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587700"/>
              </p:ext>
            </p:extLst>
          </p:nvPr>
        </p:nvGraphicFramePr>
        <p:xfrm>
          <a:off x="209550" y="2282825"/>
          <a:ext cx="11742738" cy="28480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C6-190453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(revision of CP-192079)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on wireless and wireline convergence for the 5G system architecture (5WWC)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</a:t>
                      </a: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HiSilicon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the expected work includes: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	potential updates to support new SUPI format(s) different than IMSI and/or need to store the security context for 5G-RG via wireless access network.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58894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(revision of CP-192079)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</a:t>
            </a:r>
            <a:r>
              <a:rPr lang="en-US" dirty="0" smtClean="0"/>
              <a:t>progressing, but most of open work items have not seen contributions since several meetings</a:t>
            </a:r>
          </a:p>
          <a:p>
            <a:r>
              <a:rPr lang="en-US" dirty="0" smtClean="0"/>
              <a:t>Possible CT6 aspects covered late in work on 5WWC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– just few minor corrections</a:t>
            </a:r>
          </a:p>
          <a:p>
            <a:r>
              <a:rPr lang="en-US" dirty="0" smtClean="0"/>
              <a:t>Most Rel-15 CRs (25 out of 29) are for test specifications. Work </a:t>
            </a:r>
            <a:r>
              <a:rPr lang="en-US" dirty="0"/>
              <a:t>on Rel-15 Tests now progressing well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633</Words>
  <Application>Microsoft Office PowerPoint</Application>
  <PresentationFormat>Widescreen</PresentationFormat>
  <Paragraphs>165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CT#86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624</cp:revision>
  <dcterms:created xsi:type="dcterms:W3CDTF">2010-02-05T13:52:04Z</dcterms:created>
  <dcterms:modified xsi:type="dcterms:W3CDTF">2019-11-20T16:57:24Z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