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6"/>
  </p:notesMasterIdLst>
  <p:handoutMasterIdLst>
    <p:handoutMasterId r:id="rId27"/>
  </p:handoutMasterIdLst>
  <p:sldIdLst>
    <p:sldId id="341" r:id="rId2"/>
    <p:sldId id="363" r:id="rId3"/>
    <p:sldId id="366" r:id="rId4"/>
    <p:sldId id="377" r:id="rId5"/>
    <p:sldId id="368" r:id="rId6"/>
    <p:sldId id="369" r:id="rId7"/>
    <p:sldId id="380" r:id="rId8"/>
    <p:sldId id="381" r:id="rId9"/>
    <p:sldId id="382" r:id="rId10"/>
    <p:sldId id="370" r:id="rId11"/>
    <p:sldId id="371" r:id="rId12"/>
    <p:sldId id="372" r:id="rId13"/>
    <p:sldId id="373" r:id="rId14"/>
    <p:sldId id="374" r:id="rId15"/>
    <p:sldId id="384" r:id="rId16"/>
    <p:sldId id="383" r:id="rId17"/>
    <p:sldId id="375" r:id="rId18"/>
    <p:sldId id="365" r:id="rId19"/>
    <p:sldId id="376" r:id="rId20"/>
    <p:sldId id="385" r:id="rId21"/>
    <p:sldId id="386" r:id="rId22"/>
    <p:sldId id="387" r:id="rId23"/>
    <p:sldId id="388" r:id="rId24"/>
    <p:sldId id="379" r:id="rId25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43E53B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9112" autoAdjust="0"/>
  </p:normalViewPr>
  <p:slideViewPr>
    <p:cSldViewPr snapToGrid="0">
      <p:cViewPr varScale="1">
        <p:scale>
          <a:sx n="65" d="100"/>
          <a:sy n="65" d="100"/>
        </p:scale>
        <p:origin x="612" y="7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55" d="100"/>
          <a:sy n="55" d="100"/>
        </p:scale>
        <p:origin x="2598" y="7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36513"/>
            <a:ext cx="29356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CT#85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Newport Beach, US– September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8894763" y="12700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CP-192186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image" Target="../media/image2.jpeg"/><Relationship Id="rId7" Type="http://schemas.openxmlformats.org/officeDocument/2006/relationships/hyperlink" Target="mailto:Hao.Jing@3gpp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huangzhenning@chinamobile.com" TargetMode="External"/><Relationship Id="rId11" Type="http://schemas.openxmlformats.org/officeDocument/2006/relationships/image" Target="../media/image6.jpeg"/><Relationship Id="rId5" Type="http://schemas.openxmlformats.org/officeDocument/2006/relationships/hyperlink" Target="mailto:yoshihiro.inoue@ntt-at.co.jp" TargetMode="External"/><Relationship Id="rId10" Type="http://schemas.openxmlformats.org/officeDocument/2006/relationships/image" Target="../media/image5.jpeg"/><Relationship Id="rId4" Type="http://schemas.openxmlformats.org/officeDocument/2006/relationships/hyperlink" Target="mailto:susana.fernandez@ericsson" TargetMode="External"/><Relationship Id="rId9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tp://ftp.3gpp.org/tsg_ct/WG3_interworking_ex-CN3/TSGC3_105_Wroclaw/Docs/c3-193358.zip" TargetMode="External"/><Relationship Id="rId2" Type="http://schemas.openxmlformats.org/officeDocument/2006/relationships/hyperlink" Target="ftp://ftp.3gpp.org/tsg_ct/WG3_interworking_ex-CN3/TSGC3_105_Wroclaw/Docs/c3-193081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tp://ftp.3gpp.org/tsg_ct/WG3_interworking_ex-CN3/TSGC3_105_Wroclaw/Docs/c3-193355.zip" TargetMode="External"/><Relationship Id="rId5" Type="http://schemas.openxmlformats.org/officeDocument/2006/relationships/hyperlink" Target="ftp://ftp.3gpp.org/tsg_ct/WG3_interworking_ex-CN3/TSGC3_105_Wroclaw/Docs/c3-193357.zip" TargetMode="External"/><Relationship Id="rId4" Type="http://schemas.openxmlformats.org/officeDocument/2006/relationships/hyperlink" Target="ftp://ftp.3gpp.org/tsg_ct/WG3_interworking_ex-CN3/TSGC3_105_Wroclaw/Docs/c3-193373.zip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WG3 Status Report </a:t>
            </a:r>
            <a:br>
              <a:rPr lang="en-US" altLang="en-US" dirty="0"/>
            </a:br>
            <a:r>
              <a:rPr lang="en-US" altLang="en-US" dirty="0"/>
              <a:t>to TSG CT#85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Susana Fernández</a:t>
            </a:r>
          </a:p>
          <a:p>
            <a:pPr marL="0" indent="0" eaLnBrk="1" hangingPunct="1">
              <a:buNone/>
            </a:pPr>
            <a:r>
              <a:rPr lang="en-GB" altLang="de-DE" dirty="0"/>
              <a:t>TSG CT WG3 Chair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Ericsson</a:t>
            </a: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TS/TR sent to CT plenary</a:t>
            </a:r>
          </a:p>
        </p:txBody>
      </p:sp>
      <p:sp>
        <p:nvSpPr>
          <p:cNvPr id="5" name="Espace réservé du contenu 2">
            <a:extLst>
              <a:ext uri="{FF2B5EF4-FFF2-40B4-BE49-F238E27FC236}">
                <a16:creationId xmlns:a16="http://schemas.microsoft.com/office/drawing/2014/main" id="{4232C27A-951C-4050-813D-5539474269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19555"/>
            <a:ext cx="4558049" cy="711513"/>
          </a:xfrm>
        </p:spPr>
        <p:txBody>
          <a:bodyPr/>
          <a:lstStyle/>
          <a:p>
            <a:r>
              <a:rPr lang="en-US" dirty="0"/>
              <a:t>None</a:t>
            </a: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 (I)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07870" y="2020185"/>
            <a:ext cx="10515600" cy="4270671"/>
          </a:xfrm>
        </p:spPr>
        <p:txBody>
          <a:bodyPr/>
          <a:lstStyle/>
          <a:p>
            <a:pPr>
              <a:defRPr/>
            </a:pPr>
            <a:r>
              <a:rPr lang="es-ES_tradnl" altLang="zh-CN" dirty="0"/>
              <a:t>28 </a:t>
            </a:r>
            <a:r>
              <a:rPr lang="es-ES_tradnl" altLang="zh-CN" dirty="0" err="1"/>
              <a:t>Work</a:t>
            </a:r>
            <a:r>
              <a:rPr lang="es-ES_tradnl" altLang="zh-CN" dirty="0"/>
              <a:t> </a:t>
            </a:r>
            <a:r>
              <a:rPr lang="es-ES_tradnl" altLang="zh-CN" dirty="0" err="1"/>
              <a:t>Items</a:t>
            </a:r>
            <a:r>
              <a:rPr lang="es-ES_tradnl" altLang="zh-CN" dirty="0"/>
              <a:t> </a:t>
            </a:r>
            <a:r>
              <a:rPr lang="es-ES_tradnl" altLang="zh-CN" dirty="0" err="1"/>
              <a:t>being</a:t>
            </a:r>
            <a:r>
              <a:rPr lang="es-ES_tradnl" altLang="zh-CN" dirty="0"/>
              <a:t> </a:t>
            </a:r>
            <a:r>
              <a:rPr lang="es-ES_tradnl" altLang="zh-CN" dirty="0" err="1"/>
              <a:t>handled</a:t>
            </a:r>
            <a:r>
              <a:rPr lang="es-ES_tradnl" altLang="zh-CN" dirty="0"/>
              <a:t> </a:t>
            </a:r>
            <a:r>
              <a:rPr lang="es-ES_tradnl" altLang="zh-CN" dirty="0" err="1"/>
              <a:t>by</a:t>
            </a:r>
            <a:r>
              <a:rPr lang="es-ES_tradnl" altLang="zh-CN" dirty="0"/>
              <a:t> CT3</a:t>
            </a:r>
          </a:p>
          <a:p>
            <a:pPr lvl="1">
              <a:defRPr/>
            </a:pPr>
            <a:r>
              <a:rPr lang="es-ES_tradnl" altLang="zh-CN" sz="2800" dirty="0"/>
              <a:t>4 new </a:t>
            </a:r>
            <a:r>
              <a:rPr lang="es-ES_tradnl" altLang="zh-CN" sz="2800" dirty="0" err="1"/>
              <a:t>Work</a:t>
            </a:r>
            <a:r>
              <a:rPr lang="es-ES_tradnl" altLang="zh-CN" sz="2800" dirty="0"/>
              <a:t> </a:t>
            </a:r>
            <a:r>
              <a:rPr lang="es-ES_tradnl" altLang="zh-CN" sz="2800" dirty="0" err="1"/>
              <a:t>Items</a:t>
            </a:r>
            <a:r>
              <a:rPr lang="es-ES_tradnl" altLang="zh-CN" sz="2800" dirty="0"/>
              <a:t> </a:t>
            </a:r>
            <a:r>
              <a:rPr lang="es-ES_tradnl" altLang="zh-CN" sz="2800" dirty="0" err="1"/>
              <a:t>agreed</a:t>
            </a:r>
            <a:r>
              <a:rPr lang="es-ES_tradnl" altLang="zh-CN" sz="2800" dirty="0"/>
              <a:t>/</a:t>
            </a:r>
            <a:r>
              <a:rPr lang="es-ES_tradnl" altLang="zh-CN" sz="2800" dirty="0" err="1"/>
              <a:t>endorsed</a:t>
            </a:r>
            <a:r>
              <a:rPr lang="es-ES_tradnl" altLang="zh-CN" sz="2800" dirty="0"/>
              <a:t> in CT3#105</a:t>
            </a:r>
          </a:p>
          <a:p>
            <a:pPr lvl="1">
              <a:defRPr/>
            </a:pPr>
            <a:r>
              <a:rPr lang="es-ES_tradnl" altLang="zh-CN" sz="2800" dirty="0"/>
              <a:t>9 </a:t>
            </a:r>
            <a:r>
              <a:rPr lang="es-ES_tradnl" altLang="zh-CN" sz="2800" dirty="0" err="1"/>
              <a:t>Work</a:t>
            </a:r>
            <a:r>
              <a:rPr lang="es-ES_tradnl" altLang="zh-CN" sz="2800" dirty="0"/>
              <a:t> </a:t>
            </a:r>
            <a:r>
              <a:rPr lang="es-ES_tradnl" altLang="zh-CN" sz="2800" dirty="0" err="1"/>
              <a:t>Items</a:t>
            </a:r>
            <a:r>
              <a:rPr lang="es-ES_tradnl" altLang="zh-CN" sz="2800" dirty="0"/>
              <a:t> </a:t>
            </a:r>
            <a:r>
              <a:rPr lang="es-ES_tradnl" altLang="zh-CN" sz="2800" dirty="0" err="1"/>
              <a:t>not</a:t>
            </a:r>
            <a:r>
              <a:rPr lang="es-ES_tradnl" altLang="zh-CN" sz="2800" dirty="0"/>
              <a:t> </a:t>
            </a:r>
            <a:r>
              <a:rPr lang="es-ES_tradnl" altLang="zh-CN" sz="2800" dirty="0" err="1"/>
              <a:t>started</a:t>
            </a:r>
            <a:r>
              <a:rPr lang="es-ES_tradnl" altLang="zh-CN" sz="2800" dirty="0"/>
              <a:t> </a:t>
            </a:r>
            <a:r>
              <a:rPr lang="es-ES_tradnl" altLang="zh-CN" sz="2800" dirty="0" err="1"/>
              <a:t>yet</a:t>
            </a:r>
            <a:endParaRPr lang="es-ES_tradnl" altLang="zh-CN" sz="2800" dirty="0"/>
          </a:p>
          <a:p>
            <a:pPr lvl="1">
              <a:defRPr/>
            </a:pPr>
            <a:r>
              <a:rPr lang="es-ES_tradnl" altLang="zh-CN" sz="2800" dirty="0"/>
              <a:t>1 </a:t>
            </a:r>
            <a:r>
              <a:rPr lang="es-ES_tradnl" altLang="zh-CN" sz="2800" dirty="0" err="1"/>
              <a:t>Work</a:t>
            </a:r>
            <a:r>
              <a:rPr lang="es-ES_tradnl" altLang="zh-CN" sz="2800" dirty="0"/>
              <a:t> </a:t>
            </a:r>
            <a:r>
              <a:rPr lang="es-ES_tradnl" altLang="zh-CN" sz="2800" dirty="0" err="1"/>
              <a:t>Item</a:t>
            </a:r>
            <a:r>
              <a:rPr lang="es-ES_tradnl" altLang="zh-CN" sz="2800" dirty="0"/>
              <a:t> </a:t>
            </a:r>
            <a:r>
              <a:rPr lang="es-ES_tradnl" altLang="zh-CN" sz="2800" dirty="0" err="1"/>
              <a:t>already</a:t>
            </a:r>
            <a:r>
              <a:rPr lang="es-ES_tradnl" altLang="zh-CN" sz="2800" dirty="0"/>
              <a:t> </a:t>
            </a:r>
            <a:r>
              <a:rPr lang="es-ES_tradnl" altLang="zh-CN" sz="2800" dirty="0" err="1"/>
              <a:t>completed</a:t>
            </a:r>
            <a:endParaRPr lang="es-ES_tradnl" altLang="zh-CN" sz="2800" dirty="0"/>
          </a:p>
          <a:p>
            <a:pPr lvl="1">
              <a:defRPr/>
            </a:pPr>
            <a:r>
              <a:rPr lang="es-ES_tradnl" altLang="zh-CN" sz="2800" dirty="0"/>
              <a:t>2 </a:t>
            </a:r>
            <a:r>
              <a:rPr lang="es-ES_tradnl" altLang="zh-CN" sz="2800" dirty="0" err="1"/>
              <a:t>Work</a:t>
            </a:r>
            <a:r>
              <a:rPr lang="es-ES_tradnl" altLang="zh-CN" sz="2800" dirty="0"/>
              <a:t> </a:t>
            </a:r>
            <a:r>
              <a:rPr lang="es-ES_tradnl" altLang="zh-CN" sz="2800" dirty="0" err="1"/>
              <a:t>Items</a:t>
            </a:r>
            <a:r>
              <a:rPr lang="es-ES_tradnl" altLang="zh-CN" sz="2800" dirty="0"/>
              <a:t> </a:t>
            </a:r>
            <a:r>
              <a:rPr lang="es-ES_tradnl" altLang="zh-CN" sz="2800" dirty="0" err="1"/>
              <a:t>reported</a:t>
            </a:r>
            <a:r>
              <a:rPr lang="es-ES_tradnl" altLang="zh-CN" sz="2800" dirty="0"/>
              <a:t> as 95% </a:t>
            </a:r>
            <a:r>
              <a:rPr lang="es-ES_tradnl" altLang="zh-CN" sz="2800" dirty="0" err="1"/>
              <a:t>completed</a:t>
            </a:r>
            <a:r>
              <a:rPr lang="es-ES_tradnl" altLang="zh-CN" sz="2800" dirty="0"/>
              <a:t> in CT3#105</a:t>
            </a:r>
          </a:p>
          <a:p>
            <a:pPr>
              <a:defRPr/>
            </a:pPr>
            <a:r>
              <a:rPr lang="es-ES_tradnl" altLang="zh-CN" dirty="0" err="1"/>
              <a:t>Dependencies</a:t>
            </a:r>
            <a:r>
              <a:rPr lang="es-ES_tradnl" altLang="zh-CN" dirty="0"/>
              <a:t> </a:t>
            </a:r>
            <a:r>
              <a:rPr lang="es-ES_tradnl" altLang="zh-CN" dirty="0" err="1"/>
              <a:t>with</a:t>
            </a:r>
            <a:r>
              <a:rPr lang="es-ES_tradnl" altLang="zh-CN" dirty="0"/>
              <a:t> </a:t>
            </a:r>
            <a:r>
              <a:rPr lang="es-ES_tradnl" altLang="zh-CN" dirty="0" err="1"/>
              <a:t>stage</a:t>
            </a:r>
            <a:r>
              <a:rPr lang="es-ES_tradnl" altLang="zh-CN" dirty="0"/>
              <a:t> 2 </a:t>
            </a:r>
            <a:r>
              <a:rPr lang="es-ES_tradnl" altLang="zh-CN" dirty="0" err="1"/>
              <a:t>still</a:t>
            </a:r>
            <a:r>
              <a:rPr lang="es-ES_tradnl" altLang="zh-CN" dirty="0"/>
              <a:t> </a:t>
            </a:r>
            <a:r>
              <a:rPr lang="es-ES_tradnl" altLang="zh-CN" dirty="0" err="1"/>
              <a:t>to</a:t>
            </a:r>
            <a:r>
              <a:rPr lang="es-ES_tradnl" altLang="zh-CN" dirty="0"/>
              <a:t> be </a:t>
            </a:r>
            <a:r>
              <a:rPr lang="es-ES_tradnl" altLang="zh-CN" dirty="0" err="1"/>
              <a:t>considered</a:t>
            </a:r>
            <a:r>
              <a:rPr lang="es-ES_tradnl" altLang="zh-CN" dirty="0"/>
              <a:t>. </a:t>
            </a:r>
          </a:p>
          <a:p>
            <a:pPr>
              <a:defRPr/>
            </a:pPr>
            <a:r>
              <a:rPr lang="es-ES_tradnl" altLang="zh-CN" dirty="0" err="1"/>
              <a:t>All</a:t>
            </a:r>
            <a:r>
              <a:rPr lang="es-ES_tradnl" altLang="zh-CN" dirty="0"/>
              <a:t> </a:t>
            </a:r>
            <a:r>
              <a:rPr lang="es-ES_tradnl" altLang="zh-CN" dirty="0" err="1"/>
              <a:t>features</a:t>
            </a:r>
            <a:r>
              <a:rPr lang="es-ES_tradnl" altLang="zh-CN" dirty="0"/>
              <a:t>/</a:t>
            </a:r>
            <a:r>
              <a:rPr lang="es-ES_tradnl" altLang="zh-CN" dirty="0" err="1"/>
              <a:t>corrections</a:t>
            </a:r>
            <a:r>
              <a:rPr lang="es-ES_tradnl" altLang="zh-CN" dirty="0"/>
              <a:t>  </a:t>
            </a:r>
            <a:r>
              <a:rPr lang="es-ES_tradnl" altLang="zh-CN" dirty="0" err="1"/>
              <a:t>classified</a:t>
            </a:r>
            <a:r>
              <a:rPr lang="es-ES_tradnl" altLang="zh-CN" dirty="0"/>
              <a:t> as </a:t>
            </a:r>
            <a:r>
              <a:rPr lang="es-ES_tradnl" altLang="zh-CN" dirty="0" err="1"/>
              <a:t>backward</a:t>
            </a:r>
            <a:r>
              <a:rPr lang="es-ES_tradnl" altLang="zh-CN" dirty="0"/>
              <a:t> compatible.</a:t>
            </a:r>
          </a:p>
          <a:p>
            <a:pPr>
              <a:defRPr/>
            </a:pPr>
            <a:r>
              <a:rPr lang="es-ES_tradnl" altLang="zh-CN" dirty="0"/>
              <a:t>Use </a:t>
            </a:r>
            <a:r>
              <a:rPr lang="es-ES_tradnl" altLang="zh-CN" dirty="0" err="1"/>
              <a:t>of</a:t>
            </a:r>
            <a:r>
              <a:rPr lang="es-ES_tradnl" altLang="zh-CN" dirty="0"/>
              <a:t> ETSI </a:t>
            </a:r>
            <a:r>
              <a:rPr lang="es-ES_tradnl" altLang="zh-CN" dirty="0" err="1"/>
              <a:t>Forge</a:t>
            </a:r>
            <a:r>
              <a:rPr lang="es-ES_tradnl" altLang="zh-CN" dirty="0"/>
              <a:t> </a:t>
            </a:r>
            <a:r>
              <a:rPr lang="es-ES_tradnl" altLang="zh-CN" dirty="0" err="1"/>
              <a:t>not</a:t>
            </a:r>
            <a:r>
              <a:rPr lang="es-ES_tradnl" altLang="zh-CN" dirty="0"/>
              <a:t> </a:t>
            </a:r>
            <a:r>
              <a:rPr lang="es-ES_tradnl" altLang="zh-CN" dirty="0" err="1"/>
              <a:t>consolidated</a:t>
            </a:r>
            <a:r>
              <a:rPr lang="es-ES_tradnl" altLang="zh-CN" dirty="0"/>
              <a:t> </a:t>
            </a:r>
            <a:r>
              <a:rPr lang="es-ES_tradnl" altLang="zh-CN" dirty="0" err="1"/>
              <a:t>yet</a:t>
            </a:r>
            <a:r>
              <a:rPr lang="es-ES_tradnl" altLang="zh-CN" dirty="0"/>
              <a:t> (</a:t>
            </a:r>
            <a:r>
              <a:rPr lang="es-ES_tradnl" altLang="zh-CN" dirty="0" err="1"/>
              <a:t>see</a:t>
            </a:r>
            <a:r>
              <a:rPr lang="es-ES_tradnl" altLang="zh-CN" dirty="0"/>
              <a:t> </a:t>
            </a:r>
            <a:r>
              <a:rPr lang="es-ES_tradnl" altLang="zh-CN" dirty="0" err="1"/>
              <a:t>slide</a:t>
            </a:r>
            <a:r>
              <a:rPr lang="es-ES_tradnl" altLang="zh-CN" dirty="0"/>
              <a:t> 16)</a:t>
            </a:r>
          </a:p>
          <a:p>
            <a:pPr marL="0" indent="0">
              <a:buNone/>
              <a:defRPr/>
            </a:pPr>
            <a:endParaRPr lang="es-ES_tradnl" altLang="zh-CN" sz="2000" dirty="0"/>
          </a:p>
          <a:p>
            <a:pPr>
              <a:defRPr/>
            </a:pPr>
            <a:endParaRPr lang="es-ES_tradnl" altLang="zh-CN" sz="2000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8008088" cy="4148099"/>
          </a:xfrm>
        </p:spPr>
        <p:txBody>
          <a:bodyPr/>
          <a:lstStyle/>
          <a:p>
            <a:r>
              <a:rPr lang="en-US" dirty="0"/>
              <a:t> Most of the work related to the introduction of corrections in 5G TSs</a:t>
            </a:r>
          </a:p>
          <a:p>
            <a:r>
              <a:rPr lang="en-US" dirty="0"/>
              <a:t>All corrections classified as backward compatible</a:t>
            </a:r>
          </a:p>
          <a:p>
            <a:r>
              <a:rPr lang="en-US" dirty="0"/>
              <a:t>No API version withdrawn in this meeting</a:t>
            </a:r>
          </a:p>
          <a:p>
            <a:r>
              <a:rPr lang="en-US" dirty="0"/>
              <a:t>More stable procedure for the handling of </a:t>
            </a:r>
            <a:r>
              <a:rPr lang="en-US" dirty="0" err="1"/>
              <a:t>OpenAPI</a:t>
            </a:r>
            <a:r>
              <a:rPr lang="en-US" dirty="0"/>
              <a:t> versions</a:t>
            </a:r>
          </a:p>
          <a:p>
            <a:r>
              <a:rPr lang="en-US" dirty="0"/>
              <a:t>37 CRs agreed (+mirrors)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183ED3E6-52BF-4AED-B04E-844B0C50C3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0158330"/>
              </p:ext>
            </p:extLst>
          </p:nvPr>
        </p:nvGraphicFramePr>
        <p:xfrm>
          <a:off x="8727093" y="2582721"/>
          <a:ext cx="2969444" cy="13169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0763">
                  <a:extLst>
                    <a:ext uri="{9D8B030D-6E8A-4147-A177-3AD203B41FA5}">
                      <a16:colId xmlns:a16="http://schemas.microsoft.com/office/drawing/2014/main" val="3812832369"/>
                    </a:ext>
                  </a:extLst>
                </a:gridCol>
                <a:gridCol w="1108681">
                  <a:extLst>
                    <a:ext uri="{9D8B030D-6E8A-4147-A177-3AD203B41FA5}">
                      <a16:colId xmlns:a16="http://schemas.microsoft.com/office/drawing/2014/main" val="126355661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s-ES" sz="1400" dirty="0" err="1"/>
                        <a:t>Work</a:t>
                      </a:r>
                      <a:r>
                        <a:rPr lang="es-ES" sz="1400" dirty="0"/>
                        <a:t> </a:t>
                      </a:r>
                      <a:r>
                        <a:rPr lang="es-ES" sz="1400" dirty="0" err="1"/>
                        <a:t>Item</a:t>
                      </a:r>
                      <a:endParaRPr lang="es-E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sz="1400" dirty="0" err="1"/>
                        <a:t>CRs</a:t>
                      </a:r>
                      <a:endParaRPr lang="es-E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1871386"/>
                  </a:ext>
                </a:extLst>
              </a:tr>
              <a:tr h="40255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kern="500" baseline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5GS_Ph1-CT,             </a:t>
                      </a:r>
                      <a:endParaRPr lang="fr-FR" sz="1200" kern="500" baseline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35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6188460"/>
                  </a:ext>
                </a:extLst>
              </a:tr>
              <a:tr h="2559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kern="500" baseline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NAPS-CT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88858561"/>
                  </a:ext>
                </a:extLst>
              </a:tr>
              <a:tr h="255905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4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TEI15, SDCI-CT</a:t>
                      </a:r>
                    </a:p>
                  </a:txBody>
                  <a:tcPr marL="44447" marR="44447" marT="0" marB="0"/>
                </a:tc>
                <a:tc>
                  <a:txBody>
                    <a:bodyPr/>
                    <a:lstStyle/>
                    <a:p>
                      <a:r>
                        <a:rPr lang="es-ES" sz="14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24228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None</a:t>
            </a:r>
          </a:p>
        </p:txBody>
      </p:sp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Mrs. Susana Fernández (Ericsson) was re-elected as CT WG3 Chair by acclamation.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Mr. </a:t>
            </a:r>
            <a:r>
              <a:rPr lang="en-US" altLang="zh-CN" sz="2200" dirty="0" err="1">
                <a:ea typeface="MS PGothic" panose="020B0600070205080204" pitchFamily="34" charset="-128"/>
                <a:cs typeface="Arial" panose="020B0604020202020204" pitchFamily="34" charset="0"/>
              </a:rPr>
              <a:t>Joshihiro</a:t>
            </a: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 Inoue (NTT) and Mr. Huang Zhenning (China Mobile </a:t>
            </a:r>
            <a:r>
              <a:rPr lang="en-US" altLang="zh-CN" sz="2200" dirty="0" err="1">
                <a:ea typeface="MS PGothic" panose="020B0600070205080204" pitchFamily="34" charset="-128"/>
                <a:cs typeface="Arial" panose="020B0604020202020204" pitchFamily="34" charset="0"/>
              </a:rPr>
              <a:t>Com.Corporation</a:t>
            </a: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) were re-elected as CT WG3 Vice Chair by acclamation.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Hao Jing is the new MCC for CT3.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CT3 work is mainly focused in Release 16. Work load for Release 15 has decreased significantly.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Significant work expected in the upcoming meetings.</a:t>
            </a:r>
          </a:p>
          <a:p>
            <a:pPr lvl="1"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27 ongoing Work Items for Release 16</a:t>
            </a:r>
          </a:p>
          <a:p>
            <a:pPr>
              <a:lnSpc>
                <a:spcPct val="80000"/>
              </a:lnSpc>
              <a:defRPr/>
            </a:pPr>
            <a:r>
              <a:rPr lang="en-US" altLang="zh-CN" sz="2200" dirty="0">
                <a:ea typeface="MS PGothic" panose="020B0600070205080204" pitchFamily="34" charset="-128"/>
                <a:cs typeface="Arial" panose="020B0604020202020204" pitchFamily="34" charset="0"/>
              </a:rPr>
              <a:t>Some dependency with the ongoing work at stage 2 level.</a:t>
            </a:r>
          </a:p>
          <a:p>
            <a:pPr>
              <a:lnSpc>
                <a:spcPct val="80000"/>
              </a:lnSpc>
              <a:defRPr/>
            </a:pPr>
            <a:r>
              <a:rPr lang="en-GB" sz="2200" dirty="0">
                <a:ea typeface="MS PGothic" panose="020B0600070205080204" pitchFamily="34" charset="-128"/>
                <a:cs typeface="Arial" panose="020B0604020202020204" pitchFamily="34" charset="0"/>
              </a:rPr>
              <a:t>No decision on whether we need the meeting in January. No company has expressed the real need for it.</a:t>
            </a:r>
            <a:endParaRPr lang="es-ES" sz="22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US" altLang="zh-CN" sz="22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marL="457200" lvl="1" indent="0">
              <a:buNone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97417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 (II)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n-US" altLang="zh-CN" sz="2400" dirty="0">
                <a:ea typeface="MS PGothic" panose="020B0600070205080204" pitchFamily="34" charset="-128"/>
                <a:cs typeface="Arial" panose="020B0604020202020204" pitchFamily="34" charset="0"/>
              </a:rPr>
              <a:t>Stable process for the handling of </a:t>
            </a:r>
            <a:r>
              <a:rPr lang="en-US" altLang="zh-CN" sz="2400" dirty="0" err="1">
                <a:ea typeface="MS PGothic" panose="020B0600070205080204" pitchFamily="34" charset="-128"/>
                <a:cs typeface="Arial" panose="020B0604020202020204" pitchFamily="34" charset="0"/>
              </a:rPr>
              <a:t>OpenAPI</a:t>
            </a:r>
            <a:r>
              <a:rPr lang="en-US" altLang="zh-CN" sz="2400" dirty="0">
                <a:ea typeface="MS PGothic" panose="020B0600070205080204" pitchFamily="34" charset="-128"/>
                <a:cs typeface="Arial" panose="020B0604020202020204" pitchFamily="34" charset="0"/>
              </a:rPr>
              <a:t> specifications.</a:t>
            </a:r>
          </a:p>
          <a:p>
            <a:pPr>
              <a:lnSpc>
                <a:spcPct val="80000"/>
              </a:lnSpc>
              <a:defRPr/>
            </a:pPr>
            <a:endParaRPr lang="en-US" altLang="zh-CN" sz="24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altLang="zh-CN" sz="2000" dirty="0">
                <a:ea typeface="MS PGothic" panose="020B0600070205080204" pitchFamily="34" charset="-128"/>
                <a:cs typeface="Arial" panose="020B0604020202020204" pitchFamily="34" charset="0"/>
              </a:rPr>
              <a:t>Still in the learning phase.</a:t>
            </a:r>
          </a:p>
          <a:p>
            <a:pPr lvl="1">
              <a:lnSpc>
                <a:spcPct val="80000"/>
              </a:lnSpc>
              <a:defRPr/>
            </a:pPr>
            <a:endParaRPr lang="en-US" altLang="zh-CN" sz="2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altLang="zh-CN" sz="2000" dirty="0">
                <a:ea typeface="MS PGothic" panose="020B0600070205080204" pitchFamily="34" charset="-128"/>
                <a:cs typeface="Arial" panose="020B0604020202020204" pitchFamily="34" charset="0"/>
              </a:rPr>
              <a:t>Common efforts with CT4 in order to have a common understanding on the handling of Backward Compatible and Non-Backward Compatible Corrections/Features.</a:t>
            </a:r>
          </a:p>
          <a:p>
            <a:pPr lvl="1">
              <a:lnSpc>
                <a:spcPct val="80000"/>
              </a:lnSpc>
              <a:defRPr/>
            </a:pPr>
            <a:endParaRPr lang="en-US" altLang="zh-CN" sz="2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altLang="zh-CN" sz="2000" dirty="0">
                <a:ea typeface="MS PGothic" panose="020B0600070205080204" pitchFamily="34" charset="-128"/>
                <a:cs typeface="Arial" panose="020B0604020202020204" pitchFamily="34" charset="0"/>
              </a:rPr>
              <a:t>Rapporteurs handling a big amount of work before/after the CT Plenary</a:t>
            </a:r>
          </a:p>
          <a:p>
            <a:pPr lvl="2">
              <a:lnSpc>
                <a:spcPct val="80000"/>
              </a:lnSpc>
              <a:defRPr/>
            </a:pPr>
            <a:r>
              <a:rPr lang="en-US" altLang="zh-CN" dirty="0">
                <a:ea typeface="MS PGothic" panose="020B0600070205080204" pitchFamily="34" charset="-128"/>
                <a:cs typeface="Arial" panose="020B0604020202020204" pitchFamily="34" charset="0"/>
              </a:rPr>
              <a:t>We need to consider moving work to MCC</a:t>
            </a:r>
          </a:p>
          <a:p>
            <a:pPr lvl="2">
              <a:lnSpc>
                <a:spcPct val="80000"/>
              </a:lnSpc>
              <a:defRPr/>
            </a:pPr>
            <a:endParaRPr lang="en-US" altLang="zh-CN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altLang="zh-CN" sz="2000" dirty="0">
                <a:ea typeface="MS PGothic" panose="020B0600070205080204" pitchFamily="34" charset="-128"/>
                <a:cs typeface="Arial" panose="020B0604020202020204" pitchFamily="34" charset="0"/>
              </a:rPr>
              <a:t>Only backward compatible corrections/features identified </a:t>
            </a:r>
          </a:p>
          <a:p>
            <a:pPr lvl="1">
              <a:lnSpc>
                <a:spcPct val="80000"/>
              </a:lnSpc>
              <a:defRPr/>
            </a:pPr>
            <a:endParaRPr lang="en-US" altLang="zh-CN" sz="20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pPr lvl="1">
              <a:lnSpc>
                <a:spcPct val="80000"/>
              </a:lnSpc>
              <a:defRPr/>
            </a:pPr>
            <a:r>
              <a:rPr lang="en-US" altLang="zh-CN" sz="2000" dirty="0">
                <a:ea typeface="MS PGothic" panose="020B0600070205080204" pitchFamily="34" charset="-128"/>
                <a:cs typeface="Arial" panose="020B0604020202020204" pitchFamily="34" charset="0"/>
              </a:rPr>
              <a:t>Non-consolidated use of ETSI Forge tool yet (see next slide)</a:t>
            </a:r>
          </a:p>
          <a:p>
            <a:pPr marL="457200" lvl="1" indent="0">
              <a:buNone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lvl="1">
              <a:buFont typeface="Wingdings" panose="05000000000000000000" pitchFamily="2" charset="2"/>
              <a:buChar char="q"/>
              <a:defRPr/>
            </a:pPr>
            <a:endParaRPr lang="en-GB" altLang="es-ES" sz="1600" dirty="0">
              <a:ea typeface="宋体" panose="02010600030101010101" pitchFamily="2" charset="-122"/>
            </a:endParaRPr>
          </a:p>
          <a:p>
            <a:pPr marL="0" indent="0">
              <a:lnSpc>
                <a:spcPct val="80000"/>
              </a:lnSpc>
              <a:buFontTx/>
              <a:buNone/>
              <a:defRPr/>
            </a:pPr>
            <a:endParaRPr lang="en-US" altLang="zh-CN" sz="1600" dirty="0"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403259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C33AB2-FA37-4DDA-855F-8A80308A9D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ETSI </a:t>
            </a:r>
            <a:r>
              <a:rPr lang="es-ES" dirty="0" err="1"/>
              <a:t>Forge</a:t>
            </a:r>
            <a:r>
              <a:rPr lang="es-ES" dirty="0"/>
              <a:t> Tool Status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751AA5-4954-4737-A378-451A642565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 sz="2400" dirty="0" err="1"/>
              <a:t>Not</a:t>
            </a:r>
            <a:r>
              <a:rPr lang="es-ES" sz="2400" dirty="0"/>
              <a:t> </a:t>
            </a:r>
            <a:r>
              <a:rPr lang="es-ES" sz="2400" dirty="0" err="1"/>
              <a:t>all</a:t>
            </a:r>
            <a:r>
              <a:rPr lang="es-ES" sz="2400" dirty="0"/>
              <a:t> </a:t>
            </a:r>
            <a:r>
              <a:rPr lang="es-ES" sz="2400" dirty="0" err="1"/>
              <a:t>rapporteurs</a:t>
            </a:r>
            <a:r>
              <a:rPr lang="es-ES" sz="2400" dirty="0"/>
              <a:t>/</a:t>
            </a:r>
            <a:r>
              <a:rPr lang="es-ES" sz="2400" dirty="0" err="1"/>
              <a:t>delegates</a:t>
            </a:r>
            <a:r>
              <a:rPr lang="es-ES" sz="2400" dirty="0"/>
              <a:t> are </a:t>
            </a:r>
            <a:r>
              <a:rPr lang="es-ES" sz="2400" dirty="0" err="1"/>
              <a:t>using</a:t>
            </a:r>
            <a:r>
              <a:rPr lang="es-ES" sz="2400" dirty="0"/>
              <a:t> </a:t>
            </a:r>
            <a:r>
              <a:rPr lang="es-ES" sz="2400" dirty="0" err="1"/>
              <a:t>it</a:t>
            </a:r>
            <a:r>
              <a:rPr lang="es-ES" sz="2400" dirty="0"/>
              <a:t>.</a:t>
            </a:r>
          </a:p>
          <a:p>
            <a:r>
              <a:rPr lang="en-US" sz="2400" dirty="0"/>
              <a:t>No real improvement compared to other parsing tools if it is not widely used (i.e. if not all </a:t>
            </a:r>
            <a:r>
              <a:rPr lang="en-US" sz="2400" dirty="0" err="1"/>
              <a:t>yaml</a:t>
            </a:r>
            <a:r>
              <a:rPr lang="en-US" sz="2400" dirty="0"/>
              <a:t> files are included).</a:t>
            </a:r>
          </a:p>
          <a:p>
            <a:r>
              <a:rPr lang="en-US" sz="2400" dirty="0"/>
              <a:t>Useful to find </a:t>
            </a:r>
            <a:r>
              <a:rPr lang="en-US" sz="2400" b="1" dirty="0"/>
              <a:t>cross-referencing issues and have an easy overview about all APIs.</a:t>
            </a:r>
          </a:p>
          <a:p>
            <a:pPr lvl="1"/>
            <a:r>
              <a:rPr lang="en-US" sz="2000" dirty="0" err="1"/>
              <a:t>OpenAPI</a:t>
            </a:r>
            <a:r>
              <a:rPr lang="en-US" sz="2000" dirty="0"/>
              <a:t> specifications extensively used by other specs must be available with high priority</a:t>
            </a:r>
          </a:p>
          <a:p>
            <a:r>
              <a:rPr lang="en-US" sz="2400" dirty="0"/>
              <a:t>Useful to check what </a:t>
            </a:r>
            <a:r>
              <a:rPr lang="en-US" sz="2400" dirty="0" err="1"/>
              <a:t>OpenAPI</a:t>
            </a:r>
            <a:r>
              <a:rPr lang="en-US" sz="2400" dirty="0"/>
              <a:t> specification is impacted by a specific data type.</a:t>
            </a:r>
          </a:p>
          <a:p>
            <a:r>
              <a:rPr lang="en-US" sz="2400" dirty="0"/>
              <a:t>Delay issues when using the tool in China.</a:t>
            </a:r>
          </a:p>
          <a:p>
            <a:r>
              <a:rPr lang="en-US" sz="2400" dirty="0"/>
              <a:t>In order to benefit from these advantages</a:t>
            </a:r>
            <a:r>
              <a:rPr lang="en-US" sz="2400" u="sng" dirty="0"/>
              <a:t>, clear instructions on how to use it are needed.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7144372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identified action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US" altLang="ja-JP" sz="2400" b="1" dirty="0">
                <a:ea typeface="MS PGothic" panose="020B0600070205080204" pitchFamily="34" charset="-128"/>
              </a:rPr>
              <a:t>The Chairman wants to thank</a:t>
            </a:r>
          </a:p>
          <a:p>
            <a:pPr>
              <a:buFontTx/>
              <a:buNone/>
              <a:defRPr/>
            </a:pPr>
            <a:endParaRPr lang="en-US" altLang="ja-JP" sz="2000" b="1" dirty="0">
              <a:ea typeface="MS PGothic" panose="020B0600070205080204" pitchFamily="34" charset="-128"/>
            </a:endParaRP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Vice Chairmen Yoshihiro and Huang Zhenning for helping</a:t>
            </a:r>
            <a:r>
              <a:rPr lang="es-ES" sz="2000" dirty="0"/>
              <a:t> </a:t>
            </a:r>
            <a:r>
              <a:rPr lang="nb-NO" altLang="zh-CN" sz="2000" dirty="0">
                <a:latin typeface="Arial" panose="020B0604020202020204" pitchFamily="34" charset="0"/>
              </a:rPr>
              <a:t>in the CT3 management before, during and after the meetings.</a:t>
            </a:r>
          </a:p>
          <a:p>
            <a:pPr lvl="1">
              <a:defRPr/>
            </a:pPr>
            <a:r>
              <a:rPr lang="nb-NO" altLang="zh-CN" sz="2000" dirty="0">
                <a:latin typeface="Arial" panose="020B0604020202020204" pitchFamily="34" charset="0"/>
              </a:rPr>
              <a:t>MCC Hao Jing for his big effort and good work to support CT3.</a:t>
            </a:r>
          </a:p>
          <a:p>
            <a:pPr lvl="1">
              <a:defRPr/>
            </a:pPr>
            <a:r>
              <a:rPr lang="nb-NO" sz="2000" dirty="0">
                <a:latin typeface="Arial" panose="020B0604020202020204" pitchFamily="34" charset="0"/>
                <a:ea typeface="宋体" panose="02010600030101010101" pitchFamily="2" charset="-122"/>
              </a:rPr>
              <a:t>MCC Saurav Arora for his great support for the taking over of MCC responsibilities.</a:t>
            </a:r>
            <a:endParaRPr lang="en-US" sz="2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1">
              <a:defRPr/>
            </a:pPr>
            <a:r>
              <a:rPr lang="en-US" sz="2000" dirty="0">
                <a:latin typeface="Arial" panose="020B0604020202020204" pitchFamily="34" charset="0"/>
                <a:ea typeface="宋体" panose="02010600030101010101" pitchFamily="2" charset="-122"/>
              </a:rPr>
              <a:t>European Friends of 3GPP for hosting the meeting CT3#105 in Wroclaw, Poland. 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ETSI support for IT facilities.</a:t>
            </a:r>
          </a:p>
          <a:p>
            <a:pPr lvl="1">
              <a:defRPr/>
            </a:pPr>
            <a:r>
              <a:rPr lang="en-US" altLang="zh-CN" sz="2000" dirty="0">
                <a:latin typeface="Arial" panose="020B0604020202020204" pitchFamily="34" charset="0"/>
              </a:rPr>
              <a:t>CT4 chair Peter, CT chair Lionel and CT4 delegates for sharing their experience and for working together with the CT3 team for the success of 3GPP work.</a:t>
            </a:r>
            <a:endParaRPr lang="nb-NO" altLang="zh-CN" sz="2000" dirty="0">
              <a:latin typeface="Arial" panose="020B0604020202020204" pitchFamily="34" charset="0"/>
            </a:endParaRPr>
          </a:p>
          <a:p>
            <a:pPr lvl="1">
              <a:defRPr/>
            </a:pPr>
            <a:r>
              <a:rPr lang="en-US" altLang="ja-JP" sz="2000" dirty="0">
                <a:latin typeface="Arial" panose="020B0604020202020204" pitchFamily="34" charset="0"/>
                <a:ea typeface="MS PGothic" panose="020B0600070205080204" pitchFamily="34" charset="-128"/>
              </a:rPr>
              <a:t>All CT3 delegates, and specially TS rapporteurs, for their hard work, professionalism and commitment.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838199" y="563050"/>
            <a:ext cx="10515600" cy="1325563"/>
          </a:xfrm>
        </p:spPr>
        <p:txBody>
          <a:bodyPr/>
          <a:lstStyle/>
          <a:p>
            <a:r>
              <a:rPr lang="en-GB" altLang="en-US" dirty="0"/>
              <a:t>TSG CT3 Officials</a:t>
            </a:r>
            <a:br>
              <a:rPr lang="en-GB" altLang="en-US" dirty="0"/>
            </a:br>
            <a:endParaRPr lang="en-GB" altLang="en-US" dirty="0"/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>
                <a:hlinkClick r:id="rId4"/>
              </a:rPr>
              <a:t>susana.fernandez@ericsson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Re-</a:t>
            </a:r>
            <a:r>
              <a:rPr lang="fr-FR" altLang="en-US" sz="1800" dirty="0" err="1">
                <a:solidFill>
                  <a:srgbClr val="FF0000"/>
                </a:solidFill>
              </a:rPr>
              <a:t>elected</a:t>
            </a:r>
            <a:r>
              <a:rPr lang="fr-FR" altLang="en-US" sz="1800" dirty="0">
                <a:solidFill>
                  <a:srgbClr val="FF0000"/>
                </a:solidFill>
              </a:rPr>
              <a:t> at CT3#105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br>
              <a:rPr lang="fr-FR" altLang="en-US" sz="1800" dirty="0"/>
            </a:br>
            <a:r>
              <a:rPr lang="en-US" altLang="en-US" sz="1800" dirty="0">
                <a:hlinkClick r:id="rId5"/>
              </a:rPr>
              <a:t>yoshihiro.inoue@</a:t>
            </a:r>
            <a:r>
              <a:rPr lang="es-ES" altLang="en-US" sz="1800" dirty="0">
                <a:hlinkClick r:id="rId5"/>
              </a:rPr>
              <a:t>ntt-at.co.jp</a:t>
            </a:r>
            <a:endParaRPr lang="es-E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Re-</a:t>
            </a:r>
            <a:r>
              <a:rPr lang="fr-FR" altLang="en-US" sz="1800" dirty="0" err="1">
                <a:solidFill>
                  <a:srgbClr val="FF0000"/>
                </a:solidFill>
              </a:rPr>
              <a:t>elected</a:t>
            </a:r>
            <a:r>
              <a:rPr lang="fr-FR" altLang="en-US" sz="1800" dirty="0">
                <a:solidFill>
                  <a:srgbClr val="FF0000"/>
                </a:solidFill>
              </a:rPr>
              <a:t> at CT3#105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010400" y="4483479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Huang Zhenning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 </a:t>
            </a:r>
            <a:r>
              <a:rPr lang="fr-FR" altLang="en-US" sz="1800" dirty="0">
                <a:hlinkClick r:id="rId6"/>
              </a:rPr>
              <a:t>huangzhenning@chinamobile.com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>
                <a:solidFill>
                  <a:srgbClr val="FF0000"/>
                </a:solidFill>
              </a:rPr>
              <a:t>Re-</a:t>
            </a:r>
            <a:r>
              <a:rPr lang="fr-FR" altLang="en-US" sz="1800" dirty="0" err="1">
                <a:solidFill>
                  <a:srgbClr val="FF0000"/>
                </a:solidFill>
              </a:rPr>
              <a:t>elected</a:t>
            </a:r>
            <a:r>
              <a:rPr lang="fr-FR" altLang="en-US" sz="1800" dirty="0">
                <a:solidFill>
                  <a:srgbClr val="FF0000"/>
                </a:solidFill>
              </a:rPr>
              <a:t> at CT3-105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227262" y="451364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7"/>
              </a:rPr>
              <a:t>Hao.Jing@3gpp.org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solidFill>
                  <a:srgbClr val="FF0000"/>
                </a:solidFill>
              </a:rPr>
              <a:t>First meeting at CT3#105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0CDB42A-DD9A-4740-8E92-C7E66FF9E3E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0C39E59-CF0D-48C2-BFAB-58D4289ADAC9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10ED287-AD47-4C92-82F0-81D30FE51459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91" y="4276248"/>
            <a:ext cx="1169582" cy="156771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B2A6AE-822C-4835-8AF4-252EBABAA6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440840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084534"/>
              </p:ext>
            </p:extLst>
          </p:nvPr>
        </p:nvGraphicFramePr>
        <p:xfrm>
          <a:off x="808074" y="1999343"/>
          <a:ext cx="10412919" cy="4301272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4159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3392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Rel-14 Reference Update RFC8606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29.163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#1062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6366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3393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 RFC8606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29.163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#1063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6367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591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3394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 RFC8606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29.163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#1064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6368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3395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 RFC8606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#0991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6366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3396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 RFC8606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#0992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6367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8241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3397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 RFC8606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29.292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#0160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6366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3398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Reference Update RFC8606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29.292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#0161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6367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3384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"Multi-Device" and "Multi-Identity" services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#0993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6371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3443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Enhance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Nnwdaf_AnalyticsInfo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to support service experience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#0049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0001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fr-FR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3585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Enhance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Nnwdaf_EventsSubscription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to support QoS sustainability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#0050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0034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approval(I) </a:t>
            </a: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391249"/>
              </p:ext>
            </p:extLst>
          </p:nvPr>
        </p:nvGraphicFramePr>
        <p:xfrm>
          <a:off x="808074" y="1999343"/>
          <a:ext cx="10412919" cy="4138538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0794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3587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n-GB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Enhance the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Nnwdaf_AnalyticsInfo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service to support QoS sustainability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#0051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0034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3048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NID as input for policy decisions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#0061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1591</a:t>
                      </a:r>
                      <a:b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</a:b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 0113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591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3430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NID as input for policy decisions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#0303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1591</a:t>
                      </a:r>
                      <a:b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</a:b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 0113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3064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NID as input for policy decisions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#0036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1591</a:t>
                      </a:r>
                      <a:b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</a:b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 0113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3452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wireline and wireless access convergence, NFs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#0066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 0011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3454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wireline and wireless access convergence, NFs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#0311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 0011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3455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wireline and wireless access convergence, NFs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#0131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 0011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3457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wireline and wireless access convergence, NFs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29.525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#0041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 0011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3413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Handling of requests colliding with an existing context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#0302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29.502 CR 0182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auto" hangingPunct="1">
                        <a:spcAft>
                          <a:spcPts val="0"/>
                        </a:spcAft>
                      </a:pP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Times New Roman" panose="02020603050405020304" pitchFamily="18" charset="0"/>
                        </a:rPr>
                        <a:t>3596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QoS Monitoring support for URLLC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#3596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TS23.503 CR 0227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approval(II) </a:t>
            </a:r>
          </a:p>
        </p:txBody>
      </p:sp>
    </p:spTree>
    <p:extLst>
      <p:ext uri="{BB962C8B-B14F-4D97-AF65-F5344CB8AC3E}">
        <p14:creationId xmlns:p14="http://schemas.microsoft.com/office/powerpoint/2010/main" val="664332505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554018"/>
              </p:ext>
            </p:extLst>
          </p:nvPr>
        </p:nvGraphicFramePr>
        <p:xfrm>
          <a:off x="808074" y="1999343"/>
          <a:ext cx="10412919" cy="1576039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257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3516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 0076 29.522 Rel-16 Applying BDT policy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#0076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23.502 CR 1573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3385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 1058 29.163 Rel-16 Modification on the setting of P-Asserted-Identity header field when a calling party number is not available.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#1058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 CR 0990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591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3386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CR 0990 29.165 Rel-16 Clarification of the usage restriction of P-Asserted-Identity header field over the II-NNI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#0990</a:t>
                      </a: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TS29.163 CR 1058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approval(III) </a:t>
            </a:r>
          </a:p>
        </p:txBody>
      </p:sp>
    </p:spTree>
    <p:extLst>
      <p:ext uri="{BB962C8B-B14F-4D97-AF65-F5344CB8AC3E}">
        <p14:creationId xmlns:p14="http://schemas.microsoft.com/office/powerpoint/2010/main" val="2959464338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3882194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Susana Fernández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WG3 Chair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Susana.fernandez@ericsson.com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CT3#105 (Wroclaw, PL)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pPr lvl="2"/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3773487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CT3#106 (</a:t>
            </a:r>
            <a:r>
              <a:rPr lang="en-US" altLang="fr-FR" dirty="0" err="1"/>
              <a:t>Portoroz</a:t>
            </a:r>
            <a:r>
              <a:rPr lang="en-US" altLang="fr-FR" dirty="0"/>
              <a:t> , SI)</a:t>
            </a:r>
          </a:p>
          <a:p>
            <a:pPr lvl="2"/>
            <a:r>
              <a:rPr lang="en-US" altLang="fr-FR" dirty="0"/>
              <a:t>CT3#107 (Reno, US)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CT3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7795438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670 documents allocated in CT3#105</a:t>
            </a:r>
          </a:p>
          <a:p>
            <a:r>
              <a:rPr lang="en-US" dirty="0"/>
              <a:t>Agreed CRs </a:t>
            </a:r>
          </a:p>
          <a:p>
            <a:pPr lvl="1"/>
            <a:r>
              <a:rPr lang="en-US" dirty="0"/>
              <a:t>Cat B/C/F : 88/0/61</a:t>
            </a:r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10: 4 (TS 29.517) + 3 (TS 29.675) + 3 (TS 29.486)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 dirty="0"/>
              <a:t>CT3#105 (Wroclaw, PL): 92 registered/ 88 attendants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New/Revised agreed  Study/Work Items led by CT3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3348747"/>
              </p:ext>
            </p:extLst>
          </p:nvPr>
        </p:nvGraphicFramePr>
        <p:xfrm>
          <a:off x="158621" y="1825625"/>
          <a:ext cx="11186318" cy="4493361"/>
        </p:xfrm>
        <a:graphic>
          <a:graphicData uri="http://schemas.openxmlformats.org/drawingml/2006/table">
            <a:tbl>
              <a:tblPr firstRow="1" firstCol="1" bandRow="1"/>
              <a:tblGrid>
                <a:gridCol w="13863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11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175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612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404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029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2"/>
                        </a:rPr>
                        <a:t>C3-193081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xMB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extension for mission critical services </a:t>
                      </a: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(new)</a:t>
                      </a: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/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Ericsson</a:t>
                      </a:r>
                      <a:endParaRPr lang="es-ES" sz="10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The objective of </a:t>
                      </a:r>
                      <a:r>
                        <a:rPr lang="fr-FR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this</a:t>
                      </a: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fr-FR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work</a:t>
                      </a: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 item </a:t>
                      </a:r>
                      <a:r>
                        <a:rPr lang="fr-FR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is</a:t>
                      </a: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 to </a:t>
                      </a:r>
                      <a:r>
                        <a:rPr lang="fr-FR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specify</a:t>
                      </a: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 the </a:t>
                      </a:r>
                      <a:r>
                        <a:rPr lang="fr-FR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enhancements</a:t>
                      </a: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 on </a:t>
                      </a:r>
                      <a:r>
                        <a:rPr lang="fr-FR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xMB</a:t>
                      </a: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 interface for the </a:t>
                      </a:r>
                      <a:r>
                        <a:rPr lang="fr-FR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reuse</a:t>
                      </a: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 of MBMS download </a:t>
                      </a:r>
                      <a:r>
                        <a:rPr lang="fr-FR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delivery</a:t>
                      </a: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 </a:t>
                      </a:r>
                      <a:r>
                        <a:rPr lang="fr-FR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method</a:t>
                      </a: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 of </a:t>
                      </a:r>
                      <a:r>
                        <a:rPr lang="fr-FR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MCData</a:t>
                      </a: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 file distribution.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1372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cs typeface="+mn-cs"/>
                          <a:hlinkClick r:id="rId3"/>
                        </a:rPr>
                        <a:t>C3-193358</a:t>
                      </a:r>
                      <a:endParaRPr lang="fr-FR" sz="20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of enhancements for Common API Framework for 3GPP Northbound APIs (new)</a:t>
                      </a: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/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Samsung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item is to specify the stage 3 aspects of enhancements for Common API Framework for 3GPP Northbound API identified in SA6 TS 23.222 (Release-16) and SA3 TS 33.122 (Release-16). </a:t>
                      </a:r>
                      <a:endParaRPr lang="es-ES" sz="10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1999203"/>
                  </a:ext>
                </a:extLst>
              </a:tr>
              <a:tr h="107402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4"/>
                        </a:rPr>
                        <a:t>C3-193573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s-E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</a:t>
                      </a:r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3GPP </a:t>
                      </a:r>
                      <a:r>
                        <a:rPr lang="es-E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Northbound</a:t>
                      </a:r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APIs</a:t>
                      </a:r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(</a:t>
                      </a:r>
                      <a:r>
                        <a:rPr lang="es-E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revised</a:t>
                      </a:r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)</a:t>
                      </a: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s-E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</a:t>
                      </a:r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objective</a:t>
                      </a:r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this</a:t>
                      </a:r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work</a:t>
                      </a:r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item</a:t>
                      </a:r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is</a:t>
                      </a:r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to</a:t>
                      </a:r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specify</a:t>
                      </a:r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</a:t>
                      </a:r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technical</a:t>
                      </a:r>
                      <a:r>
                        <a:rPr lang="es-E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 and necessary changes to the 3GPP Northbound APIs (i.e. SCEF Northbound APIs, NEF Northbound APIs, CAPIF APIs and </a:t>
                      </a:r>
                      <a:r>
                        <a:rPr lang="en-US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xMB</a:t>
                      </a:r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API).</a:t>
                      </a:r>
                    </a:p>
                    <a:p>
                      <a:endParaRPr lang="en-US" sz="10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r>
                        <a:rPr lang="en-US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WID revised to introduce impacts in CT4 TSs due to service capability exposure.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20594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5"/>
                        </a:rPr>
                        <a:t>C3-193357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5GS Transfer of Policies for Background Data (revised)</a:t>
                      </a: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Huawei</a:t>
                      </a:r>
                      <a:endParaRPr lang="fr-FR" sz="1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of this work is to develop the stage 3 specifications to support the stage 2 requirements agreed under the </a:t>
                      </a:r>
                      <a:r>
                        <a:rPr lang="en-GB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xBDT</a:t>
                      </a: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 2 work item.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WID revised to introduce CT4 impacts for the definition of supported features in UDR.</a:t>
                      </a: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7066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200" b="1" u="sng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Times New Roman"/>
                          <a:hlinkClick r:id="rId6"/>
                        </a:rPr>
                        <a:t>C3-193355</a:t>
                      </a:r>
                      <a:endParaRPr lang="en-GB" sz="1200" b="1" u="sng" dirty="0">
                        <a:solidFill>
                          <a:srgbClr val="0000FF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 aspects on Enablers for Network Automation for 5G (revised)</a:t>
                      </a:r>
                      <a:endParaRPr lang="fr-FR" sz="10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Huawei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The objective </a:t>
                      </a:r>
                      <a:r>
                        <a:rPr lang="fr-FR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is</a:t>
                      </a:r>
                      <a:r>
                        <a:rPr lang="fr-FR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to improve the Network Data Analytics Function (NWDAF) related work introduced in release 15, with enhancements of supporting network automation leveraging 5GC information exposure.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WID revised to include the NEF southbound </a:t>
                      </a:r>
                      <a:r>
                        <a:rPr lang="en-GB" sz="10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Nnef_EventExposure</a:t>
                      </a:r>
                      <a:r>
                        <a:rPr lang="en-GB" sz="10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service in the scope.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CT3 Driven 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908394"/>
              </p:ext>
            </p:extLst>
          </p:nvPr>
        </p:nvGraphicFramePr>
        <p:xfrm>
          <a:off x="838200" y="1903966"/>
          <a:ext cx="10187763" cy="3581904"/>
        </p:xfrm>
        <a:graphic>
          <a:graphicData uri="http://schemas.openxmlformats.org/drawingml/2006/table">
            <a:tbl>
              <a:tblPr firstRow="1" firstCol="1" bandRow="1"/>
              <a:tblGrid>
                <a:gridCol w="5098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820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Enhancement of 5G PCC related services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en5GPccSer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2018-12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70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</a:t>
                      </a: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-19324</a:t>
                      </a:r>
                      <a:r>
                        <a:rPr lang="fr-FR" sz="1600" i="1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CT3 aspects of </a:t>
                      </a:r>
                      <a:r>
                        <a:rPr lang="en-GB" sz="1600" kern="12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eNA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eNA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55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CP-192181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145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Volume Based Charging Aspects for VoLTE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VBCLTE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CP-191110 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u="non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Enhancement of 3GPP Northbound APIs</a:t>
                      </a:r>
                      <a:endParaRPr lang="fr-FR" sz="1600" u="none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s-ES" sz="160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eNAPIs</a:t>
                      </a:r>
                      <a:endParaRPr lang="fr-FR" sz="160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50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CP-192184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u="none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 </a:t>
                      </a:r>
                      <a:r>
                        <a:rPr lang="en-GB" sz="1600" u="none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aspects on 5GS Transfer of Policies for Background Data</a:t>
                      </a:r>
                      <a:endParaRPr lang="fr-FR" sz="1600" u="none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xBDT</a:t>
                      </a: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70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CP-192182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 err="1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xMB</a:t>
                      </a: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extension for mission critical services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MC_XMB-CT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CP-192180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67894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aspects of enhancements for Common API Framework for 3GPP Northbound APIs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 err="1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eCAPIF</a:t>
                      </a:r>
                      <a:endParaRPr lang="fr-FR" sz="160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CP-192183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867068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35091" y="5506852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762263636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Non-CT3 Driven (I)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4803444"/>
              </p:ext>
            </p:extLst>
          </p:nvPr>
        </p:nvGraphicFramePr>
        <p:xfrm>
          <a:off x="1155915" y="1833525"/>
          <a:ext cx="10197885" cy="3163776"/>
        </p:xfrm>
        <a:graphic>
          <a:graphicData uri="http://schemas.openxmlformats.org/drawingml/2006/table">
            <a:tbl>
              <a:tblPr firstRow="1" firstCol="1" bandRow="1"/>
              <a:tblGrid>
                <a:gridCol w="509894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836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166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90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53190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781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Multi-device and multi-identity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MuD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2018-09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95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CP-182227 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155675"/>
                  </a:ext>
                </a:extLst>
              </a:tr>
              <a:tr h="7062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IMS Stage-3 IETF Protocol Alignment</a:t>
                      </a:r>
                      <a:endParaRPr lang="es-E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20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IMSProtoc16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2018-12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50</a:t>
                      </a:r>
                    </a:p>
                    <a:p>
                      <a:pPr algn="ctr"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CP-183084 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5G_eSBA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5G_eSBA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-190191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CT3 aspects of ATSSS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ATSSS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55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-190201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CT3 aspects of </a:t>
                      </a:r>
                      <a:r>
                        <a:rPr lang="en-US" sz="16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</a:rPr>
                        <a:t>Vertical_LAN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Vertical_LAN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30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CP-192076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326625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ETSUN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ETSUN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80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-190192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5313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PARLOS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PARLOS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95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-190197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61000301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Non-CT3 Driven (II)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0002123"/>
              </p:ext>
            </p:extLst>
          </p:nvPr>
        </p:nvGraphicFramePr>
        <p:xfrm>
          <a:off x="519015" y="2324753"/>
          <a:ext cx="10355462" cy="2365458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06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91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91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96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113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20867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eNS</a:t>
                      </a:r>
                      <a:endParaRPr lang="es-E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 err="1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eNS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-190196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CT3 aspects of 5G_eLCS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5G_eLCS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-190190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+mn-cs"/>
                        </a:rPr>
                        <a:t>CT3 Aspects of E2E_DELAY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3E53B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E2E_DELAY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CP-190193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914637"/>
                  </a:ext>
                </a:extLst>
              </a:tr>
              <a:tr h="334616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5G_CIoT</a:t>
                      </a: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5G_CIoT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40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kern="12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CP-191158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860395"/>
                  </a:ext>
                </a:extLst>
              </a:tr>
              <a:tr h="302470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CT3 aspects of 5WWC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5WWC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dirty="0">
                          <a:solidFill>
                            <a:srgbClr val="000000"/>
                          </a:solidFill>
                          <a:effectLst/>
                          <a:latin typeface="Arial "/>
                          <a:ea typeface="Times New Roman"/>
                        </a:rPr>
                        <a:t>2019-12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50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800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</a:t>
                      </a:r>
                      <a:r>
                        <a:rPr lang="en-US" sz="160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-192079</a:t>
                      </a:r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fr-FR" sz="1600" i="1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3384519"/>
                  </a:ext>
                </a:extLst>
              </a:tr>
              <a:tr h="302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CT3 aspects of RACS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RACS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50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CP-191230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0197565"/>
                  </a:ext>
                </a:extLst>
              </a:tr>
              <a:tr h="3024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CT3 aspects SBIProtoc16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b="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SBIProtoc16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</a:rPr>
                        <a:t>25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</a:rPr>
                        <a:t>CP-191060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3998988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3141622131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– Non-CT3 Driven (III)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8347665"/>
              </p:ext>
            </p:extLst>
          </p:nvPr>
        </p:nvGraphicFramePr>
        <p:xfrm>
          <a:off x="418455" y="2035624"/>
          <a:ext cx="10338661" cy="2844969"/>
        </p:xfrm>
        <a:graphic>
          <a:graphicData uri="http://schemas.openxmlformats.org/drawingml/2006/table">
            <a:tbl>
              <a:tblPr firstRow="1" firstCol="1" bandRow="1"/>
              <a:tblGrid>
                <a:gridCol w="5169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74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4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073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800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45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46795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</a:t>
                      </a:r>
                      <a:r>
                        <a:rPr lang="es-ES" sz="1600" i="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aspects</a:t>
                      </a:r>
                      <a:r>
                        <a:rPr lang="es-ES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s-ES" sz="1600" i="0" kern="1200" dirty="0" err="1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of</a:t>
                      </a:r>
                      <a:r>
                        <a:rPr lang="es-ES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eV2XARC</a:t>
                      </a:r>
                      <a:endParaRPr lang="es-ES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eV2XARC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30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CP-192078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3372216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aspects of </a:t>
                      </a: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 URLLC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5G_URLCC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50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CP-192022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510382"/>
                  </a:ext>
                </a:extLst>
              </a:tr>
              <a:tr h="208309">
                <a:tc>
                  <a:txBody>
                    <a:bodyPr/>
                    <a:lstStyle/>
                    <a:p>
                      <a:pPr indent="18415">
                        <a:spcAft>
                          <a:spcPts val="0"/>
                        </a:spcAft>
                      </a:pP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Mobile Communication System for Railways (MONASTERY)</a:t>
                      </a:r>
                      <a:endParaRPr lang="es-ES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MONASTERY2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CP-191152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5326625"/>
                  </a:ext>
                </a:extLst>
              </a:tr>
              <a:tr h="25392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CT3 aspects of e</a:t>
                      </a: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IMS5G_SBA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e</a:t>
                      </a:r>
                      <a:r>
                        <a:rPr lang="en-GB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IMS5G_SBA</a:t>
                      </a:r>
                      <a:endParaRPr lang="fr-FR" sz="1600" i="0" kern="1200" dirty="0">
                        <a:solidFill>
                          <a:schemeClr val="tx1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70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CP-192023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335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CT3 aspects of V2XAPP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V2XAPP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2019-06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chemeClr val="tx1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10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CP-192077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73359"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CT aspects of Service Enabler Architecture Layer for Verticals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Times New Roman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SEAL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CP-192205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2917678"/>
                  </a:ext>
                </a:extLst>
              </a:tr>
              <a:tr h="273359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GB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Load and Overload Control of 5GC Service Based Interfaces</a:t>
                      </a:r>
                      <a:endParaRPr lang="fr-FR" sz="1600" i="0" kern="1200" dirty="0">
                        <a:solidFill>
                          <a:srgbClr val="FF0000"/>
                        </a:solidFill>
                        <a:effectLst/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LOCL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2019-09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+mn-ea"/>
                          <a:cs typeface="+mn-cs"/>
                        </a:rPr>
                        <a:t>2020-03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i="0" kern="1200" dirty="0">
                          <a:solidFill>
                            <a:srgbClr val="FF0000"/>
                          </a:solidFill>
                          <a:effectLst/>
                          <a:latin typeface="Arial "/>
                          <a:ea typeface="Times New Roman"/>
                          <a:cs typeface="+mn-cs"/>
                        </a:rPr>
                        <a:t>CP-192019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6304243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3048511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completion on time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time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77912376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15604</TotalTime>
  <Words>1855</Words>
  <Application>Microsoft Office PowerPoint</Application>
  <PresentationFormat>Widescreen</PresentationFormat>
  <Paragraphs>502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1" baseType="lpstr">
      <vt:lpstr>Arial</vt:lpstr>
      <vt:lpstr>Arial </vt:lpstr>
      <vt:lpstr>Calibri</vt:lpstr>
      <vt:lpstr>Calibri Light</vt:lpstr>
      <vt:lpstr>Times New Roman</vt:lpstr>
      <vt:lpstr>Wingdings</vt:lpstr>
      <vt:lpstr>Office Theme</vt:lpstr>
      <vt:lpstr>CT WG3 Status Report  to TSG CT#85</vt:lpstr>
      <vt:lpstr>TSG CT3 Officials </vt:lpstr>
      <vt:lpstr>Meeting Calendar</vt:lpstr>
      <vt:lpstr>TSG WG CT3 Statistics</vt:lpstr>
      <vt:lpstr>New/Revised agreed  Study/Work Items led by CT3</vt:lpstr>
      <vt:lpstr>Work Plan – CT3 Driven </vt:lpstr>
      <vt:lpstr>Work Plan – Non-CT3 Driven (I)</vt:lpstr>
      <vt:lpstr>Work Plan – Non-CT3 Driven (II)</vt:lpstr>
      <vt:lpstr>Work Plan – Non-CT3 Driven (III)</vt:lpstr>
      <vt:lpstr>TS/TR sent to CT plenary</vt:lpstr>
      <vt:lpstr>Release 16 Status (I)</vt:lpstr>
      <vt:lpstr>Release 15 Status</vt:lpstr>
      <vt:lpstr>Backward Incompatible Changes</vt:lpstr>
      <vt:lpstr>For Information to CT (I)</vt:lpstr>
      <vt:lpstr>For Information to CT (II)</vt:lpstr>
      <vt:lpstr>ETSI Forge Tool Status</vt:lpstr>
      <vt:lpstr>For Action to CT</vt:lpstr>
      <vt:lpstr>Acknowledgement</vt:lpstr>
      <vt:lpstr>Annex</vt:lpstr>
      <vt:lpstr>PowerPoint Presentation</vt:lpstr>
      <vt:lpstr>CRs for conditional approval(I) </vt:lpstr>
      <vt:lpstr>CRs for conditional approval(II) </vt:lpstr>
      <vt:lpstr>CRs for conditional approval(III) 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Susana Fernandez</cp:lastModifiedBy>
  <cp:revision>804</cp:revision>
  <dcterms:created xsi:type="dcterms:W3CDTF">2010-02-05T13:52:04Z</dcterms:created>
  <dcterms:modified xsi:type="dcterms:W3CDTF">2019-09-10T12:56:12Z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</Properties>
</file>