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8"/>
  </p:notesMasterIdLst>
  <p:handoutMasterIdLst>
    <p:handoutMasterId r:id="rId19"/>
  </p:handoutMasterIdLst>
  <p:sldIdLst>
    <p:sldId id="341" r:id="rId2"/>
    <p:sldId id="363" r:id="rId3"/>
    <p:sldId id="366" r:id="rId4"/>
    <p:sldId id="377" r:id="rId5"/>
    <p:sldId id="368" r:id="rId6"/>
    <p:sldId id="369" r:id="rId7"/>
    <p:sldId id="370" r:id="rId8"/>
    <p:sldId id="371" r:id="rId9"/>
    <p:sldId id="372" r:id="rId10"/>
    <p:sldId id="373" r:id="rId11"/>
    <p:sldId id="374" r:id="rId12"/>
    <p:sldId id="375" r:id="rId13"/>
    <p:sldId id="365" r:id="rId14"/>
    <p:sldId id="376" r:id="rId15"/>
    <p:sldId id="378" r:id="rId16"/>
    <p:sldId id="379" r:id="rId17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9112" autoAdjust="0"/>
  </p:normalViewPr>
  <p:slideViewPr>
    <p:cSldViewPr snapToGrid="0">
      <p:cViewPr varScale="1">
        <p:scale>
          <a:sx n="112" d="100"/>
          <a:sy n="112" d="100"/>
        </p:scale>
        <p:origin x="402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&lt;</a:t>
            </a:r>
            <a:r>
              <a:rPr lang="sv-SE" altLang="en-US" sz="1200" b="1" i="1" dirty="0">
                <a:latin typeface="Arial "/>
              </a:rPr>
              <a:t>meeting</a:t>
            </a:r>
            <a:r>
              <a:rPr lang="sv-SE" altLang="en-US" sz="1200" b="1" dirty="0">
                <a:latin typeface="Arial "/>
              </a:rPr>
              <a:t>&gt;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location</a:t>
            </a:r>
            <a:r>
              <a:rPr lang="sv-SE" altLang="en-US" sz="1200" b="1" dirty="0">
                <a:latin typeface="Arial "/>
              </a:rPr>
              <a:t>&gt; – &lt;</a:t>
            </a:r>
            <a:r>
              <a:rPr lang="sv-SE" altLang="en-US" sz="1200" b="1" i="1" dirty="0">
                <a:latin typeface="Arial "/>
              </a:rPr>
              <a:t>month</a:t>
            </a:r>
            <a:r>
              <a:rPr lang="sv-SE" altLang="en-US" sz="1200" b="1" dirty="0">
                <a:latin typeface="Arial "/>
              </a:rPr>
              <a:t>&gt; 2019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42862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CT Meeting #85</a:t>
            </a:r>
          </a:p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Newport Beach California, US; 16 – 17 September 2019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 smtClean="0">
                <a:latin typeface="Arial "/>
              </a:rPr>
              <a:t>CP-192011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dirty="0"/>
              <a:t>CT WG6 Status Report </a:t>
            </a:r>
            <a:br>
              <a:rPr lang="en-US" altLang="en-US" dirty="0"/>
            </a:br>
            <a:r>
              <a:rPr lang="en-US" altLang="en-US" dirty="0"/>
              <a:t>to TSG CT#85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Heiko Kruse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CT6 chairman, IDEMIA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Backward Incompatible Changes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US" dirty="0"/>
              <a:t> In “Frozen” specification, with impact on other TSG WGs</a:t>
            </a:r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6341349"/>
              </p:ext>
            </p:extLst>
          </p:nvPr>
        </p:nvGraphicFramePr>
        <p:xfrm>
          <a:off x="209550" y="2282825"/>
          <a:ext cx="11742738" cy="2273730"/>
        </p:xfrm>
        <a:graphic>
          <a:graphicData uri="http://schemas.openxmlformats.org/drawingml/2006/table">
            <a:tbl>
              <a:tblPr firstRow="1" firstCol="1" bandRow="1"/>
              <a:tblGrid>
                <a:gridCol w="11127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52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54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 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TSG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WG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0431914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Information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fr-FR" dirty="0"/>
              <a:t>One working agreement on CR in doc C6-190279 ‘</a:t>
            </a:r>
            <a:r>
              <a:rPr lang="en-GB" dirty="0"/>
              <a:t>Definition of response data of GET IDENTITY when SUPI Type is Network specific identifier’</a:t>
            </a:r>
          </a:p>
          <a:p>
            <a:r>
              <a:rPr lang="en-GB" dirty="0"/>
              <a:t>One objection by Qualcomm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0974178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Action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Depending on if the working agreement is challenged, plenary needs to find a solution.</a:t>
            </a:r>
          </a:p>
        </p:txBody>
      </p:sp>
    </p:spTree>
    <p:extLst>
      <p:ext uri="{BB962C8B-B14F-4D97-AF65-F5344CB8AC3E}">
        <p14:creationId xmlns:p14="http://schemas.microsoft.com/office/powerpoint/2010/main" val="3484087205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Acknowledgement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sz="2000" dirty="0">
                <a:ea typeface="MS PGothic" panose="020B0600070205080204" pitchFamily="34" charset="-128"/>
              </a:rPr>
              <a:t>The chairman would like  to thank: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The vice-chair Mr. Ly </a:t>
            </a:r>
            <a:r>
              <a:rPr lang="en-US" altLang="ja-JP" sz="1800" dirty="0" err="1">
                <a:ea typeface="MS PGothic" panose="020B0600070205080204" pitchFamily="34" charset="-128"/>
              </a:rPr>
              <a:t>Thanh</a:t>
            </a:r>
            <a:r>
              <a:rPr lang="en-US" altLang="ja-JP" sz="1800" dirty="0">
                <a:ea typeface="MS PGothic" panose="020B0600070205080204" pitchFamily="34" charset="-128"/>
              </a:rPr>
              <a:t> Phan for his support 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Kimmo Kymalainen for his support before, during and after the meeting.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ST Microelectronics for hosting </a:t>
            </a:r>
            <a:r>
              <a:rPr lang="en-US" altLang="ja-JP" sz="1800">
                <a:ea typeface="MS PGothic" panose="020B0600070205080204" pitchFamily="34" charset="-128"/>
              </a:rPr>
              <a:t>the meeting in Caserta</a:t>
            </a:r>
            <a:r>
              <a:rPr lang="en-US" altLang="ja-JP" sz="1800" dirty="0">
                <a:ea typeface="MS PGothic" panose="020B0600070205080204" pitchFamily="34" charset="-128"/>
              </a:rPr>
              <a:t>.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All CT6 delegates for their work, contributions and constructive discussions on all technical issues. </a:t>
            </a:r>
            <a:endParaRPr lang="en-US" altLang="ja-JP" sz="1600" dirty="0">
              <a:ea typeface="MS PGothic" panose="020B0600070205080204" pitchFamily="34" charset="-128"/>
            </a:endParaRPr>
          </a:p>
          <a:p>
            <a:pPr marL="0" indent="0">
              <a:buNone/>
            </a:pPr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17876741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 of CT6 contributions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DAD79F2-42D8-4AC6-BDBF-D84BDEB88A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3191182"/>
              </p:ext>
            </p:extLst>
          </p:nvPr>
        </p:nvGraphicFramePr>
        <p:xfrm>
          <a:off x="1768953" y="2154477"/>
          <a:ext cx="8588550" cy="35797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11824">
                  <a:extLst>
                    <a:ext uri="{9D8B030D-6E8A-4147-A177-3AD203B41FA5}">
                      <a16:colId xmlns:a16="http://schemas.microsoft.com/office/drawing/2014/main" val="1692243097"/>
                    </a:ext>
                  </a:extLst>
                </a:gridCol>
                <a:gridCol w="1204457">
                  <a:extLst>
                    <a:ext uri="{9D8B030D-6E8A-4147-A177-3AD203B41FA5}">
                      <a16:colId xmlns:a16="http://schemas.microsoft.com/office/drawing/2014/main" val="896173723"/>
                    </a:ext>
                  </a:extLst>
                </a:gridCol>
                <a:gridCol w="5772269">
                  <a:extLst>
                    <a:ext uri="{9D8B030D-6E8A-4147-A177-3AD203B41FA5}">
                      <a16:colId xmlns:a16="http://schemas.microsoft.com/office/drawing/2014/main" val="2841861730"/>
                    </a:ext>
                  </a:extLst>
                </a:gridCol>
              </a:tblGrid>
              <a:tr h="438359">
                <a:tc>
                  <a:txBody>
                    <a:bodyPr/>
                    <a:lstStyle/>
                    <a:p>
                      <a:pPr algn="ctr"/>
                      <a:r>
                        <a:rPr lang="en-GB" dirty="0" err="1"/>
                        <a:t>Tdoc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Doc 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Title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240537"/>
                  </a:ext>
                </a:extLst>
              </a:tr>
              <a:tr h="392674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CP-192011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err="1">
                          <a:effectLst/>
                        </a:rPr>
                        <a:t>report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CT6 Status </a:t>
                      </a:r>
                      <a:r>
                        <a:rPr lang="de-DE" sz="1800" dirty="0" smtClean="0">
                          <a:effectLst/>
                        </a:rPr>
                        <a:t>Report</a:t>
                      </a: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2515864588"/>
                  </a:ext>
                </a:extLst>
              </a:tr>
              <a:tr h="392674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CP-192012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err="1">
                          <a:effectLst/>
                        </a:rPr>
                        <a:t>report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CT6 meeting reports after previous plenary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3699448145"/>
                  </a:ext>
                </a:extLst>
              </a:tr>
              <a:tr h="392674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CP-192013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Corrections on Rel-14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1423207732"/>
                  </a:ext>
                </a:extLst>
              </a:tr>
              <a:tr h="392674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CP-192014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800" dirty="0">
                          <a:effectLst/>
                        </a:rPr>
                        <a:t>Corrections on TEI15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4079725673"/>
                  </a:ext>
                </a:extLst>
              </a:tr>
              <a:tr h="392674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CP-192015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8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Corrections on 5G System - Phase 1 Pack 1/2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3529730864"/>
                  </a:ext>
                </a:extLst>
              </a:tr>
              <a:tr h="392674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CP-192016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8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Corrections on 5G System - Phase 1 Pack 2/2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3674449044"/>
                  </a:ext>
                </a:extLst>
              </a:tr>
              <a:tr h="392674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CP-192017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8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Corrections on UE Conformance Test Aspects - CT6 aspects of 5G System Phase 1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3152607995"/>
                  </a:ext>
                </a:extLst>
              </a:tr>
              <a:tr h="392674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CP-192018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8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Enhancements on UE Conformance Test Aspects - CT6 aspects of 5G System Phase 1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34364516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73989012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 smtClean="0">
                <a:latin typeface="Arial" pitchFamily="34" charset="0"/>
                <a:cs typeface="Arial" pitchFamily="34" charset="0"/>
              </a:rPr>
              <a:t>Heiko Kruse</a:t>
            </a:r>
            <a:endParaRPr lang="fi-FI" altLang="en-US" b="1" dirty="0">
              <a:latin typeface="Arial" pitchFamily="34" charset="0"/>
              <a:cs typeface="Arial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</a:t>
            </a:r>
            <a:r>
              <a:rPr lang="fi-FI" altLang="en-US" sz="1400" dirty="0" smtClean="0">
                <a:latin typeface="Arial" pitchFamily="34" charset="0"/>
                <a:cs typeface="Arial" pitchFamily="34" charset="0"/>
              </a:rPr>
              <a:t>WG6 Chairman</a:t>
            </a:r>
            <a:endParaRPr lang="fi-FI" altLang="en-US" sz="1400" dirty="0">
              <a:latin typeface="Arial" pitchFamily="34" charset="0"/>
              <a:cs typeface="Arial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 smtClean="0">
                <a:solidFill>
                  <a:srgbClr val="7F7F7F"/>
                </a:solidFill>
                <a:latin typeface="Arial" pitchFamily="34" charset="0"/>
              </a:rPr>
              <a:t>h</a:t>
            </a:r>
            <a:r>
              <a:rPr lang="fi-FI" altLang="en-US" sz="1400" dirty="0" smtClean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eiko.kruse@idemia.com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WG6 Officials</a:t>
            </a: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Heiko </a:t>
            </a:r>
            <a:r>
              <a:rPr lang="fr-FR" altLang="en-US" sz="1800" dirty="0" err="1"/>
              <a:t>Kruse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heiko.kruse@idemia.com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Ly </a:t>
            </a:r>
            <a:r>
              <a:rPr lang="fr-FR" altLang="en-US" sz="1800" dirty="0" err="1"/>
              <a:t>Thanh</a:t>
            </a:r>
            <a:r>
              <a:rPr lang="fr-FR" altLang="en-US" sz="1800" dirty="0"/>
              <a:t> Phan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  <a:br>
              <a:rPr lang="fr-FR" altLang="en-US" sz="1800" dirty="0"/>
            </a:br>
            <a:r>
              <a:rPr lang="en-US" altLang="en-US" sz="1800" dirty="0"/>
              <a:t>ly-thanh.phan@thalesgroup.com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kimmo.kymalainen@3gpp.org</a:t>
            </a:r>
          </a:p>
        </p:txBody>
      </p:sp>
      <p:pic>
        <p:nvPicPr>
          <p:cNvPr id="4106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918075"/>
            <a:ext cx="13239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/>
              <a:t>Meeting Calendar</a:t>
            </a:r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4987925" cy="4351338"/>
          </a:xfrm>
        </p:spPr>
        <p:txBody>
          <a:bodyPr/>
          <a:lstStyle/>
          <a:p>
            <a:r>
              <a:rPr lang="en-US" altLang="fr-FR" dirty="0"/>
              <a:t>Since the last CT plenary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/>
              <a:t>CT6#94 (Caserta, Italy)</a:t>
            </a:r>
          </a:p>
          <a:p>
            <a:pPr lvl="2"/>
            <a:r>
              <a:rPr lang="en-US" altLang="fr-FR" dirty="0"/>
              <a:t>CT6#95 (Wroclaw, Poland) canceled</a:t>
            </a:r>
          </a:p>
          <a:p>
            <a:pPr lvl="1"/>
            <a:r>
              <a:rPr lang="en-US" altLang="fr-FR" dirty="0"/>
              <a:t>Ad-hoc:</a:t>
            </a:r>
          </a:p>
          <a:p>
            <a:pPr lvl="2"/>
            <a:r>
              <a:rPr lang="en-US" altLang="fr-FR" dirty="0"/>
              <a:t>None</a:t>
            </a:r>
          </a:p>
          <a:p>
            <a:pPr lvl="2"/>
            <a:endParaRPr lang="en-US" altLang="fr-FR" dirty="0"/>
          </a:p>
        </p:txBody>
      </p:sp>
      <p:sp>
        <p:nvSpPr>
          <p:cNvPr id="5124" name="Espace réservé du contenu 3"/>
          <p:cNvSpPr txBox="1">
            <a:spLocks/>
          </p:cNvSpPr>
          <p:nvPr/>
        </p:nvSpPr>
        <p:spPr bwMode="auto">
          <a:xfrm>
            <a:off x="6215063" y="1833563"/>
            <a:ext cx="3773487" cy="435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fr-FR" dirty="0"/>
              <a:t>Upcoming Meetings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/>
              <a:t>CT6#96 (</a:t>
            </a:r>
            <a:r>
              <a:rPr lang="en-US" altLang="fr-FR" dirty="0" err="1"/>
              <a:t>Portoroz</a:t>
            </a:r>
            <a:r>
              <a:rPr lang="en-US" altLang="fr-FR" dirty="0"/>
              <a:t> Slovenia)</a:t>
            </a:r>
          </a:p>
          <a:p>
            <a:pPr lvl="2"/>
            <a:r>
              <a:rPr lang="en-US" altLang="fr-FR" dirty="0"/>
              <a:t>CT6#97 (Reno, US)</a:t>
            </a:r>
          </a:p>
          <a:p>
            <a:pPr lvl="1"/>
            <a:r>
              <a:rPr lang="en-US" altLang="fr-FR" dirty="0"/>
              <a:t>Ad-hoc:</a:t>
            </a:r>
          </a:p>
          <a:p>
            <a:pPr lvl="2"/>
            <a:r>
              <a:rPr lang="en-US" altLang="fr-FR" dirty="0"/>
              <a:t>None</a:t>
            </a:r>
          </a:p>
          <a:p>
            <a:endParaRPr lang="en-US" altLang="fr-FR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TSG WG CT6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5257800" cy="4351338"/>
          </a:xfrm>
        </p:spPr>
        <p:txBody>
          <a:bodyPr/>
          <a:lstStyle/>
          <a:p>
            <a:r>
              <a:rPr lang="en-US" dirty="0"/>
              <a:t>Number of handled documents</a:t>
            </a:r>
          </a:p>
          <a:p>
            <a:pPr lvl="1"/>
            <a:r>
              <a:rPr lang="en-US" dirty="0"/>
              <a:t>90</a:t>
            </a:r>
          </a:p>
          <a:p>
            <a:r>
              <a:rPr lang="en-US" dirty="0"/>
              <a:t>Agreed CRs </a:t>
            </a:r>
          </a:p>
          <a:p>
            <a:pPr lvl="1"/>
            <a:r>
              <a:rPr lang="en-US" dirty="0"/>
              <a:t>23</a:t>
            </a:r>
          </a:p>
          <a:p>
            <a:pPr lvl="1"/>
            <a:r>
              <a:rPr lang="en-US" dirty="0"/>
              <a:t>Cat B (1)/C (0)/F (15 (16))/D (1) </a:t>
            </a:r>
          </a:p>
          <a:p>
            <a:pPr lvl="1"/>
            <a:r>
              <a:rPr lang="en-US" dirty="0"/>
              <a:t>Rel-14 (1) / Rel-15 (17) / Rel-16(5)</a:t>
            </a:r>
          </a:p>
          <a:p>
            <a:r>
              <a:rPr lang="en-US" dirty="0"/>
              <a:t>Agreed </a:t>
            </a:r>
            <a:r>
              <a:rPr lang="en-US" dirty="0" err="1"/>
              <a:t>pCRs</a:t>
            </a:r>
            <a:endParaRPr lang="en-US" dirty="0"/>
          </a:p>
          <a:p>
            <a:pPr lvl="1"/>
            <a:r>
              <a:rPr lang="en-US" dirty="0"/>
              <a:t>none</a:t>
            </a:r>
          </a:p>
          <a:p>
            <a:r>
              <a:rPr lang="en-US" dirty="0"/>
              <a:t>Attendances</a:t>
            </a:r>
          </a:p>
          <a:p>
            <a:pPr lvl="2"/>
            <a:r>
              <a:rPr lang="en-US" altLang="fr-FR" dirty="0"/>
              <a:t>CT6#94 (Caserta, IT): 10 registered, 10 attended</a:t>
            </a:r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698673" y="182244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fr-FR" dirty="0"/>
              <a:t>Other information (if needed)</a:t>
            </a:r>
          </a:p>
          <a:p>
            <a:endParaRPr lang="en-US" altLang="fr-FR" dirty="0"/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/revised agreed  Study/Work Items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9820015"/>
              </p:ext>
            </p:extLst>
          </p:nvPr>
        </p:nvGraphicFramePr>
        <p:xfrm>
          <a:off x="209550" y="2282825"/>
          <a:ext cx="11742738" cy="2273730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0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6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533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en-US" sz="1200" i="1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1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1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1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1211602"/>
              </p:ext>
            </p:extLst>
          </p:nvPr>
        </p:nvGraphicFramePr>
        <p:xfrm>
          <a:off x="304799" y="2126071"/>
          <a:ext cx="11173841" cy="2119358"/>
        </p:xfrm>
        <a:graphic>
          <a:graphicData uri="http://schemas.openxmlformats.org/drawingml/2006/table">
            <a:tbl>
              <a:tblPr firstRow="1" firstCol="1" bandRow="1"/>
              <a:tblGrid>
                <a:gridCol w="60830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91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40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402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7293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5829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362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736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UE Conformance Test Aspects – CT6 aspects of 5G System Phase 1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5GS_Ph1_UEConTest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2019-11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20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1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CP-183242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b="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System enhancements for Provision of Access to Restricted Local Operator Services by Unauthenticated UEs</a:t>
                      </a:r>
                      <a:endParaRPr lang="fr-FR" sz="1600" b="0" kern="12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PARLOS</a:t>
                      </a:r>
                      <a:endParaRPr lang="de-DE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2019-12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10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1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CP-190107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Cellular </a:t>
                      </a:r>
                      <a:r>
                        <a:rPr lang="en-US" sz="1600" b="0" dirty="0" err="1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IoT</a:t>
                      </a: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 support and evolution for the 5G System</a:t>
                      </a: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5G_CIoT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 "/>
                          <a:ea typeface="Times New Roman"/>
                          <a:cs typeface="+mn-cs"/>
                        </a:rPr>
                        <a:t>2019-03</a:t>
                      </a:r>
                      <a:endParaRPr kumimoji="0" lang="fr-F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2019-12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i="1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CP-190198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New - Architecture enhancements for 3GPP support of advanced V2X services</a:t>
                      </a: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eV2XARC</a:t>
                      </a: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 "/>
                          <a:ea typeface="Times New Roman"/>
                          <a:cs typeface="+mn-cs"/>
                        </a:rPr>
                        <a:t>2019-03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2020-03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b="0" i="1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CP-191235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3826" y="5116844"/>
            <a:ext cx="3048511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completion on time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time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762263636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9422169"/>
              </p:ext>
            </p:extLst>
          </p:nvPr>
        </p:nvGraphicFramePr>
        <p:xfrm>
          <a:off x="809898" y="1999343"/>
          <a:ext cx="10411095" cy="1435261"/>
        </p:xfrm>
        <a:graphic>
          <a:graphicData uri="http://schemas.openxmlformats.org/drawingml/2006/table">
            <a:tbl>
              <a:tblPr firstRow="1" firstCol="1" bandRow="1"/>
              <a:tblGrid>
                <a:gridCol w="10582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159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Version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Sent for 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TS/TR sent to CT plenary</a:t>
            </a:r>
          </a:p>
        </p:txBody>
      </p:sp>
    </p:spTree>
    <p:extLst>
      <p:ext uri="{BB962C8B-B14F-4D97-AF65-F5344CB8AC3E}">
        <p14:creationId xmlns:p14="http://schemas.microsoft.com/office/powerpoint/2010/main" val="3808174252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16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Rel-16 work just started </a:t>
            </a:r>
          </a:p>
        </p:txBody>
      </p:sp>
    </p:spTree>
    <p:extLst>
      <p:ext uri="{BB962C8B-B14F-4D97-AF65-F5344CB8AC3E}">
        <p14:creationId xmlns:p14="http://schemas.microsoft.com/office/powerpoint/2010/main" val="2253769397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15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Rel-15 core specifications stable – just few minor corrections</a:t>
            </a:r>
          </a:p>
          <a:p>
            <a:r>
              <a:rPr lang="en-US" dirty="0"/>
              <a:t>Work on Rel-15 Tests now progressing well</a:t>
            </a:r>
          </a:p>
        </p:txBody>
      </p:sp>
    </p:spTree>
    <p:extLst>
      <p:ext uri="{BB962C8B-B14F-4D97-AF65-F5344CB8AC3E}">
        <p14:creationId xmlns:p14="http://schemas.microsoft.com/office/powerpoint/2010/main" val="2541717511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503</Words>
  <Application>Microsoft Office PowerPoint</Application>
  <PresentationFormat>Widescreen</PresentationFormat>
  <Paragraphs>144</Paragraphs>
  <Slides>16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3" baseType="lpstr">
      <vt:lpstr>MS PGothic</vt:lpstr>
      <vt:lpstr>Arial</vt:lpstr>
      <vt:lpstr>Arial </vt:lpstr>
      <vt:lpstr>Calibri</vt:lpstr>
      <vt:lpstr>Calibri Light</vt:lpstr>
      <vt:lpstr>Times New Roman</vt:lpstr>
      <vt:lpstr>Office Theme</vt:lpstr>
      <vt:lpstr>CT WG6 Status Report  to TSG CT#85</vt:lpstr>
      <vt:lpstr>TSG CT WG6 Officials</vt:lpstr>
      <vt:lpstr>Meeting Calendar</vt:lpstr>
      <vt:lpstr>TSG WG CT6 Statistics</vt:lpstr>
      <vt:lpstr>New /revised agreed  Study/Work Items</vt:lpstr>
      <vt:lpstr>Work Plan</vt:lpstr>
      <vt:lpstr>TS/TR sent to CT plenary</vt:lpstr>
      <vt:lpstr>Release 16 Status</vt:lpstr>
      <vt:lpstr>Release 15 Status</vt:lpstr>
      <vt:lpstr>Backward Incompatible Changes</vt:lpstr>
      <vt:lpstr>For Information to CT</vt:lpstr>
      <vt:lpstr>For Action to CT</vt:lpstr>
      <vt:lpstr>Acknowledgement</vt:lpstr>
      <vt:lpstr>Annex</vt:lpstr>
      <vt:lpstr>Overview of CT6 contributions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KRUSE Heiko</cp:lastModifiedBy>
  <cp:revision>623</cp:revision>
  <dcterms:created xsi:type="dcterms:W3CDTF">2010-02-05T13:52:04Z</dcterms:created>
  <dcterms:modified xsi:type="dcterms:W3CDTF">2019-08-28T08:09:57Z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431684b1-a5da-4051-9fb4-5631703e02d5_Enabled">
    <vt:lpwstr>True</vt:lpwstr>
  </property>
  <property fmtid="{D5CDD505-2E9C-101B-9397-08002B2CF9AE}" pid="3" name="MSIP_Label_431684b1-a5da-4051-9fb4-5631703e02d5_SiteId">
    <vt:lpwstr>7694d41c-5504-43d9-9e40-cb254ad755ec</vt:lpwstr>
  </property>
  <property fmtid="{D5CDD505-2E9C-101B-9397-08002B2CF9AE}" pid="4" name="MSIP_Label_431684b1-a5da-4051-9fb4-5631703e02d5_Owner">
    <vt:lpwstr>g508727@mph.morpho.com</vt:lpwstr>
  </property>
  <property fmtid="{D5CDD505-2E9C-101B-9397-08002B2CF9AE}" pid="5" name="MSIP_Label_431684b1-a5da-4051-9fb4-5631703e02d5_SetDate">
    <vt:lpwstr>2019-08-27T10:30:20.3429094Z</vt:lpwstr>
  </property>
  <property fmtid="{D5CDD505-2E9C-101B-9397-08002B2CF9AE}" pid="6" name="MSIP_Label_431684b1-a5da-4051-9fb4-5631703e02d5_Name">
    <vt:lpwstr>Public</vt:lpwstr>
  </property>
  <property fmtid="{D5CDD505-2E9C-101B-9397-08002B2CF9AE}" pid="7" name="MSIP_Label_431684b1-a5da-4051-9fb4-5631703e02d5_Application">
    <vt:lpwstr>Microsoft Azure Information Protection</vt:lpwstr>
  </property>
  <property fmtid="{D5CDD505-2E9C-101B-9397-08002B2CF9AE}" pid="8" name="MSIP_Label_431684b1-a5da-4051-9fb4-5631703e02d5_ActionId">
    <vt:lpwstr>180ea9dc-1094-4070-af75-45fa16050eb9</vt:lpwstr>
  </property>
  <property fmtid="{D5CDD505-2E9C-101B-9397-08002B2CF9AE}" pid="9" name="MSIP_Label_431684b1-a5da-4051-9fb4-5631703e02d5_Extended_MSFT_Method">
    <vt:lpwstr>Automatic</vt:lpwstr>
  </property>
  <property fmtid="{D5CDD505-2E9C-101B-9397-08002B2CF9AE}" pid="10" name="Sensitivity">
    <vt:lpwstr>Public</vt:lpwstr>
  </property>
</Properties>
</file>