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27"/>
  </p:notesMasterIdLst>
  <p:handoutMasterIdLst>
    <p:handoutMasterId r:id="rId28"/>
  </p:handoutMasterIdLst>
  <p:sldIdLst>
    <p:sldId id="337" r:id="rId3"/>
    <p:sldId id="339" r:id="rId4"/>
    <p:sldId id="338" r:id="rId5"/>
    <p:sldId id="516" r:id="rId6"/>
    <p:sldId id="355" r:id="rId7"/>
    <p:sldId id="561" r:id="rId8"/>
    <p:sldId id="500" r:id="rId9"/>
    <p:sldId id="555" r:id="rId10"/>
    <p:sldId id="558" r:id="rId11"/>
    <p:sldId id="559" r:id="rId12"/>
    <p:sldId id="560" r:id="rId13"/>
    <p:sldId id="565" r:id="rId14"/>
    <p:sldId id="566" r:id="rId15"/>
    <p:sldId id="567" r:id="rId16"/>
    <p:sldId id="562" r:id="rId17"/>
    <p:sldId id="563" r:id="rId18"/>
    <p:sldId id="530" r:id="rId19"/>
    <p:sldId id="511" r:id="rId20"/>
    <p:sldId id="520" r:id="rId21"/>
    <p:sldId id="340" r:id="rId22"/>
    <p:sldId id="564" r:id="rId23"/>
    <p:sldId id="487" r:id="rId24"/>
    <p:sldId id="372" r:id="rId25"/>
    <p:sldId id="507" r:id="rId26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3399FF"/>
    <a:srgbClr val="0000FF"/>
    <a:srgbClr val="FF0000"/>
    <a:srgbClr val="72AF2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9" autoAdjust="0"/>
    <p:restoredTop sz="94705" autoAdjust="0"/>
  </p:normalViewPr>
  <p:slideViewPr>
    <p:cSldViewPr snapToGrid="0">
      <p:cViewPr varScale="1">
        <p:scale>
          <a:sx n="66" d="100"/>
          <a:sy n="66" d="100"/>
        </p:scale>
        <p:origin x="-13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3/17/2019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3/17/2019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3/17/2019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3/17/2019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3/17/2019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3/17/2019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3/17/2019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3/17/2019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3/17/2019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3/17/2019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3/17/2019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2019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</a:t>
            </a:r>
            <a:r>
              <a:rPr lang="en-US" altLang="de-DE" dirty="0" smtClean="0">
                <a:solidFill>
                  <a:schemeClr val="bg1"/>
                </a:solidFill>
              </a:rPr>
              <a:t>CT#83, March 2019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3/17/2019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ebapp.etsi.org/3GPPRegistration/fViewPart.asp?mid=32888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89_Montreal/Docs/C4-190350.zip" TargetMode="External"/><Relationship Id="rId2" Type="http://schemas.openxmlformats.org/officeDocument/2006/relationships/hyperlink" Target="http://www.3gpp.org/ftp/tsg_ct/WG4_protocollars_ex-CN4/TSGCT4_89_Montreal/Docs/C4-190349.zip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3gpp.org/ftp/tsg_ct/WG4_protocollars_ex-CN4/TSGCT4_89_Montreal/Docs/C4-190613.zip" TargetMode="External"/><Relationship Id="rId4" Type="http://schemas.openxmlformats.org/officeDocument/2006/relationships/hyperlink" Target="http://www.3gpp.org/ftp/tsg_ct/WG4_protocollars_ex-CN4/TSGCT4_89_Montreal/Docs/C4-190608.zip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89_Montreal/Docs/C4-190389.zip" TargetMode="External"/><Relationship Id="rId3" Type="http://schemas.openxmlformats.org/officeDocument/2006/relationships/hyperlink" Target="http://www.3gpp.org/ftp/tsg_ct/WG4_protocollars_ex-CN4/TSGCT4_89_Montreal/Docs/C4-190352.zip" TargetMode="External"/><Relationship Id="rId7" Type="http://schemas.openxmlformats.org/officeDocument/2006/relationships/hyperlink" Target="http://www.3gpp.org/ftp/tsg_ct/WG4_protocollars_ex-CN4/TSGCT4_89_Montreal/Docs/C4-190388.zip" TargetMode="External"/><Relationship Id="rId2" Type="http://schemas.openxmlformats.org/officeDocument/2006/relationships/hyperlink" Target="http://www.3gpp.org/ftp/tsg_ct/WG4_protocollars_ex-CN4/TSGCT4_89_Montreal/Docs/C4-190082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WG4_protocollars_ex-CN4/TSGCT4_89_Montreal/Docs/C4-190387.zip" TargetMode="External"/><Relationship Id="rId5" Type="http://schemas.openxmlformats.org/officeDocument/2006/relationships/hyperlink" Target="http://www.3gpp.org/ftp/tsg_ct/WG4_protocollars_ex-CN4/TSGCT4_89_Montreal/Docs/C4-190386.zip" TargetMode="External"/><Relationship Id="rId4" Type="http://schemas.openxmlformats.org/officeDocument/2006/relationships/hyperlink" Target="http://www.3gpp.org/ftp/tsg_ct/WG4_protocollars_ex-CN4/TSGCT4_89_Montreal/Docs/C4-190385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89_Montreal/Docs/C4-190634.zip" TargetMode="External"/><Relationship Id="rId2" Type="http://schemas.openxmlformats.org/officeDocument/2006/relationships/hyperlink" Target="http://www.3gpp.org/ftp/tsg_ct/WG4_protocollars_ex-Chttp:/www.3gpp.org/ftp/tsg_ct/WG4_protocollars_ex-CN4/TSGCT4_89_Montreal/Docs/C4-190633.zipN4/TSGCT4_87_Palm_Beach/Docs/C4-188696.zip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3gpp.org/ftp/tsg_ct/WG4_protocollars_ex-CN4/TSGCT4_89_Montreal/Docs/C4-190635.zi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89_Montreal/Docs/C4-190609.zip" TargetMode="External"/><Relationship Id="rId3" Type="http://schemas.openxmlformats.org/officeDocument/2006/relationships/hyperlink" Target="http://www.3gpp.org/ftp/tsg_ct/WG4_protocollars_ex-CN4/TSGCT4_89_Montreal/Docs/C4-190348.zip" TargetMode="External"/><Relationship Id="rId7" Type="http://schemas.openxmlformats.org/officeDocument/2006/relationships/hyperlink" Target="http://www.3gpp.org/ftp/tsg_ct/WG4_protocollars_ex-CN4/TSGCT4_89_Montreal/Docs/C4-190590.zip" TargetMode="External"/><Relationship Id="rId2" Type="http://schemas.openxmlformats.org/officeDocument/2006/relationships/hyperlink" Target="http://www.3gpp.org/ftp/tsg_ct/WG4_protocollars_ex-CN4/TSGCT4_89_Montreal/Docs/C4-190346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WG4_protocollars_ex-CN4/TSGCT4_89_Montreal/Docs/C4-190537.zip" TargetMode="External"/><Relationship Id="rId5" Type="http://schemas.openxmlformats.org/officeDocument/2006/relationships/hyperlink" Target="http://www.3gpp.org/ftp/tsg_ct/WG4_protocollars_ex-CN4/TSGCT4_89_Montreal/Docs/C4-190534.zip" TargetMode="External"/><Relationship Id="rId10" Type="http://schemas.openxmlformats.org/officeDocument/2006/relationships/hyperlink" Target="http://www.3gpp.org/ftp/tsg_ct/WG4_protocollars_ex-CN4/TSGCT4_89_Montreal/Docs/C4-190589.zip" TargetMode="External"/><Relationship Id="rId4" Type="http://schemas.openxmlformats.org/officeDocument/2006/relationships/hyperlink" Target="http://www.3gpp.org/ftp/tsg_ct/WG4_protocollars_ex-CN4/TSGCT4_89_Montreal/Docs/C4-190485.zip" TargetMode="External"/><Relationship Id="rId9" Type="http://schemas.openxmlformats.org/officeDocument/2006/relationships/hyperlink" Target="http://www.3gpp.org/ftp/tsg_ct/WG4_protocollars_ex-CN4/TSGCT4_89_Montreal/Docs/C4-190610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#83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TSG-SA Meeting #</a:t>
            </a:r>
            <a:r>
              <a:rPr lang="en-GB" sz="1600" b="1" dirty="0" smtClean="0"/>
              <a:t>83</a:t>
            </a:r>
            <a:r>
              <a:rPr lang="en-GB" sz="1600" b="1" i="1" dirty="0"/>
              <a:t>	</a:t>
            </a:r>
            <a:r>
              <a:rPr lang="en-GB" sz="1600" b="1" i="1" dirty="0" smtClean="0"/>
              <a:t>			CP-190010</a:t>
            </a:r>
            <a:endParaRPr lang="fr-FR" sz="1600" dirty="0"/>
          </a:p>
          <a:p>
            <a:r>
              <a:rPr lang="en-GB" sz="1600" b="1" dirty="0"/>
              <a:t>Shenzhen, P.R. China; 18</a:t>
            </a:r>
            <a:r>
              <a:rPr lang="en-GB" sz="1600" b="1" baseline="30000" dirty="0"/>
              <a:t>th</a:t>
            </a:r>
            <a:r>
              <a:rPr lang="en-GB" sz="1600" b="1" dirty="0"/>
              <a:t> – 19</a:t>
            </a:r>
            <a:r>
              <a:rPr lang="en-GB" sz="1600" b="1" baseline="30000" dirty="0"/>
              <a:t>th</a:t>
            </a:r>
            <a:r>
              <a:rPr lang="en-GB" sz="1600" b="1" dirty="0"/>
              <a:t> March </a:t>
            </a:r>
            <a:r>
              <a:rPr lang="en-GB" sz="1600" b="1" dirty="0" smtClean="0"/>
              <a:t>2019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altLang="de-DE" dirty="0" smtClean="0">
                <a:latin typeface="Arial" charset="0"/>
                <a:cs typeface="Arial" charset="0"/>
              </a:rPr>
              <a:t>QUIC </a:t>
            </a:r>
            <a:r>
              <a:rPr lang="en-US" altLang="de-DE" dirty="0">
                <a:latin typeface="Arial" charset="0"/>
                <a:cs typeface="Arial" charset="0"/>
              </a:rPr>
              <a:t>Transport for </a:t>
            </a:r>
            <a:r>
              <a:rPr lang="en-US" altLang="de-DE" dirty="0" smtClean="0">
                <a:latin typeface="Arial" charset="0"/>
                <a:cs typeface="Arial" charset="0"/>
              </a:rPr>
              <a:t>SBI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106716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on IETF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QUIC Transport for 5GC Service Based Interfaces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[FS_QUIC]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differences between HTTP/2 over TCP vs HTTP/2 over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QUIC and appraise the possible advantages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using QUIC as transport for the Service Based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Interfaces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Spec: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29.893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v0.5.0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Alignment with late IETF update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Interim evaluation and conclusion: HTTP/3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QUIC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mature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enough for Rel-16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Decision to pursue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study in 3GPP Release 16 to align the contents of the TR along the final IETF specifications once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available.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Finalize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evaluation of HTTP/3 (QUIC) for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5GC for Rel-16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next step for future release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SID completion: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</a:p>
        </p:txBody>
      </p:sp>
    </p:spTree>
    <p:extLst>
      <p:ext uri="{BB962C8B-B14F-4D97-AF65-F5344CB8AC3E}">
        <p14:creationId xmlns:p14="http://schemas.microsoft.com/office/powerpoint/2010/main" val="2479454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Load/Overload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Control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on SBI 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on Load and Overload Control of 5GC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SBI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[FS_LOLC] 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 and solution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Load Control and Overload Control, including Overload Prevention and Detection, and Overload Mitigation.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Spec: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 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29.843 </a:t>
            </a:r>
            <a:r>
              <a:rPr lang="en-US" sz="1600" smtClean="0">
                <a:latin typeface="Arial" panose="020B0604020202020204" pitchFamily="34" charset="0"/>
                <a:cs typeface="Arial" panose="020B0604020202020204" pitchFamily="34" charset="0"/>
              </a:rPr>
              <a:t>v0.4.0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Description of new key issue and proposed solutions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Description of solutions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avoiding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mitigating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Overload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Description of the use of proxy and indirect interaction model (as for SBA rel-16)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the TR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SID completion: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60%</a:t>
            </a:r>
          </a:p>
        </p:txBody>
      </p:sp>
    </p:spTree>
    <p:extLst>
      <p:ext uri="{BB962C8B-B14F-4D97-AF65-F5344CB8AC3E}">
        <p14:creationId xmlns:p14="http://schemas.microsoft.com/office/powerpoint/2010/main" val="25414426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on 5GS_Ph1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Title: 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CT aspects on 5G System - Phase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1 (CT1)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After completion of the Study, specify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service-based interfaces (API) 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CT4 responsible for the specification of core-network SBIs (except PCC) and impacts on existing protocols (e.g. GTP,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2"/>
            <a:endParaRPr lang="en-GB" sz="12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WID: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Study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completed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.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TR 29.891 sent for approval at CT#78</a:t>
            </a: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Normative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</a:t>
            </a: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Consolidation of the API specs</a:t>
            </a: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Alignment with late Stage 2 corrections/clarifications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Still ~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75%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of the meeting dedicated to 5GS</a:t>
            </a:r>
          </a:p>
        </p:txBody>
      </p:sp>
    </p:spTree>
    <p:extLst>
      <p:ext uri="{BB962C8B-B14F-4D97-AF65-F5344CB8AC3E}">
        <p14:creationId xmlns:p14="http://schemas.microsoft.com/office/powerpoint/2010/main" val="37441928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5GS_Ph1 Update (1/2)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5GC API specifications</a:t>
            </a:r>
          </a:p>
          <a:p>
            <a:pPr lvl="1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All the specs are completed BUT…</a:t>
            </a:r>
          </a:p>
          <a:p>
            <a:pPr lvl="1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CRs to consolidate the API specifications</a:t>
            </a:r>
          </a:p>
          <a:p>
            <a:pPr lvl="2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align with stage 2</a:t>
            </a:r>
          </a:p>
          <a:p>
            <a:pPr lvl="2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Correct misalignment between the </a:t>
            </a:r>
            <a:r>
              <a:rPr lang="en-US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specification files and the TS content</a:t>
            </a:r>
          </a:p>
          <a:p>
            <a:pPr lvl="2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Remove Editor’s Notes</a:t>
            </a:r>
          </a:p>
          <a:p>
            <a:pPr lvl="2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Miscellaneous corrections</a:t>
            </a:r>
          </a:p>
          <a:p>
            <a:pPr lvl="1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Discussion on the notion of backward incompatible change to the API (see slide for info to CT)</a:t>
            </a:r>
          </a:p>
          <a:p>
            <a:pPr lvl="2"/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API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design guideline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Location on the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specification files on the public 3GPP server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CR to 21.900 endorsed by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CT4</a:t>
            </a:r>
          </a:p>
          <a:p>
            <a:pPr lvl="2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Presentation of the ETSI Forge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Discuss on the use of ETSI Forge for the development and maintenance of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specification files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At this stage, delegates think that it should be just a tool for online checking or private development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of new/updated versions of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files.</a:t>
            </a:r>
          </a:p>
          <a:p>
            <a:pPr lvl="1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 master document should remain the TS with annex documenting the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7739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</a:t>
            </a:r>
            <a:r>
              <a:rPr lang="en-US" altLang="de-DE" dirty="0">
                <a:latin typeface="Arial" charset="0"/>
                <a:cs typeface="Arial" charset="0"/>
              </a:rPr>
              <a:t>5GS_Ph1 </a:t>
            </a:r>
            <a:r>
              <a:rPr lang="en-US" altLang="de-DE" dirty="0" smtClean="0">
                <a:latin typeface="Arial" charset="0"/>
                <a:cs typeface="Arial" charset="0"/>
              </a:rPr>
              <a:t>Update (2/2)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149816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TS on Cause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Mapping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Consolidation of the specification TS 29.524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Last version of the TS sent to CT1 and CT3 for cross-validation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Close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coordination with CT3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Joint sessions with CT3 for discussions and common conclusions on API specification, API design guidelines and common data types </a:t>
            </a:r>
          </a:p>
          <a:p>
            <a:pPr marL="0" indent="0">
              <a:buNone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main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Clarify the guidelines for categorizing backward (in)compatible change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Define a mechanism for deprecating an obsolete API version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Capture any feedback from CT1 and CT3 on TS 29.524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8973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449263" y="-127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pitchFamily="34" charset="0"/>
                <a:cs typeface="Arial" pitchFamily="34" charset="0"/>
              </a:rPr>
              <a:t>For information to CT Plenary</a:t>
            </a:r>
            <a:endParaRPr lang="en-US" altLang="de-DE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3">
            <a:extLst>
              <a:ext uri="{FF2B5EF4-FFF2-40B4-BE49-F238E27FC236}">
                <a16:creationId xmlns="" xmlns:a16="http://schemas.microsoft.com/office/drawing/2014/main" id="{AD2CA842-2CF0-4F0B-AE27-989DA2638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7663" y="1016509"/>
            <a:ext cx="8686800" cy="5316537"/>
          </a:xfrm>
        </p:spPr>
        <p:txBody>
          <a:bodyPr lIns="90488" tIns="44450" rIns="90488" bIns="44450"/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en-US" altLang="zh-CN" sz="2000" b="1" dirty="0" smtClean="0">
                <a:ea typeface="MS PGothic" panose="020B0600070205080204" pitchFamily="34" charset="-128"/>
                <a:cs typeface="Arial" panose="020B0604020202020204" pitchFamily="34" charset="0"/>
              </a:rPr>
              <a:t>Discussion on the notion of Backward (in)compatibility change in API</a:t>
            </a:r>
          </a:p>
          <a:p>
            <a:pPr lvl="2">
              <a:lnSpc>
                <a:spcPct val="80000"/>
              </a:lnSpc>
              <a:defRPr/>
            </a:pPr>
            <a:endParaRPr lang="en-US" altLang="zh-CN" sz="12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Principle: </a:t>
            </a: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API version </a:t>
            </a:r>
            <a:r>
              <a:rPr lang="en-US" altLang="zh-CN" sz="2000" dirty="0" smtClean="0">
                <a:solidFill>
                  <a:srgbClr val="FF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MAJOR</a:t>
            </a: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.MINOR.PATCH [.DRAFT]</a:t>
            </a:r>
            <a:endParaRPr lang="en-US" altLang="zh-CN" sz="20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Backward compatibility is ensured between minor versions under a same MAJOR version (e.g. </a:t>
            </a:r>
            <a:r>
              <a:rPr lang="en-US" altLang="zh-CN" sz="1600" dirty="0" smtClean="0">
                <a:solidFill>
                  <a:srgbClr val="FF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1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.1.0 is compatible with </a:t>
            </a:r>
            <a:r>
              <a:rPr lang="en-US" altLang="zh-CN" sz="1600" dirty="0" smtClean="0">
                <a:solidFill>
                  <a:srgbClr val="FF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1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.0.0)</a:t>
            </a:r>
            <a:endParaRPr lang="en-US" altLang="zh-CN" sz="16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Backward compatibility is NOT ensured 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between MAJOR 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versions (e.g. </a:t>
            </a:r>
            <a:r>
              <a:rPr lang="en-US" altLang="zh-CN" sz="1600" dirty="0" smtClean="0">
                <a:solidFill>
                  <a:srgbClr val="FF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2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.0.0 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and </a:t>
            </a:r>
            <a:r>
              <a:rPr lang="en-US" altLang="zh-CN" sz="1600" dirty="0" smtClean="0">
                <a:solidFill>
                  <a:srgbClr val="FF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3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.0.0)</a:t>
            </a:r>
            <a:endParaRPr lang="en-US" altLang="zh-CN" sz="16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Backward incompatible changes </a:t>
            </a:r>
            <a:r>
              <a:rPr lang="en-GB" sz="1600" dirty="0"/>
              <a:t>require incrementing </a:t>
            </a:r>
            <a:r>
              <a:rPr lang="en-GB" sz="1600" dirty="0" smtClean="0"/>
              <a:t>the MAJOR field, implying 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a 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new MAJOR 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version</a:t>
            </a:r>
            <a:endParaRPr lang="en-US" altLang="zh-CN" sz="16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defRPr/>
            </a:pPr>
            <a:endParaRPr lang="en-US" altLang="zh-CN" sz="12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Different views on how to categorize changes in the </a:t>
            </a:r>
            <a:r>
              <a:rPr lang="en-US" altLang="zh-CN" sz="20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 specification files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How to consider corrections of bugs that lead to Backward incompatible changes?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How to consider correction of misalignment between the TS and the </a:t>
            </a:r>
            <a:r>
              <a:rPr lang="en-US" altLang="zh-CN" sz="16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 specification files that lead to Backward incompatible changes?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How to consider alignment with late stage 2 requirements that lead </a:t>
            </a: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to Backward incompatible 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changes?</a:t>
            </a:r>
          </a:p>
          <a:p>
            <a:pPr lvl="2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endParaRPr lang="en-US" altLang="zh-CN" sz="12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Interim common conclusion reached in CT3/CT4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Correction of bugs (i.e. the API DOES NOT work) shall not be seen as a backward incompatible change and the MAJOR version shall not be incremented.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When such cases occur, a mechanism for deprecating the bugged version shall be defined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200" dirty="0" smtClean="0">
                <a:ea typeface="MS PGothic" panose="020B0600070205080204" pitchFamily="34" charset="-128"/>
                <a:cs typeface="Arial" panose="020B0604020202020204" pitchFamily="34" charset="0"/>
              </a:rPr>
              <a:t>e.g. 1.0.0 shall </a:t>
            </a:r>
            <a:r>
              <a:rPr lang="en-US" altLang="zh-CN" sz="1200" dirty="0" smtClean="0">
                <a:ea typeface="MS PGothic" panose="020B0600070205080204" pitchFamily="34" charset="-128"/>
                <a:cs typeface="Arial" panose="020B0604020202020204" pitchFamily="34" charset="0"/>
              </a:rPr>
              <a:t>not be </a:t>
            </a:r>
            <a:r>
              <a:rPr lang="en-US" altLang="zh-CN" sz="1200" dirty="0" smtClean="0">
                <a:ea typeface="MS PGothic" panose="020B0600070205080204" pitchFamily="34" charset="-128"/>
                <a:cs typeface="Arial" panose="020B0604020202020204" pitchFamily="34" charset="0"/>
              </a:rPr>
              <a:t>used anymore if 1.0.1 is generated to correct bugs. Without deprecation, 1.0.1 is supposed to be backward compatible with 1.0.0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For the rest, apply the principles ruling the version number. 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200" dirty="0" smtClean="0">
                <a:ea typeface="MS PGothic" panose="020B0600070205080204" pitchFamily="34" charset="-128"/>
                <a:cs typeface="Arial" panose="020B0604020202020204" pitchFamily="34" charset="0"/>
              </a:rPr>
              <a:t>e.g. a mistake was made in 1.0.0 but the </a:t>
            </a:r>
            <a:r>
              <a:rPr lang="en-US" altLang="zh-CN" sz="12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1200" dirty="0" smtClean="0">
                <a:ea typeface="MS PGothic" panose="020B0600070205080204" pitchFamily="34" charset="-128"/>
                <a:cs typeface="Arial" panose="020B0604020202020204" pitchFamily="34" charset="0"/>
              </a:rPr>
              <a:t> is OK, backward incompatible change leads to a new MAJOR version</a:t>
            </a:r>
            <a:endParaRPr lang="en-US" altLang="zh-CN" sz="1200" dirty="0"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561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449263" y="-127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pitchFamily="34" charset="0"/>
                <a:cs typeface="Arial" pitchFamily="34" charset="0"/>
              </a:rPr>
              <a:t>For information to CT Plenary</a:t>
            </a:r>
            <a:endParaRPr lang="en-US" altLang="de-DE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3">
            <a:extLst>
              <a:ext uri="{FF2B5EF4-FFF2-40B4-BE49-F238E27FC236}">
                <a16:creationId xmlns="" xmlns:a16="http://schemas.microsoft.com/office/drawing/2014/main" id="{AD2CA842-2CF0-4F0B-AE27-989DA2638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7663" y="1089079"/>
            <a:ext cx="8686800" cy="5316537"/>
          </a:xfrm>
        </p:spPr>
        <p:txBody>
          <a:bodyPr lIns="90488" tIns="44450" rIns="90488" bIns="44450"/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en-US" altLang="zh-CN" sz="2000" b="1" dirty="0" smtClean="0">
                <a:ea typeface="MS PGothic" panose="020B0600070205080204" pitchFamily="34" charset="-128"/>
                <a:cs typeface="Arial" panose="020B0604020202020204" pitchFamily="34" charset="0"/>
              </a:rPr>
              <a:t>Check of the </a:t>
            </a:r>
            <a:r>
              <a:rPr lang="en-US" altLang="zh-CN" sz="2000" b="1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2000" b="1" dirty="0" smtClean="0">
                <a:ea typeface="MS PGothic" panose="020B0600070205080204" pitchFamily="34" charset="-128"/>
                <a:cs typeface="Arial" panose="020B0604020202020204" pitchFamily="34" charset="0"/>
              </a:rPr>
              <a:t> specification files by the rapporteur/delegates</a:t>
            </a:r>
            <a:endParaRPr lang="en-US" altLang="zh-CN" sz="12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zh-CN" sz="20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A lot of errors would have been discovered by a simple and automatic check of the </a:t>
            </a:r>
            <a:r>
              <a:rPr lang="en-US" altLang="zh-CN" sz="20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 specification file.</a:t>
            </a:r>
          </a:p>
          <a:p>
            <a:pPr>
              <a:lnSpc>
                <a:spcPct val="80000"/>
              </a:lnSpc>
              <a:defRPr/>
            </a:pPr>
            <a:endParaRPr lang="en-US" altLang="zh-CN" sz="2000" dirty="0" smtClean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000" dirty="0" smtClean="0">
                <a:ea typeface="MS PGothic" panose="020B0600070205080204" pitchFamily="34" charset="-128"/>
                <a:cs typeface="Arial" panose="020B0604020202020204" pitchFamily="34" charset="0"/>
              </a:rPr>
              <a:t>Rapporteurs and delegates have been encouraged to: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develop their expertise regarding the development and the maintenance of </a:t>
            </a:r>
            <a:r>
              <a:rPr lang="en-US" altLang="zh-CN" sz="16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 specification files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use available tools to check the </a:t>
            </a:r>
            <a:r>
              <a:rPr lang="en-US" altLang="zh-CN" sz="16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specification files 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when producing CRs or new version of the TS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200" dirty="0" smtClean="0">
                <a:ea typeface="MS PGothic" panose="020B0600070205080204" pitchFamily="34" charset="-128"/>
                <a:cs typeface="Arial" panose="020B0604020202020204" pitchFamily="34" charset="0"/>
              </a:rPr>
              <a:t>waiting for the common tool provided by ETSI Forge</a:t>
            </a:r>
          </a:p>
        </p:txBody>
      </p:sp>
    </p:spTree>
    <p:extLst>
      <p:ext uri="{BB962C8B-B14F-4D97-AF65-F5344CB8AC3E}">
        <p14:creationId xmlns:p14="http://schemas.microsoft.com/office/powerpoint/2010/main" val="612530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Incoming liaisons to CT plenary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29549" y="1600200"/>
            <a:ext cx="8686800" cy="489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b="1" dirty="0" smtClean="0"/>
              <a:t>CP-190180: </a:t>
            </a:r>
            <a:r>
              <a:rPr lang="en-GB" sz="2000" dirty="0"/>
              <a:t>Reply LS on Completion of X2 TNL Address Discovery for EN-DC</a:t>
            </a:r>
            <a:endParaRPr lang="en-GB" sz="2000" dirty="0" smtClean="0"/>
          </a:p>
          <a:p>
            <a:pPr lvl="1"/>
            <a:r>
              <a:rPr lang="en-GB" sz="1600" dirty="0" smtClean="0"/>
              <a:t>To: RAN3</a:t>
            </a:r>
            <a:r>
              <a:rPr lang="en-GB" sz="1600" dirty="0"/>
              <a:t>, </a:t>
            </a:r>
            <a:r>
              <a:rPr lang="en-GB" sz="1600" dirty="0" smtClean="0"/>
              <a:t>RAN Cc: SA2</a:t>
            </a:r>
            <a:r>
              <a:rPr lang="en-GB" sz="1600" dirty="0"/>
              <a:t>, CT, SA</a:t>
            </a:r>
          </a:p>
          <a:p>
            <a:pPr lvl="1"/>
            <a:r>
              <a:rPr lang="en-US" sz="1600" dirty="0" smtClean="0"/>
              <a:t>CT4 has investigated the different options described by RAN 3 in their LS (</a:t>
            </a:r>
            <a:r>
              <a:rPr lang="en-GB" sz="1600" dirty="0" smtClean="0"/>
              <a:t>R3-191119)</a:t>
            </a:r>
          </a:p>
          <a:p>
            <a:pPr lvl="2"/>
            <a:r>
              <a:rPr lang="en-GB" sz="1200" dirty="0"/>
              <a:t>reuse and expand the LTE container (“SON Configuration Transfer”), or </a:t>
            </a:r>
            <a:endParaRPr lang="en-GB" sz="1200" dirty="0" smtClean="0"/>
          </a:p>
          <a:p>
            <a:pPr lvl="2"/>
            <a:r>
              <a:rPr lang="en-GB" sz="1200" dirty="0" smtClean="0"/>
              <a:t>introduce </a:t>
            </a:r>
            <a:r>
              <a:rPr lang="en-GB" sz="1200" dirty="0"/>
              <a:t>a new container (“EN-DC SON Configuration Transfer”).</a:t>
            </a:r>
            <a:endParaRPr lang="en-US" sz="1200" dirty="0" smtClean="0"/>
          </a:p>
          <a:p>
            <a:pPr lvl="1"/>
            <a:r>
              <a:rPr lang="en-GB" sz="1600" dirty="0"/>
              <a:t>CT4 is fine with the approach preferred by RAN3 introducing a new container (“EN-DC SON Configuration Transfer”). </a:t>
            </a:r>
            <a:endParaRPr lang="en-GB" sz="1600" dirty="0" smtClean="0"/>
          </a:p>
          <a:p>
            <a:pPr lvl="1"/>
            <a:r>
              <a:rPr lang="en-US" sz="1600" dirty="0"/>
              <a:t>CT4 </a:t>
            </a:r>
            <a:r>
              <a:rPr lang="en-US" sz="1600" dirty="0" smtClean="0"/>
              <a:t>has produced changes </a:t>
            </a:r>
            <a:r>
              <a:rPr lang="en-US" sz="1600" dirty="0"/>
              <a:t>over S10 and N26 to support X2 TNL Address Discovery for EN-DC. </a:t>
            </a:r>
            <a:endParaRPr lang="en-US" sz="1600" dirty="0" smtClean="0"/>
          </a:p>
          <a:p>
            <a:pPr lvl="2"/>
            <a:r>
              <a:rPr lang="en-US" sz="1200" dirty="0" smtClean="0"/>
              <a:t>sent directly to the plenary (CP-190170)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855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>
                <a:latin typeface="Arial" pitchFamily="34" charset="0"/>
                <a:cs typeface="Arial" pitchFamily="34" charset="0"/>
              </a:rPr>
              <a:t>Update of procedures relating to the storage of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OpenAPI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specification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documents</a:t>
            </a:r>
          </a:p>
          <a:p>
            <a:pPr lvl="1"/>
            <a:r>
              <a:rPr lang="en-US" sz="1600" smtClean="0">
                <a:latin typeface="Arial" pitchFamily="34" charset="0"/>
                <a:cs typeface="Arial" pitchFamily="34" charset="0"/>
              </a:rPr>
              <a:t>Document to plenary: CP-190173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Clarify the handling of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OpenAPI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specification files by MCC</a:t>
            </a:r>
            <a:endParaRPr lang="en-US" sz="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Clarify the location of the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OpenAPI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specification files on the 3GPP server.</a:t>
            </a:r>
          </a:p>
          <a:p>
            <a:pPr lvl="1"/>
            <a:endParaRPr lang="en-US" sz="1600" dirty="0">
              <a:latin typeface="Arial" pitchFamily="34" charset="0"/>
              <a:cs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Proposal :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Endorse the document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Note the endorsement in the CT report to SA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CT will ask that the guidelines given in this document apply to any group developing and maintaining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OpenAPI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specification files (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e.g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; CT3, CT4, SA5, SA6, etc.)</a:t>
            </a: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908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600" dirty="0" smtClean="0">
                <a:cs typeface="Arial" charset="0"/>
              </a:rPr>
              <a:t>CT4#89 (</a:t>
            </a:r>
            <a:r>
              <a:rPr lang="sv-SE" altLang="de-DE" sz="1600" dirty="0">
                <a:cs typeface="Arial" charset="0"/>
              </a:rPr>
              <a:t>Montreal, CA</a:t>
            </a:r>
            <a:r>
              <a:rPr lang="sv-SE" altLang="de-DE" sz="1600" dirty="0" smtClean="0">
                <a:cs typeface="Arial" charset="0"/>
              </a:rPr>
              <a:t>)</a:t>
            </a:r>
            <a:endParaRPr lang="sv-SE" altLang="de-DE" sz="1600" dirty="0"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charset="0"/>
              </a:rPr>
              <a:t>Meeting Report in CP-190011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latin typeface="+mn-lt"/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Upcoming Meetings before the next CT </a:t>
            </a:r>
            <a:r>
              <a:rPr lang="en-US" altLang="de-DE" sz="1800" dirty="0">
                <a:latin typeface="+mn-lt"/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CT4#90 (Xi’an, CN)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CT4#91 (Reno, US)</a:t>
            </a:r>
            <a:endParaRPr lang="sv-SE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600" dirty="0" smtClean="0">
                <a:latin typeface="+mn-lt"/>
                <a:cs typeface="Arial" charset="0"/>
              </a:rPr>
              <a:t>Full </a:t>
            </a:r>
            <a:r>
              <a:rPr lang="sv-SE" altLang="de-DE" sz="1600" dirty="0">
                <a:latin typeface="+mn-lt"/>
                <a:cs typeface="Arial" charset="0"/>
              </a:rPr>
              <a:t>agenda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</a:t>
            </a:r>
            <a:r>
              <a:rPr lang="en-US" altLang="de-DE" sz="1800" dirty="0" smtClean="0">
                <a:latin typeface="+mn-lt"/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1800" dirty="0" smtClean="0">
                <a:latin typeface="+mn-lt"/>
                <a:cs typeface="Arial" charset="0"/>
              </a:rPr>
              <a:t>(</a:t>
            </a:r>
            <a:r>
              <a:rPr lang="de-DE" altLang="de-DE" sz="1800" dirty="0" smtClean="0">
                <a:latin typeface="+mn-lt"/>
                <a:cs typeface="Arial" charset="0"/>
              </a:rPr>
              <a:t>Orange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  <a:endParaRPr lang="en-US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Vice </a:t>
            </a:r>
            <a:r>
              <a:rPr lang="en-US" altLang="de-DE" sz="1800" dirty="0">
                <a:latin typeface="+mn-lt"/>
                <a:cs typeface="Arial" charset="0"/>
              </a:rPr>
              <a:t>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Yue Song (China Mobile/CCSA)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Peter Schmitt </a:t>
            </a:r>
            <a:r>
              <a:rPr lang="en-GB" altLang="de-DE" sz="1800" dirty="0" smtClean="0">
                <a:latin typeface="+mn-lt"/>
                <a:cs typeface="Arial" charset="0"/>
              </a:rPr>
              <a:t>(Huawei </a:t>
            </a:r>
            <a:r>
              <a:rPr lang="en-GB" altLang="de-DE" sz="1800" dirty="0">
                <a:latin typeface="+mn-lt"/>
                <a:cs typeface="Arial" charset="0"/>
              </a:rPr>
              <a:t>/ </a:t>
            </a:r>
            <a:r>
              <a:rPr lang="en-GB" altLang="de-DE" sz="1800" dirty="0" smtClean="0">
                <a:latin typeface="+mn-lt"/>
                <a:cs typeface="Arial" charset="0"/>
              </a:rPr>
              <a:t>CCSA)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MCC </a:t>
            </a:r>
            <a:r>
              <a:rPr lang="en-GB" altLang="de-DE" sz="1800" dirty="0">
                <a:latin typeface="+mn-lt"/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Kimmo </a:t>
            </a:r>
            <a:r>
              <a:rPr lang="en-GB" altLang="de-DE" sz="1800" dirty="0">
                <a:latin typeface="+mn-lt"/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CRs agreed at CT4#86bis and CT4#87</a:t>
            </a:r>
            <a:r>
              <a:rPr lang="en-US" sz="2400" dirty="0">
                <a:cs typeface="Arial" pitchFamily="34" charset="0"/>
              </a:rPr>
              <a:t>	 </a:t>
            </a:r>
            <a:r>
              <a:rPr lang="en-US" sz="2400" dirty="0" smtClean="0">
                <a:cs typeface="Arial" pitchFamily="34" charset="0"/>
              </a:rPr>
              <a:t>	  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cs typeface="Arial" pitchFamily="34" charset="0"/>
              </a:rPr>
              <a:t>Rel-8	=</a:t>
            </a:r>
            <a:r>
              <a:rPr lang="en-US" sz="2000" dirty="0">
                <a:cs typeface="Arial" pitchFamily="34" charset="0"/>
              </a:rPr>
              <a:t>	</a:t>
            </a:r>
            <a:r>
              <a:rPr lang="en-US" sz="2000" dirty="0" smtClean="0"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Rel-11	=	0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Rel-12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Rel-13	=	0	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Rel-14</a:t>
            </a:r>
            <a:r>
              <a:rPr lang="en-GB" sz="2000" dirty="0">
                <a:cs typeface="Arial" pitchFamily="34" charset="0"/>
              </a:rPr>
              <a:t>	</a:t>
            </a:r>
            <a:r>
              <a:rPr lang="en-GB" sz="2000" dirty="0" smtClean="0">
                <a:cs typeface="Arial" pitchFamily="34" charset="0"/>
              </a:rPr>
              <a:t>=	2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Rel-15</a:t>
            </a:r>
            <a:r>
              <a:rPr lang="en-GB" sz="2000" dirty="0">
                <a:cs typeface="Arial" pitchFamily="34" charset="0"/>
              </a:rPr>
              <a:t>	=	</a:t>
            </a:r>
            <a:r>
              <a:rPr lang="en-GB" sz="2000" dirty="0" smtClean="0">
                <a:cs typeface="Arial" pitchFamily="34" charset="0"/>
              </a:rPr>
              <a:t>196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Rel-16	=	1</a:t>
            </a:r>
          </a:p>
          <a:p>
            <a:pPr lvl="1">
              <a:lnSpc>
                <a:spcPct val="80000"/>
              </a:lnSpc>
            </a:pP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Rel-8 to Rel-15 CRs are under FASMO acceptance, i.e. CRs that solve Frequent and Serious </a:t>
            </a:r>
            <a:r>
              <a:rPr lang="en-GB" sz="2000" dirty="0" err="1" smtClean="0">
                <a:cs typeface="Arial" pitchFamily="34" charset="0"/>
              </a:rPr>
              <a:t>Mis</a:t>
            </a:r>
            <a:r>
              <a:rPr lang="en-GB" sz="2000" dirty="0" smtClean="0">
                <a:cs typeface="Arial" pitchFamily="34" charset="0"/>
              </a:rPr>
              <a:t>-operation Only are accepted.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cs typeface="Arial" pitchFamily="34" charset="0"/>
              </a:rPr>
              <a:t>Careful check of the “Consequences if not approved” even for Rel-15 CRs</a:t>
            </a:r>
            <a:endParaRPr lang="en-US" altLang="de-DE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de-DE" dirty="0">
                <a:latin typeface="Arial" charset="0"/>
                <a:cs typeface="Arial" charset="0"/>
              </a:rPr>
              <a:t>CRs for </a:t>
            </a:r>
            <a:r>
              <a:rPr lang="de-DE" altLang="de-DE" dirty="0">
                <a:latin typeface="Arial" charset="0"/>
                <a:cs typeface="Arial" charset="0"/>
              </a:rPr>
              <a:t>C</a:t>
            </a:r>
            <a:r>
              <a:rPr lang="nb-NO" altLang="de-DE" dirty="0">
                <a:latin typeface="Arial" charset="0"/>
                <a:cs typeface="Arial" charset="0"/>
              </a:rPr>
              <a:t>onditional </a:t>
            </a:r>
            <a:r>
              <a:rPr lang="de-DE" altLang="de-DE" dirty="0">
                <a:latin typeface="Arial" charset="0"/>
                <a:cs typeface="Arial" charset="0"/>
              </a:rPr>
              <a:t>A</a:t>
            </a:r>
            <a:r>
              <a:rPr lang="nb-NO" altLang="de-DE" dirty="0">
                <a:latin typeface="Arial" charset="0"/>
                <a:cs typeface="Arial" charset="0"/>
              </a:rPr>
              <a:t>pproval (CT</a:t>
            </a:r>
            <a:r>
              <a:rPr lang="de-DE" altLang="de-DE" dirty="0">
                <a:latin typeface="Arial" charset="0"/>
                <a:cs typeface="Arial" charset="0"/>
              </a:rPr>
              <a:t>4</a:t>
            </a:r>
            <a:r>
              <a:rPr lang="nb-NO" altLang="de-DE" dirty="0">
                <a:latin typeface="Arial" charset="0"/>
                <a:cs typeface="Arial" charset="0"/>
              </a:rPr>
              <a:t>)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085254"/>
              </p:ext>
            </p:extLst>
          </p:nvPr>
        </p:nvGraphicFramePr>
        <p:xfrm>
          <a:off x="301840" y="1498373"/>
          <a:ext cx="8398277" cy="3913632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777368"/>
                <a:gridCol w="566176"/>
                <a:gridCol w="460130"/>
                <a:gridCol w="739624"/>
                <a:gridCol w="3440193"/>
                <a:gridCol w="1523283"/>
                <a:gridCol w="89150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TS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CR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Rev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Title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Other Aff Specs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Impacted WG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CC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29.230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0656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New AVP for MB2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29.468 CR 0050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CT3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29.244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0216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PFD Contents and Management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29.251 CR 0020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CT3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29.244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0222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Clarification on ARP Proxy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23.501 CR 0910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29.244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0231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SMF Derivation of DSCP on N4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23.501 CR 0942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29.273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0519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Mobility between EPC/ePDG and 5GS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0961,  TS 29.303 CR 0118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CT4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29.274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1936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-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Mobility between EPC/ePDG and 5GS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0961,  TS 29.273 CR 0519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CT4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29.303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0118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-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PGW/SMF selection by ePDG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0961,  TS 29.273 CR 0519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CT4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29.502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0091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Rel-15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Secondary RAT usage reporting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TS 23.502 CR 0960  TS 38.413 CR 0009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SA2</a:t>
                      </a:r>
                      <a:br>
                        <a:rPr lang="en-GB" sz="1000" dirty="0">
                          <a:effectLst/>
                        </a:rPr>
                      </a:br>
                      <a:r>
                        <a:rPr lang="en-GB" sz="1000" dirty="0">
                          <a:effectLst/>
                        </a:rPr>
                        <a:t>RAN3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pattFill prst="wdUpDiag">
                      <a:fgClr>
                        <a:schemeClr val="tx2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29.502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0098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Update ReleaseSMContext Service Operation Description for PDU Session Release due to Change of Set of Network Slices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0933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29.502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0102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Status Notify for HO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0997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29.502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0103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Provide Resource URI before PDU Session Creation Response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1025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29.518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0135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Sending Secondary RAT usage over N14 during N2 handover with AMF change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0960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29.518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0140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Update EBIAssignment Service Operation to Align with Stage 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23.502 CR 0886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29.571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0081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Corrections on Type RouteToLocation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TS 23.501 CR 0773 TS 23.503 CR 0188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SA2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SA2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29.503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0148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Storage of OpenAPI specification files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21.900 CR# xxxx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SA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29.501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0051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Storage of OpenAPI specification files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</a:rPr>
                        <a:t>21.900 CR# xxxx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SA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1369106" y="6043482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038600" y="6043482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2686050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09373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CRs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067987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Rel-15 </a:t>
            </a:r>
            <a:r>
              <a:rPr lang="en-GB" altLang="de-DE" sz="2400" dirty="0">
                <a:cs typeface="Arial" charset="0"/>
              </a:rPr>
              <a:t>CRs (Category B, </a:t>
            </a:r>
            <a:r>
              <a:rPr lang="en-GB" altLang="de-DE" sz="2400" dirty="0" smtClean="0">
                <a:cs typeface="Arial" charset="0"/>
              </a:rPr>
              <a:t>C,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196 agreed CRs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400" dirty="0" smtClean="0">
                <a:cs typeface="Arial" charset="0"/>
              </a:rPr>
              <a:t>Corrections and stage 2 alignment of the new 5GC specs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400" dirty="0" smtClean="0">
                <a:cs typeface="Arial" charset="0"/>
              </a:rPr>
              <a:t>Specifications impacted by 5GS (TS 23.003, </a:t>
            </a:r>
            <a:r>
              <a:rPr lang="en-GB" altLang="de-DE" sz="1400" dirty="0" err="1" smtClean="0">
                <a:cs typeface="Arial" charset="0"/>
              </a:rPr>
              <a:t>Sx</a:t>
            </a:r>
            <a:r>
              <a:rPr lang="en-GB" altLang="de-DE" sz="1400" dirty="0" smtClean="0">
                <a:cs typeface="Arial" charset="0"/>
              </a:rPr>
              <a:t>, GTP)</a:t>
            </a:r>
          </a:p>
          <a:p>
            <a:pPr lvl="2">
              <a:lnSpc>
                <a:spcPct val="90000"/>
              </a:lnSpc>
              <a:defRPr/>
            </a:pPr>
            <a:r>
              <a:rPr lang="fr-FR" altLang="de-DE" sz="1400" dirty="0" err="1">
                <a:cs typeface="Arial" charset="0"/>
              </a:rPr>
              <a:t>Some</a:t>
            </a:r>
            <a:r>
              <a:rPr lang="fr-FR" altLang="de-DE" sz="1400" dirty="0">
                <a:cs typeface="Arial" charset="0"/>
              </a:rPr>
              <a:t> TEI15 </a:t>
            </a:r>
            <a:r>
              <a:rPr lang="fr-FR" altLang="de-DE" sz="1400" dirty="0" smtClean="0">
                <a:cs typeface="Arial" charset="0"/>
              </a:rPr>
              <a:t>and </a:t>
            </a:r>
            <a:r>
              <a:rPr lang="en-GB" sz="1400" dirty="0" smtClean="0">
                <a:cs typeface="Arial" charset="0"/>
              </a:rPr>
              <a:t>Stage 2 alignment in CUPS, EDCE5, MONTE, </a:t>
            </a:r>
            <a:r>
              <a:rPr lang="en-GB" sz="1400" dirty="0" err="1" smtClean="0">
                <a:cs typeface="Arial" charset="0"/>
              </a:rPr>
              <a:t>CIoT</a:t>
            </a:r>
            <a:r>
              <a:rPr lang="en-GB" sz="1400" dirty="0" smtClean="0">
                <a:cs typeface="Arial" charset="0"/>
              </a:rPr>
              <a:t>-Ext, </a:t>
            </a:r>
            <a:r>
              <a:rPr lang="en-GB" sz="1400" dirty="0" err="1" smtClean="0">
                <a:cs typeface="Arial" charset="0"/>
              </a:rPr>
              <a:t>GCSE,eDRX</a:t>
            </a:r>
            <a:endParaRPr lang="en-GB" altLang="de-DE" sz="1400" dirty="0" smtClean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fr-FR" altLang="de-DE" sz="1400" dirty="0" err="1">
                <a:cs typeface="Arial" charset="0"/>
              </a:rPr>
              <a:t>M</a:t>
            </a:r>
            <a:r>
              <a:rPr lang="fr-FR" altLang="de-DE" sz="1400" dirty="0" err="1" smtClean="0">
                <a:cs typeface="Arial" charset="0"/>
              </a:rPr>
              <a:t>iscellaneous</a:t>
            </a:r>
            <a:r>
              <a:rPr lang="fr-FR" altLang="de-DE" sz="1400" dirty="0" smtClean="0">
                <a:cs typeface="Arial" charset="0"/>
              </a:rPr>
              <a:t> clarifications/corrections</a:t>
            </a:r>
            <a:endParaRPr lang="en-GB" altLang="de-DE" sz="14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>
                <a:cs typeface="Arial" pitchFamily="34" charset="0"/>
              </a:rPr>
              <a:t>Rel-14 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sz="2400" dirty="0" smtClean="0">
                <a:cs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defRPr/>
            </a:pPr>
            <a:r>
              <a:rPr lang="en-US" sz="1800" dirty="0">
                <a:cs typeface="Arial" pitchFamily="34" charset="0"/>
              </a:rPr>
              <a:t>2</a:t>
            </a:r>
            <a:r>
              <a:rPr lang="en-US" sz="1800" dirty="0" smtClean="0">
                <a:cs typeface="Arial" pitchFamily="34" charset="0"/>
              </a:rPr>
              <a:t> agreed CRs on CUPS</a:t>
            </a:r>
          </a:p>
          <a:p>
            <a:pPr marL="914400" lvl="2" indent="0">
              <a:lnSpc>
                <a:spcPct val="80000"/>
              </a:lnSpc>
              <a:buNone/>
              <a:defRPr/>
            </a:pPr>
            <a:endParaRPr lang="en-US" sz="14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914400" lvl="2" indent="0">
              <a:lnSpc>
                <a:spcPct val="80000"/>
              </a:lnSpc>
              <a:buNone/>
              <a:defRPr/>
            </a:pPr>
            <a:endParaRPr lang="en-GB" altLang="de-DE" sz="1800" dirty="0"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034357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CT4 delegates for their dedication and their excellent team spirit on the 5GS related specs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Susana and CT3 delegates for the coordination and the joint sessions on 5GS work between CT3 and CT4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WI and spec rapporteurs for their priceless coordination work and the pre-editing work of the 5GC specs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Peter Schmitt his help in CT4 management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Kimmo for his hard work as MCC and nanny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the NAF of the meeting in Montreal (but not for the temperatures) and ETSI support for IT facilities. </a:t>
            </a:r>
            <a:endParaRPr lang="en-US" altLang="ja-JP" dirty="0" smtClean="0"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24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832652"/>
            <a:ext cx="8433975" cy="55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+mn-lt"/>
                <a:cs typeface="Arial" pitchFamily="34" charset="0"/>
              </a:rPr>
              <a:t> </a:t>
            </a:r>
            <a:r>
              <a:rPr lang="en-US" altLang="de-DE" sz="2000" dirty="0">
                <a:latin typeface="+mn-lt"/>
                <a:cs typeface="Arial" pitchFamily="34" charset="0"/>
              </a:rPr>
              <a:t>TSG CT WG</a:t>
            </a:r>
            <a:r>
              <a:rPr lang="de-DE" altLang="de-DE" sz="2000" dirty="0">
                <a:latin typeface="+mn-lt"/>
                <a:cs typeface="Arial" pitchFamily="34" charset="0"/>
              </a:rPr>
              <a:t>4</a:t>
            </a:r>
            <a:r>
              <a:rPr lang="en-US" altLang="de-DE" sz="2000" dirty="0">
                <a:latin typeface="+mn-lt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: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Handled documents at CT4#89: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637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documents handled in the meeting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>
                <a:solidFill>
                  <a:srgbClr val="FF0000"/>
                </a:solidFill>
                <a:latin typeface="+mn-lt"/>
                <a:cs typeface="Arial" pitchFamily="34" charset="0"/>
              </a:rPr>
              <a:t>201 (199 BCF + 2 A) </a:t>
            </a:r>
            <a:r>
              <a:rPr lang="en-US" altLang="de-DE" sz="2000" dirty="0">
                <a:latin typeface="+mn-lt"/>
                <a:cs typeface="Arial" pitchFamily="34" charset="0"/>
              </a:rPr>
              <a:t>Change Requests agreed, mainly 5GS_Ph1-CT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33 </a:t>
            </a:r>
            <a:r>
              <a:rPr lang="en-US" altLang="de-DE" sz="2000" dirty="0" err="1" smtClean="0">
                <a:latin typeface="+mn-lt"/>
                <a:cs typeface="Arial" pitchFamily="34" charset="0"/>
              </a:rPr>
              <a:t>pCRs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agreed on Rel-16 studies (LOLC, QUIC, UPPS)</a:t>
            </a:r>
            <a:endParaRPr lang="nb-NO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Items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4 </a:t>
            </a:r>
            <a:r>
              <a:rPr lang="nb-NO" altLang="de-DE" sz="2000" dirty="0">
                <a:solidFill>
                  <a:srgbClr val="FF0000"/>
                </a:solidFill>
                <a:latin typeface="+mn-lt"/>
                <a:cs typeface="Arial" pitchFamily="34" charset="0"/>
              </a:rPr>
              <a:t>new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agreed</a:t>
            </a:r>
            <a:endParaRPr lang="nb-NO" altLang="de-DE" sz="2000" dirty="0" smtClean="0">
              <a:latin typeface="+mn-lt"/>
              <a:cs typeface="Arial" pitchFamily="34" charset="0"/>
            </a:endParaRP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7 new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endorsed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latin typeface="+mn-lt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sent for information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TR </a:t>
            </a:r>
            <a:r>
              <a:rPr lang="fr-FR" altLang="de-DE" sz="2000" dirty="0" smtClean="0">
                <a:latin typeface="+mn-lt"/>
                <a:cs typeface="Arial" pitchFamily="34" charset="0"/>
              </a:rPr>
              <a:t>sent for information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pitchFamily="34" charset="0"/>
              </a:rPr>
              <a:t>CT4 #89: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86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Participants: </a:t>
            </a:r>
            <a:r>
              <a:rPr lang="en-US" altLang="de-DE" sz="1600" dirty="0" smtClean="0">
                <a:latin typeface="+mn-lt"/>
                <a:cs typeface="Arial" pitchFamily="34" charset="0"/>
                <a:hlinkClick r:id="rId3"/>
              </a:rPr>
              <a:t>CT4#89 attendees list</a:t>
            </a:r>
            <a:endParaRPr lang="en-GB" sz="1600" u="sng" dirty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Attended Participants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916767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3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</a:t>
            </a:r>
            <a:r>
              <a:rPr lang="en-US" altLang="de-DE" sz="1400" dirty="0" smtClean="0">
                <a:latin typeface="+mj-lt"/>
                <a:cs typeface="Arial" charset="0"/>
              </a:rPr>
              <a:t>Rel-16 and Rel-15 </a:t>
            </a:r>
            <a:r>
              <a:rPr lang="en-US" altLang="de-DE" sz="1400" dirty="0" err="1" smtClean="0">
                <a:latin typeface="+mj-lt"/>
                <a:cs typeface="Arial" charset="0"/>
              </a:rPr>
              <a:t>WIs</a:t>
            </a:r>
            <a:r>
              <a:rPr lang="en-US" altLang="de-DE" sz="1400" dirty="0" err="1">
                <a:latin typeface="+mj-lt"/>
                <a:cs typeface="Arial" charset="0"/>
              </a:rPr>
              <a:t>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03896"/>
              </p:ext>
            </p:extLst>
          </p:nvPr>
        </p:nvGraphicFramePr>
        <p:xfrm>
          <a:off x="366713" y="4907117"/>
          <a:ext cx="34480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7" name="Worksheet" r:id="rId4" imgW="3447955" imgH="1009552" progId="Excel.Sheet.12">
                  <p:embed/>
                </p:oleObj>
              </mc:Choice>
              <mc:Fallback>
                <p:oleObj name="Worksheet" r:id="rId4" imgW="3447955" imgH="100955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6713" y="4907117"/>
                        <a:ext cx="3448050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212129"/>
              </p:ext>
            </p:extLst>
          </p:nvPr>
        </p:nvGraphicFramePr>
        <p:xfrm>
          <a:off x="366715" y="1523999"/>
          <a:ext cx="8577941" cy="1881538"/>
        </p:xfrm>
        <a:graphic>
          <a:graphicData uri="http://schemas.openxmlformats.org/drawingml/2006/table">
            <a:tbl>
              <a:tblPr/>
              <a:tblGrid>
                <a:gridCol w="5206771"/>
                <a:gridCol w="783771"/>
                <a:gridCol w="609600"/>
                <a:gridCol w="638629"/>
                <a:gridCol w="478971"/>
                <a:gridCol w="860199"/>
              </a:tblGrid>
              <a:tr h="43688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Name</a:t>
                      </a:r>
                    </a:p>
                  </a:txBody>
                  <a:tcPr marL="8420" marR="8420" marT="84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Acronym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20" marR="8420" marT="84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Start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20" marR="8420" marT="84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Finish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20" marR="8420" marT="84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20" marR="8420" marT="84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Hyperlink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20" marR="8420" marT="84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490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CT4 aspects of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ePWS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(Possible impacts)</a:t>
                      </a:r>
                    </a:p>
                  </a:txBody>
                  <a:tcPr marL="151568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ePWS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sept-18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déc-19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CP-182228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6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Study on Load and Overload Control of 5GC Service Based Interfaces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FS_LOLC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juin-18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juin-19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60%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CP-181195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6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Study on IETF QUIC Transport for Service Based Interfaces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FS_QUIC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juin-18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juin-19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75%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CP-183245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6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Study on User Plane Protocol in 5GC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FS_UPPS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déc-17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juin-19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70%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CP-182052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90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(IETF)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draft-</a:t>
                      </a:r>
                      <a:r>
                        <a:rPr lang="en-US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ietf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-insipid-</a:t>
                      </a:r>
                      <a:r>
                        <a:rPr lang="en-US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logme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-marking </a:t>
                      </a:r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--&gt; RFC 8497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784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ISAT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sept-14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mars-16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CP-150091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90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</a:t>
                      </a:r>
                      <a:r>
                        <a:rPr lang="en-US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IETFdraft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en-US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ietf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-dime-load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784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DLoCMe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déc-16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mars-17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CP-160645</a:t>
                      </a:r>
                    </a:p>
                  </a:txBody>
                  <a:tcPr marL="8420" marR="8420" marT="84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96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656357" y="1139323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Agreed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fr-FR" altLang="de-DE" kern="0" dirty="0" err="1" smtClean="0">
                <a:latin typeface="Arial" charset="0"/>
                <a:cs typeface="Arial" charset="0"/>
              </a:rPr>
              <a:t>Work</a:t>
            </a:r>
            <a:r>
              <a:rPr lang="fr-FR" altLang="de-DE" kern="0" dirty="0" smtClean="0">
                <a:latin typeface="Arial" charset="0"/>
                <a:cs typeface="Arial" charset="0"/>
              </a:rPr>
              <a:t> Items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534040"/>
              </p:ext>
            </p:extLst>
          </p:nvPr>
        </p:nvGraphicFramePr>
        <p:xfrm>
          <a:off x="928913" y="2282323"/>
          <a:ext cx="7852229" cy="2841220"/>
        </p:xfrm>
        <a:graphic>
          <a:graphicData uri="http://schemas.openxmlformats.org/drawingml/2006/table">
            <a:tbl>
              <a:tblPr firstRow="1" firstCol="1" bandRow="1"/>
              <a:tblGrid>
                <a:gridCol w="971618"/>
                <a:gridCol w="2808736"/>
                <a:gridCol w="1361470"/>
                <a:gridCol w="2710405"/>
              </a:tblGrid>
              <a:tr h="4033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93763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C4-190349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eSBA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Mobile, Huawei, NTT Docomo, Sprint, Telecom Italia, Nokia, ZTE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Song Yue &lt;songyue@CHINAMOBILE.COM&gt;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5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C4-190350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Enhancing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Topology of SMF and UPF in 5G Networks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Nokia Shanghai Bell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&lt;bruno.landais@nokia.com&gt;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57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C4-190608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Enhancement to the 5GC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LoCation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Services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CATT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Tingfang Tang 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&lt;tangtingfang@catt.cn&gt;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57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C4-190613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Media Handling for RAN Delay Budget Reporting in MTSI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Intel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Thomas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Luetzenkirchen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&lt;Thomas.luetzenkirchen@intel.com&gt;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656357" y="1139323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Endorsed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fr-FR" altLang="de-DE" kern="0" dirty="0" err="1" smtClean="0">
                <a:latin typeface="Arial" charset="0"/>
                <a:cs typeface="Arial" charset="0"/>
              </a:rPr>
              <a:t>Work</a:t>
            </a:r>
            <a:r>
              <a:rPr lang="fr-FR" altLang="de-DE" kern="0" dirty="0" smtClean="0">
                <a:latin typeface="Arial" charset="0"/>
                <a:cs typeface="Arial" charset="0"/>
              </a:rPr>
              <a:t> Items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021550"/>
              </p:ext>
            </p:extLst>
          </p:nvPr>
        </p:nvGraphicFramePr>
        <p:xfrm>
          <a:off x="957943" y="2226593"/>
          <a:ext cx="7837713" cy="3767817"/>
        </p:xfrm>
        <a:graphic>
          <a:graphicData uri="http://schemas.openxmlformats.org/drawingml/2006/table">
            <a:tbl>
              <a:tblPr firstRow="1" firstCol="1" bandRow="1"/>
              <a:tblGrid>
                <a:gridCol w="964945"/>
                <a:gridCol w="3879472"/>
                <a:gridCol w="1496648"/>
                <a:gridCol w="1496648"/>
              </a:tblGrid>
              <a:tr h="47255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Lead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65905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C4-190082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aspects of System enhancements for Provision of Access to Restricted Local Operator Services by Unauthenticated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Nokia Shanghai Bell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6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C4-190352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Access Traffic Steering, Switch and Splitting support in 5G system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ZTE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6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C4-190385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aspects of 5GS enhanced support of vertical and LAN services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Nokia Shanghai Bell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6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C4-190386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Cellular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IoT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support and evolution for the 5G System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QUALCOMM JAPAN LLC.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6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C4-190387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ZTE, China Telecom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6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C4-190388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on Enablers for Network Automation for 5G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CT3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6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8"/>
                        </a:rPr>
                        <a:t>C4-190389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5WWC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Huawei, HiSilicon /Christian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566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Reports sent for Information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797990"/>
              </p:ext>
            </p:extLst>
          </p:nvPr>
        </p:nvGraphicFramePr>
        <p:xfrm>
          <a:off x="1220786" y="1999343"/>
          <a:ext cx="6604001" cy="1464771"/>
        </p:xfrm>
        <a:graphic>
          <a:graphicData uri="http://schemas.openxmlformats.org/drawingml/2006/table">
            <a:tbl>
              <a:tblPr firstRow="1" firstCol="1" bandRow="1"/>
              <a:tblGrid>
                <a:gridCol w="999900"/>
                <a:gridCol w="3081969"/>
                <a:gridCol w="1261066"/>
                <a:gridCol w="1261066"/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u="sng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C4-190633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Draft TR 29.892 </a:t>
                      </a: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v0.5.0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SoftBank Corp.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Satoru Matsushima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C4-190634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Draft TR 29.843 v0.3.0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C4-190635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Draft TR 29.893 v0.4.0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-79240"/>
            <a:ext cx="6834187" cy="1143000"/>
          </a:xfrm>
        </p:spPr>
        <p:txBody>
          <a:bodyPr/>
          <a:lstStyle/>
          <a:p>
            <a:r>
              <a:rPr lang="fr-FR" altLang="de-DE" dirty="0" smtClean="0">
                <a:latin typeface="Arial" charset="0"/>
                <a:cs typeface="Arial" charset="0"/>
              </a:rPr>
              <a:t>LS OUT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447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02261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21946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4860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09722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087572"/>
              </p:ext>
            </p:extLst>
          </p:nvPr>
        </p:nvGraphicFramePr>
        <p:xfrm>
          <a:off x="595086" y="1306288"/>
          <a:ext cx="7852228" cy="4341751"/>
        </p:xfrm>
        <a:graphic>
          <a:graphicData uri="http://schemas.openxmlformats.org/drawingml/2006/table">
            <a:tbl>
              <a:tblPr firstRow="1" firstCol="1" bandRow="1"/>
              <a:tblGrid>
                <a:gridCol w="962786"/>
                <a:gridCol w="2968260"/>
                <a:gridCol w="1297196"/>
                <a:gridCol w="2623986"/>
              </a:tblGrid>
              <a:tr h="40744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Contact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56824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C4-190346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 Interim conclusions for SA2 study on Radio Capabilities Signallin Optimisations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 &lt;sridhar.bhaskaran@huawei.com&gt;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24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C4-190348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LS on verification of PLMN-ID in the SEPP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Jesus De Gregorio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&lt;jesus.de.gregorio@ericsson.com&gt;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3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C4-190485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GTP Recovery Counter &amp; GSN node behaviour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&lt;bruno.landais@nokia.com&gt;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24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C4-190534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Nudr Sensitive Data Protection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Hewlett-Packard Enterprise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Anders Askerup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&lt;anders.askerup@hpe.com&gt;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3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C4-190537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SGSN role in Dual Connectivity with NR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Ulrich Wiehe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&lt;ulrich.wiehe@nokia.com&gt;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3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C4-190590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Cause mapping in 5GS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Orange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Julien Bournelle &lt;julien.bournelle@orange.com&gt;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42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8"/>
                        </a:rPr>
                        <a:t>C4-190609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Maximum HTTP payload size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3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9"/>
                        </a:rPr>
                        <a:t>C4-190610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eDRX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cycles for CM-CONNECTED with RRC inactive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 &lt;sridhar.bhaskaran@huawei.com&gt;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83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10"/>
                        </a:rPr>
                        <a:t>C4-190589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Completion of X2 TNL Address Discovery for EN-DC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6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&lt;bruno.landais@nokia.com&gt;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156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altLang="de-DE" dirty="0" smtClean="0">
                <a:latin typeface="Arial" charset="0"/>
                <a:cs typeface="Arial" charset="0"/>
              </a:rPr>
              <a:t>User-plane Protocol for Rel-16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12252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User-plane Protocol [FS_UPPS] 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Liaise with IETF on the current GTP-U definition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Set of criteria for protocol selection based on Rel-16 requirements and candidate protocol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Spec: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29.892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v0.5.0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candidate protocols have been described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 criteria have been listed and will be used for solution comparison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TR sent for information at this CT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 and comparison of the candidate protocols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SID completion: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</a:p>
        </p:txBody>
      </p:sp>
    </p:spTree>
    <p:extLst>
      <p:ext uri="{BB962C8B-B14F-4D97-AF65-F5344CB8AC3E}">
        <p14:creationId xmlns:p14="http://schemas.microsoft.com/office/powerpoint/2010/main" val="22257351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66730</TotalTime>
  <Words>2354</Words>
  <Application>Microsoft Office PowerPoint</Application>
  <PresentationFormat>Affichage à l'écran (4:3)</PresentationFormat>
  <Paragraphs>508</Paragraphs>
  <Slides>24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7" baseType="lpstr">
      <vt:lpstr>3gpp</vt:lpstr>
      <vt:lpstr>Custom Design</vt:lpstr>
      <vt:lpstr>Worksheet</vt:lpstr>
      <vt:lpstr>Présentation PowerPoint</vt:lpstr>
      <vt:lpstr>TSG CT WG4 Organisation </vt:lpstr>
      <vt:lpstr>Présentation PowerPoint</vt:lpstr>
      <vt:lpstr>CT4 Progress</vt:lpstr>
      <vt:lpstr>Présentation PowerPoint</vt:lpstr>
      <vt:lpstr>Présentation PowerPoint</vt:lpstr>
      <vt:lpstr>Technical Reports sent for Information</vt:lpstr>
      <vt:lpstr>LS OUT</vt:lpstr>
      <vt:lpstr>CT4: User-plane Protocol for Rel-16</vt:lpstr>
      <vt:lpstr>CT4: QUIC Transport for SBI</vt:lpstr>
      <vt:lpstr>CT4: Load/Overload Control on SBI </vt:lpstr>
      <vt:lpstr>CT4: Update on 5GS_Ph1</vt:lpstr>
      <vt:lpstr>CT4: 5GS_Ph1 Update (1/2)</vt:lpstr>
      <vt:lpstr>CT4: 5GS_Ph1 Update (2/2)</vt:lpstr>
      <vt:lpstr>For information to CT Plenary</vt:lpstr>
      <vt:lpstr>For information to CT Plenary</vt:lpstr>
      <vt:lpstr>Incoming liaisons to CT plenary</vt:lpstr>
      <vt:lpstr>For CT Plenary action</vt:lpstr>
      <vt:lpstr>CT Plenary Decisions for CT4</vt:lpstr>
      <vt:lpstr>CRs to CT Plenary</vt:lpstr>
      <vt:lpstr>CRs for Conditional Approval (CT4)</vt:lpstr>
      <vt:lpstr>CRs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TSG</cp:lastModifiedBy>
  <cp:revision>1718</cp:revision>
  <dcterms:created xsi:type="dcterms:W3CDTF">2009-10-13T12:22:16Z</dcterms:created>
  <dcterms:modified xsi:type="dcterms:W3CDTF">2019-03-17T07:50:57Z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