
<file path=[Content_Types].xml><?xml version="1.0" encoding="utf-8"?>
<Types xmlns="http://schemas.openxmlformats.org/package/2006/content-types">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 id="2147483730" r:id="rId2"/>
  </p:sldMasterIdLst>
  <p:notesMasterIdLst>
    <p:notesMasterId r:id="rId34"/>
  </p:notesMasterIdLst>
  <p:handoutMasterIdLst>
    <p:handoutMasterId r:id="rId35"/>
  </p:handoutMasterIdLst>
  <p:sldIdLst>
    <p:sldId id="337" r:id="rId3"/>
    <p:sldId id="339" r:id="rId4"/>
    <p:sldId id="338" r:id="rId5"/>
    <p:sldId id="516" r:id="rId6"/>
    <p:sldId id="355" r:id="rId7"/>
    <p:sldId id="385" r:id="rId8"/>
    <p:sldId id="532" r:id="rId9"/>
    <p:sldId id="500" r:id="rId10"/>
    <p:sldId id="531" r:id="rId11"/>
    <p:sldId id="521" r:id="rId12"/>
    <p:sldId id="470" r:id="rId13"/>
    <p:sldId id="526" r:id="rId14"/>
    <p:sldId id="515" r:id="rId15"/>
    <p:sldId id="533" r:id="rId16"/>
    <p:sldId id="522" r:id="rId17"/>
    <p:sldId id="523" r:id="rId18"/>
    <p:sldId id="524" r:id="rId19"/>
    <p:sldId id="534" r:id="rId20"/>
    <p:sldId id="535" r:id="rId21"/>
    <p:sldId id="520" r:id="rId22"/>
    <p:sldId id="530" r:id="rId23"/>
    <p:sldId id="511" r:id="rId24"/>
    <p:sldId id="340" r:id="rId25"/>
    <p:sldId id="387" r:id="rId26"/>
    <p:sldId id="536" r:id="rId27"/>
    <p:sldId id="537" r:id="rId28"/>
    <p:sldId id="538" r:id="rId29"/>
    <p:sldId id="487" r:id="rId30"/>
    <p:sldId id="539" r:id="rId31"/>
    <p:sldId id="372" r:id="rId32"/>
    <p:sldId id="507" r:id="rId33"/>
  </p:sldIdLst>
  <p:sldSz cx="9144000" cy="6858000" type="screen4x3"/>
  <p:notesSz cx="6797675" cy="9928225"/>
  <p:defaultTextStyle>
    <a:defPPr>
      <a:defRPr lang="en-US"/>
    </a:defPPr>
    <a:lvl1pPr algn="l" rtl="0" eaLnBrk="0" fontAlgn="base" hangingPunct="0">
      <a:spcBef>
        <a:spcPct val="0"/>
      </a:spcBef>
      <a:spcAft>
        <a:spcPct val="0"/>
      </a:spcAft>
      <a:defRPr sz="1000" kern="1200">
        <a:solidFill>
          <a:schemeClr val="tx1"/>
        </a:solidFill>
        <a:latin typeface="Arial" charset="0"/>
        <a:ea typeface="+mn-ea"/>
        <a:cs typeface="+mn-cs"/>
      </a:defRPr>
    </a:lvl1pPr>
    <a:lvl2pPr marL="457200" algn="l" rtl="0" eaLnBrk="0" fontAlgn="base" hangingPunct="0">
      <a:spcBef>
        <a:spcPct val="0"/>
      </a:spcBef>
      <a:spcAft>
        <a:spcPct val="0"/>
      </a:spcAft>
      <a:defRPr sz="1000" kern="1200">
        <a:solidFill>
          <a:schemeClr val="tx1"/>
        </a:solidFill>
        <a:latin typeface="Arial" charset="0"/>
        <a:ea typeface="+mn-ea"/>
        <a:cs typeface="+mn-cs"/>
      </a:defRPr>
    </a:lvl2pPr>
    <a:lvl3pPr marL="914400" algn="l" rtl="0" eaLnBrk="0" fontAlgn="base" hangingPunct="0">
      <a:spcBef>
        <a:spcPct val="0"/>
      </a:spcBef>
      <a:spcAft>
        <a:spcPct val="0"/>
      </a:spcAft>
      <a:defRPr sz="1000" kern="1200">
        <a:solidFill>
          <a:schemeClr val="tx1"/>
        </a:solidFill>
        <a:latin typeface="Arial" charset="0"/>
        <a:ea typeface="+mn-ea"/>
        <a:cs typeface="+mn-cs"/>
      </a:defRPr>
    </a:lvl3pPr>
    <a:lvl4pPr marL="1371600" algn="l" rtl="0" eaLnBrk="0" fontAlgn="base" hangingPunct="0">
      <a:spcBef>
        <a:spcPct val="0"/>
      </a:spcBef>
      <a:spcAft>
        <a:spcPct val="0"/>
      </a:spcAft>
      <a:defRPr sz="1000" kern="1200">
        <a:solidFill>
          <a:schemeClr val="tx1"/>
        </a:solidFill>
        <a:latin typeface="Arial" charset="0"/>
        <a:ea typeface="+mn-ea"/>
        <a:cs typeface="+mn-cs"/>
      </a:defRPr>
    </a:lvl4pPr>
    <a:lvl5pPr marL="1828800" algn="l" rtl="0" eaLnBrk="0" fontAlgn="base" hangingPunct="0">
      <a:spcBef>
        <a:spcPct val="0"/>
      </a:spcBef>
      <a:spcAft>
        <a:spcPct val="0"/>
      </a:spcAft>
      <a:defRPr sz="1000" kern="1200">
        <a:solidFill>
          <a:schemeClr val="tx1"/>
        </a:solidFill>
        <a:latin typeface="Arial" charset="0"/>
        <a:ea typeface="+mn-ea"/>
        <a:cs typeface="+mn-cs"/>
      </a:defRPr>
    </a:lvl5pPr>
    <a:lvl6pPr marL="2286000" algn="l" defTabSz="914400" rtl="0" eaLnBrk="1" latinLnBrk="0" hangingPunct="1">
      <a:defRPr sz="1000" kern="1200">
        <a:solidFill>
          <a:schemeClr val="tx1"/>
        </a:solidFill>
        <a:latin typeface="Arial" charset="0"/>
        <a:ea typeface="+mn-ea"/>
        <a:cs typeface="+mn-cs"/>
      </a:defRPr>
    </a:lvl6pPr>
    <a:lvl7pPr marL="2743200" algn="l" defTabSz="914400" rtl="0" eaLnBrk="1" latinLnBrk="0" hangingPunct="1">
      <a:defRPr sz="1000" kern="1200">
        <a:solidFill>
          <a:schemeClr val="tx1"/>
        </a:solidFill>
        <a:latin typeface="Arial" charset="0"/>
        <a:ea typeface="+mn-ea"/>
        <a:cs typeface="+mn-cs"/>
      </a:defRPr>
    </a:lvl7pPr>
    <a:lvl8pPr marL="3200400" algn="l" defTabSz="914400" rtl="0" eaLnBrk="1" latinLnBrk="0" hangingPunct="1">
      <a:defRPr sz="1000" kern="1200">
        <a:solidFill>
          <a:schemeClr val="tx1"/>
        </a:solidFill>
        <a:latin typeface="Arial" charset="0"/>
        <a:ea typeface="+mn-ea"/>
        <a:cs typeface="+mn-cs"/>
      </a:defRPr>
    </a:lvl8pPr>
    <a:lvl9pPr marL="3657600" algn="l" defTabSz="914400" rtl="0" eaLnBrk="1" latinLnBrk="0" hangingPunct="1">
      <a:defRPr sz="1000"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CCCC"/>
    <a:srgbClr val="FF0000"/>
    <a:srgbClr val="0000FF"/>
    <a:srgbClr val="72AF2F"/>
    <a:srgbClr val="3399FF"/>
    <a:srgbClr val="999999"/>
    <a:srgbClr val="72732F"/>
    <a:srgbClr val="B1D254"/>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59" autoAdjust="0"/>
    <p:restoredTop sz="94705" autoAdjust="0"/>
  </p:normalViewPr>
  <p:slideViewPr>
    <p:cSldViewPr snapToGrid="0">
      <p:cViewPr>
        <p:scale>
          <a:sx n="87" d="100"/>
          <a:sy n="87" d="100"/>
        </p:scale>
        <p:origin x="-1284" y="-10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45" d="100"/>
          <a:sy n="45" d="100"/>
        </p:scale>
        <p:origin x="-2789" y="-91"/>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B05324B0-B21C-4180-A49F-47E63A192B2D}" type="slidenum">
              <a:rPr lang="en-GB"/>
              <a:pPr>
                <a:defRPr/>
              </a:pPr>
              <a:t>‹Nr.›</a:t>
            </a:fld>
            <a:endParaRPr lang="en-GB"/>
          </a:p>
        </p:txBody>
      </p:sp>
    </p:spTree>
    <p:extLst>
      <p:ext uri="{BB962C8B-B14F-4D97-AF65-F5344CB8AC3E}">
        <p14:creationId xmlns:p14="http://schemas.microsoft.com/office/powerpoint/2010/main" val="26654391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51204"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68AC1C94-CDB4-4B40-B394-58C67C32F446}" type="slidenum">
              <a:rPr lang="en-GB"/>
              <a:pPr>
                <a:defRPr/>
              </a:pPr>
              <a:t>‹Nr.›</a:t>
            </a:fld>
            <a:endParaRPr lang="en-GB"/>
          </a:p>
        </p:txBody>
      </p:sp>
    </p:spTree>
    <p:extLst>
      <p:ext uri="{BB962C8B-B14F-4D97-AF65-F5344CB8AC3E}">
        <p14:creationId xmlns:p14="http://schemas.microsoft.com/office/powerpoint/2010/main" val="22377501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de-DE" smtClean="0"/>
          </a:p>
          <a:p>
            <a:pPr eaLnBrk="1" hangingPunct="1"/>
            <a:endParaRPr lang="en-US" altLang="de-DE" smtClean="0"/>
          </a:p>
        </p:txBody>
      </p:sp>
      <p:sp>
        <p:nvSpPr>
          <p:cNvPr id="52228" name="Slide Number Placeholder 3"/>
          <p:cNvSpPr txBox="1">
            <a:spLocks noGrp="1"/>
          </p:cNvSpPr>
          <p:nvPr/>
        </p:nvSpPr>
        <p:spPr bwMode="auto">
          <a:xfrm>
            <a:off x="3851275" y="9431338"/>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859" tIns="46430" rIns="92859" bIns="46430" anchor="b"/>
          <a:lstStyle>
            <a:lvl1pPr defTabSz="930275">
              <a:defRPr sz="1000">
                <a:solidFill>
                  <a:schemeClr val="tx1"/>
                </a:solidFill>
                <a:latin typeface="Arial" charset="0"/>
              </a:defRPr>
            </a:lvl1pPr>
            <a:lvl2pPr marL="742950" indent="-285750" defTabSz="930275">
              <a:defRPr sz="1000">
                <a:solidFill>
                  <a:schemeClr val="tx1"/>
                </a:solidFill>
                <a:latin typeface="Arial" charset="0"/>
              </a:defRPr>
            </a:lvl2pPr>
            <a:lvl3pPr marL="1143000" indent="-228600" defTabSz="930275">
              <a:defRPr sz="1000">
                <a:solidFill>
                  <a:schemeClr val="tx1"/>
                </a:solidFill>
                <a:latin typeface="Arial" charset="0"/>
              </a:defRPr>
            </a:lvl3pPr>
            <a:lvl4pPr marL="1600200" indent="-228600" defTabSz="930275">
              <a:defRPr sz="1000">
                <a:solidFill>
                  <a:schemeClr val="tx1"/>
                </a:solidFill>
                <a:latin typeface="Arial" charset="0"/>
              </a:defRPr>
            </a:lvl4pPr>
            <a:lvl5pPr marL="2057400" indent="-228600" defTabSz="930275">
              <a:defRPr sz="1000">
                <a:solidFill>
                  <a:schemeClr val="tx1"/>
                </a:solidFill>
                <a:latin typeface="Arial" charset="0"/>
              </a:defRPr>
            </a:lvl5pPr>
            <a:lvl6pPr marL="2514600" indent="-228600" defTabSz="930275" eaLnBrk="0" fontAlgn="base" hangingPunct="0">
              <a:spcBef>
                <a:spcPct val="0"/>
              </a:spcBef>
              <a:spcAft>
                <a:spcPct val="0"/>
              </a:spcAft>
              <a:defRPr sz="1000">
                <a:solidFill>
                  <a:schemeClr val="tx1"/>
                </a:solidFill>
                <a:latin typeface="Arial" charset="0"/>
              </a:defRPr>
            </a:lvl6pPr>
            <a:lvl7pPr marL="2971800" indent="-228600" defTabSz="930275" eaLnBrk="0" fontAlgn="base" hangingPunct="0">
              <a:spcBef>
                <a:spcPct val="0"/>
              </a:spcBef>
              <a:spcAft>
                <a:spcPct val="0"/>
              </a:spcAft>
              <a:defRPr sz="1000">
                <a:solidFill>
                  <a:schemeClr val="tx1"/>
                </a:solidFill>
                <a:latin typeface="Arial" charset="0"/>
              </a:defRPr>
            </a:lvl7pPr>
            <a:lvl8pPr marL="3429000" indent="-228600" defTabSz="930275" eaLnBrk="0" fontAlgn="base" hangingPunct="0">
              <a:spcBef>
                <a:spcPct val="0"/>
              </a:spcBef>
              <a:spcAft>
                <a:spcPct val="0"/>
              </a:spcAft>
              <a:defRPr sz="1000">
                <a:solidFill>
                  <a:schemeClr val="tx1"/>
                </a:solidFill>
                <a:latin typeface="Arial" charset="0"/>
              </a:defRPr>
            </a:lvl8pPr>
            <a:lvl9pPr marL="3886200" indent="-228600" defTabSz="930275" eaLnBrk="0" fontAlgn="base" hangingPunct="0">
              <a:spcBef>
                <a:spcPct val="0"/>
              </a:spcBef>
              <a:spcAft>
                <a:spcPct val="0"/>
              </a:spcAft>
              <a:defRPr sz="1000">
                <a:solidFill>
                  <a:schemeClr val="tx1"/>
                </a:solidFill>
                <a:latin typeface="Arial" charset="0"/>
              </a:defRPr>
            </a:lvl9pPr>
          </a:lstStyle>
          <a:p>
            <a:pPr algn="r" eaLnBrk="1" hangingPunct="1"/>
            <a:fld id="{1B08FE9F-E3AB-4566-ADCD-E14AFC046636}" type="slidenum">
              <a:rPr lang="en-GB" altLang="de-DE" sz="1200">
                <a:latin typeface="Times New Roman" pitchFamily="18" charset="0"/>
              </a:rPr>
              <a:pPr algn="r" eaLnBrk="1" hangingPunct="1"/>
              <a:t>2</a:t>
            </a:fld>
            <a:endParaRPr lang="en-GB" altLang="de-DE" sz="1200">
              <a:latin typeface="Times New Roman" pitchFamily="18" charset="0"/>
            </a:endParaRPr>
          </a:p>
        </p:txBody>
      </p:sp>
    </p:spTree>
    <p:extLst>
      <p:ext uri="{BB962C8B-B14F-4D97-AF65-F5344CB8AC3E}">
        <p14:creationId xmlns:p14="http://schemas.microsoft.com/office/powerpoint/2010/main" val="30435063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4182176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068147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388152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5096398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431139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28CAE33-E1A8-4B32-8C65-489B241130DF}" type="datetimeFigureOut">
              <a:rPr lang="en-US"/>
              <a:pPr>
                <a:defRPr/>
              </a:pPr>
              <a:t>12/18/2017</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FD3F404-A207-4201-A772-67413AA32302}" type="slidenum">
              <a:rPr lang="en-US"/>
              <a:pPr>
                <a:defRPr/>
              </a:pPr>
              <a:t>‹Nr.›</a:t>
            </a:fld>
            <a:endParaRPr lang="en-US"/>
          </a:p>
        </p:txBody>
      </p:sp>
    </p:spTree>
    <p:extLst>
      <p:ext uri="{BB962C8B-B14F-4D97-AF65-F5344CB8AC3E}">
        <p14:creationId xmlns:p14="http://schemas.microsoft.com/office/powerpoint/2010/main" val="31598956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CF892347-9E57-4364-821E-92816920C66C}" type="datetimeFigureOut">
              <a:rPr lang="en-US"/>
              <a:pPr>
                <a:defRPr/>
              </a:pPr>
              <a:t>12/18/2017</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601F24E-CFED-46B9-BC16-25017DF0AC3E}" type="slidenum">
              <a:rPr lang="en-US"/>
              <a:pPr>
                <a:defRPr/>
              </a:pPr>
              <a:t>‹Nr.›</a:t>
            </a:fld>
            <a:endParaRPr lang="en-US"/>
          </a:p>
        </p:txBody>
      </p:sp>
    </p:spTree>
    <p:extLst>
      <p:ext uri="{BB962C8B-B14F-4D97-AF65-F5344CB8AC3E}">
        <p14:creationId xmlns:p14="http://schemas.microsoft.com/office/powerpoint/2010/main" val="33697297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2AF55013-9F95-4BFE-94D4-197FB7048F38}" type="datetimeFigureOut">
              <a:rPr lang="en-US"/>
              <a:pPr>
                <a:defRPr/>
              </a:pPr>
              <a:t>12/18/2017</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420A52B-7D80-41DD-B770-E5BFCEF3E7CF}" type="slidenum">
              <a:rPr lang="en-US"/>
              <a:pPr>
                <a:defRPr/>
              </a:pPr>
              <a:t>‹Nr.›</a:t>
            </a:fld>
            <a:endParaRPr lang="en-US"/>
          </a:p>
        </p:txBody>
      </p:sp>
    </p:spTree>
    <p:extLst>
      <p:ext uri="{BB962C8B-B14F-4D97-AF65-F5344CB8AC3E}">
        <p14:creationId xmlns:p14="http://schemas.microsoft.com/office/powerpoint/2010/main" val="26958077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22FB6418-CA46-4930-846A-55B7FBB6DFF3}" type="datetimeFigureOut">
              <a:rPr lang="en-US"/>
              <a:pPr>
                <a:defRPr/>
              </a:pPr>
              <a:t>12/18/2017</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08BCA76-7223-4E29-8A51-66240AE467E7}" type="slidenum">
              <a:rPr lang="en-US"/>
              <a:pPr>
                <a:defRPr/>
              </a:pPr>
              <a:t>‹Nr.›</a:t>
            </a:fld>
            <a:endParaRPr lang="en-US"/>
          </a:p>
        </p:txBody>
      </p:sp>
    </p:spTree>
    <p:extLst>
      <p:ext uri="{BB962C8B-B14F-4D97-AF65-F5344CB8AC3E}">
        <p14:creationId xmlns:p14="http://schemas.microsoft.com/office/powerpoint/2010/main" val="15284955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2F5880E5-F090-4510-BE0A-AAD1969C565C}" type="datetimeFigureOut">
              <a:rPr lang="en-US"/>
              <a:pPr>
                <a:defRPr/>
              </a:pPr>
              <a:t>12/18/2017</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CE99B55E-A689-498A-996A-87A7BC2FF499}" type="slidenum">
              <a:rPr lang="en-US"/>
              <a:pPr>
                <a:defRPr/>
              </a:pPr>
              <a:t>‹Nr.›</a:t>
            </a:fld>
            <a:endParaRPr lang="en-US"/>
          </a:p>
        </p:txBody>
      </p:sp>
    </p:spTree>
    <p:extLst>
      <p:ext uri="{BB962C8B-B14F-4D97-AF65-F5344CB8AC3E}">
        <p14:creationId xmlns:p14="http://schemas.microsoft.com/office/powerpoint/2010/main" val="730817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8042B7DE-B8FC-4131-B803-AEF4938CB7EA}" type="datetimeFigureOut">
              <a:rPr lang="en-US"/>
              <a:pPr>
                <a:defRPr/>
              </a:pPr>
              <a:t>12/18/2017</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69129EA6-5163-422A-BB58-DD8AFE09FF99}" type="slidenum">
              <a:rPr lang="en-US"/>
              <a:pPr>
                <a:defRPr/>
              </a:pPr>
              <a:t>‹Nr.›</a:t>
            </a:fld>
            <a:endParaRPr lang="en-US"/>
          </a:p>
        </p:txBody>
      </p:sp>
    </p:spTree>
    <p:extLst>
      <p:ext uri="{BB962C8B-B14F-4D97-AF65-F5344CB8AC3E}">
        <p14:creationId xmlns:p14="http://schemas.microsoft.com/office/powerpoint/2010/main" val="36239574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576758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DA7B7E7E-2C86-413E-943D-2F4763E06244}" type="datetimeFigureOut">
              <a:rPr lang="en-US"/>
              <a:pPr>
                <a:defRPr/>
              </a:pPr>
              <a:t>12/18/2017</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3FB3906C-8469-46C0-B4C1-1A2F710AE185}" type="slidenum">
              <a:rPr lang="en-US"/>
              <a:pPr>
                <a:defRPr/>
              </a:pPr>
              <a:t>‹Nr.›</a:t>
            </a:fld>
            <a:endParaRPr lang="en-US"/>
          </a:p>
        </p:txBody>
      </p:sp>
    </p:spTree>
    <p:extLst>
      <p:ext uri="{BB962C8B-B14F-4D97-AF65-F5344CB8AC3E}">
        <p14:creationId xmlns:p14="http://schemas.microsoft.com/office/powerpoint/2010/main" val="9170232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E67B5BD4-F425-417D-90D8-B43BEBDEF848}" type="datetimeFigureOut">
              <a:rPr lang="en-US"/>
              <a:pPr>
                <a:defRPr/>
              </a:pPr>
              <a:t>12/18/2017</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F14D021-828C-412B-983D-D1FA2F7E177F}" type="slidenum">
              <a:rPr lang="en-US"/>
              <a:pPr>
                <a:defRPr/>
              </a:pPr>
              <a:t>‹Nr.›</a:t>
            </a:fld>
            <a:endParaRPr lang="en-US"/>
          </a:p>
        </p:txBody>
      </p:sp>
    </p:spTree>
    <p:extLst>
      <p:ext uri="{BB962C8B-B14F-4D97-AF65-F5344CB8AC3E}">
        <p14:creationId xmlns:p14="http://schemas.microsoft.com/office/powerpoint/2010/main" val="38255345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AC929478-7400-47F7-8CE0-FE1EC0F677E4}" type="datetimeFigureOut">
              <a:rPr lang="en-US"/>
              <a:pPr>
                <a:defRPr/>
              </a:pPr>
              <a:t>12/18/2017</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4526158-1A65-493D-9772-EFB47DDBE3A9}" type="slidenum">
              <a:rPr lang="en-US"/>
              <a:pPr>
                <a:defRPr/>
              </a:pPr>
              <a:t>‹Nr.›</a:t>
            </a:fld>
            <a:endParaRPr lang="en-US"/>
          </a:p>
        </p:txBody>
      </p:sp>
    </p:spTree>
    <p:extLst>
      <p:ext uri="{BB962C8B-B14F-4D97-AF65-F5344CB8AC3E}">
        <p14:creationId xmlns:p14="http://schemas.microsoft.com/office/powerpoint/2010/main" val="13745734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FB4AD296-15C6-4D51-A2AA-158FF5D19B7F}" type="datetimeFigureOut">
              <a:rPr lang="en-US"/>
              <a:pPr>
                <a:defRPr/>
              </a:pPr>
              <a:t>12/18/2017</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CABAD23-934D-4955-ABF1-9D6E4980B5D0}" type="slidenum">
              <a:rPr lang="en-US"/>
              <a:pPr>
                <a:defRPr/>
              </a:pPr>
              <a:t>‹Nr.›</a:t>
            </a:fld>
            <a:endParaRPr lang="en-US"/>
          </a:p>
        </p:txBody>
      </p:sp>
    </p:spTree>
    <p:extLst>
      <p:ext uri="{BB962C8B-B14F-4D97-AF65-F5344CB8AC3E}">
        <p14:creationId xmlns:p14="http://schemas.microsoft.com/office/powerpoint/2010/main" val="27259006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B9831A8-76EE-4CED-AE76-6960D3800D6A}" type="datetimeFigureOut">
              <a:rPr lang="en-US"/>
              <a:pPr>
                <a:defRPr/>
              </a:pPr>
              <a:t>12/18/2017</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A5DDA8D-3BF7-48A6-AE76-B2C3BCE8B6A0}" type="slidenum">
              <a:rPr lang="en-US"/>
              <a:pPr>
                <a:defRPr/>
              </a:pPr>
              <a:t>‹Nr.›</a:t>
            </a:fld>
            <a:endParaRPr lang="en-US"/>
          </a:p>
        </p:txBody>
      </p:sp>
    </p:spTree>
    <p:extLst>
      <p:ext uri="{BB962C8B-B14F-4D97-AF65-F5344CB8AC3E}">
        <p14:creationId xmlns:p14="http://schemas.microsoft.com/office/powerpoint/2010/main" val="1952515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3069771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933007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468375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099565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68478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818097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406517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jpeg"/><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de-DE" dirty="0" smtClean="0"/>
              <a:t> Click to edit Master text styles</a:t>
            </a:r>
          </a:p>
          <a:p>
            <a:pPr lvl="1"/>
            <a:r>
              <a:rPr lang="en-US" altLang="de-DE" dirty="0" smtClean="0"/>
              <a:t>Second level</a:t>
            </a:r>
          </a:p>
          <a:p>
            <a:pPr lvl="2"/>
            <a:r>
              <a:rPr lang="en-US" altLang="de-DE" dirty="0" smtClean="0"/>
              <a:t>Third level</a:t>
            </a:r>
          </a:p>
          <a:p>
            <a:pPr lvl="3"/>
            <a:r>
              <a:rPr lang="en-US" altLang="de-DE" dirty="0" smtClean="0"/>
              <a:t>Fourth level</a:t>
            </a:r>
          </a:p>
          <a:p>
            <a:pPr lvl="4"/>
            <a:r>
              <a:rPr lang="en-US" altLang="de-DE" dirty="0" smtClean="0"/>
              <a:t>Fifth level</a:t>
            </a:r>
          </a:p>
        </p:txBody>
      </p:sp>
      <p:pic>
        <p:nvPicPr>
          <p:cNvPr id="1030" name="Picture 6" descr="3GPP_TM_RD.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5"/>
          <p:cNvSpPr>
            <a:spLocks noGrp="1"/>
          </p:cNvSpPr>
          <p:nvPr>
            <p:ph type="sldNum" sz="quarter" idx="4"/>
          </p:nvPr>
        </p:nvSpPr>
        <p:spPr>
          <a:xfrm>
            <a:off x="8558213" y="6483350"/>
            <a:ext cx="395287" cy="222250"/>
          </a:xfrm>
          <a:prstGeom prst="rect">
            <a:avLst/>
          </a:prstGeom>
        </p:spPr>
        <p:txBody>
          <a:bodyPr/>
          <a:lstStyle>
            <a:lvl1pPr eaLnBrk="1" hangingPunct="1">
              <a:defRPr sz="1100">
                <a:solidFill>
                  <a:schemeClr val="bg1"/>
                </a:solidFill>
                <a:latin typeface="Arial" charset="0"/>
              </a:defRPr>
            </a:lvl1pPr>
          </a:lstStyle>
          <a:p>
            <a:pPr>
              <a:defRPr/>
            </a:pPr>
            <a:fld id="{2B1655FF-5E33-46F1-BB88-97A14AAD3328}" type="slidenum">
              <a:rPr lang="en-GB"/>
              <a:pPr>
                <a:defRPr/>
              </a:pPr>
              <a:t>‹Nr.›</a:t>
            </a:fld>
            <a:endParaRPr lang="en-GB" dirty="0"/>
          </a:p>
        </p:txBody>
      </p:sp>
      <p:sp>
        <p:nvSpPr>
          <p:cNvPr id="1032" name="Rectangle 6"/>
          <p:cNvSpPr>
            <a:spLocks noChangeArrowheads="1"/>
          </p:cNvSpPr>
          <p:nvPr/>
        </p:nvSpPr>
        <p:spPr bwMode="auto">
          <a:xfrm>
            <a:off x="427038" y="6437313"/>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r>
              <a:rPr lang="en-US" altLang="de-DE" smtClean="0">
                <a:solidFill>
                  <a:schemeClr val="bg1"/>
                </a:solidFill>
              </a:rPr>
              <a:t>© 3GPP 2009     Mobile World Congress, Barcelona, 19</a:t>
            </a:r>
            <a:r>
              <a:rPr lang="en-US" altLang="de-DE" baseline="30000" smtClean="0">
                <a:solidFill>
                  <a:schemeClr val="bg1"/>
                </a:solidFill>
              </a:rPr>
              <a:t>th</a:t>
            </a:r>
            <a:r>
              <a:rPr lang="en-US" altLang="de-DE" smtClean="0">
                <a:solidFill>
                  <a:schemeClr val="bg1"/>
                </a:solidFill>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6" descr="3GPP_TM_RD.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436563" y="6470650"/>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de-DE" dirty="0">
                <a:solidFill>
                  <a:schemeClr val="bg1"/>
                </a:solidFill>
              </a:rPr>
              <a:t>© 3GPP </a:t>
            </a:r>
            <a:r>
              <a:rPr lang="en-US" altLang="de-DE" dirty="0" smtClean="0">
                <a:solidFill>
                  <a:schemeClr val="bg1"/>
                </a:solidFill>
              </a:rPr>
              <a:t>2017     </a:t>
            </a:r>
            <a:r>
              <a:rPr lang="en-US" altLang="de-DE" dirty="0">
                <a:solidFill>
                  <a:schemeClr val="bg1"/>
                </a:solidFill>
              </a:rPr>
              <a:t>CT WG</a:t>
            </a:r>
            <a:r>
              <a:rPr lang="de-DE" altLang="de-DE" dirty="0">
                <a:solidFill>
                  <a:schemeClr val="bg1"/>
                </a:solidFill>
              </a:rPr>
              <a:t>4</a:t>
            </a:r>
            <a:r>
              <a:rPr lang="en-US" altLang="de-DE" dirty="0">
                <a:solidFill>
                  <a:schemeClr val="bg1"/>
                </a:solidFill>
              </a:rPr>
              <a:t> </a:t>
            </a:r>
            <a:r>
              <a:rPr lang="de-DE" altLang="de-DE" dirty="0">
                <a:solidFill>
                  <a:schemeClr val="bg1"/>
                </a:solidFill>
              </a:rPr>
              <a:t>S</a:t>
            </a:r>
            <a:r>
              <a:rPr lang="en-US" altLang="de-DE" dirty="0" err="1">
                <a:solidFill>
                  <a:schemeClr val="bg1"/>
                </a:solidFill>
              </a:rPr>
              <a:t>tatus</a:t>
            </a:r>
            <a:r>
              <a:rPr lang="en-US" altLang="de-DE" dirty="0">
                <a:solidFill>
                  <a:schemeClr val="bg1"/>
                </a:solidFill>
              </a:rPr>
              <a:t> </a:t>
            </a:r>
            <a:r>
              <a:rPr lang="de-DE" altLang="de-DE" dirty="0">
                <a:solidFill>
                  <a:schemeClr val="bg1"/>
                </a:solidFill>
              </a:rPr>
              <a:t>R</a:t>
            </a:r>
            <a:r>
              <a:rPr lang="en-US" altLang="de-DE" dirty="0" err="1">
                <a:solidFill>
                  <a:schemeClr val="bg1"/>
                </a:solidFill>
              </a:rPr>
              <a:t>eport</a:t>
            </a:r>
            <a:r>
              <a:rPr lang="en-US" altLang="de-DE" dirty="0">
                <a:solidFill>
                  <a:schemeClr val="bg1"/>
                </a:solidFill>
              </a:rPr>
              <a:t> to TSG </a:t>
            </a:r>
            <a:r>
              <a:rPr lang="en-US" altLang="de-DE" dirty="0" smtClean="0">
                <a:solidFill>
                  <a:schemeClr val="bg1"/>
                </a:solidFill>
              </a:rPr>
              <a:t>CT#78, December</a:t>
            </a:r>
            <a:r>
              <a:rPr lang="en-US" altLang="de-DE" baseline="0" dirty="0" smtClean="0">
                <a:solidFill>
                  <a:schemeClr val="bg1"/>
                </a:solidFill>
              </a:rPr>
              <a:t> </a:t>
            </a:r>
            <a:r>
              <a:rPr lang="en-US" altLang="de-DE" dirty="0" smtClean="0">
                <a:solidFill>
                  <a:schemeClr val="bg1"/>
                </a:solidFill>
              </a:rPr>
              <a:t>2017</a:t>
            </a:r>
            <a:endParaRPr lang="en-US" altLang="de-DE" dirty="0">
              <a:solidFill>
                <a:schemeClr val="bg1"/>
              </a:solidFill>
            </a:endParaRPr>
          </a:p>
        </p:txBody>
      </p:sp>
      <p:sp>
        <p:nvSpPr>
          <p:cNvPr id="56334" name="Slide Number Placeholder 4"/>
          <p:cNvSpPr txBox="1">
            <a:spLocks noGrp="1"/>
          </p:cNvSpPr>
          <p:nvPr/>
        </p:nvSpPr>
        <p:spPr bwMode="auto">
          <a:xfrm>
            <a:off x="8574088" y="6464300"/>
            <a:ext cx="395287"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2894AF1F-90D0-4887-9D09-6F8742B3338B}" type="slidenum">
              <a:rPr lang="en-US" sz="1100" smtClean="0">
                <a:solidFill>
                  <a:schemeClr val="bg1"/>
                </a:solidFill>
              </a:rPr>
              <a:pPr eaLnBrk="1" hangingPunct="1">
                <a:defRPr/>
              </a:pPr>
              <a:t>‹Nr.›</a:t>
            </a:fld>
            <a:endParaRPr lang="en-US" sz="1100" dirty="0" smtClean="0">
              <a:solidFill>
                <a:schemeClr val="bg1"/>
              </a:solidFill>
            </a:endParaRPr>
          </a:p>
        </p:txBody>
      </p:sp>
      <p:sp>
        <p:nvSpPr>
          <p:cNvPr id="2" name="Footer Placeholder 1"/>
          <p:cNvSpPr>
            <a:spLocks noGrp="1"/>
          </p:cNvSpPr>
          <p:nvPr>
            <p:ph type="ftr" sz="quarter" idx="3"/>
          </p:nvPr>
        </p:nvSpPr>
        <p:spPr>
          <a:xfrm>
            <a:off x="5233988" y="6392863"/>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pitchFamily="34" charset="0"/>
              </a:defRPr>
            </a:lvl1pPr>
          </a:lstStyle>
          <a:p>
            <a:pPr>
              <a:defRPr/>
            </a:pPr>
            <a:endParaRPr lang="en-GB"/>
          </a:p>
        </p:txBody>
      </p:sp>
    </p:spTree>
  </p:cSld>
  <p:clrMap bg1="lt1" tx1="dk1" bg2="lt2" tx2="dk2" accent1="accent1" accent2="accent2" accent3="accent3" accent4="accent4" accent5="accent5" accent6="accent6" hlink="hlink" folHlink="folHlink"/>
  <p:sldLayoutIdLst>
    <p:sldLayoutId id="2147484372" r:id="rId1"/>
    <p:sldLayoutId id="2147484373" r:id="rId2"/>
    <p:sldLayoutId id="2147484374" r:id="rId3"/>
    <p:sldLayoutId id="2147484375" r:id="rId4"/>
    <p:sldLayoutId id="2147484376" r:id="rId5"/>
    <p:sldLayoutId id="2147484377" r:id="rId6"/>
    <p:sldLayoutId id="2147484378" r:id="rId7"/>
    <p:sldLayoutId id="2147484379" r:id="rId8"/>
    <p:sldLayoutId id="2147484380" r:id="rId9"/>
    <p:sldLayoutId id="2147484381" r:id="rId10"/>
    <p:sldLayoutId id="2147484382" r:id="rId11"/>
    <p:sldLayoutId id="2147484383" r:id="rId12"/>
    <p:sldLayoutId id="2147484384"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de-DE" smtClean="0"/>
              <a:t>Click to edit Master text styles</a:t>
            </a:r>
          </a:p>
          <a:p>
            <a:pPr lvl="1"/>
            <a:r>
              <a:rPr lang="en-US" altLang="de-DE" smtClean="0"/>
              <a:t>Second level</a:t>
            </a:r>
          </a:p>
          <a:p>
            <a:pPr lvl="2"/>
            <a:r>
              <a:rPr lang="en-US" altLang="de-DE" smtClean="0"/>
              <a:t>Third level</a:t>
            </a:r>
          </a:p>
          <a:p>
            <a:pPr lvl="3"/>
            <a:r>
              <a:rPr lang="en-US" altLang="de-DE" smtClean="0"/>
              <a:t>Fourth level</a:t>
            </a:r>
          </a:p>
          <a:p>
            <a:pPr lvl="4"/>
            <a:r>
              <a:rPr lang="en-US" altLang="de-DE" smtClean="0"/>
              <a:t>Fifth level</a:t>
            </a:r>
          </a:p>
        </p:txBody>
      </p:sp>
      <p:sp>
        <p:nvSpPr>
          <p:cNvPr id="5837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a:defRPr/>
            </a:pPr>
            <a:fld id="{BED503C2-C1D5-44E3-AF72-BD5251E94FD3}" type="datetimeFigureOut">
              <a:rPr lang="en-US"/>
              <a:pPr>
                <a:defRPr/>
              </a:pPr>
              <a:t>12/18/2017</a:t>
            </a:fld>
            <a:endParaRPr lang="en-US"/>
          </a:p>
        </p:txBody>
      </p:sp>
      <p:sp>
        <p:nvSpPr>
          <p:cNvPr id="5837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a:defRPr/>
            </a:pPr>
            <a:endParaRPr lang="en-US"/>
          </a:p>
        </p:txBody>
      </p:sp>
      <p:sp>
        <p:nvSpPr>
          <p:cNvPr id="58374"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a:defRPr/>
            </a:pPr>
            <a:fld id="{D69F49B9-E1D1-4C95-9D5B-A8776C6FBF82}" type="slidenum">
              <a:rPr lang="en-US"/>
              <a:pPr>
                <a:defRPr/>
              </a:pPr>
              <a:t>‹Nr.›</a:t>
            </a:fld>
            <a:endParaRPr lang="en-US"/>
          </a:p>
        </p:txBody>
      </p:sp>
    </p:spTree>
  </p:cSld>
  <p:clrMap bg1="lt1" tx1="dk1" bg2="lt2" tx2="dk2" accent1="accent1" accent2="accent2" accent3="accent3" accent4="accent4" accent5="accent5" accent6="accent6" hlink="hlink" folHlink="folHlink"/>
  <p:sldLayoutIdLst>
    <p:sldLayoutId id="2147484361" r:id="rId1"/>
    <p:sldLayoutId id="2147484362" r:id="rId2"/>
    <p:sldLayoutId id="2147484363" r:id="rId3"/>
    <p:sldLayoutId id="2147484364" r:id="rId4"/>
    <p:sldLayoutId id="2147484365" r:id="rId5"/>
    <p:sldLayoutId id="2147484366" r:id="rId6"/>
    <p:sldLayoutId id="2147484367" r:id="rId7"/>
    <p:sldLayoutId id="2147484368" r:id="rId8"/>
    <p:sldLayoutId id="2147484369" r:id="rId9"/>
    <p:sldLayoutId id="2147484370" r:id="rId10"/>
    <p:sldLayoutId id="214748437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ebapp.etsi.org/3GPPRegistration/fViewPart.asp?mid=31995" TargetMode="External"/><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hyperlink" Target="https://webapp.etsi.org/3GPPRegistration/fViewPart.asp?mid=31996"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8" Type="http://schemas.openxmlformats.org/officeDocument/2006/relationships/package" Target="../embeddings/Microsoft_Excel_Worksheet2.xlsx"/><Relationship Id="rId3" Type="http://schemas.openxmlformats.org/officeDocument/2006/relationships/image" Target="../media/image4.jpeg"/><Relationship Id="rId7"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6.emf"/><Relationship Id="rId5" Type="http://schemas.openxmlformats.org/officeDocument/2006/relationships/package" Target="../embeddings/Microsoft_Excel_Worksheet1.xlsx"/><Relationship Id="rId4" Type="http://schemas.openxmlformats.org/officeDocument/2006/relationships/oleObject" Target="../embeddings/oleObject1.bin"/><Relationship Id="rId9" Type="http://schemas.openxmlformats.org/officeDocument/2006/relationships/image" Target="../media/image7.emf"/></Relationships>
</file>

<file path=ppt/slides/_rels/slide5.xml.rels><?xml version="1.0" encoding="UTF-8" standalone="yes"?>
<Relationships xmlns="http://schemas.openxmlformats.org/package/2006/relationships"><Relationship Id="rId3" Type="http://schemas.openxmlformats.org/officeDocument/2006/relationships/hyperlink" Target="http://www.3gpp.org/ftp/tsg_ct/TSG_CT/TSGC_78_Lisbon/Docs/CP-173038.zip" TargetMode="External"/><Relationship Id="rId2" Type="http://schemas.openxmlformats.org/officeDocument/2006/relationships/hyperlink" Target="http://www.3gpp.org/ftp/tsg_ct/TSG_CT/TSGC_78_Lisbon/Docs/CP-173037.zip" TargetMode="Externa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hyperlink" Target="http://www.3gpp.org/ftp/tsg_ct/TSG_CT/TSGC_78_Lisbon/Docs/CP-173109.zip"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www.3gpp.org/ftp/tsg_ct/TSG_CT/TSGC_78_Lisbon/Docs/CP-173039.zip" TargetMode="Externa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hyperlink" Target="http://www.3gpp.org/ftp/tsg_ct/TSG_CT/TSGC_78_Lisbon/Docs/CP-173117.zip" TargetMode="External"/><Relationship Id="rId2" Type="http://schemas.openxmlformats.org/officeDocument/2006/relationships/hyperlink" Target="http://www.3gpp.org/ftp/tsg_ct/WG4_protocollars_ex-CN4/TSGCT4_79_Krakow/Docs/C4-174213.zip" TargetMode="External"/><Relationship Id="rId1" Type="http://schemas.openxmlformats.org/officeDocument/2006/relationships/slideLayout" Target="../slideLayouts/slideLayout12.xml"/><Relationship Id="rId4" Type="http://schemas.openxmlformats.org/officeDocument/2006/relationships/hyperlink" Target="http://www.3gpp.org/ftp/tsg_ct/TSG_CT/TSGC_78_Lisbon/Docs/CP-173118.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6" descr="3GPP_TM_RD.jpg"/>
          <p:cNvPicPr>
            <a:picLocks noChangeAspect="1"/>
          </p:cNvPicPr>
          <p:nvPr/>
        </p:nvPicPr>
        <p:blipFill>
          <a:blip r:embed="rId2" cstate="print">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627856" y="1524000"/>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Subtitle 6"/>
          <p:cNvSpPr>
            <a:spLocks/>
          </p:cNvSpPr>
          <p:nvPr/>
        </p:nvSpPr>
        <p:spPr bwMode="auto">
          <a:xfrm>
            <a:off x="1049338" y="3790950"/>
            <a:ext cx="7135812"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90000"/>
              </a:lnSpc>
              <a:spcBef>
                <a:spcPct val="20000"/>
              </a:spcBef>
              <a:defRPr/>
            </a:pPr>
            <a:r>
              <a:rPr lang="en-GB" altLang="de-DE" sz="2400" dirty="0">
                <a:latin typeface="Arial" pitchFamily="34" charset="0"/>
                <a:cs typeface="Arial" pitchFamily="34" charset="0"/>
              </a:rPr>
              <a:t>TSG CT WG</a:t>
            </a:r>
            <a:r>
              <a:rPr lang="de-DE" altLang="de-DE" sz="2400" dirty="0">
                <a:latin typeface="Arial" pitchFamily="34" charset="0"/>
                <a:cs typeface="Arial" pitchFamily="34" charset="0"/>
              </a:rPr>
              <a:t>4</a:t>
            </a:r>
            <a:r>
              <a:rPr lang="en-GB" altLang="de-DE" sz="2400" dirty="0">
                <a:latin typeface="Arial" pitchFamily="34" charset="0"/>
                <a:cs typeface="Arial" pitchFamily="34" charset="0"/>
              </a:rPr>
              <a:t> Chairman</a:t>
            </a:r>
          </a:p>
          <a:p>
            <a:pPr algn="ctr" eaLnBrk="1" hangingPunct="1">
              <a:lnSpc>
                <a:spcPct val="90000"/>
              </a:lnSpc>
              <a:spcBef>
                <a:spcPct val="20000"/>
              </a:spcBef>
              <a:defRPr/>
            </a:pPr>
            <a:r>
              <a:rPr lang="fr-FR" altLang="de-DE" sz="2400" dirty="0" smtClean="0">
                <a:latin typeface="Arial" pitchFamily="34" charset="0"/>
                <a:cs typeface="Arial" pitchFamily="34" charset="0"/>
              </a:rPr>
              <a:t>Lionel Morand </a:t>
            </a:r>
            <a:r>
              <a:rPr lang="en-GB" altLang="de-DE" sz="2400" dirty="0" smtClean="0">
                <a:latin typeface="Arial" pitchFamily="34" charset="0"/>
                <a:cs typeface="Arial" pitchFamily="34" charset="0"/>
              </a:rPr>
              <a:t>(</a:t>
            </a:r>
            <a:r>
              <a:rPr lang="de-DE" altLang="de-DE" sz="2400" dirty="0" smtClean="0">
                <a:latin typeface="Arial" pitchFamily="34" charset="0"/>
                <a:cs typeface="Arial" pitchFamily="34" charset="0"/>
              </a:rPr>
              <a:t>Orange</a:t>
            </a:r>
            <a:r>
              <a:rPr lang="en-GB" altLang="de-DE" sz="2400" dirty="0" smtClean="0">
                <a:latin typeface="Arial" pitchFamily="34" charset="0"/>
                <a:cs typeface="Arial" pitchFamily="34" charset="0"/>
              </a:rPr>
              <a:t>)</a:t>
            </a:r>
            <a:endParaRPr lang="en-GB" altLang="de-DE" sz="2400" dirty="0">
              <a:latin typeface="Arial" pitchFamily="34" charset="0"/>
              <a:cs typeface="Arial" pitchFamily="34" charset="0"/>
            </a:endParaRPr>
          </a:p>
        </p:txBody>
      </p:sp>
      <p:sp>
        <p:nvSpPr>
          <p:cNvPr id="15365" name="Text Box 63"/>
          <p:cNvSpPr txBox="1">
            <a:spLocks noChangeArrowheads="1"/>
          </p:cNvSpPr>
          <p:nvPr/>
        </p:nvSpPr>
        <p:spPr bwMode="auto">
          <a:xfrm>
            <a:off x="1641899" y="2011363"/>
            <a:ext cx="5591916"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fi-FI" altLang="de-DE" sz="4000" dirty="0" smtClean="0">
                <a:solidFill>
                  <a:srgbClr val="FF3300"/>
                </a:solidFill>
                <a:latin typeface="Arial" pitchFamily="34" charset="0"/>
                <a:cs typeface="Arial" pitchFamily="34" charset="0"/>
              </a:rPr>
              <a:t>CT WG</a:t>
            </a:r>
            <a:r>
              <a:rPr lang="de-DE" altLang="de-DE" sz="4000" dirty="0" smtClean="0">
                <a:solidFill>
                  <a:srgbClr val="FF3300"/>
                </a:solidFill>
                <a:latin typeface="Arial" pitchFamily="34" charset="0"/>
                <a:cs typeface="Arial" pitchFamily="34" charset="0"/>
              </a:rPr>
              <a:t>4</a:t>
            </a:r>
            <a:r>
              <a:rPr lang="fi-FI" altLang="de-DE" sz="4000" dirty="0" smtClean="0">
                <a:solidFill>
                  <a:srgbClr val="FF3300"/>
                </a:solidFill>
                <a:latin typeface="Arial" pitchFamily="34" charset="0"/>
                <a:cs typeface="Arial" pitchFamily="34" charset="0"/>
              </a:rPr>
              <a:t> </a:t>
            </a:r>
            <a:r>
              <a:rPr lang="de-DE" altLang="de-DE" sz="4000" dirty="0" smtClean="0">
                <a:solidFill>
                  <a:srgbClr val="FF3300"/>
                </a:solidFill>
                <a:latin typeface="Arial" pitchFamily="34" charset="0"/>
                <a:cs typeface="Arial" pitchFamily="34" charset="0"/>
              </a:rPr>
              <a:t>S</a:t>
            </a:r>
            <a:r>
              <a:rPr lang="fi-FI" altLang="de-DE" sz="4000" dirty="0" smtClean="0">
                <a:solidFill>
                  <a:srgbClr val="FF3300"/>
                </a:solidFill>
                <a:latin typeface="Arial" pitchFamily="34" charset="0"/>
                <a:cs typeface="Arial" pitchFamily="34" charset="0"/>
              </a:rPr>
              <a:t>tatus </a:t>
            </a:r>
            <a:r>
              <a:rPr lang="de-DE" altLang="de-DE" sz="4000" dirty="0" smtClean="0">
                <a:solidFill>
                  <a:srgbClr val="FF3300"/>
                </a:solidFill>
                <a:latin typeface="Arial" pitchFamily="34" charset="0"/>
                <a:cs typeface="Arial" pitchFamily="34" charset="0"/>
              </a:rPr>
              <a:t>R</a:t>
            </a:r>
            <a:r>
              <a:rPr lang="fi-FI" altLang="de-DE" sz="4000" dirty="0" smtClean="0">
                <a:solidFill>
                  <a:srgbClr val="FF3300"/>
                </a:solidFill>
                <a:latin typeface="Arial" pitchFamily="34" charset="0"/>
                <a:cs typeface="Arial" pitchFamily="34" charset="0"/>
              </a:rPr>
              <a:t>eport </a:t>
            </a:r>
            <a:br>
              <a:rPr lang="fi-FI" altLang="de-DE" sz="4000" dirty="0" smtClean="0">
                <a:solidFill>
                  <a:srgbClr val="FF3300"/>
                </a:solidFill>
                <a:latin typeface="Arial" pitchFamily="34" charset="0"/>
                <a:cs typeface="Arial" pitchFamily="34" charset="0"/>
              </a:rPr>
            </a:br>
            <a:r>
              <a:rPr lang="fi-FI" altLang="de-DE" sz="4000" dirty="0" smtClean="0">
                <a:solidFill>
                  <a:srgbClr val="FF3300"/>
                </a:solidFill>
                <a:latin typeface="Arial" pitchFamily="34" charset="0"/>
                <a:cs typeface="Arial" pitchFamily="34" charset="0"/>
              </a:rPr>
              <a:t>to TSG CT #77</a:t>
            </a:r>
            <a:endParaRPr lang="en-US" altLang="de-DE" sz="4000" dirty="0" smtClean="0">
              <a:solidFill>
                <a:srgbClr val="FF3300"/>
              </a:solidFill>
              <a:latin typeface="Arial" pitchFamily="34" charset="0"/>
              <a:cs typeface="Arial" pitchFamily="34" charset="0"/>
            </a:endParaRPr>
          </a:p>
        </p:txBody>
      </p:sp>
      <p:sp>
        <p:nvSpPr>
          <p:cNvPr id="15366" name="Text Box 11"/>
          <p:cNvSpPr txBox="1">
            <a:spLocks noChangeArrowheads="1"/>
          </p:cNvSpPr>
          <p:nvPr/>
        </p:nvSpPr>
        <p:spPr bwMode="auto">
          <a:xfrm>
            <a:off x="382588" y="185738"/>
            <a:ext cx="709295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en-US" sz="1600" b="1" dirty="0"/>
              <a:t>3GPP TSG CT Meeting #78			</a:t>
            </a:r>
            <a:r>
              <a:rPr lang="en-US" sz="1600" b="1" dirty="0" smtClean="0"/>
              <a:t>	CP-173158</a:t>
            </a:r>
            <a:endParaRPr lang="en-US" sz="1600" b="1" dirty="0"/>
          </a:p>
          <a:p>
            <a:r>
              <a:rPr lang="en-US" sz="1600" b="1" dirty="0"/>
              <a:t>Lisbon, Portugal; 18th – 19th December 2017</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a:xfrm>
            <a:off x="315913" y="368300"/>
            <a:ext cx="7772400" cy="593601"/>
          </a:xfrm>
        </p:spPr>
        <p:txBody>
          <a:bodyPr/>
          <a:lstStyle/>
          <a:p>
            <a:r>
              <a:rPr lang="en-US" altLang="de-DE" dirty="0" smtClean="0">
                <a:latin typeface="Arial" charset="0"/>
                <a:cs typeface="Arial" charset="0"/>
              </a:rPr>
              <a:t>CT4: Update </a:t>
            </a:r>
            <a:r>
              <a:rPr lang="en-US" altLang="de-DE" dirty="0">
                <a:latin typeface="Arial" charset="0"/>
                <a:cs typeface="Arial" charset="0"/>
              </a:rPr>
              <a:t>on </a:t>
            </a:r>
            <a:r>
              <a:rPr lang="en-US" altLang="de-DE" dirty="0" smtClean="0">
                <a:latin typeface="Arial" charset="0"/>
                <a:cs typeface="Arial" charset="0"/>
              </a:rPr>
              <a:t>5GS_Ph1 (1/3)</a:t>
            </a:r>
            <a:endParaRPr lang="en-US" altLang="de-DE" sz="2000" dirty="0" smtClean="0">
              <a:latin typeface="Arial" charset="0"/>
              <a:cs typeface="Arial" charset="0"/>
            </a:endParaRPr>
          </a:p>
        </p:txBody>
      </p:sp>
      <p:sp>
        <p:nvSpPr>
          <p:cNvPr id="25603" name="Rectangle 3"/>
          <p:cNvSpPr>
            <a:spLocks noGrp="1" noChangeArrowheads="1"/>
          </p:cNvSpPr>
          <p:nvPr>
            <p:ph type="body" idx="1"/>
          </p:nvPr>
        </p:nvSpPr>
        <p:spPr>
          <a:xfrm>
            <a:off x="229549" y="1600200"/>
            <a:ext cx="8686800" cy="4895602"/>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pPr lvl="0"/>
            <a:r>
              <a:rPr lang="en-GB" sz="2000" dirty="0" smtClean="0">
                <a:latin typeface="Arial" pitchFamily="34" charset="0"/>
                <a:cs typeface="Arial" pitchFamily="34" charset="0"/>
              </a:rPr>
              <a:t>Title: </a:t>
            </a:r>
          </a:p>
          <a:p>
            <a:pPr lvl="1"/>
            <a:r>
              <a:rPr lang="en-US" sz="1600" dirty="0">
                <a:latin typeface="Arial" pitchFamily="34" charset="0"/>
                <a:cs typeface="Arial" pitchFamily="34" charset="0"/>
              </a:rPr>
              <a:t>CT aspects on 5G System - Phase </a:t>
            </a:r>
            <a:r>
              <a:rPr lang="en-US" sz="1600" dirty="0" smtClean="0">
                <a:latin typeface="Arial" pitchFamily="34" charset="0"/>
                <a:cs typeface="Arial" pitchFamily="34" charset="0"/>
              </a:rPr>
              <a:t>1 (CT1)</a:t>
            </a:r>
            <a:endParaRPr lang="en-GB" sz="1600" dirty="0" smtClean="0">
              <a:latin typeface="Arial" pitchFamily="34" charset="0"/>
              <a:cs typeface="Arial" pitchFamily="34" charset="0"/>
            </a:endParaRPr>
          </a:p>
          <a:p>
            <a:pPr lvl="0"/>
            <a:r>
              <a:rPr lang="en-GB" sz="2000" dirty="0" smtClean="0">
                <a:latin typeface="Arial" pitchFamily="34" charset="0"/>
                <a:cs typeface="Arial" pitchFamily="34" charset="0"/>
              </a:rPr>
              <a:t>Objectives:</a:t>
            </a:r>
          </a:p>
          <a:p>
            <a:pPr lvl="1"/>
            <a:r>
              <a:rPr lang="en-US" sz="1600" dirty="0" smtClean="0">
                <a:latin typeface="Arial" pitchFamily="34" charset="0"/>
                <a:cs typeface="Arial" pitchFamily="34" charset="0"/>
              </a:rPr>
              <a:t>Study </a:t>
            </a:r>
            <a:r>
              <a:rPr lang="en-US" sz="1600" dirty="0">
                <a:latin typeface="Arial" pitchFamily="34" charset="0"/>
                <a:cs typeface="Arial" pitchFamily="34" charset="0"/>
              </a:rPr>
              <a:t>and later specify the core-network and terminal protocol aspects of the </a:t>
            </a:r>
            <a:r>
              <a:rPr lang="en-US" sz="1600" dirty="0" smtClean="0">
                <a:latin typeface="Arial" pitchFamily="34" charset="0"/>
                <a:cs typeface="Arial" pitchFamily="34" charset="0"/>
              </a:rPr>
              <a:t>5GS</a:t>
            </a:r>
          </a:p>
          <a:p>
            <a:pPr lvl="1"/>
            <a:r>
              <a:rPr lang="en-US" sz="1600" dirty="0" smtClean="0">
                <a:latin typeface="Arial" pitchFamily="34" charset="0"/>
                <a:cs typeface="Arial" pitchFamily="34" charset="0"/>
              </a:rPr>
              <a:t>CT4 responsible for the specification of core-network interface (except PCC)</a:t>
            </a:r>
            <a:endParaRPr lang="en-GB" sz="1600" dirty="0" smtClean="0">
              <a:latin typeface="Arial" pitchFamily="34" charset="0"/>
              <a:cs typeface="Arial" pitchFamily="34" charset="0"/>
            </a:endParaRPr>
          </a:p>
          <a:p>
            <a:pPr lvl="0"/>
            <a:endParaRPr lang="en-GB" sz="2000" dirty="0" smtClean="0">
              <a:latin typeface="Arial" pitchFamily="34" charset="0"/>
              <a:cs typeface="Arial" pitchFamily="34" charset="0"/>
            </a:endParaRPr>
          </a:p>
          <a:p>
            <a:pPr lvl="0"/>
            <a:r>
              <a:rPr lang="en-GB" sz="2000" dirty="0" smtClean="0">
                <a:latin typeface="Arial" pitchFamily="34" charset="0"/>
                <a:cs typeface="Arial" pitchFamily="34" charset="0"/>
              </a:rPr>
              <a:t>TR: 100% completed</a:t>
            </a:r>
          </a:p>
          <a:p>
            <a:pPr lvl="0"/>
            <a:r>
              <a:rPr lang="en-GB" sz="2000" dirty="0" smtClean="0">
                <a:solidFill>
                  <a:srgbClr val="FF0000"/>
                </a:solidFill>
                <a:latin typeface="Arial" pitchFamily="34" charset="0"/>
                <a:cs typeface="Arial" pitchFamily="34" charset="0"/>
              </a:rPr>
              <a:t>38</a:t>
            </a:r>
            <a:r>
              <a:rPr lang="en-GB" sz="2000" dirty="0" smtClean="0">
                <a:latin typeface="Arial" pitchFamily="34" charset="0"/>
                <a:cs typeface="Arial" pitchFamily="34" charset="0"/>
              </a:rPr>
              <a:t> </a:t>
            </a:r>
            <a:r>
              <a:rPr lang="en-GB" sz="2000" dirty="0" err="1" smtClean="0">
                <a:latin typeface="Arial" pitchFamily="34" charset="0"/>
                <a:cs typeface="Arial" pitchFamily="34" charset="0"/>
              </a:rPr>
              <a:t>pCRs</a:t>
            </a:r>
            <a:r>
              <a:rPr lang="en-GB" sz="2000" dirty="0" smtClean="0">
                <a:latin typeface="Arial" pitchFamily="34" charset="0"/>
                <a:cs typeface="Arial" pitchFamily="34" charset="0"/>
              </a:rPr>
              <a:t> agreed on TR and </a:t>
            </a:r>
            <a:r>
              <a:rPr lang="en-GB" sz="2000" dirty="0" smtClean="0">
                <a:solidFill>
                  <a:srgbClr val="FF0000"/>
                </a:solidFill>
                <a:latin typeface="Arial" pitchFamily="34" charset="0"/>
                <a:cs typeface="Arial" pitchFamily="34" charset="0"/>
              </a:rPr>
              <a:t>116 </a:t>
            </a:r>
            <a:r>
              <a:rPr lang="en-GB" sz="2000" dirty="0" smtClean="0">
                <a:latin typeface="Arial" pitchFamily="34" charset="0"/>
                <a:cs typeface="Arial" pitchFamily="34" charset="0"/>
              </a:rPr>
              <a:t> </a:t>
            </a:r>
            <a:r>
              <a:rPr lang="en-GB" sz="2000" dirty="0" err="1" smtClean="0">
                <a:latin typeface="Arial" pitchFamily="34" charset="0"/>
                <a:cs typeface="Arial" pitchFamily="34" charset="0"/>
              </a:rPr>
              <a:t>pCRs</a:t>
            </a:r>
            <a:r>
              <a:rPr lang="en-GB" sz="2000" dirty="0" smtClean="0">
                <a:latin typeface="Arial" pitchFamily="34" charset="0"/>
                <a:cs typeface="Arial" pitchFamily="34" charset="0"/>
              </a:rPr>
              <a:t> on TSs</a:t>
            </a:r>
          </a:p>
          <a:p>
            <a:pPr lvl="0"/>
            <a:r>
              <a:rPr lang="en-GB" sz="2000" dirty="0" smtClean="0">
                <a:latin typeface="Arial" pitchFamily="34" charset="0"/>
                <a:cs typeface="Arial" pitchFamily="34" charset="0"/>
              </a:rPr>
              <a:t>Best audience in the room</a:t>
            </a:r>
          </a:p>
          <a:p>
            <a:pPr lvl="0"/>
            <a:r>
              <a:rPr lang="en-GB" sz="2000" dirty="0" smtClean="0">
                <a:latin typeface="Arial" pitchFamily="34" charset="0"/>
                <a:cs typeface="Arial" pitchFamily="34" charset="0"/>
              </a:rPr>
              <a:t>Still bring new delegates</a:t>
            </a:r>
          </a:p>
        </p:txBody>
      </p:sp>
    </p:spTree>
    <p:extLst>
      <p:ext uri="{BB962C8B-B14F-4D97-AF65-F5344CB8AC3E}">
        <p14:creationId xmlns:p14="http://schemas.microsoft.com/office/powerpoint/2010/main" val="3358876116"/>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a:xfrm>
            <a:off x="315913" y="368300"/>
            <a:ext cx="7772400" cy="593601"/>
          </a:xfrm>
        </p:spPr>
        <p:txBody>
          <a:bodyPr/>
          <a:lstStyle/>
          <a:p>
            <a:r>
              <a:rPr lang="en-US" altLang="de-DE" dirty="0" smtClean="0">
                <a:latin typeface="Arial" charset="0"/>
                <a:cs typeface="Arial" charset="0"/>
              </a:rPr>
              <a:t>CT4: Update </a:t>
            </a:r>
            <a:r>
              <a:rPr lang="en-US" altLang="de-DE" dirty="0">
                <a:latin typeface="Arial" charset="0"/>
                <a:cs typeface="Arial" charset="0"/>
              </a:rPr>
              <a:t>on </a:t>
            </a:r>
            <a:r>
              <a:rPr lang="en-US" altLang="de-DE" dirty="0" smtClean="0">
                <a:latin typeface="Arial" charset="0"/>
                <a:cs typeface="Arial" charset="0"/>
              </a:rPr>
              <a:t>5GS_Ph1 (2/3)</a:t>
            </a:r>
            <a:endParaRPr lang="en-US" altLang="de-DE" sz="2000" dirty="0" smtClean="0">
              <a:latin typeface="Arial" charset="0"/>
              <a:cs typeface="Arial" charset="0"/>
            </a:endParaRPr>
          </a:p>
        </p:txBody>
      </p:sp>
      <p:sp>
        <p:nvSpPr>
          <p:cNvPr id="25603" name="Rectangle 3"/>
          <p:cNvSpPr>
            <a:spLocks noGrp="1" noChangeArrowheads="1"/>
          </p:cNvSpPr>
          <p:nvPr>
            <p:ph type="body" idx="1"/>
          </p:nvPr>
        </p:nvSpPr>
        <p:spPr>
          <a:xfrm>
            <a:off x="229549" y="1600200"/>
            <a:ext cx="8686800" cy="4895602"/>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r>
              <a:rPr lang="en-US" sz="2000" dirty="0" smtClean="0">
                <a:latin typeface="Arial" panose="020B0604020202020204" pitchFamily="34" charset="0"/>
                <a:cs typeface="Arial" panose="020B0604020202020204" pitchFamily="34" charset="0"/>
              </a:rPr>
              <a:t>Several Conference calls to prepare the meeting</a:t>
            </a:r>
          </a:p>
          <a:p>
            <a:r>
              <a:rPr lang="en-US" sz="2000" dirty="0" smtClean="0">
                <a:latin typeface="Arial" panose="020B0604020202020204" pitchFamily="34" charset="0"/>
                <a:cs typeface="Arial" panose="020B0604020202020204" pitchFamily="34" charset="0"/>
              </a:rPr>
              <a:t>Joint sessions with CT3 for discussions and common conclusions on protocol specification, API design guidelines and common data types</a:t>
            </a:r>
          </a:p>
          <a:p>
            <a:r>
              <a:rPr lang="en-US" sz="2000" dirty="0" smtClean="0">
                <a:latin typeface="Arial" panose="020B0604020202020204" pitchFamily="34" charset="0"/>
                <a:cs typeface="Arial" panose="020B0604020202020204" pitchFamily="34" charset="0"/>
              </a:rPr>
              <a:t>Creation of a group of IETF experts on HTTP</a:t>
            </a:r>
          </a:p>
          <a:p>
            <a:pPr lvl="1"/>
            <a:r>
              <a:rPr lang="en-US" sz="1600" dirty="0" smtClean="0">
                <a:latin typeface="Arial" panose="020B0604020202020204" pitchFamily="34" charset="0"/>
                <a:cs typeface="Arial" panose="020B0604020202020204" pitchFamily="34" charset="0"/>
              </a:rPr>
              <a:t>For informal technical discussions on HTTP/2, JSON, etc. </a:t>
            </a:r>
            <a:endParaRPr lang="en-US" sz="1600" dirty="0">
              <a:latin typeface="Arial" panose="020B0604020202020204" pitchFamily="34" charset="0"/>
              <a:cs typeface="Arial" panose="020B0604020202020204" pitchFamily="34" charset="0"/>
            </a:endParaRPr>
          </a:p>
          <a:p>
            <a:r>
              <a:rPr lang="en-US" sz="2000" dirty="0" smtClean="0">
                <a:latin typeface="Arial" panose="020B0604020202020204" pitchFamily="34" charset="0"/>
                <a:cs typeface="Arial" panose="020B0604020202020204" pitchFamily="34" charset="0"/>
              </a:rPr>
              <a:t>New specifications:</a:t>
            </a:r>
          </a:p>
          <a:p>
            <a:pPr lvl="1"/>
            <a:r>
              <a:rPr lang="en-US" sz="1600" dirty="0" smtClean="0">
                <a:latin typeface="Arial" panose="020B0604020202020204" pitchFamily="34" charset="0"/>
                <a:cs typeface="Arial" panose="020B0604020202020204" pitchFamily="34" charset="0"/>
              </a:rPr>
              <a:t>Create a new </a:t>
            </a:r>
            <a:r>
              <a:rPr lang="en-US" sz="1600" dirty="0">
                <a:latin typeface="Arial" panose="020B0604020202020204" pitchFamily="34" charset="0"/>
                <a:cs typeface="Arial" panose="020B0604020202020204" pitchFamily="34" charset="0"/>
              </a:rPr>
              <a:t>spec for </a:t>
            </a:r>
            <a:r>
              <a:rPr lang="en-US" sz="1600" dirty="0" smtClean="0">
                <a:latin typeface="Arial" panose="020B0604020202020204" pitchFamily="34" charset="0"/>
                <a:cs typeface="Arial" panose="020B0604020202020204" pitchFamily="34" charset="0"/>
              </a:rPr>
              <a:t>data types common to all API (e.g. SUPI)</a:t>
            </a:r>
          </a:p>
          <a:p>
            <a:pPr lvl="1"/>
            <a:r>
              <a:rPr lang="en-US" sz="1600" dirty="0" smtClean="0">
                <a:latin typeface="Arial" panose="020B0604020202020204" pitchFamily="34" charset="0"/>
                <a:cs typeface="Arial" panose="020B0604020202020204" pitchFamily="34" charset="0"/>
              </a:rPr>
              <a:t>Create a new spec for the location management services  </a:t>
            </a:r>
          </a:p>
          <a:p>
            <a:pPr lvl="1"/>
            <a:r>
              <a:rPr lang="en-US" sz="1600" dirty="0" smtClean="0">
                <a:latin typeface="Arial" panose="020B0604020202020204" pitchFamily="34" charset="0"/>
                <a:cs typeface="Arial" panose="020B0604020202020204" pitchFamily="34" charset="0"/>
              </a:rPr>
              <a:t>Create a new spec for the definition of </a:t>
            </a:r>
            <a:r>
              <a:rPr lang="en-US" sz="1600" dirty="0" err="1" smtClean="0">
                <a:latin typeface="Arial" panose="020B0604020202020204" pitchFamily="34" charset="0"/>
                <a:cs typeface="Arial" panose="020B0604020202020204" pitchFamily="34" charset="0"/>
              </a:rPr>
              <a:t>Nudr</a:t>
            </a:r>
            <a:r>
              <a:rPr lang="en-US" sz="1600" dirty="0" smtClean="0">
                <a:latin typeface="Arial" panose="020B0604020202020204" pitchFamily="34" charset="0"/>
                <a:cs typeface="Arial" panose="020B0604020202020204" pitchFamily="34" charset="0"/>
              </a:rPr>
              <a:t>, http-based interface to the UDR</a:t>
            </a:r>
          </a:p>
          <a:p>
            <a:pPr lvl="2"/>
            <a:r>
              <a:rPr lang="en-US" sz="1200" dirty="0" smtClean="0">
                <a:latin typeface="Arial" panose="020B0604020202020204" pitchFamily="34" charset="0"/>
                <a:cs typeface="Arial" panose="020B0604020202020204" pitchFamily="34" charset="0"/>
              </a:rPr>
              <a:t>interface common to all the NFs client to the UDR (UDM, PCF, NEF)</a:t>
            </a:r>
          </a:p>
          <a:p>
            <a:pPr lvl="2"/>
            <a:r>
              <a:rPr lang="en-US" sz="1200" dirty="0" smtClean="0">
                <a:latin typeface="Arial" panose="020B0604020202020204" pitchFamily="34" charset="0"/>
                <a:cs typeface="Arial" panose="020B0604020202020204" pitchFamily="34" charset="0"/>
              </a:rPr>
              <a:t>Data model specific to a given NF defined in dedicated specs.</a:t>
            </a:r>
          </a:p>
          <a:p>
            <a:pPr lvl="3"/>
            <a:r>
              <a:rPr lang="en-US" sz="1000" dirty="0" smtClean="0">
                <a:latin typeface="Arial" panose="020B0604020202020204" pitchFamily="34" charset="0"/>
                <a:cs typeface="Arial" panose="020B0604020202020204" pitchFamily="34" charset="0"/>
              </a:rPr>
              <a:t>Subscription data model in CT4, Policy and network exposure related data model in CT3.</a:t>
            </a:r>
          </a:p>
          <a:p>
            <a:pPr lvl="3"/>
            <a:r>
              <a:rPr lang="en-US" sz="1000" dirty="0" smtClean="0">
                <a:latin typeface="Arial" panose="020B0604020202020204" pitchFamily="34" charset="0"/>
                <a:cs typeface="Arial" panose="020B0604020202020204" pitchFamily="34" charset="0"/>
              </a:rPr>
              <a:t>Could be completed in Rel-16 if not possible in Rel-15.</a:t>
            </a:r>
          </a:p>
          <a:p>
            <a:pPr lvl="1"/>
            <a:endParaRPr lang="en-US" sz="1600" dirty="0" smtClean="0">
              <a:latin typeface="Arial" panose="020B0604020202020204" pitchFamily="34" charset="0"/>
              <a:cs typeface="Arial" panose="020B0604020202020204" pitchFamily="34" charset="0"/>
            </a:endParaRPr>
          </a:p>
          <a:p>
            <a:endParaRPr lang="en-US" sz="2000" dirty="0" smtClean="0">
              <a:latin typeface="Arial" panose="020B0604020202020204" pitchFamily="34" charset="0"/>
              <a:cs typeface="Arial" panose="020B0604020202020204" pitchFamily="34" charset="0"/>
            </a:endParaRPr>
          </a:p>
          <a:p>
            <a:pPr lvl="1"/>
            <a:endParaRPr lang="en-GB" sz="1400" i="1" dirty="0">
              <a:solidFill>
                <a:srgbClr val="FF0000"/>
              </a:solidFill>
            </a:endParaRPr>
          </a:p>
        </p:txBody>
      </p:sp>
    </p:spTree>
    <p:extLst>
      <p:ext uri="{BB962C8B-B14F-4D97-AF65-F5344CB8AC3E}">
        <p14:creationId xmlns:p14="http://schemas.microsoft.com/office/powerpoint/2010/main" val="1076316080"/>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a:xfrm>
            <a:off x="315913" y="368300"/>
            <a:ext cx="7772400" cy="593601"/>
          </a:xfrm>
        </p:spPr>
        <p:txBody>
          <a:bodyPr/>
          <a:lstStyle/>
          <a:p>
            <a:r>
              <a:rPr lang="en-US" altLang="de-DE" dirty="0" smtClean="0">
                <a:latin typeface="Arial" charset="0"/>
                <a:cs typeface="Arial" charset="0"/>
              </a:rPr>
              <a:t>CT4: Update </a:t>
            </a:r>
            <a:r>
              <a:rPr lang="en-US" altLang="de-DE" dirty="0">
                <a:latin typeface="Arial" charset="0"/>
                <a:cs typeface="Arial" charset="0"/>
              </a:rPr>
              <a:t>on </a:t>
            </a:r>
            <a:r>
              <a:rPr lang="en-US" altLang="de-DE" dirty="0" smtClean="0">
                <a:latin typeface="Arial" charset="0"/>
                <a:cs typeface="Arial" charset="0"/>
              </a:rPr>
              <a:t>5GS_Ph1 (3/3)</a:t>
            </a:r>
            <a:endParaRPr lang="en-US" altLang="de-DE" sz="2000" dirty="0" smtClean="0">
              <a:latin typeface="Arial" charset="0"/>
              <a:cs typeface="Arial" charset="0"/>
            </a:endParaRPr>
          </a:p>
        </p:txBody>
      </p:sp>
      <p:sp>
        <p:nvSpPr>
          <p:cNvPr id="25603" name="Rectangle 3"/>
          <p:cNvSpPr>
            <a:spLocks noGrp="1" noChangeArrowheads="1"/>
          </p:cNvSpPr>
          <p:nvPr>
            <p:ph type="body" idx="1"/>
          </p:nvPr>
        </p:nvSpPr>
        <p:spPr>
          <a:xfrm>
            <a:off x="229549" y="1600200"/>
            <a:ext cx="8686800" cy="4895602"/>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pPr lvl="0"/>
            <a:r>
              <a:rPr lang="en-GB" sz="2000" dirty="0" smtClean="0">
                <a:latin typeface="Arial" pitchFamily="34" charset="0"/>
                <a:cs typeface="Arial" pitchFamily="34" charset="0"/>
              </a:rPr>
              <a:t>Other Points:</a:t>
            </a:r>
          </a:p>
          <a:p>
            <a:pPr lvl="1"/>
            <a:r>
              <a:rPr lang="en-US" sz="1600" dirty="0">
                <a:latin typeface="Arial" panose="020B0604020202020204" pitchFamily="34" charset="0"/>
                <a:cs typeface="Arial" panose="020B0604020202020204" pitchFamily="34" charset="0"/>
              </a:rPr>
              <a:t>Rely on </a:t>
            </a:r>
            <a:r>
              <a:rPr lang="en-US" sz="1600" dirty="0" err="1">
                <a:latin typeface="Arial" panose="020B0604020202020204" pitchFamily="34" charset="0"/>
                <a:cs typeface="Arial" panose="020B0604020202020204" pitchFamily="34" charset="0"/>
              </a:rPr>
              <a:t>Sx</a:t>
            </a:r>
            <a:r>
              <a:rPr lang="en-US" sz="1600" dirty="0">
                <a:latin typeface="Arial" panose="020B0604020202020204" pitchFamily="34" charset="0"/>
                <a:cs typeface="Arial" panose="020B0604020202020204" pitchFamily="34" charset="0"/>
              </a:rPr>
              <a:t> (CUPS) to support </a:t>
            </a:r>
            <a:r>
              <a:rPr lang="en-US" sz="1600" dirty="0" smtClean="0">
                <a:latin typeface="Arial" panose="020B0604020202020204" pitchFamily="34" charset="0"/>
                <a:cs typeface="Arial" panose="020B0604020202020204" pitchFamily="34" charset="0"/>
              </a:rPr>
              <a:t>N4 (SMF-UPF interface)</a:t>
            </a:r>
            <a:endParaRPr lang="en-US" sz="1600" dirty="0">
              <a:latin typeface="Arial" panose="020B0604020202020204" pitchFamily="34" charset="0"/>
              <a:cs typeface="Arial" panose="020B0604020202020204" pitchFamily="34" charset="0"/>
            </a:endParaRPr>
          </a:p>
          <a:p>
            <a:pPr lvl="1"/>
            <a:r>
              <a:rPr lang="en-US" sz="1600" dirty="0">
                <a:latin typeface="Arial" panose="020B0604020202020204" pitchFamily="34" charset="0"/>
                <a:cs typeface="Arial" panose="020B0604020202020204" pitchFamily="34" charset="0"/>
              </a:rPr>
              <a:t>Rely on GTP-C specification to support </a:t>
            </a:r>
            <a:r>
              <a:rPr lang="en-US" sz="1600" dirty="0" smtClean="0">
                <a:latin typeface="Arial" panose="020B0604020202020204" pitchFamily="34" charset="0"/>
                <a:cs typeface="Arial" panose="020B0604020202020204" pitchFamily="34" charset="0"/>
              </a:rPr>
              <a:t>N26 (AMF-MME interface)</a:t>
            </a:r>
          </a:p>
          <a:p>
            <a:pPr lvl="1"/>
            <a:r>
              <a:rPr lang="en-US" sz="1600" dirty="0" smtClean="0">
                <a:latin typeface="Arial" panose="020B0604020202020204" pitchFamily="34" charset="0"/>
                <a:cs typeface="Arial" panose="020B0604020202020204" pitchFamily="34" charset="0"/>
              </a:rPr>
              <a:t>Discussion on the preferred HTTP methods for CRUD (Create, read, update, Delete) operations</a:t>
            </a:r>
          </a:p>
          <a:p>
            <a:pPr lvl="1"/>
            <a:r>
              <a:rPr lang="en-US" sz="1600" dirty="0" smtClean="0">
                <a:latin typeface="Arial" panose="020B0604020202020204" pitchFamily="34" charset="0"/>
                <a:cs typeface="Arial" panose="020B0604020202020204" pitchFamily="34" charset="0"/>
              </a:rPr>
              <a:t>Discussions on the resource modeling, with flexibility and reusability as key criteria for the API design (e.g. possible use of HATEOAS, archetypes, etc.)</a:t>
            </a:r>
          </a:p>
          <a:p>
            <a:r>
              <a:rPr lang="en-US" sz="2000" dirty="0" smtClean="0">
                <a:latin typeface="Arial" panose="020B0604020202020204" pitchFamily="34" charset="0"/>
                <a:cs typeface="Arial" panose="020B0604020202020204" pitchFamily="34" charset="0"/>
              </a:rPr>
              <a:t>Next steps:</a:t>
            </a:r>
          </a:p>
          <a:p>
            <a:pPr lvl="1"/>
            <a:r>
              <a:rPr lang="en-US" sz="1600" dirty="0" smtClean="0">
                <a:latin typeface="Arial" panose="020B0604020202020204" pitchFamily="34" charset="0"/>
                <a:cs typeface="Arial" panose="020B0604020202020204" pitchFamily="34" charset="0"/>
              </a:rPr>
              <a:t>Protocol </a:t>
            </a:r>
            <a:r>
              <a:rPr lang="en-US" sz="1600" dirty="0">
                <a:latin typeface="Arial" panose="020B0604020202020204" pitchFamily="34" charset="0"/>
                <a:cs typeface="Arial" panose="020B0604020202020204" pitchFamily="34" charset="0"/>
              </a:rPr>
              <a:t>selection </a:t>
            </a:r>
            <a:r>
              <a:rPr lang="en-US" sz="1600" dirty="0" smtClean="0">
                <a:latin typeface="Arial" panose="020B0604020202020204" pitchFamily="34" charset="0"/>
                <a:cs typeface="Arial" panose="020B0604020202020204" pitchFamily="34" charset="0"/>
              </a:rPr>
              <a:t>for </a:t>
            </a:r>
            <a:r>
              <a:rPr lang="en-US" sz="1600" dirty="0">
                <a:latin typeface="Arial" panose="020B0604020202020204" pitchFamily="34" charset="0"/>
                <a:cs typeface="Arial" panose="020B0604020202020204" pitchFamily="34" charset="0"/>
              </a:rPr>
              <a:t>the CBC </a:t>
            </a:r>
            <a:r>
              <a:rPr lang="en-US" sz="1600" dirty="0" smtClean="0">
                <a:latin typeface="Arial" panose="020B0604020202020204" pitchFamily="34" charset="0"/>
                <a:cs typeface="Arial" panose="020B0604020202020204" pitchFamily="34" charset="0"/>
              </a:rPr>
              <a:t>interface (PWS) in 5G System done by CT1 requires  CT4 stage 3 work;</a:t>
            </a:r>
            <a:endParaRPr lang="en-US" sz="1600" dirty="0">
              <a:latin typeface="Arial" panose="020B0604020202020204" pitchFamily="34" charset="0"/>
              <a:cs typeface="Arial" panose="020B0604020202020204" pitchFamily="34" charset="0"/>
            </a:endParaRPr>
          </a:p>
          <a:p>
            <a:pPr lvl="1"/>
            <a:r>
              <a:rPr lang="en-US" sz="1600" dirty="0" smtClean="0">
                <a:latin typeface="Arial" panose="020B0604020202020204" pitchFamily="34" charset="0"/>
                <a:cs typeface="Arial" panose="020B0604020202020204" pitchFamily="34" charset="0"/>
              </a:rPr>
              <a:t>Load </a:t>
            </a:r>
            <a:r>
              <a:rPr lang="en-US" sz="1600" dirty="0">
                <a:latin typeface="Arial" panose="020B0604020202020204" pitchFamily="34" charset="0"/>
                <a:cs typeface="Arial" panose="020B0604020202020204" pitchFamily="34" charset="0"/>
              </a:rPr>
              <a:t>and overload control on the service based interfaces;</a:t>
            </a:r>
          </a:p>
          <a:p>
            <a:pPr lvl="1"/>
            <a:r>
              <a:rPr lang="en-US" sz="1600" dirty="0" smtClean="0">
                <a:latin typeface="Arial" panose="020B0604020202020204" pitchFamily="34" charset="0"/>
                <a:cs typeface="Arial" panose="020B0604020202020204" pitchFamily="34" charset="0"/>
              </a:rPr>
              <a:t>Support </a:t>
            </a:r>
            <a:r>
              <a:rPr lang="en-US" sz="1600" dirty="0">
                <a:latin typeface="Arial" panose="020B0604020202020204" pitchFamily="34" charset="0"/>
                <a:cs typeface="Arial" panose="020B0604020202020204" pitchFamily="34" charset="0"/>
              </a:rPr>
              <a:t>of message priority, e.g. for MPS and emergency services</a:t>
            </a:r>
          </a:p>
          <a:p>
            <a:pPr lvl="1"/>
            <a:endParaRPr lang="en-US" sz="16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8032093"/>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5G Timeline and impacts on CT4</a:t>
            </a:r>
          </a:p>
        </p:txBody>
      </p:sp>
      <p:sp>
        <p:nvSpPr>
          <p:cNvPr id="5" name="Chevron 4"/>
          <p:cNvSpPr/>
          <p:nvPr/>
        </p:nvSpPr>
        <p:spPr bwMode="auto">
          <a:xfrm>
            <a:off x="-1" y="1853184"/>
            <a:ext cx="1300161" cy="242316"/>
          </a:xfrm>
          <a:prstGeom prst="chevron">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fr-FR" sz="1000" b="1" i="0" u="none" strike="noStrike" cap="none" normalizeH="0" baseline="0" dirty="0" smtClean="0">
                <a:ln>
                  <a:noFill/>
                </a:ln>
                <a:solidFill>
                  <a:schemeClr val="tx1"/>
                </a:solidFill>
                <a:effectLst/>
                <a:latin typeface="Arial" pitchFamily="34" charset="0"/>
              </a:rPr>
              <a:t>Rel-14</a:t>
            </a:r>
          </a:p>
        </p:txBody>
      </p:sp>
      <p:sp>
        <p:nvSpPr>
          <p:cNvPr id="6" name="Chevron 5"/>
          <p:cNvSpPr/>
          <p:nvPr/>
        </p:nvSpPr>
        <p:spPr bwMode="auto">
          <a:xfrm>
            <a:off x="1695449" y="2146173"/>
            <a:ext cx="5048251" cy="242316"/>
          </a:xfrm>
          <a:prstGeom prst="chevron">
            <a:avLst/>
          </a:prstGeom>
          <a:solidFill>
            <a:schemeClr val="accent5">
              <a:lumMod val="40000"/>
              <a:lumOff val="6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fr-FR" sz="1000" b="1" i="0" u="none" strike="noStrike" cap="none" normalizeH="0" baseline="0" dirty="0" smtClean="0">
                <a:ln>
                  <a:noFill/>
                </a:ln>
                <a:solidFill>
                  <a:schemeClr val="tx1"/>
                </a:solidFill>
                <a:effectLst/>
                <a:latin typeface="Arial" pitchFamily="34" charset="0"/>
              </a:rPr>
              <a:t>Rel-15 (5G Phase 1)</a:t>
            </a:r>
          </a:p>
        </p:txBody>
      </p:sp>
      <p:sp>
        <p:nvSpPr>
          <p:cNvPr id="7" name="Rectangle 6"/>
          <p:cNvSpPr/>
          <p:nvPr/>
        </p:nvSpPr>
        <p:spPr bwMode="auto">
          <a:xfrm>
            <a:off x="228600" y="1295400"/>
            <a:ext cx="4343400" cy="276225"/>
          </a:xfrm>
          <a:prstGeom prst="rect">
            <a:avLst/>
          </a:prstGeom>
          <a:solidFill>
            <a:schemeClr val="tx2">
              <a:lumMod val="20000"/>
              <a:lumOff val="8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fr-FR" sz="1000" b="1" i="0" u="none" strike="noStrike" cap="none" normalizeH="0" baseline="0" dirty="0" smtClean="0">
                <a:ln>
                  <a:noFill/>
                </a:ln>
                <a:solidFill>
                  <a:schemeClr val="tx1"/>
                </a:solidFill>
                <a:effectLst/>
                <a:latin typeface="Arial" pitchFamily="34" charset="0"/>
              </a:rPr>
              <a:t>2017</a:t>
            </a:r>
          </a:p>
        </p:txBody>
      </p:sp>
      <p:sp>
        <p:nvSpPr>
          <p:cNvPr id="8" name="Rectangle 7"/>
          <p:cNvSpPr/>
          <p:nvPr/>
        </p:nvSpPr>
        <p:spPr bwMode="auto">
          <a:xfrm>
            <a:off x="4572000" y="1295399"/>
            <a:ext cx="4343400" cy="276225"/>
          </a:xfrm>
          <a:prstGeom prst="rect">
            <a:avLst/>
          </a:prstGeom>
          <a:solidFill>
            <a:schemeClr val="tx2">
              <a:lumMod val="40000"/>
              <a:lumOff val="6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fr-FR" sz="1000" b="1" i="0" u="none" strike="noStrike" cap="none" normalizeH="0" baseline="0" dirty="0" smtClean="0">
                <a:ln>
                  <a:noFill/>
                </a:ln>
                <a:solidFill>
                  <a:schemeClr val="tx1"/>
                </a:solidFill>
                <a:effectLst/>
                <a:latin typeface="Arial" pitchFamily="34" charset="0"/>
              </a:rPr>
              <a:t>2018</a:t>
            </a:r>
          </a:p>
        </p:txBody>
      </p:sp>
      <p:cxnSp>
        <p:nvCxnSpPr>
          <p:cNvPr id="10" name="Connecteur droit 9"/>
          <p:cNvCxnSpPr>
            <a:stCxn id="8" idx="2"/>
            <a:endCxn id="6" idx="3"/>
          </p:cNvCxnSpPr>
          <p:nvPr/>
        </p:nvCxnSpPr>
        <p:spPr bwMode="auto">
          <a:xfrm>
            <a:off x="6743700" y="1571624"/>
            <a:ext cx="0" cy="695707"/>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Pentagone 10"/>
          <p:cNvSpPr/>
          <p:nvPr/>
        </p:nvSpPr>
        <p:spPr bwMode="auto">
          <a:xfrm>
            <a:off x="1695449" y="3057525"/>
            <a:ext cx="2876551" cy="276225"/>
          </a:xfrm>
          <a:prstGeom prst="homePlate">
            <a:avLst/>
          </a:prstGeom>
          <a:solidFill>
            <a:schemeClr val="tx2">
              <a:lumMod val="60000"/>
              <a:lumOff val="4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fr-FR" sz="1000" b="1" i="0" u="none" strike="noStrike" cap="none" normalizeH="0" baseline="0" dirty="0" smtClean="0">
                <a:ln>
                  <a:noFill/>
                </a:ln>
                <a:solidFill>
                  <a:schemeClr val="tx1"/>
                </a:solidFill>
                <a:effectLst/>
                <a:latin typeface="Arial" pitchFamily="34" charset="0"/>
              </a:rPr>
              <a:t>Stage 3 </a:t>
            </a:r>
            <a:r>
              <a:rPr kumimoji="0" lang="fr-FR" sz="1000" b="1" i="0" u="none" strike="noStrike" cap="none" normalizeH="0" baseline="0" dirty="0" err="1" smtClean="0">
                <a:ln>
                  <a:noFill/>
                </a:ln>
                <a:solidFill>
                  <a:schemeClr val="tx1"/>
                </a:solidFill>
                <a:effectLst/>
                <a:latin typeface="Arial" pitchFamily="34" charset="0"/>
              </a:rPr>
              <a:t>Study</a:t>
            </a:r>
            <a:r>
              <a:rPr kumimoji="0" lang="fr-FR" sz="1000" b="1" i="0" u="none" strike="noStrike" cap="none" normalizeH="0" baseline="0" dirty="0" smtClean="0">
                <a:ln>
                  <a:noFill/>
                </a:ln>
                <a:solidFill>
                  <a:schemeClr val="tx1"/>
                </a:solidFill>
                <a:effectLst/>
                <a:latin typeface="Arial" pitchFamily="34" charset="0"/>
              </a:rPr>
              <a:t> Phase on CT aspects for 5G</a:t>
            </a:r>
          </a:p>
        </p:txBody>
      </p:sp>
      <p:sp>
        <p:nvSpPr>
          <p:cNvPr id="12" name="Pentagone 11"/>
          <p:cNvSpPr/>
          <p:nvPr/>
        </p:nvSpPr>
        <p:spPr bwMode="auto">
          <a:xfrm>
            <a:off x="3838573" y="3467100"/>
            <a:ext cx="2895601" cy="275519"/>
          </a:xfrm>
          <a:prstGeom prst="homePlate">
            <a:avLst/>
          </a:prstGeom>
          <a:solidFill>
            <a:schemeClr val="tx2">
              <a:lumMod val="60000"/>
              <a:lumOff val="4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a:r>
              <a:rPr kumimoji="0" lang="fr-FR" sz="1000" b="1" i="0" u="none" strike="noStrike" cap="none" normalizeH="0" baseline="0" dirty="0" smtClean="0">
                <a:ln>
                  <a:noFill/>
                </a:ln>
                <a:solidFill>
                  <a:schemeClr val="tx1"/>
                </a:solidFill>
                <a:effectLst/>
                <a:latin typeface="Arial" pitchFamily="34" charset="0"/>
              </a:rPr>
              <a:t>Stage 3 </a:t>
            </a:r>
            <a:r>
              <a:rPr lang="fr-FR" b="1" dirty="0">
                <a:latin typeface="Arial" pitchFamily="34" charset="0"/>
              </a:rPr>
              <a:t>Normative </a:t>
            </a:r>
            <a:r>
              <a:rPr lang="fr-FR" b="1" dirty="0" smtClean="0">
                <a:latin typeface="Arial" pitchFamily="34" charset="0"/>
              </a:rPr>
              <a:t>Phase</a:t>
            </a:r>
            <a:endParaRPr kumimoji="0" lang="fr-FR" sz="1000" b="1" i="0" u="none" strike="noStrike" cap="none" normalizeH="0" baseline="0" dirty="0" smtClean="0">
              <a:ln>
                <a:noFill/>
              </a:ln>
              <a:solidFill>
                <a:schemeClr val="tx1"/>
              </a:solidFill>
              <a:effectLst/>
              <a:latin typeface="Arial" pitchFamily="34" charset="0"/>
            </a:endParaRPr>
          </a:p>
        </p:txBody>
      </p:sp>
      <p:cxnSp>
        <p:nvCxnSpPr>
          <p:cNvPr id="15" name="Connecteur droit 14"/>
          <p:cNvCxnSpPr>
            <a:stCxn id="48" idx="4"/>
            <a:endCxn id="5" idx="3"/>
          </p:cNvCxnSpPr>
          <p:nvPr/>
        </p:nvCxnSpPr>
        <p:spPr bwMode="auto">
          <a:xfrm flipH="1">
            <a:off x="1300160" y="1724591"/>
            <a:ext cx="1" cy="249751"/>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Triangle isocèle 15"/>
          <p:cNvSpPr/>
          <p:nvPr/>
        </p:nvSpPr>
        <p:spPr bwMode="auto">
          <a:xfrm>
            <a:off x="1614485" y="1571623"/>
            <a:ext cx="161925" cy="142875"/>
          </a:xfrm>
          <a:prstGeom prst="triangle">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17" name="Triangle isocèle 16"/>
          <p:cNvSpPr/>
          <p:nvPr/>
        </p:nvSpPr>
        <p:spPr bwMode="auto">
          <a:xfrm>
            <a:off x="1995486" y="1571624"/>
            <a:ext cx="161925" cy="142875"/>
          </a:xfrm>
          <a:prstGeom prst="triangle">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18" name="Triangle isocèle 17"/>
          <p:cNvSpPr/>
          <p:nvPr/>
        </p:nvSpPr>
        <p:spPr bwMode="auto">
          <a:xfrm>
            <a:off x="3038475" y="1571621"/>
            <a:ext cx="161925" cy="142875"/>
          </a:xfrm>
          <a:prstGeom prst="triangle">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19" name="Triangle isocèle 18"/>
          <p:cNvSpPr/>
          <p:nvPr/>
        </p:nvSpPr>
        <p:spPr bwMode="auto">
          <a:xfrm>
            <a:off x="3767136" y="1571622"/>
            <a:ext cx="161925" cy="142875"/>
          </a:xfrm>
          <a:prstGeom prst="triangle">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20" name="Triangle isocèle 19"/>
          <p:cNvSpPr/>
          <p:nvPr/>
        </p:nvSpPr>
        <p:spPr bwMode="auto">
          <a:xfrm>
            <a:off x="4138611" y="1571625"/>
            <a:ext cx="161925" cy="142875"/>
          </a:xfrm>
          <a:prstGeom prst="triangle">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21" name="Triangle isocèle 20"/>
          <p:cNvSpPr/>
          <p:nvPr/>
        </p:nvSpPr>
        <p:spPr bwMode="auto">
          <a:xfrm>
            <a:off x="4852984" y="1576382"/>
            <a:ext cx="161925" cy="142875"/>
          </a:xfrm>
          <a:prstGeom prst="triangle">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22" name="Rectangle 21"/>
          <p:cNvSpPr/>
          <p:nvPr/>
        </p:nvSpPr>
        <p:spPr bwMode="auto">
          <a:xfrm>
            <a:off x="3119438" y="3467100"/>
            <a:ext cx="728662" cy="27551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a:ln w="9525" cap="flat" cmpd="sng" algn="ctr">
            <a:solidFill>
              <a:schemeClr val="tx1"/>
            </a:solidFill>
            <a:prstDash val="dash"/>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23" name="Triangle isocèle 22"/>
          <p:cNvSpPr/>
          <p:nvPr/>
        </p:nvSpPr>
        <p:spPr bwMode="auto">
          <a:xfrm>
            <a:off x="5276846" y="1576382"/>
            <a:ext cx="161925" cy="142875"/>
          </a:xfrm>
          <a:prstGeom prst="triangle">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24" name="Triangle isocèle 23"/>
          <p:cNvSpPr/>
          <p:nvPr/>
        </p:nvSpPr>
        <p:spPr bwMode="auto">
          <a:xfrm>
            <a:off x="5919784" y="1585907"/>
            <a:ext cx="161925" cy="142875"/>
          </a:xfrm>
          <a:prstGeom prst="triangle">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25" name="Triangle isocèle 24"/>
          <p:cNvSpPr/>
          <p:nvPr/>
        </p:nvSpPr>
        <p:spPr bwMode="auto">
          <a:xfrm>
            <a:off x="6348409" y="1585907"/>
            <a:ext cx="161925" cy="142875"/>
          </a:xfrm>
          <a:prstGeom prst="triangle">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26" name="Ellipse 25"/>
          <p:cNvSpPr/>
          <p:nvPr/>
        </p:nvSpPr>
        <p:spPr bwMode="auto">
          <a:xfrm>
            <a:off x="2309812" y="1585907"/>
            <a:ext cx="180975" cy="157734"/>
          </a:xfrm>
          <a:prstGeom prst="ellipse">
            <a:avLst/>
          </a:prstGeom>
          <a:solidFill>
            <a:schemeClr val="bg2">
              <a:lumMod val="75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dirty="0" smtClean="0">
              <a:ln>
                <a:noFill/>
              </a:ln>
              <a:solidFill>
                <a:schemeClr val="tx1"/>
              </a:solidFill>
              <a:effectLst/>
              <a:latin typeface="Arial" pitchFamily="34" charset="0"/>
            </a:endParaRPr>
          </a:p>
        </p:txBody>
      </p:sp>
      <p:sp>
        <p:nvSpPr>
          <p:cNvPr id="27" name="Ellipse 26"/>
          <p:cNvSpPr/>
          <p:nvPr/>
        </p:nvSpPr>
        <p:spPr bwMode="auto">
          <a:xfrm>
            <a:off x="3393281" y="1576382"/>
            <a:ext cx="180975" cy="157734"/>
          </a:xfrm>
          <a:prstGeom prst="ellipse">
            <a:avLst/>
          </a:prstGeom>
          <a:solidFill>
            <a:schemeClr val="bg2">
              <a:lumMod val="75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28" name="Ellipse 27"/>
          <p:cNvSpPr/>
          <p:nvPr/>
        </p:nvSpPr>
        <p:spPr bwMode="auto">
          <a:xfrm>
            <a:off x="4481512" y="1585907"/>
            <a:ext cx="180975" cy="157734"/>
          </a:xfrm>
          <a:prstGeom prst="ellipse">
            <a:avLst/>
          </a:prstGeom>
          <a:solidFill>
            <a:schemeClr val="bg2">
              <a:lumMod val="75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29" name="Ellipse 28"/>
          <p:cNvSpPr/>
          <p:nvPr/>
        </p:nvSpPr>
        <p:spPr bwMode="auto">
          <a:xfrm>
            <a:off x="5612606" y="1568952"/>
            <a:ext cx="180975" cy="157734"/>
          </a:xfrm>
          <a:prstGeom prst="ellipse">
            <a:avLst/>
          </a:prstGeom>
          <a:solidFill>
            <a:schemeClr val="bg2">
              <a:lumMod val="75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30" name="Ellipse 29"/>
          <p:cNvSpPr/>
          <p:nvPr/>
        </p:nvSpPr>
        <p:spPr bwMode="auto">
          <a:xfrm>
            <a:off x="6653211" y="1585907"/>
            <a:ext cx="180975" cy="157734"/>
          </a:xfrm>
          <a:prstGeom prst="ellipse">
            <a:avLst/>
          </a:prstGeom>
          <a:solidFill>
            <a:schemeClr val="bg2">
              <a:lumMod val="75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32" name="Ellipse 31"/>
          <p:cNvSpPr/>
          <p:nvPr/>
        </p:nvSpPr>
        <p:spPr bwMode="auto">
          <a:xfrm>
            <a:off x="7739061" y="1585907"/>
            <a:ext cx="180975" cy="157734"/>
          </a:xfrm>
          <a:prstGeom prst="ellipse">
            <a:avLst/>
          </a:prstGeom>
          <a:solidFill>
            <a:schemeClr val="bg2">
              <a:lumMod val="75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33" name="Triangle isocèle 32"/>
          <p:cNvSpPr/>
          <p:nvPr/>
        </p:nvSpPr>
        <p:spPr bwMode="auto">
          <a:xfrm>
            <a:off x="7024686" y="1581150"/>
            <a:ext cx="161925" cy="142875"/>
          </a:xfrm>
          <a:prstGeom prst="triangle">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34" name="Triangle isocèle 33"/>
          <p:cNvSpPr/>
          <p:nvPr/>
        </p:nvSpPr>
        <p:spPr bwMode="auto">
          <a:xfrm>
            <a:off x="7386636" y="1581150"/>
            <a:ext cx="161925" cy="142875"/>
          </a:xfrm>
          <a:prstGeom prst="triangle">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35" name="Chevron 34"/>
          <p:cNvSpPr/>
          <p:nvPr/>
        </p:nvSpPr>
        <p:spPr bwMode="auto">
          <a:xfrm>
            <a:off x="6653212" y="3467100"/>
            <a:ext cx="1176338" cy="275519"/>
          </a:xfrm>
          <a:prstGeom prst="chevron">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a:ln w="9525" cap="flat" cmpd="sng" algn="ctr">
            <a:solidFill>
              <a:schemeClr val="tx1"/>
            </a:solidFill>
            <a:prstDash val="dash"/>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fr-FR" sz="1000" b="1" i="0" u="none" strike="noStrike" cap="none" normalizeH="0" baseline="0" dirty="0" smtClean="0">
                <a:ln>
                  <a:noFill/>
                </a:ln>
                <a:solidFill>
                  <a:schemeClr val="tx1"/>
                </a:solidFill>
                <a:effectLst/>
                <a:latin typeface="Arial" pitchFamily="34" charset="0"/>
              </a:rPr>
              <a:t>Extension</a:t>
            </a:r>
          </a:p>
        </p:txBody>
      </p:sp>
      <p:cxnSp>
        <p:nvCxnSpPr>
          <p:cNvPr id="37" name="Connecteur droit 36"/>
          <p:cNvCxnSpPr>
            <a:stCxn id="32" idx="4"/>
            <a:endCxn id="35" idx="3"/>
          </p:cNvCxnSpPr>
          <p:nvPr/>
        </p:nvCxnSpPr>
        <p:spPr bwMode="auto">
          <a:xfrm>
            <a:off x="7829549" y="1743641"/>
            <a:ext cx="1" cy="1861219"/>
          </a:xfrm>
          <a:prstGeom prst="line">
            <a:avLst/>
          </a:prstGeom>
          <a:solidFill>
            <a:schemeClr val="accent1"/>
          </a:solidFill>
          <a:ln w="9525" cap="flat" cmpd="sng" algn="ctr">
            <a:solidFill>
              <a:schemeClr val="tx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1" name="Pentagone 40"/>
          <p:cNvSpPr/>
          <p:nvPr/>
        </p:nvSpPr>
        <p:spPr bwMode="auto">
          <a:xfrm>
            <a:off x="247648" y="2581275"/>
            <a:ext cx="4324351" cy="276225"/>
          </a:xfrm>
          <a:prstGeom prst="homePlate">
            <a:avLst/>
          </a:prstGeom>
          <a:solidFill>
            <a:srgbClr val="FFC0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fr-FR" sz="1000" b="1" i="0" u="none" strike="noStrike" cap="none" normalizeH="0" baseline="0" dirty="0" smtClean="0">
                <a:ln>
                  <a:noFill/>
                </a:ln>
                <a:solidFill>
                  <a:schemeClr val="tx1"/>
                </a:solidFill>
                <a:effectLst/>
                <a:latin typeface="Arial" pitchFamily="34" charset="0"/>
              </a:rPr>
              <a:t>Stage 2 Normative Phase (SA2, SA3, SA6…)</a:t>
            </a:r>
          </a:p>
        </p:txBody>
      </p:sp>
      <p:sp>
        <p:nvSpPr>
          <p:cNvPr id="42" name="Chevron 41"/>
          <p:cNvSpPr/>
          <p:nvPr/>
        </p:nvSpPr>
        <p:spPr bwMode="auto">
          <a:xfrm>
            <a:off x="4486273" y="2581275"/>
            <a:ext cx="1264445" cy="276225"/>
          </a:xfrm>
          <a:prstGeom prst="chevron">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2700000" scaled="1"/>
            <a:tileRect/>
          </a:gradFill>
          <a:ln w="9525" cap="flat" cmpd="sng" algn="ctr">
            <a:solidFill>
              <a:schemeClr val="tx1"/>
            </a:solidFill>
            <a:prstDash val="dash"/>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fr-FR" sz="1000" b="1" i="0" u="none" strike="noStrike" cap="none" normalizeH="0" baseline="0" dirty="0" smtClean="0">
                <a:ln>
                  <a:noFill/>
                </a:ln>
                <a:solidFill>
                  <a:schemeClr val="tx1"/>
                </a:solidFill>
                <a:effectLst/>
                <a:latin typeface="Arial" pitchFamily="34" charset="0"/>
              </a:rPr>
              <a:t>Extension</a:t>
            </a:r>
          </a:p>
        </p:txBody>
      </p:sp>
      <p:sp>
        <p:nvSpPr>
          <p:cNvPr id="45" name="ZoneTexte 44"/>
          <p:cNvSpPr txBox="1"/>
          <p:nvPr/>
        </p:nvSpPr>
        <p:spPr>
          <a:xfrm>
            <a:off x="266698" y="3213892"/>
            <a:ext cx="761747" cy="525465"/>
          </a:xfrm>
          <a:prstGeom prst="rect">
            <a:avLst/>
          </a:prstGeom>
          <a:noFill/>
        </p:spPr>
        <p:txBody>
          <a:bodyPr wrap="none" rtlCol="0">
            <a:spAutoFit/>
          </a:bodyPr>
          <a:lstStyle/>
          <a:p>
            <a:pPr>
              <a:lnSpc>
                <a:spcPct val="150000"/>
              </a:lnSpc>
            </a:pPr>
            <a:r>
              <a:rPr lang="fr-FR" b="1" dirty="0" smtClean="0"/>
              <a:t>- CT/SA</a:t>
            </a:r>
          </a:p>
          <a:p>
            <a:pPr>
              <a:lnSpc>
                <a:spcPct val="150000"/>
              </a:lnSpc>
            </a:pPr>
            <a:r>
              <a:rPr lang="fr-FR" b="1" dirty="0" smtClean="0"/>
              <a:t>- </a:t>
            </a:r>
            <a:r>
              <a:rPr lang="fr-FR" b="1" dirty="0" err="1" smtClean="0"/>
              <a:t>CTx</a:t>
            </a:r>
            <a:r>
              <a:rPr lang="fr-FR" b="1" dirty="0" smtClean="0"/>
              <a:t> WG</a:t>
            </a:r>
            <a:endParaRPr lang="fr-FR" b="1" dirty="0"/>
          </a:p>
        </p:txBody>
      </p:sp>
      <p:sp>
        <p:nvSpPr>
          <p:cNvPr id="46" name="Triangle isocèle 45"/>
          <p:cNvSpPr/>
          <p:nvPr/>
        </p:nvSpPr>
        <p:spPr bwMode="auto">
          <a:xfrm>
            <a:off x="150016" y="3542594"/>
            <a:ext cx="161925" cy="142875"/>
          </a:xfrm>
          <a:prstGeom prst="triangle">
            <a:avLst/>
          </a:prstGeom>
          <a:solidFill>
            <a:srgbClr val="FFFF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47" name="Ellipse 46"/>
          <p:cNvSpPr/>
          <p:nvPr/>
        </p:nvSpPr>
        <p:spPr bwMode="auto">
          <a:xfrm>
            <a:off x="130966" y="3309142"/>
            <a:ext cx="180975" cy="157734"/>
          </a:xfrm>
          <a:prstGeom prst="ellipse">
            <a:avLst/>
          </a:prstGeom>
          <a:solidFill>
            <a:schemeClr val="bg2">
              <a:lumMod val="75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48" name="Ellipse 47"/>
          <p:cNvSpPr/>
          <p:nvPr/>
        </p:nvSpPr>
        <p:spPr bwMode="auto">
          <a:xfrm>
            <a:off x="1209673" y="1566857"/>
            <a:ext cx="180975" cy="157734"/>
          </a:xfrm>
          <a:prstGeom prst="ellipse">
            <a:avLst/>
          </a:prstGeom>
          <a:solidFill>
            <a:schemeClr val="bg2">
              <a:lumMod val="75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dirty="0" smtClean="0">
              <a:ln>
                <a:noFill/>
              </a:ln>
              <a:solidFill>
                <a:schemeClr val="tx1"/>
              </a:solidFill>
              <a:effectLst/>
              <a:latin typeface="Arial" pitchFamily="34" charset="0"/>
            </a:endParaRPr>
          </a:p>
        </p:txBody>
      </p:sp>
      <p:sp>
        <p:nvSpPr>
          <p:cNvPr id="51" name="Chevron 50"/>
          <p:cNvSpPr/>
          <p:nvPr/>
        </p:nvSpPr>
        <p:spPr bwMode="auto">
          <a:xfrm>
            <a:off x="1209673" y="1853184"/>
            <a:ext cx="1200151" cy="242316"/>
          </a:xfrm>
          <a:prstGeom prst="chevron">
            <a:avLst/>
          </a:prstGeom>
          <a:solidFill>
            <a:schemeClr val="accent2">
              <a:lumMod val="20000"/>
              <a:lumOff val="80000"/>
            </a:schemeClr>
          </a:solidFill>
          <a:ln w="9525" cap="flat" cmpd="sng" algn="ctr">
            <a:solidFill>
              <a:schemeClr val="tx1"/>
            </a:solidFill>
            <a:prstDash val="dash"/>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fr-FR" sz="1000" b="1" i="0" u="none" strike="noStrike" cap="none" normalizeH="0" baseline="0" dirty="0" smtClean="0">
                <a:ln>
                  <a:noFill/>
                </a:ln>
                <a:solidFill>
                  <a:schemeClr val="tx1"/>
                </a:solidFill>
                <a:effectLst/>
                <a:latin typeface="Arial" pitchFamily="34" charset="0"/>
              </a:rPr>
              <a:t>Extension</a:t>
            </a:r>
          </a:p>
        </p:txBody>
      </p:sp>
      <p:sp>
        <p:nvSpPr>
          <p:cNvPr id="52" name="Chevron 51"/>
          <p:cNvSpPr/>
          <p:nvPr/>
        </p:nvSpPr>
        <p:spPr bwMode="auto">
          <a:xfrm>
            <a:off x="6677022" y="2139315"/>
            <a:ext cx="1152527" cy="242316"/>
          </a:xfrm>
          <a:prstGeom prst="chevron">
            <a:avLst/>
          </a:prstGeom>
          <a:gradFill flip="none" rotWithShape="1">
            <a:gsLst>
              <a:gs pos="0">
                <a:schemeClr val="accent5">
                  <a:lumMod val="40000"/>
                  <a:lumOff val="60000"/>
                  <a:shade val="30000"/>
                  <a:satMod val="115000"/>
                </a:schemeClr>
              </a:gs>
              <a:gs pos="50000">
                <a:schemeClr val="accent5">
                  <a:lumMod val="40000"/>
                  <a:lumOff val="60000"/>
                  <a:shade val="67500"/>
                  <a:satMod val="115000"/>
                </a:schemeClr>
              </a:gs>
              <a:gs pos="100000">
                <a:schemeClr val="accent5">
                  <a:lumMod val="40000"/>
                  <a:lumOff val="60000"/>
                  <a:shade val="100000"/>
                  <a:satMod val="115000"/>
                </a:schemeClr>
              </a:gs>
            </a:gsLst>
            <a:lin ang="2700000" scaled="1"/>
            <a:tileRect/>
          </a:gradFill>
          <a:ln w="9525" cap="flat" cmpd="sng" algn="ctr">
            <a:solidFill>
              <a:schemeClr val="tx1"/>
            </a:solidFill>
            <a:prstDash val="dash"/>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fr-FR" sz="1000" b="1" i="0" u="none" strike="noStrike" cap="none" normalizeH="0" baseline="0" dirty="0" smtClean="0">
                <a:ln>
                  <a:noFill/>
                </a:ln>
                <a:solidFill>
                  <a:schemeClr val="tx1"/>
                </a:solidFill>
                <a:effectLst/>
                <a:latin typeface="Arial" pitchFamily="34" charset="0"/>
              </a:rPr>
              <a:t>Extension</a:t>
            </a:r>
          </a:p>
        </p:txBody>
      </p:sp>
      <p:sp>
        <p:nvSpPr>
          <p:cNvPr id="53" name="Chevron 52"/>
          <p:cNvSpPr/>
          <p:nvPr/>
        </p:nvSpPr>
        <p:spPr bwMode="auto">
          <a:xfrm>
            <a:off x="6734174" y="2417064"/>
            <a:ext cx="2181226" cy="242316"/>
          </a:xfrm>
          <a:prstGeom prst="chevron">
            <a:avLst/>
          </a:prstGeom>
          <a:solidFill>
            <a:schemeClr val="accent2">
              <a:lumMod val="40000"/>
              <a:lumOff val="6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fr-FR" sz="1000" b="1" i="0" u="none" strike="noStrike" cap="none" normalizeH="0" baseline="0" dirty="0" smtClean="0">
                <a:ln>
                  <a:noFill/>
                </a:ln>
                <a:solidFill>
                  <a:schemeClr val="tx1"/>
                </a:solidFill>
                <a:effectLst/>
                <a:latin typeface="Arial" pitchFamily="34" charset="0"/>
              </a:rPr>
              <a:t>Rel-16 (5G Phase 2) </a:t>
            </a:r>
          </a:p>
        </p:txBody>
      </p:sp>
      <p:sp>
        <p:nvSpPr>
          <p:cNvPr id="64" name="Flèche à angle droit 63"/>
          <p:cNvSpPr/>
          <p:nvPr/>
        </p:nvSpPr>
        <p:spPr bwMode="auto">
          <a:xfrm rot="10800000" flipH="1">
            <a:off x="5793582" y="2721875"/>
            <a:ext cx="1593054" cy="659500"/>
          </a:xfrm>
          <a:prstGeom prst="bentUpArrow">
            <a:avLst>
              <a:gd name="adj1" fmla="val 14890"/>
              <a:gd name="adj2" fmla="val 25000"/>
              <a:gd name="adj3" fmla="val 25000"/>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sp>
        <p:nvSpPr>
          <p:cNvPr id="67" name="Content Placeholder 2"/>
          <p:cNvSpPr>
            <a:spLocks/>
          </p:cNvSpPr>
          <p:nvPr/>
        </p:nvSpPr>
        <p:spPr bwMode="auto">
          <a:xfrm>
            <a:off x="109537" y="4188706"/>
            <a:ext cx="8743950" cy="1640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eaLnBrk="1" hangingPunct="1">
              <a:spcBef>
                <a:spcPct val="20000"/>
              </a:spcBef>
              <a:buFontTx/>
              <a:buBlip>
                <a:blip r:embed="rId2"/>
              </a:buBlip>
              <a:defRPr/>
            </a:pPr>
            <a:r>
              <a:rPr lang="en-US" altLang="de-DE" sz="1800" dirty="0" smtClean="0">
                <a:latin typeface="+mn-lt"/>
                <a:cs typeface="Arial" charset="0"/>
              </a:rPr>
              <a:t>5G Timeline and impacts on CT4</a:t>
            </a:r>
          </a:p>
          <a:p>
            <a:pPr marL="800100" lvl="1" indent="-342900" eaLnBrk="1" hangingPunct="1">
              <a:spcBef>
                <a:spcPct val="20000"/>
              </a:spcBef>
              <a:buFont typeface="Arial" panose="020B0604020202020204" pitchFamily="34" charset="0"/>
              <a:buChar char="•"/>
              <a:defRPr/>
            </a:pPr>
            <a:r>
              <a:rPr lang="en-US" altLang="de-DE" sz="1600" dirty="0" smtClean="0">
                <a:latin typeface="+mn-lt"/>
                <a:cs typeface="Arial" charset="0"/>
              </a:rPr>
              <a:t>TR 100% completed and the normative phase is on the right track</a:t>
            </a:r>
          </a:p>
          <a:p>
            <a:pPr marL="800100" lvl="1" indent="-342900" eaLnBrk="1" hangingPunct="1">
              <a:spcBef>
                <a:spcPct val="20000"/>
              </a:spcBef>
              <a:buFont typeface="Arial" panose="020B0604020202020204" pitchFamily="34" charset="0"/>
              <a:buChar char="•"/>
              <a:defRPr/>
            </a:pPr>
            <a:r>
              <a:rPr lang="en-US" altLang="de-DE" sz="1600" dirty="0" smtClean="0">
                <a:latin typeface="+mn-lt"/>
                <a:cs typeface="Arial" charset="0"/>
              </a:rPr>
              <a:t>Protocol specification and API design guidelines are of main importance</a:t>
            </a:r>
          </a:p>
          <a:p>
            <a:pPr marL="800100" lvl="1" indent="-342900" eaLnBrk="1" hangingPunct="1">
              <a:spcBef>
                <a:spcPct val="20000"/>
              </a:spcBef>
              <a:buFont typeface="Arial" panose="020B0604020202020204" pitchFamily="34" charset="0"/>
              <a:buChar char="•"/>
              <a:defRPr/>
            </a:pPr>
            <a:r>
              <a:rPr lang="en-US" altLang="de-DE" sz="1600" dirty="0" smtClean="0">
                <a:latin typeface="+mn-lt"/>
                <a:cs typeface="Arial" charset="0"/>
              </a:rPr>
              <a:t>Any major change in </a:t>
            </a:r>
            <a:r>
              <a:rPr lang="en-US" altLang="de-DE" sz="1600" dirty="0">
                <a:latin typeface="+mn-lt"/>
                <a:cs typeface="Arial" charset="0"/>
              </a:rPr>
              <a:t>the stage 2 </a:t>
            </a:r>
            <a:r>
              <a:rPr lang="en-US" altLang="de-DE" sz="1600" dirty="0" smtClean="0">
                <a:latin typeface="+mn-lt"/>
                <a:cs typeface="Arial" charset="0"/>
              </a:rPr>
              <a:t>definition will likely delay </a:t>
            </a:r>
            <a:r>
              <a:rPr lang="en-US" altLang="de-DE" sz="1600" dirty="0">
                <a:latin typeface="+mn-lt"/>
                <a:cs typeface="Arial" charset="0"/>
              </a:rPr>
              <a:t>the work in stage 3</a:t>
            </a:r>
          </a:p>
          <a:p>
            <a:pPr marL="800100" lvl="1" indent="-342900" eaLnBrk="1" hangingPunct="1">
              <a:spcBef>
                <a:spcPct val="20000"/>
              </a:spcBef>
              <a:buFont typeface="Arial" panose="020B0604020202020204" pitchFamily="34" charset="0"/>
              <a:buChar char="•"/>
              <a:defRPr/>
            </a:pPr>
            <a:r>
              <a:rPr lang="en-US" altLang="de-DE" sz="1600" b="1" dirty="0">
                <a:solidFill>
                  <a:srgbClr val="FF0000"/>
                </a:solidFill>
                <a:latin typeface="+mn-lt"/>
                <a:cs typeface="Arial" charset="0"/>
              </a:rPr>
              <a:t>Risk</a:t>
            </a:r>
            <a:r>
              <a:rPr lang="en-US" altLang="de-DE" sz="1600" dirty="0">
                <a:latin typeface="+mn-lt"/>
                <a:cs typeface="Arial" charset="0"/>
              </a:rPr>
              <a:t>: </a:t>
            </a:r>
            <a:r>
              <a:rPr lang="en-US" altLang="de-DE" sz="1600" dirty="0" smtClean="0">
                <a:latin typeface="+mn-lt"/>
                <a:cs typeface="Arial" charset="0"/>
              </a:rPr>
              <a:t>incomplete Stage 3 based on late stage 2 modifications shifted to Rel-16 (5G phase 2)</a:t>
            </a:r>
            <a:endParaRPr lang="en-US" altLang="de-DE" sz="1600" dirty="0">
              <a:latin typeface="+mn-lt"/>
              <a:cs typeface="Arial" charset="0"/>
            </a:endParaRPr>
          </a:p>
        </p:txBody>
      </p:sp>
      <p:sp>
        <p:nvSpPr>
          <p:cNvPr id="68" name="Rectangle 67"/>
          <p:cNvSpPr/>
          <p:nvPr/>
        </p:nvSpPr>
        <p:spPr>
          <a:xfrm>
            <a:off x="49922" y="3742619"/>
            <a:ext cx="2170787" cy="246221"/>
          </a:xfrm>
          <a:prstGeom prst="rect">
            <a:avLst/>
          </a:prstGeom>
        </p:spPr>
        <p:txBody>
          <a:bodyPr wrap="none">
            <a:spAutoFit/>
          </a:bodyPr>
          <a:lstStyle/>
          <a:p>
            <a:pPr eaLnBrk="1" hangingPunct="1">
              <a:spcBef>
                <a:spcPct val="20000"/>
              </a:spcBef>
              <a:defRPr/>
            </a:pPr>
            <a:r>
              <a:rPr lang="en-US" altLang="de-DE" b="1" i="1" dirty="0" smtClean="0">
                <a:cs typeface="Arial" charset="0"/>
              </a:rPr>
              <a:t>Release </a:t>
            </a:r>
            <a:r>
              <a:rPr lang="en-US" altLang="de-DE" b="1" i="1" dirty="0">
                <a:cs typeface="Arial" charset="0"/>
              </a:rPr>
              <a:t>Timeline </a:t>
            </a:r>
            <a:r>
              <a:rPr lang="en-US" altLang="de-DE" b="1" i="1" dirty="0" smtClean="0">
                <a:cs typeface="Arial" charset="0"/>
              </a:rPr>
              <a:t>(Stage 3 focus)</a:t>
            </a:r>
            <a:endParaRPr lang="en-US" altLang="de-DE" b="1" i="1" dirty="0">
              <a:cs typeface="Arial" charset="0"/>
            </a:endParaRPr>
          </a:p>
        </p:txBody>
      </p:sp>
      <p:sp>
        <p:nvSpPr>
          <p:cNvPr id="13" name="Flèche vers le bas 12"/>
          <p:cNvSpPr/>
          <p:nvPr/>
        </p:nvSpPr>
        <p:spPr bwMode="auto">
          <a:xfrm>
            <a:off x="4486273" y="1075055"/>
            <a:ext cx="178419" cy="246221"/>
          </a:xfrm>
          <a:prstGeom prst="downArrow">
            <a:avLst/>
          </a:prstGeom>
          <a:solidFill>
            <a:schemeClr val="accent2"/>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fr-FR" sz="1000" b="0" i="0" u="none" strike="noStrike" cap="none" normalizeH="0" baseline="0" smtClean="0">
              <a:ln>
                <a:noFill/>
              </a:ln>
              <a:solidFill>
                <a:schemeClr val="tx1"/>
              </a:solidFill>
              <a:effectLst/>
              <a:latin typeface="Arial" pitchFamily="34" charset="0"/>
            </a:endParaRPr>
          </a:p>
        </p:txBody>
      </p:sp>
      <p:cxnSp>
        <p:nvCxnSpPr>
          <p:cNvPr id="44" name="Connecteur droit 43"/>
          <p:cNvCxnSpPr/>
          <p:nvPr/>
        </p:nvCxnSpPr>
        <p:spPr bwMode="auto">
          <a:xfrm>
            <a:off x="4572000" y="1387984"/>
            <a:ext cx="1279" cy="2825191"/>
          </a:xfrm>
          <a:prstGeom prst="line">
            <a:avLst/>
          </a:prstGeom>
          <a:solidFill>
            <a:schemeClr val="accent1"/>
          </a:solidFill>
          <a:ln w="28575" cap="flat" cmpd="sng" algn="ctr">
            <a:solidFill>
              <a:srgbClr val="C00000"/>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384964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7">
                                            <p:txEl>
                                              <p:pRg st="0" end="0"/>
                                            </p:txEl>
                                          </p:spTgt>
                                        </p:tgtEl>
                                        <p:attrNameLst>
                                          <p:attrName>style.visibility</p:attrName>
                                        </p:attrNameLst>
                                      </p:cBhvr>
                                      <p:to>
                                        <p:strVal val="visible"/>
                                      </p:to>
                                    </p:set>
                                    <p:anim calcmode="lin" valueType="num">
                                      <p:cBhvr additive="base">
                                        <p:cTn id="7" dur="500" fill="hold"/>
                                        <p:tgtEl>
                                          <p:spTgt spid="6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7">
                                            <p:txEl>
                                              <p:pRg st="1" end="1"/>
                                            </p:txEl>
                                          </p:spTgt>
                                        </p:tgtEl>
                                        <p:attrNameLst>
                                          <p:attrName>style.visibility</p:attrName>
                                        </p:attrNameLst>
                                      </p:cBhvr>
                                      <p:to>
                                        <p:strVal val="visible"/>
                                      </p:to>
                                    </p:set>
                                    <p:anim calcmode="lin" valueType="num">
                                      <p:cBhvr additive="base">
                                        <p:cTn id="11" dur="500" fill="hold"/>
                                        <p:tgtEl>
                                          <p:spTgt spid="67">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7">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7">
                                            <p:txEl>
                                              <p:pRg st="2" end="2"/>
                                            </p:txEl>
                                          </p:spTgt>
                                        </p:tgtEl>
                                        <p:attrNameLst>
                                          <p:attrName>style.visibility</p:attrName>
                                        </p:attrNameLst>
                                      </p:cBhvr>
                                      <p:to>
                                        <p:strVal val="visible"/>
                                      </p:to>
                                    </p:set>
                                    <p:anim calcmode="lin" valueType="num">
                                      <p:cBhvr additive="base">
                                        <p:cTn id="15" dur="500" fill="hold"/>
                                        <p:tgtEl>
                                          <p:spTgt spid="67">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67">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7">
                                            <p:txEl>
                                              <p:pRg st="3" end="3"/>
                                            </p:txEl>
                                          </p:spTgt>
                                        </p:tgtEl>
                                        <p:attrNameLst>
                                          <p:attrName>style.visibility</p:attrName>
                                        </p:attrNameLst>
                                      </p:cBhvr>
                                      <p:to>
                                        <p:strVal val="visible"/>
                                      </p:to>
                                    </p:set>
                                    <p:anim calcmode="lin" valueType="num">
                                      <p:cBhvr additive="base">
                                        <p:cTn id="19" dur="500" fill="hold"/>
                                        <p:tgtEl>
                                          <p:spTgt spid="67">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7">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7">
                                            <p:txEl>
                                              <p:pRg st="4" end="4"/>
                                            </p:txEl>
                                          </p:spTgt>
                                        </p:tgtEl>
                                        <p:attrNameLst>
                                          <p:attrName>style.visibility</p:attrName>
                                        </p:attrNameLst>
                                      </p:cBhvr>
                                      <p:to>
                                        <p:strVal val="visible"/>
                                      </p:to>
                                    </p:set>
                                    <p:anim calcmode="lin" valueType="num">
                                      <p:cBhvr additive="base">
                                        <p:cTn id="23" dur="500" fill="hold"/>
                                        <p:tgtEl>
                                          <p:spTgt spid="67">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6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6" presetClass="emph" presetSubtype="0" fill="hold" grpId="1" nodeType="clickEffect">
                                  <p:stCondLst>
                                    <p:cond delay="0"/>
                                  </p:stCondLst>
                                  <p:childTnLst>
                                    <p:animEffect transition="out" filter="fade">
                                      <p:cBhvr>
                                        <p:cTn id="28" dur="500" tmFilter="0, 0; .2, .5; .8, .5; 1, 0"/>
                                        <p:tgtEl>
                                          <p:spTgt spid="67">
                                            <p:txEl>
                                              <p:pRg st="0" end="0"/>
                                            </p:txEl>
                                          </p:spTgt>
                                        </p:tgtEl>
                                      </p:cBhvr>
                                    </p:animEffect>
                                    <p:animScale>
                                      <p:cBhvr>
                                        <p:cTn id="29" dur="250" autoRev="1" fill="hold"/>
                                        <p:tgtEl>
                                          <p:spTgt spid="67">
                                            <p:txEl>
                                              <p:pRg st="0" end="0"/>
                                            </p:txEl>
                                          </p:spTgt>
                                        </p:tgtEl>
                                      </p:cBhvr>
                                      <p:by x="105000" y="105000"/>
                                    </p:animScale>
                                  </p:childTnLst>
                                </p:cTn>
                              </p:par>
                              <p:par>
                                <p:cTn id="30" presetID="26" presetClass="emph" presetSubtype="0" fill="hold" grpId="1" nodeType="withEffect">
                                  <p:stCondLst>
                                    <p:cond delay="0"/>
                                  </p:stCondLst>
                                  <p:childTnLst>
                                    <p:animEffect transition="out" filter="fade">
                                      <p:cBhvr>
                                        <p:cTn id="31" dur="500" tmFilter="0, 0; .2, .5; .8, .5; 1, 0"/>
                                        <p:tgtEl>
                                          <p:spTgt spid="67">
                                            <p:txEl>
                                              <p:pRg st="1" end="1"/>
                                            </p:txEl>
                                          </p:spTgt>
                                        </p:tgtEl>
                                      </p:cBhvr>
                                    </p:animEffect>
                                    <p:animScale>
                                      <p:cBhvr>
                                        <p:cTn id="32" dur="250" autoRev="1" fill="hold"/>
                                        <p:tgtEl>
                                          <p:spTgt spid="67">
                                            <p:txEl>
                                              <p:pRg st="1" end="1"/>
                                            </p:txEl>
                                          </p:spTgt>
                                        </p:tgtEl>
                                      </p:cBhvr>
                                      <p:by x="105000" y="105000"/>
                                    </p:animScale>
                                  </p:childTnLst>
                                </p:cTn>
                              </p:par>
                              <p:par>
                                <p:cTn id="33" presetID="26" presetClass="emph" presetSubtype="0" fill="hold" grpId="1" nodeType="withEffect">
                                  <p:stCondLst>
                                    <p:cond delay="0"/>
                                  </p:stCondLst>
                                  <p:childTnLst>
                                    <p:animEffect transition="out" filter="fade">
                                      <p:cBhvr>
                                        <p:cTn id="34" dur="500" tmFilter="0, 0; .2, .5; .8, .5; 1, 0"/>
                                        <p:tgtEl>
                                          <p:spTgt spid="67">
                                            <p:txEl>
                                              <p:pRg st="2" end="2"/>
                                            </p:txEl>
                                          </p:spTgt>
                                        </p:tgtEl>
                                      </p:cBhvr>
                                    </p:animEffect>
                                    <p:animScale>
                                      <p:cBhvr>
                                        <p:cTn id="35" dur="250" autoRev="1" fill="hold"/>
                                        <p:tgtEl>
                                          <p:spTgt spid="67">
                                            <p:txEl>
                                              <p:pRg st="2" end="2"/>
                                            </p:txEl>
                                          </p:spTgt>
                                        </p:tgtEl>
                                      </p:cBhvr>
                                      <p:by x="105000" y="105000"/>
                                    </p:animScale>
                                  </p:childTnLst>
                                </p:cTn>
                              </p:par>
                              <p:par>
                                <p:cTn id="36" presetID="26" presetClass="emph" presetSubtype="0" fill="hold" grpId="1" nodeType="withEffect">
                                  <p:stCondLst>
                                    <p:cond delay="0"/>
                                  </p:stCondLst>
                                  <p:childTnLst>
                                    <p:animEffect transition="out" filter="fade">
                                      <p:cBhvr>
                                        <p:cTn id="37" dur="500" tmFilter="0, 0; .2, .5; .8, .5; 1, 0"/>
                                        <p:tgtEl>
                                          <p:spTgt spid="67">
                                            <p:txEl>
                                              <p:pRg st="3" end="3"/>
                                            </p:txEl>
                                          </p:spTgt>
                                        </p:tgtEl>
                                      </p:cBhvr>
                                    </p:animEffect>
                                    <p:animScale>
                                      <p:cBhvr>
                                        <p:cTn id="38" dur="250" autoRev="1" fill="hold"/>
                                        <p:tgtEl>
                                          <p:spTgt spid="67">
                                            <p:txEl>
                                              <p:pRg st="3" end="3"/>
                                            </p:txEl>
                                          </p:spTgt>
                                        </p:tgtEl>
                                      </p:cBhvr>
                                      <p:by x="105000" y="105000"/>
                                    </p:animScale>
                                  </p:childTnLst>
                                </p:cTn>
                              </p:par>
                              <p:par>
                                <p:cTn id="39" presetID="26" presetClass="emph" presetSubtype="0" fill="hold" grpId="1" nodeType="withEffect">
                                  <p:stCondLst>
                                    <p:cond delay="0"/>
                                  </p:stCondLst>
                                  <p:childTnLst>
                                    <p:animEffect transition="out" filter="fade">
                                      <p:cBhvr>
                                        <p:cTn id="40" dur="500" tmFilter="0, 0; .2, .5; .8, .5; 1, 0"/>
                                        <p:tgtEl>
                                          <p:spTgt spid="67">
                                            <p:txEl>
                                              <p:pRg st="4" end="4"/>
                                            </p:txEl>
                                          </p:spTgt>
                                        </p:tgtEl>
                                      </p:cBhvr>
                                    </p:animEffect>
                                    <p:animScale>
                                      <p:cBhvr>
                                        <p:cTn id="41" dur="250" autoRev="1" fill="hold"/>
                                        <p:tgtEl>
                                          <p:spTgt spid="67">
                                            <p:txEl>
                                              <p:pRg st="4" end="4"/>
                                            </p:txEl>
                                          </p:spTgt>
                                        </p:tgtEl>
                                      </p:cBhvr>
                                      <p:by x="105000" y="105000"/>
                                    </p:animScale>
                                  </p:childTnLst>
                                </p:cTn>
                              </p:par>
                            </p:childTnLst>
                          </p:cTn>
                        </p:par>
                      </p:childTnLst>
                    </p:cTn>
                  </p:par>
                  <p:par>
                    <p:cTn id="42" fill="hold">
                      <p:stCondLst>
                        <p:cond delay="indefinite"/>
                      </p:stCondLst>
                      <p:childTnLst>
                        <p:par>
                          <p:cTn id="43" fill="hold">
                            <p:stCondLst>
                              <p:cond delay="0"/>
                            </p:stCondLst>
                            <p:childTnLst>
                              <p:par>
                                <p:cTn id="44" presetID="23" presetClass="path" presetSubtype="0" accel="50000" decel="50000" fill="hold" grpId="2" nodeType="clickEffect">
                                  <p:stCondLst>
                                    <p:cond delay="0"/>
                                  </p:stCondLst>
                                  <p:childTnLst>
                                    <p:animMotion origin="layout" path="M 0 0  C 0.072 0.07733  0.1 0.20267  0.077 0.31733  C -0.015 0.31067  -0.093 0.23067  -0.125 0.12133  C -0.047 0.05333  0.051 0.05733  0.125 0.12133  C 0.092 0.23733  0.011 0.31067  -0.077 0.31733  C -0.101 0.19733  -0.068 0.07467  0 0  Z" pathEditMode="relative" ptsTypes="">
                                      <p:cBhvr>
                                        <p:cTn id="45" dur="2000" fill="hold"/>
                                        <p:tgtEl>
                                          <p:spTgt spid="67">
                                            <p:txEl>
                                              <p:pRg st="0" end="0"/>
                                            </p:txEl>
                                          </p:spTgt>
                                        </p:tgtEl>
                                        <p:attrNameLst>
                                          <p:attrName>ppt_x</p:attrName>
                                          <p:attrName>ppt_y</p:attrName>
                                        </p:attrNameLst>
                                      </p:cBhvr>
                                    </p:animMotion>
                                  </p:childTnLst>
                                </p:cTn>
                              </p:par>
                              <p:par>
                                <p:cTn id="46" presetID="23" presetClass="path" presetSubtype="0" accel="50000" decel="50000" fill="hold" grpId="2" nodeType="withEffect">
                                  <p:stCondLst>
                                    <p:cond delay="0"/>
                                  </p:stCondLst>
                                  <p:childTnLst>
                                    <p:animMotion origin="layout" path="M 0 0  C 0.072 0.07733  0.1 0.20267  0.077 0.31733  C -0.015 0.31067  -0.093 0.23067  -0.125 0.12133  C -0.047 0.05333  0.051 0.05733  0.125 0.12133  C 0.092 0.23733  0.011 0.31067  -0.077 0.31733  C -0.101 0.19733  -0.068 0.07467  0 0  Z" pathEditMode="relative" ptsTypes="">
                                      <p:cBhvr>
                                        <p:cTn id="47" dur="2000" fill="hold"/>
                                        <p:tgtEl>
                                          <p:spTgt spid="67">
                                            <p:txEl>
                                              <p:pRg st="1" end="1"/>
                                            </p:txEl>
                                          </p:spTgt>
                                        </p:tgtEl>
                                        <p:attrNameLst>
                                          <p:attrName>ppt_x</p:attrName>
                                          <p:attrName>ppt_y</p:attrName>
                                        </p:attrNameLst>
                                      </p:cBhvr>
                                    </p:animMotion>
                                  </p:childTnLst>
                                </p:cTn>
                              </p:par>
                              <p:par>
                                <p:cTn id="48" presetID="23" presetClass="path" presetSubtype="0" accel="50000" decel="50000" fill="hold" grpId="2" nodeType="withEffect">
                                  <p:stCondLst>
                                    <p:cond delay="0"/>
                                  </p:stCondLst>
                                  <p:childTnLst>
                                    <p:animMotion origin="layout" path="M 0 0  C 0.072 0.07733  0.1 0.20267  0.077 0.31733  C -0.015 0.31067  -0.093 0.23067  -0.125 0.12133  C -0.047 0.05333  0.051 0.05733  0.125 0.12133  C 0.092 0.23733  0.011 0.31067  -0.077 0.31733  C -0.101 0.19733  -0.068 0.07467  0 0  Z" pathEditMode="relative" ptsTypes="">
                                      <p:cBhvr>
                                        <p:cTn id="49" dur="2000" fill="hold"/>
                                        <p:tgtEl>
                                          <p:spTgt spid="67">
                                            <p:txEl>
                                              <p:pRg st="2" end="2"/>
                                            </p:txEl>
                                          </p:spTgt>
                                        </p:tgtEl>
                                        <p:attrNameLst>
                                          <p:attrName>ppt_x</p:attrName>
                                          <p:attrName>ppt_y</p:attrName>
                                        </p:attrNameLst>
                                      </p:cBhvr>
                                    </p:animMotion>
                                  </p:childTnLst>
                                </p:cTn>
                              </p:par>
                              <p:par>
                                <p:cTn id="50" presetID="23" presetClass="path" presetSubtype="0" accel="50000" decel="50000" fill="hold" grpId="2" nodeType="withEffect">
                                  <p:stCondLst>
                                    <p:cond delay="0"/>
                                  </p:stCondLst>
                                  <p:childTnLst>
                                    <p:animMotion origin="layout" path="M 0 0  C 0.072 0.07733  0.1 0.20267  0.077 0.31733  C -0.015 0.31067  -0.093 0.23067  -0.125 0.12133  C -0.047 0.05333  0.051 0.05733  0.125 0.12133  C 0.092 0.23733  0.011 0.31067  -0.077 0.31733  C -0.101 0.19733  -0.068 0.07467  0 0  Z" pathEditMode="relative" ptsTypes="">
                                      <p:cBhvr>
                                        <p:cTn id="51" dur="2000" fill="hold"/>
                                        <p:tgtEl>
                                          <p:spTgt spid="67">
                                            <p:txEl>
                                              <p:pRg st="3" end="3"/>
                                            </p:txEl>
                                          </p:spTgt>
                                        </p:tgtEl>
                                        <p:attrNameLst>
                                          <p:attrName>ppt_x</p:attrName>
                                          <p:attrName>ppt_y</p:attrName>
                                        </p:attrNameLst>
                                      </p:cBhvr>
                                    </p:animMotion>
                                  </p:childTnLst>
                                </p:cTn>
                              </p:par>
                              <p:par>
                                <p:cTn id="52" presetID="23" presetClass="path" presetSubtype="0" accel="50000" decel="50000" fill="hold" grpId="2" nodeType="withEffect">
                                  <p:stCondLst>
                                    <p:cond delay="0"/>
                                  </p:stCondLst>
                                  <p:childTnLst>
                                    <p:animMotion origin="layout" path="M 0 0  C 0.072 0.07733  0.1 0.20267  0.077 0.31733  C -0.015 0.31067  -0.093 0.23067  -0.125 0.12133  C -0.047 0.05333  0.051 0.05733  0.125 0.12133  C 0.092 0.23733  0.011 0.31067  -0.077 0.31733  C -0.101 0.19733  -0.068 0.07467  0 0  Z" pathEditMode="relative" ptsTypes="">
                                      <p:cBhvr>
                                        <p:cTn id="53" dur="2000" fill="hold"/>
                                        <p:tgtEl>
                                          <p:spTgt spid="67">
                                            <p:txEl>
                                              <p:pRg st="4" end="4"/>
                                            </p:txEl>
                                          </p:spTgt>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build="allAtOnce"/>
      <p:bldP spid="67" grpId="1" build="allAtOnce"/>
      <p:bldP spid="67" grpId="2"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a:xfrm>
            <a:off x="290275" y="505033"/>
            <a:ext cx="7772400" cy="593601"/>
          </a:xfrm>
        </p:spPr>
        <p:txBody>
          <a:bodyPr/>
          <a:lstStyle/>
          <a:p>
            <a:r>
              <a:rPr lang="en-US" altLang="de-DE" dirty="0">
                <a:latin typeface="Arial" charset="0"/>
                <a:cs typeface="Arial" charset="0"/>
              </a:rPr>
              <a:t>CT4: </a:t>
            </a:r>
            <a:r>
              <a:rPr lang="en-US" altLang="de-DE" dirty="0" smtClean="0">
                <a:latin typeface="Arial" charset="0"/>
                <a:cs typeface="Arial" charset="0"/>
              </a:rPr>
              <a:t>Study on </a:t>
            </a:r>
            <a:r>
              <a:rPr lang="en-US" altLang="de-DE" dirty="0">
                <a:latin typeface="Arial" charset="0"/>
                <a:cs typeface="Arial" charset="0"/>
              </a:rPr>
              <a:t>User-plane </a:t>
            </a:r>
            <a:r>
              <a:rPr lang="en-US" altLang="de-DE" dirty="0" smtClean="0">
                <a:latin typeface="Arial" charset="0"/>
                <a:cs typeface="Arial" charset="0"/>
              </a:rPr>
              <a:t>Protocol</a:t>
            </a:r>
            <a:endParaRPr lang="en-US" altLang="de-DE" sz="2000" dirty="0" smtClean="0">
              <a:latin typeface="Arial" charset="0"/>
              <a:cs typeface="Arial" charset="0"/>
            </a:endParaRPr>
          </a:p>
        </p:txBody>
      </p:sp>
      <p:sp>
        <p:nvSpPr>
          <p:cNvPr id="25603" name="Rectangle 3"/>
          <p:cNvSpPr>
            <a:spLocks noGrp="1" noChangeArrowheads="1"/>
          </p:cNvSpPr>
          <p:nvPr>
            <p:ph type="body" idx="1"/>
          </p:nvPr>
        </p:nvSpPr>
        <p:spPr>
          <a:xfrm>
            <a:off x="229549" y="1600200"/>
            <a:ext cx="8686800" cy="4895602"/>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r>
              <a:rPr lang="en-US" sz="2000" dirty="0" smtClean="0">
                <a:latin typeface="Arial" panose="020B0604020202020204" pitchFamily="34" charset="0"/>
                <a:cs typeface="Arial" panose="020B0604020202020204" pitchFamily="34" charset="0"/>
              </a:rPr>
              <a:t>Title:</a:t>
            </a:r>
          </a:p>
          <a:p>
            <a:pPr lvl="1"/>
            <a:r>
              <a:rPr lang="en-US" sz="1600" dirty="0" smtClean="0">
                <a:latin typeface="Arial" panose="020B0604020202020204" pitchFamily="34" charset="0"/>
                <a:cs typeface="Arial" panose="020B0604020202020204" pitchFamily="34" charset="0"/>
              </a:rPr>
              <a:t>Study </a:t>
            </a:r>
            <a:r>
              <a:rPr lang="en-US" sz="1600" dirty="0">
                <a:latin typeface="Arial" panose="020B0604020202020204" pitchFamily="34" charset="0"/>
                <a:cs typeface="Arial" panose="020B0604020202020204" pitchFamily="34" charset="0"/>
              </a:rPr>
              <a:t>Item on User-plane Protocol [FS_UPPS] (</a:t>
            </a:r>
            <a:r>
              <a:rPr lang="en-US" sz="1600" dirty="0" smtClean="0">
                <a:latin typeface="Arial" panose="020B0604020202020204" pitchFamily="34" charset="0"/>
                <a:cs typeface="Arial" panose="020B0604020202020204" pitchFamily="34" charset="0"/>
              </a:rPr>
              <a:t>CT4)</a:t>
            </a:r>
            <a:endParaRPr lang="en-US" sz="1600" dirty="0">
              <a:latin typeface="Arial" panose="020B0604020202020204" pitchFamily="34" charset="0"/>
              <a:cs typeface="Arial" panose="020B0604020202020204" pitchFamily="34" charset="0"/>
            </a:endParaRPr>
          </a:p>
          <a:p>
            <a:r>
              <a:rPr lang="en-US" sz="2000" dirty="0" smtClean="0">
                <a:latin typeface="Arial" panose="020B0604020202020204" pitchFamily="34" charset="0"/>
                <a:cs typeface="Arial" panose="020B0604020202020204" pitchFamily="34" charset="0"/>
              </a:rPr>
              <a:t>Objectives:</a:t>
            </a:r>
          </a:p>
          <a:p>
            <a:pPr lvl="1"/>
            <a:r>
              <a:rPr lang="en-US" sz="1600" dirty="0" smtClean="0">
                <a:latin typeface="Arial" panose="020B0604020202020204" pitchFamily="34" charset="0"/>
                <a:cs typeface="Arial" panose="020B0604020202020204" pitchFamily="34" charset="0"/>
              </a:rPr>
              <a:t>1</a:t>
            </a:r>
            <a:r>
              <a:rPr lang="en-US" sz="1600" baseline="30000" dirty="0" smtClean="0">
                <a:latin typeface="Arial" panose="020B0604020202020204" pitchFamily="34" charset="0"/>
                <a:cs typeface="Arial" panose="020B0604020202020204" pitchFamily="34" charset="0"/>
              </a:rPr>
              <a:t>st</a:t>
            </a:r>
            <a:r>
              <a:rPr lang="en-US" sz="1600" dirty="0" smtClean="0">
                <a:latin typeface="Arial" panose="020B0604020202020204" pitchFamily="34" charset="0"/>
                <a:cs typeface="Arial" panose="020B0604020202020204" pitchFamily="34" charset="0"/>
              </a:rPr>
              <a:t> phase: Liaise with IETF on the current GTP-U definition</a:t>
            </a:r>
          </a:p>
          <a:p>
            <a:pPr lvl="1"/>
            <a:r>
              <a:rPr lang="en-US" sz="1600" dirty="0" smtClean="0">
                <a:latin typeface="Arial" panose="020B0604020202020204" pitchFamily="34" charset="0"/>
                <a:cs typeface="Arial" panose="020B0604020202020204" pitchFamily="34" charset="0"/>
              </a:rPr>
              <a:t>2</a:t>
            </a:r>
            <a:r>
              <a:rPr lang="en-US" sz="1600" baseline="30000" dirty="0" smtClean="0">
                <a:latin typeface="Arial" panose="020B0604020202020204" pitchFamily="34" charset="0"/>
                <a:cs typeface="Arial" panose="020B0604020202020204" pitchFamily="34" charset="0"/>
              </a:rPr>
              <a:t>nd</a:t>
            </a:r>
            <a:r>
              <a:rPr lang="en-US" sz="1600" dirty="0" smtClean="0">
                <a:latin typeface="Arial" panose="020B0604020202020204" pitchFamily="34" charset="0"/>
                <a:cs typeface="Arial" panose="020B0604020202020204" pitchFamily="34" charset="0"/>
              </a:rPr>
              <a:t> phase: Set of criteria for protocol selection based on Rel-16 requirements and candidate protocol evaluation. Phase 2 shall not start earlier than July 2018.</a:t>
            </a:r>
          </a:p>
          <a:p>
            <a:r>
              <a:rPr lang="en-US" sz="2000" dirty="0" smtClean="0">
                <a:latin typeface="Arial" panose="020B0604020202020204" pitchFamily="34" charset="0"/>
                <a:cs typeface="Arial" panose="020B0604020202020204" pitchFamily="34" charset="0"/>
              </a:rPr>
              <a:t>Approach:</a:t>
            </a:r>
          </a:p>
          <a:p>
            <a:pPr lvl="1"/>
            <a:r>
              <a:rPr lang="en-US" sz="1600" dirty="0" smtClean="0">
                <a:latin typeface="Arial" panose="020B0604020202020204" pitchFamily="34" charset="0"/>
                <a:cs typeface="Arial" panose="020B0604020202020204" pitchFamily="34" charset="0"/>
              </a:rPr>
              <a:t>Investigate solutions alternative to GTP-U, including IETF solutions</a:t>
            </a:r>
          </a:p>
          <a:p>
            <a:pPr lvl="1"/>
            <a:r>
              <a:rPr lang="en-US" sz="1600" dirty="0" smtClean="0">
                <a:latin typeface="Arial" panose="020B0604020202020204" pitchFamily="34" charset="0"/>
                <a:cs typeface="Arial" panose="020B0604020202020204" pitchFamily="34" charset="0"/>
              </a:rPr>
              <a:t>Compare GTP-U and other solutions to see if there is matter for user plane protocol swap.</a:t>
            </a:r>
          </a:p>
          <a:p>
            <a:pPr lvl="1"/>
            <a:r>
              <a:rPr lang="en-US" sz="1600" dirty="0" smtClean="0">
                <a:latin typeface="Arial" panose="020B0604020202020204" pitchFamily="34" charset="0"/>
                <a:cs typeface="Arial" panose="020B0604020202020204" pitchFamily="34" charset="0"/>
              </a:rPr>
              <a:t>A protocol recommendation will be the outcome of phase 2.</a:t>
            </a:r>
          </a:p>
          <a:p>
            <a:pPr lvl="1"/>
            <a:r>
              <a:rPr lang="en-US" sz="1600" dirty="0" smtClean="0">
                <a:latin typeface="Arial" panose="020B0604020202020204" pitchFamily="34" charset="0"/>
                <a:cs typeface="Arial" panose="020B0604020202020204" pitchFamily="34" charset="0"/>
              </a:rPr>
              <a:t>other WGs would need to be involved in this process: RAN3, CT3, etc.</a:t>
            </a:r>
          </a:p>
        </p:txBody>
      </p:sp>
    </p:spTree>
    <p:extLst>
      <p:ext uri="{BB962C8B-B14F-4D97-AF65-F5344CB8AC3E}">
        <p14:creationId xmlns:p14="http://schemas.microsoft.com/office/powerpoint/2010/main" val="2457619249"/>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a:xfrm>
            <a:off x="315913" y="368300"/>
            <a:ext cx="7772400" cy="593601"/>
          </a:xfrm>
        </p:spPr>
        <p:txBody>
          <a:bodyPr/>
          <a:lstStyle/>
          <a:p>
            <a:r>
              <a:rPr lang="en-US" altLang="de-DE" dirty="0" smtClean="0">
                <a:latin typeface="Arial" charset="0"/>
                <a:cs typeface="Arial" charset="0"/>
              </a:rPr>
              <a:t>CT4: Update </a:t>
            </a:r>
            <a:r>
              <a:rPr lang="en-US" altLang="de-DE" dirty="0">
                <a:latin typeface="Arial" charset="0"/>
                <a:cs typeface="Arial" charset="0"/>
              </a:rPr>
              <a:t>on </a:t>
            </a:r>
            <a:r>
              <a:rPr lang="en-US" altLang="de-DE" dirty="0" smtClean="0">
                <a:latin typeface="Arial" charset="0"/>
                <a:cs typeface="Arial" charset="0"/>
              </a:rPr>
              <a:t>CUPS</a:t>
            </a:r>
            <a:endParaRPr lang="en-US" altLang="de-DE" sz="2000" dirty="0" smtClean="0">
              <a:latin typeface="Arial" charset="0"/>
              <a:cs typeface="Arial" charset="0"/>
            </a:endParaRPr>
          </a:p>
        </p:txBody>
      </p:sp>
      <p:sp>
        <p:nvSpPr>
          <p:cNvPr id="25603" name="Rectangle 3"/>
          <p:cNvSpPr>
            <a:spLocks noGrp="1" noChangeArrowheads="1"/>
          </p:cNvSpPr>
          <p:nvPr>
            <p:ph type="body" idx="1"/>
          </p:nvPr>
        </p:nvSpPr>
        <p:spPr>
          <a:xfrm>
            <a:off x="229548" y="1363144"/>
            <a:ext cx="8914451" cy="4895602"/>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r>
              <a:rPr lang="en-US" sz="2000" dirty="0" smtClean="0">
                <a:latin typeface="Arial" panose="020B0604020202020204" pitchFamily="34" charset="0"/>
                <a:cs typeface="Arial" panose="020B0604020202020204" pitchFamily="34" charset="0"/>
              </a:rPr>
              <a:t>Title:</a:t>
            </a:r>
          </a:p>
          <a:p>
            <a:pPr lvl="1"/>
            <a:r>
              <a:rPr lang="en-US" sz="1600" dirty="0">
                <a:latin typeface="Arial" panose="020B0604020202020204" pitchFamily="34" charset="0"/>
                <a:cs typeface="Arial" panose="020B0604020202020204" pitchFamily="34" charset="0"/>
              </a:rPr>
              <a:t>CT aspects of Control and User Plane Separation of </a:t>
            </a:r>
            <a:r>
              <a:rPr lang="en-US" sz="1600" strike="dblStrike" dirty="0">
                <a:solidFill>
                  <a:srgbClr val="FF0000"/>
                </a:solidFill>
                <a:latin typeface="Arial" panose="020B0604020202020204" pitchFamily="34" charset="0"/>
                <a:cs typeface="Arial" panose="020B0604020202020204" pitchFamily="34" charset="0"/>
              </a:rPr>
              <a:t>EPC </a:t>
            </a:r>
            <a:r>
              <a:rPr lang="en-US" sz="1600" dirty="0">
                <a:latin typeface="Arial" panose="020B0604020202020204" pitchFamily="34" charset="0"/>
                <a:cs typeface="Arial" panose="020B0604020202020204" pitchFamily="34" charset="0"/>
              </a:rPr>
              <a:t>nodes</a:t>
            </a:r>
          </a:p>
          <a:p>
            <a:r>
              <a:rPr lang="en-US" sz="2000" dirty="0" smtClean="0">
                <a:latin typeface="Arial" panose="020B0604020202020204" pitchFamily="34" charset="0"/>
                <a:cs typeface="Arial" panose="020B0604020202020204" pitchFamily="34" charset="0"/>
              </a:rPr>
              <a:t>Objectives:</a:t>
            </a:r>
          </a:p>
          <a:p>
            <a:pPr lvl="1"/>
            <a:r>
              <a:rPr lang="en-US" sz="1600" dirty="0">
                <a:latin typeface="Arial" panose="020B0604020202020204" pitchFamily="34" charset="0"/>
                <a:cs typeface="Arial" panose="020B0604020202020204" pitchFamily="34" charset="0"/>
              </a:rPr>
              <a:t>specification of the separation of user plane functionality from control plane functionality in the EPC's S-GW, P-GW and </a:t>
            </a:r>
            <a:r>
              <a:rPr lang="en-US" sz="1600" dirty="0" smtClean="0">
                <a:latin typeface="Arial" panose="020B0604020202020204" pitchFamily="34" charset="0"/>
                <a:cs typeface="Arial" panose="020B0604020202020204" pitchFamily="34" charset="0"/>
              </a:rPr>
              <a:t>TDF in rel-14… and UPF in rel-15</a:t>
            </a:r>
          </a:p>
          <a:p>
            <a:r>
              <a:rPr lang="en-US" sz="2000" dirty="0" smtClean="0">
                <a:latin typeface="Arial" panose="020B0604020202020204" pitchFamily="34" charset="0"/>
                <a:cs typeface="Arial" panose="020B0604020202020204" pitchFamily="34" charset="0"/>
              </a:rPr>
              <a:t>Broader scope:</a:t>
            </a:r>
          </a:p>
          <a:p>
            <a:pPr lvl="1"/>
            <a:r>
              <a:rPr lang="en-US" sz="1600" dirty="0" smtClean="0">
                <a:latin typeface="Arial" panose="020B0604020202020204" pitchFamily="34" charset="0"/>
                <a:cs typeface="Arial" panose="020B0604020202020204" pitchFamily="34" charset="0"/>
              </a:rPr>
              <a:t>Rel-14 specification: “EPC” removed from the title, to make it 5GS compliant</a:t>
            </a:r>
          </a:p>
          <a:p>
            <a:pPr lvl="1"/>
            <a:r>
              <a:rPr lang="en-US" sz="1600" dirty="0" smtClean="0">
                <a:latin typeface="Arial" panose="020B0604020202020204" pitchFamily="34" charset="0"/>
                <a:cs typeface="Arial" panose="020B0604020202020204" pitchFamily="34" charset="0"/>
              </a:rPr>
              <a:t>Rel-15 specification: introduce N4 related information.</a:t>
            </a:r>
          </a:p>
          <a:p>
            <a:r>
              <a:rPr lang="en-US" sz="2000" dirty="0" smtClean="0">
                <a:latin typeface="Arial" panose="020B0604020202020204" pitchFamily="34" charset="0"/>
                <a:cs typeface="Arial" panose="020B0604020202020204" pitchFamily="34" charset="0"/>
              </a:rPr>
              <a:t>17 CRs agreed</a:t>
            </a:r>
          </a:p>
          <a:p>
            <a:pPr lvl="1"/>
            <a:r>
              <a:rPr lang="en-US" sz="1600" dirty="0" smtClean="0">
                <a:latin typeface="Arial" panose="020B0604020202020204" pitchFamily="34" charset="0"/>
                <a:cs typeface="Arial" panose="020B0604020202020204" pitchFamily="34" charset="0"/>
              </a:rPr>
              <a:t>Charging aspects completed: CR agreed in TS 29.244 to support </a:t>
            </a:r>
            <a:r>
              <a:rPr lang="en-US" sz="1600" dirty="0">
                <a:latin typeface="Arial" panose="020B0604020202020204" pitchFamily="34" charset="0"/>
                <a:cs typeface="Arial" panose="020B0604020202020204" pitchFamily="34" charset="0"/>
              </a:rPr>
              <a:t>Credit </a:t>
            </a:r>
            <a:r>
              <a:rPr lang="en-US" sz="1600" dirty="0" smtClean="0">
                <a:latin typeface="Arial" panose="020B0604020202020204" pitchFamily="34" charset="0"/>
                <a:cs typeface="Arial" panose="020B0604020202020204" pitchFamily="34" charset="0"/>
              </a:rPr>
              <a:t>pooling</a:t>
            </a:r>
          </a:p>
          <a:p>
            <a:pPr lvl="1"/>
            <a:r>
              <a:rPr lang="en-US" sz="1600" dirty="0" smtClean="0">
                <a:latin typeface="Arial" panose="020B0604020202020204" pitchFamily="34" charset="0"/>
                <a:cs typeface="Arial" panose="020B0604020202020204" pitchFamily="34" charset="0"/>
              </a:rPr>
              <a:t>Various corrections/clarifications</a:t>
            </a:r>
          </a:p>
          <a:p>
            <a:pPr lvl="1"/>
            <a:r>
              <a:rPr lang="en-US" sz="1600" dirty="0" smtClean="0">
                <a:latin typeface="Arial" panose="020B0604020202020204" pitchFamily="34" charset="0"/>
                <a:cs typeface="Arial" panose="020B0604020202020204" pitchFamily="34" charset="0"/>
              </a:rPr>
              <a:t>Include N4-related Information Elements in PFCP messages</a:t>
            </a:r>
          </a:p>
          <a:p>
            <a:r>
              <a:rPr lang="en-US" sz="2000" dirty="0" smtClean="0">
                <a:latin typeface="Arial" panose="020B0604020202020204" pitchFamily="34" charset="0"/>
                <a:cs typeface="Arial" panose="020B0604020202020204" pitchFamily="34" charset="0"/>
              </a:rPr>
              <a:t>Open Issue:</a:t>
            </a:r>
          </a:p>
          <a:p>
            <a:pPr lvl="1"/>
            <a:r>
              <a:rPr lang="en-US" sz="1600" dirty="0" smtClean="0">
                <a:latin typeface="Arial" panose="020B0604020202020204" pitchFamily="34" charset="0"/>
                <a:cs typeface="Arial" panose="020B0604020202020204" pitchFamily="34" charset="0"/>
              </a:rPr>
              <a:t>Discussion on the support in Rel-14 of a generic mechanism for reducing signaling overhead </a:t>
            </a:r>
          </a:p>
          <a:p>
            <a:pPr lvl="2"/>
            <a:r>
              <a:rPr lang="en-US" sz="1200" dirty="0" smtClean="0">
                <a:latin typeface="Arial" panose="020B0604020202020204" pitchFamily="34" charset="0"/>
                <a:cs typeface="Arial" panose="020B0604020202020204" pitchFamily="34" charset="0"/>
              </a:rPr>
              <a:t>see CP-173145</a:t>
            </a:r>
          </a:p>
          <a:p>
            <a:pPr lvl="1"/>
            <a:endParaRPr lang="en-US" sz="16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99027608"/>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a:xfrm>
            <a:off x="315913" y="368300"/>
            <a:ext cx="7772400" cy="593601"/>
          </a:xfrm>
        </p:spPr>
        <p:txBody>
          <a:bodyPr/>
          <a:lstStyle/>
          <a:p>
            <a:r>
              <a:rPr lang="en-US" altLang="de-DE" dirty="0" smtClean="0">
                <a:latin typeface="Arial" charset="0"/>
                <a:cs typeface="Arial" charset="0"/>
              </a:rPr>
              <a:t>CT4: Update </a:t>
            </a:r>
            <a:r>
              <a:rPr lang="en-US" altLang="de-DE" dirty="0">
                <a:latin typeface="Arial" charset="0"/>
                <a:cs typeface="Arial" charset="0"/>
              </a:rPr>
              <a:t>on </a:t>
            </a:r>
            <a:r>
              <a:rPr lang="en-US" altLang="de-DE" dirty="0" smtClean="0">
                <a:latin typeface="Arial" charset="0"/>
                <a:cs typeface="Arial" charset="0"/>
              </a:rPr>
              <a:t>EDCE5</a:t>
            </a:r>
            <a:endParaRPr lang="en-US" altLang="de-DE" sz="2000" dirty="0" smtClean="0">
              <a:latin typeface="Arial" charset="0"/>
              <a:cs typeface="Arial" charset="0"/>
            </a:endParaRPr>
          </a:p>
        </p:txBody>
      </p:sp>
      <p:sp>
        <p:nvSpPr>
          <p:cNvPr id="25603" name="Rectangle 3"/>
          <p:cNvSpPr>
            <a:spLocks noGrp="1" noChangeArrowheads="1"/>
          </p:cNvSpPr>
          <p:nvPr>
            <p:ph type="body" idx="1"/>
          </p:nvPr>
        </p:nvSpPr>
        <p:spPr>
          <a:xfrm>
            <a:off x="229549" y="1600200"/>
            <a:ext cx="8686800" cy="4895602"/>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r>
              <a:rPr lang="en-US" sz="2000" dirty="0" smtClean="0">
                <a:latin typeface="Arial" panose="020B0604020202020204" pitchFamily="34" charset="0"/>
                <a:cs typeface="Arial" panose="020B0604020202020204" pitchFamily="34" charset="0"/>
              </a:rPr>
              <a:t>Title:</a:t>
            </a:r>
          </a:p>
          <a:p>
            <a:pPr lvl="1"/>
            <a:r>
              <a:rPr lang="en-US" sz="1600" dirty="0">
                <a:latin typeface="Arial" panose="020B0604020202020204" pitchFamily="34" charset="0"/>
                <a:cs typeface="Arial" panose="020B0604020202020204" pitchFamily="34" charset="0"/>
              </a:rPr>
              <a:t>EPC enhancements to support 5G New Radio via Dual Connectivity, CT </a:t>
            </a:r>
            <a:r>
              <a:rPr lang="en-US" sz="1600" dirty="0" smtClean="0">
                <a:latin typeface="Arial" panose="020B0604020202020204" pitchFamily="34" charset="0"/>
                <a:cs typeface="Arial" panose="020B0604020202020204" pitchFamily="34" charset="0"/>
              </a:rPr>
              <a:t>aspects (CT4)</a:t>
            </a:r>
            <a:endParaRPr lang="en-US" sz="1600" dirty="0">
              <a:latin typeface="Arial" panose="020B0604020202020204" pitchFamily="34" charset="0"/>
              <a:cs typeface="Arial" panose="020B0604020202020204" pitchFamily="34" charset="0"/>
            </a:endParaRPr>
          </a:p>
          <a:p>
            <a:r>
              <a:rPr lang="en-US" sz="2000" dirty="0" smtClean="0">
                <a:latin typeface="Arial" panose="020B0604020202020204" pitchFamily="34" charset="0"/>
                <a:cs typeface="Arial" panose="020B0604020202020204" pitchFamily="34" charset="0"/>
              </a:rPr>
              <a:t>Objectives:</a:t>
            </a:r>
          </a:p>
          <a:p>
            <a:pPr lvl="1"/>
            <a:r>
              <a:rPr lang="en-US" sz="1600" dirty="0">
                <a:latin typeface="Arial" panose="020B0604020202020204" pitchFamily="34" charset="0"/>
                <a:cs typeface="Arial" panose="020B0604020202020204" pitchFamily="34" charset="0"/>
              </a:rPr>
              <a:t>S</a:t>
            </a:r>
            <a:r>
              <a:rPr lang="en-US" sz="1600" dirty="0" smtClean="0">
                <a:latin typeface="Arial" panose="020B0604020202020204" pitchFamily="34" charset="0"/>
                <a:cs typeface="Arial" panose="020B0604020202020204" pitchFamily="34" charset="0"/>
              </a:rPr>
              <a:t>upport of 5G NR access to core EPC </a:t>
            </a:r>
            <a:r>
              <a:rPr lang="en-US" sz="1600" dirty="0">
                <a:latin typeface="Arial" panose="020B0604020202020204" pitchFamily="34" charset="0"/>
                <a:cs typeface="Arial" panose="020B0604020202020204" pitchFamily="34" charset="0"/>
              </a:rPr>
              <a:t>as a “secondary RAT</a:t>
            </a:r>
            <a:r>
              <a:rPr lang="en-US" sz="1600" dirty="0" smtClean="0">
                <a:latin typeface="Arial" panose="020B0604020202020204" pitchFamily="34" charset="0"/>
                <a:cs typeface="Arial" panose="020B0604020202020204" pitchFamily="34" charset="0"/>
              </a:rPr>
              <a:t>”</a:t>
            </a:r>
          </a:p>
          <a:p>
            <a:pPr lvl="1"/>
            <a:r>
              <a:rPr lang="en-US" sz="1600" dirty="0" smtClean="0">
                <a:latin typeface="Arial" panose="020B0604020202020204" pitchFamily="34" charset="0"/>
                <a:cs typeface="Arial" panose="020B0604020202020204" pitchFamily="34" charset="0"/>
              </a:rPr>
              <a:t>CT4 impacts: S6a</a:t>
            </a:r>
            <a:r>
              <a:rPr lang="en-US" sz="1600" smtClean="0">
                <a:latin typeface="Arial" panose="020B0604020202020204" pitchFamily="34" charset="0"/>
                <a:cs typeface="Arial" panose="020B0604020202020204" pitchFamily="34" charset="0"/>
              </a:rPr>
              <a:t>, </a:t>
            </a:r>
            <a:r>
              <a:rPr lang="en-US" sz="1600" smtClean="0">
                <a:latin typeface="Arial" panose="020B0604020202020204" pitchFamily="34" charset="0"/>
                <a:cs typeface="Arial" panose="020B0604020202020204" pitchFamily="34" charset="0"/>
              </a:rPr>
              <a:t>MAP</a:t>
            </a:r>
            <a:r>
              <a:rPr lang="en-US" sz="1600" dirty="0" smtClean="0">
                <a:latin typeface="Arial" panose="020B0604020202020204" pitchFamily="34" charset="0"/>
                <a:cs typeface="Arial" panose="020B0604020202020204" pitchFamily="34" charset="0"/>
              </a:rPr>
              <a:t>, MAP/Diameter interworking</a:t>
            </a:r>
            <a:r>
              <a:rPr lang="en-US" sz="1600" dirty="0">
                <a:latin typeface="Arial" panose="020B0604020202020204" pitchFamily="34" charset="0"/>
                <a:cs typeface="Arial" panose="020B0604020202020204" pitchFamily="34" charset="0"/>
              </a:rPr>
              <a:t>, DNS procedures for SGW/PGW selection, S11/S5/S8 </a:t>
            </a:r>
          </a:p>
          <a:p>
            <a:pPr lvl="1"/>
            <a:endParaRPr lang="en-US" sz="1600" dirty="0" smtClean="0">
              <a:latin typeface="Arial" panose="020B0604020202020204" pitchFamily="34" charset="0"/>
              <a:cs typeface="Arial" panose="020B0604020202020204" pitchFamily="34" charset="0"/>
            </a:endParaRPr>
          </a:p>
          <a:p>
            <a:r>
              <a:rPr lang="en-US" sz="2000" dirty="0" smtClean="0">
                <a:latin typeface="Arial" panose="020B0604020202020204" pitchFamily="34" charset="0"/>
                <a:cs typeface="Arial" panose="020B0604020202020204" pitchFamily="34" charset="0"/>
              </a:rPr>
              <a:t>WID: 100% completed</a:t>
            </a:r>
          </a:p>
          <a:p>
            <a:pPr marL="457200" lvl="1" indent="0">
              <a:buNone/>
            </a:pPr>
            <a:endParaRPr 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86005600"/>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a:xfrm>
            <a:off x="315913" y="368300"/>
            <a:ext cx="7772400" cy="593601"/>
          </a:xfrm>
        </p:spPr>
        <p:txBody>
          <a:bodyPr/>
          <a:lstStyle/>
          <a:p>
            <a:r>
              <a:rPr lang="en-US" altLang="de-DE" dirty="0" smtClean="0">
                <a:latin typeface="Arial" charset="0"/>
                <a:cs typeface="Arial" charset="0"/>
              </a:rPr>
              <a:t>CT4: Update </a:t>
            </a:r>
            <a:r>
              <a:rPr lang="en-US" altLang="de-DE" dirty="0">
                <a:latin typeface="Arial" charset="0"/>
                <a:cs typeface="Arial" charset="0"/>
              </a:rPr>
              <a:t>on </a:t>
            </a:r>
            <a:r>
              <a:rPr lang="en-US" altLang="de-DE" dirty="0" smtClean="0">
                <a:latin typeface="Arial" charset="0"/>
                <a:cs typeface="Arial" charset="0"/>
              </a:rPr>
              <a:t>NAPS</a:t>
            </a:r>
            <a:endParaRPr lang="en-US" altLang="de-DE" sz="2000" dirty="0" smtClean="0">
              <a:latin typeface="Arial" charset="0"/>
              <a:cs typeface="Arial" charset="0"/>
            </a:endParaRPr>
          </a:p>
        </p:txBody>
      </p:sp>
      <p:sp>
        <p:nvSpPr>
          <p:cNvPr id="25603" name="Rectangle 3"/>
          <p:cNvSpPr>
            <a:spLocks noGrp="1" noChangeArrowheads="1"/>
          </p:cNvSpPr>
          <p:nvPr>
            <p:ph type="body" idx="1"/>
          </p:nvPr>
        </p:nvSpPr>
        <p:spPr>
          <a:xfrm>
            <a:off x="229549" y="1600200"/>
            <a:ext cx="8686800" cy="4895602"/>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r>
              <a:rPr lang="en-US" sz="2000" dirty="0" smtClean="0">
                <a:latin typeface="Arial" panose="020B0604020202020204" pitchFamily="34" charset="0"/>
                <a:cs typeface="Arial" panose="020B0604020202020204" pitchFamily="34" charset="0"/>
              </a:rPr>
              <a:t>Title:</a:t>
            </a:r>
          </a:p>
          <a:p>
            <a:pPr lvl="1"/>
            <a:r>
              <a:rPr lang="en-US" sz="1600" dirty="0">
                <a:latin typeface="Arial" panose="020B0604020202020204" pitchFamily="34" charset="0"/>
                <a:cs typeface="Arial" panose="020B0604020202020204" pitchFamily="34" charset="0"/>
              </a:rPr>
              <a:t>CT aspects of Northbound APIs for SCEF – SCS/AS </a:t>
            </a:r>
            <a:r>
              <a:rPr lang="en-US" sz="1600" dirty="0" smtClean="0">
                <a:latin typeface="Arial" panose="020B0604020202020204" pitchFamily="34" charset="0"/>
                <a:cs typeface="Arial" panose="020B0604020202020204" pitchFamily="34" charset="0"/>
              </a:rPr>
              <a:t>Interworking (CT3)</a:t>
            </a:r>
          </a:p>
          <a:p>
            <a:r>
              <a:rPr lang="en-US" sz="2000" dirty="0" smtClean="0">
                <a:latin typeface="Arial" panose="020B0604020202020204" pitchFamily="34" charset="0"/>
                <a:cs typeface="Arial" panose="020B0604020202020204" pitchFamily="34" charset="0"/>
              </a:rPr>
              <a:t>Objectives:</a:t>
            </a:r>
          </a:p>
          <a:p>
            <a:pPr lvl="1"/>
            <a:r>
              <a:rPr lang="en-US" sz="1600" dirty="0">
                <a:latin typeface="Arial" panose="020B0604020202020204" pitchFamily="34" charset="0"/>
                <a:cs typeface="Arial" panose="020B0604020202020204" pitchFamily="34" charset="0"/>
              </a:rPr>
              <a:t>S</a:t>
            </a:r>
            <a:r>
              <a:rPr lang="en-US" sz="1600" dirty="0" smtClean="0">
                <a:latin typeface="Arial" panose="020B0604020202020204" pitchFamily="34" charset="0"/>
                <a:cs typeface="Arial" panose="020B0604020202020204" pitchFamily="34" charset="0"/>
              </a:rPr>
              <a:t>upport of </a:t>
            </a:r>
            <a:r>
              <a:rPr lang="en-US" sz="1600" dirty="0">
                <a:latin typeface="Arial" panose="020B0604020202020204" pitchFamily="34" charset="0"/>
                <a:cs typeface="Arial" panose="020B0604020202020204" pitchFamily="34" charset="0"/>
              </a:rPr>
              <a:t>the northbound APIs between the SCEF and the </a:t>
            </a:r>
            <a:r>
              <a:rPr lang="en-US" sz="1600" dirty="0" smtClean="0">
                <a:latin typeface="Arial" panose="020B0604020202020204" pitchFamily="34" charset="0"/>
                <a:cs typeface="Arial" panose="020B0604020202020204" pitchFamily="34" charset="0"/>
              </a:rPr>
              <a:t>SCS/AS</a:t>
            </a:r>
          </a:p>
          <a:p>
            <a:pPr lvl="1"/>
            <a:r>
              <a:rPr lang="en-US" sz="1600" dirty="0" smtClean="0">
                <a:latin typeface="Arial" panose="020B0604020202020204" pitchFamily="34" charset="0"/>
                <a:cs typeface="Arial" panose="020B0604020202020204" pitchFamily="34" charset="0"/>
              </a:rPr>
              <a:t>CT4 impacts: S6m, T6a, S6a</a:t>
            </a:r>
            <a:endParaRPr lang="en-US" sz="1600" dirty="0">
              <a:latin typeface="Arial" panose="020B0604020202020204" pitchFamily="34" charset="0"/>
              <a:cs typeface="Arial" panose="020B0604020202020204" pitchFamily="34" charset="0"/>
            </a:endParaRPr>
          </a:p>
          <a:p>
            <a:r>
              <a:rPr lang="en-US" sz="2000" dirty="0" smtClean="0">
                <a:latin typeface="Arial" panose="020B0604020202020204" pitchFamily="34" charset="0"/>
                <a:cs typeface="Arial" panose="020B0604020202020204" pitchFamily="34" charset="0"/>
              </a:rPr>
              <a:t>WID: 95% completed</a:t>
            </a:r>
          </a:p>
          <a:p>
            <a:endParaRPr lang="en-US" sz="2000" dirty="0" smtClean="0">
              <a:latin typeface="Arial" panose="020B0604020202020204" pitchFamily="34" charset="0"/>
              <a:cs typeface="Arial" panose="020B0604020202020204" pitchFamily="34" charset="0"/>
            </a:endParaRPr>
          </a:p>
          <a:p>
            <a:r>
              <a:rPr lang="en-US" sz="2000" dirty="0" smtClean="0">
                <a:latin typeface="Arial" panose="020B0604020202020204" pitchFamily="34" charset="0"/>
                <a:cs typeface="Arial" panose="020B0604020202020204" pitchFamily="34" charset="0"/>
              </a:rPr>
              <a:t>CRs agreed on:</a:t>
            </a:r>
          </a:p>
          <a:p>
            <a:pPr lvl="1"/>
            <a:r>
              <a:rPr lang="en-US" sz="1600" dirty="0" smtClean="0">
                <a:latin typeface="Arial" panose="020B0604020202020204" pitchFamily="34" charset="0"/>
                <a:cs typeface="Arial" panose="020B0604020202020204" pitchFamily="34" charset="0"/>
              </a:rPr>
              <a:t>Minimum </a:t>
            </a:r>
            <a:r>
              <a:rPr lang="en-US" sz="1600" dirty="0">
                <a:latin typeface="Arial" panose="020B0604020202020204" pitchFamily="34" charset="0"/>
                <a:cs typeface="Arial" panose="020B0604020202020204" pitchFamily="34" charset="0"/>
              </a:rPr>
              <a:t>time interval for Continuous Location Reporting</a:t>
            </a:r>
          </a:p>
          <a:p>
            <a:pPr lvl="1"/>
            <a:r>
              <a:rPr lang="en-US" sz="1600" dirty="0" smtClean="0">
                <a:latin typeface="Arial" panose="020B0604020202020204" pitchFamily="34" charset="0"/>
                <a:cs typeface="Arial" panose="020B0604020202020204" pitchFamily="34" charset="0"/>
              </a:rPr>
              <a:t>Suggested </a:t>
            </a:r>
            <a:r>
              <a:rPr lang="en-US" sz="1600" dirty="0">
                <a:latin typeface="Arial" panose="020B0604020202020204" pitchFamily="34" charset="0"/>
                <a:cs typeface="Arial" panose="020B0604020202020204" pitchFamily="34" charset="0"/>
              </a:rPr>
              <a:t>Network Configuration </a:t>
            </a:r>
            <a:r>
              <a:rPr lang="en-US" sz="1600" dirty="0" smtClean="0">
                <a:latin typeface="Arial" panose="020B0604020202020204" pitchFamily="34" charset="0"/>
                <a:cs typeface="Arial" panose="020B0604020202020204" pitchFamily="34" charset="0"/>
              </a:rPr>
              <a:t>Request</a:t>
            </a:r>
          </a:p>
          <a:p>
            <a:pPr lvl="1"/>
            <a:endParaRPr lang="en-US" sz="1600" dirty="0" smtClean="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N</a:t>
            </a:r>
            <a:r>
              <a:rPr lang="en-US" sz="2000" dirty="0" smtClean="0">
                <a:latin typeface="Arial" panose="020B0604020202020204" pitchFamily="34" charset="0"/>
                <a:cs typeface="Arial" panose="020B0604020202020204" pitchFamily="34" charset="0"/>
              </a:rPr>
              <a:t>ext step:</a:t>
            </a:r>
          </a:p>
          <a:p>
            <a:pPr lvl="1"/>
            <a:r>
              <a:rPr lang="en-GB" sz="1600" dirty="0">
                <a:latin typeface="Arial" panose="020B0604020202020204" pitchFamily="34" charset="0"/>
                <a:cs typeface="Arial" panose="020B0604020202020204" pitchFamily="34" charset="0"/>
              </a:rPr>
              <a:t>CR to </a:t>
            </a:r>
            <a:r>
              <a:rPr lang="en-GB" sz="1600" dirty="0" smtClean="0">
                <a:latin typeface="Arial" panose="020B0604020202020204" pitchFamily="34" charset="0"/>
                <a:cs typeface="Arial" panose="020B0604020202020204" pitchFamily="34" charset="0"/>
              </a:rPr>
              <a:t>29.336 to enable deletion of </a:t>
            </a:r>
            <a:r>
              <a:rPr lang="en-GB" sz="1600" dirty="0">
                <a:latin typeface="Arial" panose="020B0604020202020204" pitchFamily="34" charset="0"/>
                <a:cs typeface="Arial" panose="020B0604020202020204" pitchFamily="34" charset="0"/>
              </a:rPr>
              <a:t>network </a:t>
            </a:r>
            <a:r>
              <a:rPr lang="en-GB" sz="1600" dirty="0" smtClean="0">
                <a:latin typeface="Arial" panose="020B0604020202020204" pitchFamily="34" charset="0"/>
                <a:cs typeface="Arial" panose="020B0604020202020204" pitchFamily="34" charset="0"/>
              </a:rPr>
              <a:t>configuration</a:t>
            </a:r>
            <a:endParaRPr 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71579786"/>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a:xfrm>
            <a:off x="315913" y="368300"/>
            <a:ext cx="7772400" cy="593601"/>
          </a:xfrm>
        </p:spPr>
        <p:txBody>
          <a:bodyPr/>
          <a:lstStyle/>
          <a:p>
            <a:r>
              <a:rPr lang="en-US" altLang="de-DE" dirty="0" smtClean="0">
                <a:latin typeface="Arial" charset="0"/>
                <a:cs typeface="Arial" charset="0"/>
              </a:rPr>
              <a:t>CT4: Update </a:t>
            </a:r>
            <a:r>
              <a:rPr lang="en-US" altLang="de-DE" dirty="0">
                <a:latin typeface="Arial" charset="0"/>
                <a:cs typeface="Arial" charset="0"/>
              </a:rPr>
              <a:t>on </a:t>
            </a:r>
            <a:r>
              <a:rPr lang="en-US" altLang="de-DE" dirty="0" err="1" smtClean="0">
                <a:latin typeface="Arial" charset="0"/>
                <a:cs typeface="Arial" charset="0"/>
              </a:rPr>
              <a:t>ProSe_WLAN_DD</a:t>
            </a:r>
            <a:endParaRPr lang="en-US" altLang="de-DE" sz="2000" dirty="0" smtClean="0">
              <a:latin typeface="Arial" charset="0"/>
              <a:cs typeface="Arial" charset="0"/>
            </a:endParaRPr>
          </a:p>
        </p:txBody>
      </p:sp>
      <p:sp>
        <p:nvSpPr>
          <p:cNvPr id="25603" name="Rectangle 3"/>
          <p:cNvSpPr>
            <a:spLocks noGrp="1" noChangeArrowheads="1"/>
          </p:cNvSpPr>
          <p:nvPr>
            <p:ph type="body" idx="1"/>
          </p:nvPr>
        </p:nvSpPr>
        <p:spPr>
          <a:xfrm>
            <a:off x="229549" y="1600200"/>
            <a:ext cx="8686800" cy="4895602"/>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r>
              <a:rPr lang="en-US" sz="2000" dirty="0" smtClean="0">
                <a:latin typeface="Arial" panose="020B0604020202020204" pitchFamily="34" charset="0"/>
                <a:cs typeface="Arial" panose="020B0604020202020204" pitchFamily="34" charset="0"/>
              </a:rPr>
              <a:t>Title:</a:t>
            </a:r>
          </a:p>
          <a:p>
            <a:pPr lvl="1"/>
            <a:r>
              <a:rPr lang="en-US" sz="1600" dirty="0">
                <a:latin typeface="Arial" panose="020B0604020202020204" pitchFamily="34" charset="0"/>
                <a:cs typeface="Arial" panose="020B0604020202020204" pitchFamily="34" charset="0"/>
              </a:rPr>
              <a:t>Inclusion of WLAN direct discovery technologies as an alternative for </a:t>
            </a:r>
            <a:r>
              <a:rPr lang="en-US" sz="1600" dirty="0" err="1">
                <a:latin typeface="Arial" panose="020B0604020202020204" pitchFamily="34" charset="0"/>
                <a:cs typeface="Arial" panose="020B0604020202020204" pitchFamily="34" charset="0"/>
              </a:rPr>
              <a:t>ProSe</a:t>
            </a:r>
            <a:r>
              <a:rPr lang="en-US" sz="1600" dirty="0">
                <a:latin typeface="Arial" panose="020B0604020202020204" pitchFamily="34" charset="0"/>
                <a:cs typeface="Arial" panose="020B0604020202020204" pitchFamily="34" charset="0"/>
              </a:rPr>
              <a:t> direct </a:t>
            </a:r>
            <a:r>
              <a:rPr lang="en-US" sz="1600" dirty="0" smtClean="0">
                <a:latin typeface="Arial" panose="020B0604020202020204" pitchFamily="34" charset="0"/>
                <a:cs typeface="Arial" panose="020B0604020202020204" pitchFamily="34" charset="0"/>
              </a:rPr>
              <a:t>discovery (CT1)</a:t>
            </a:r>
          </a:p>
          <a:p>
            <a:r>
              <a:rPr lang="en-US" sz="2000" dirty="0" smtClean="0">
                <a:latin typeface="Arial" panose="020B0604020202020204" pitchFamily="34" charset="0"/>
                <a:cs typeface="Arial" panose="020B0604020202020204" pitchFamily="34" charset="0"/>
              </a:rPr>
              <a:t>Objectives:</a:t>
            </a:r>
          </a:p>
          <a:p>
            <a:pPr lvl="1"/>
            <a:r>
              <a:rPr lang="en-US" sz="1600" dirty="0" smtClean="0">
                <a:latin typeface="Arial" panose="020B0604020202020204" pitchFamily="34" charset="0"/>
                <a:cs typeface="Arial" panose="020B0604020202020204" pitchFamily="34" charset="0"/>
              </a:rPr>
              <a:t>Support </a:t>
            </a:r>
            <a:r>
              <a:rPr lang="en-US" sz="1600" dirty="0">
                <a:latin typeface="Arial" panose="020B0604020202020204" pitchFamily="34" charset="0"/>
                <a:cs typeface="Arial" panose="020B0604020202020204" pitchFamily="34" charset="0"/>
              </a:rPr>
              <a:t>for WLAN direct discovery as an alternative </a:t>
            </a:r>
            <a:r>
              <a:rPr lang="en-US" sz="1600" dirty="0" smtClean="0">
                <a:latin typeface="Arial" panose="020B0604020202020204" pitchFamily="34" charset="0"/>
                <a:cs typeface="Arial" panose="020B0604020202020204" pitchFamily="34" charset="0"/>
              </a:rPr>
              <a:t>LTE-Direct in </a:t>
            </a:r>
            <a:r>
              <a:rPr lang="en-US" sz="1600" dirty="0" err="1" smtClean="0">
                <a:latin typeface="Arial" panose="020B0604020202020204" pitchFamily="34" charset="0"/>
                <a:cs typeface="Arial" panose="020B0604020202020204" pitchFamily="34" charset="0"/>
              </a:rPr>
              <a:t>ProSe</a:t>
            </a:r>
            <a:r>
              <a:rPr lang="en-US" sz="1600" dirty="0" smtClean="0">
                <a:latin typeface="Arial" panose="020B0604020202020204" pitchFamily="34" charset="0"/>
                <a:cs typeface="Arial" panose="020B0604020202020204" pitchFamily="34" charset="0"/>
              </a:rPr>
              <a:t> architecture</a:t>
            </a:r>
          </a:p>
          <a:p>
            <a:pPr lvl="1"/>
            <a:r>
              <a:rPr lang="en-US" sz="1600" dirty="0" smtClean="0">
                <a:latin typeface="Arial" panose="020B0604020202020204" pitchFamily="34" charset="0"/>
                <a:cs typeface="Arial" panose="020B0604020202020204" pitchFamily="34" charset="0"/>
              </a:rPr>
              <a:t>CT4 </a:t>
            </a:r>
            <a:r>
              <a:rPr lang="en-US" sz="1600" dirty="0">
                <a:latin typeface="Arial" panose="020B0604020202020204" pitchFamily="34" charset="0"/>
                <a:cs typeface="Arial" panose="020B0604020202020204" pitchFamily="34" charset="0"/>
              </a:rPr>
              <a:t>impacts: </a:t>
            </a:r>
            <a:r>
              <a:rPr lang="en-US" sz="1600" dirty="0" smtClean="0">
                <a:latin typeface="Arial" panose="020B0604020202020204" pitchFamily="34" charset="0"/>
                <a:cs typeface="Arial" panose="020B0604020202020204" pitchFamily="34" charset="0"/>
              </a:rPr>
              <a:t>PC6/PC7</a:t>
            </a:r>
            <a:endParaRPr lang="en-US" sz="1600" dirty="0">
              <a:latin typeface="Arial" panose="020B0604020202020204" pitchFamily="34" charset="0"/>
              <a:cs typeface="Arial" panose="020B0604020202020204" pitchFamily="34" charset="0"/>
            </a:endParaRPr>
          </a:p>
          <a:p>
            <a:r>
              <a:rPr lang="en-US" sz="2000" dirty="0" smtClean="0">
                <a:latin typeface="Arial" panose="020B0604020202020204" pitchFamily="34" charset="0"/>
                <a:cs typeface="Arial" panose="020B0604020202020204" pitchFamily="34" charset="0"/>
              </a:rPr>
              <a:t>WID: 100% completed</a:t>
            </a:r>
          </a:p>
          <a:p>
            <a:endParaRPr lang="en-US" sz="2000" dirty="0" smtClean="0">
              <a:latin typeface="Arial" panose="020B0604020202020204" pitchFamily="34" charset="0"/>
              <a:cs typeface="Arial" panose="020B0604020202020204" pitchFamily="34" charset="0"/>
            </a:endParaRPr>
          </a:p>
          <a:p>
            <a:r>
              <a:rPr lang="en-US" sz="2000" dirty="0" smtClean="0">
                <a:latin typeface="Arial" panose="020B0604020202020204" pitchFamily="34" charset="0"/>
                <a:cs typeface="Arial" panose="020B0604020202020204" pitchFamily="34" charset="0"/>
              </a:rPr>
              <a:t>CRs agreed on:</a:t>
            </a:r>
          </a:p>
          <a:p>
            <a:pPr lvl="1"/>
            <a:r>
              <a:rPr lang="en-US" sz="1600" dirty="0" smtClean="0">
                <a:latin typeface="Arial" panose="020B0604020202020204" pitchFamily="34" charset="0"/>
                <a:cs typeface="Arial" panose="020B0604020202020204" pitchFamily="34" charset="0"/>
              </a:rPr>
              <a:t>Changes </a:t>
            </a:r>
            <a:r>
              <a:rPr lang="en-US" sz="1600" dirty="0">
                <a:latin typeface="Arial" panose="020B0604020202020204" pitchFamily="34" charset="0"/>
                <a:cs typeface="Arial" panose="020B0604020202020204" pitchFamily="34" charset="0"/>
              </a:rPr>
              <a:t>to the </a:t>
            </a:r>
            <a:r>
              <a:rPr lang="en-US" sz="1600" dirty="0" err="1">
                <a:latin typeface="Arial" panose="020B0604020202020204" pitchFamily="34" charset="0"/>
                <a:cs typeface="Arial" panose="020B0604020202020204" pitchFamily="34" charset="0"/>
              </a:rPr>
              <a:t>ProSe</a:t>
            </a:r>
            <a:r>
              <a:rPr lang="en-US" sz="1600" dirty="0">
                <a:latin typeface="Arial" panose="020B0604020202020204" pitchFamily="34" charset="0"/>
                <a:cs typeface="Arial" panose="020B0604020202020204" pitchFamily="34" charset="0"/>
              </a:rPr>
              <a:t> Direct Discovery Authorization and </a:t>
            </a:r>
            <a:r>
              <a:rPr lang="en-US" sz="1600" dirty="0" err="1">
                <a:latin typeface="Arial" panose="020B0604020202020204" pitchFamily="34" charset="0"/>
                <a:cs typeface="Arial" panose="020B0604020202020204" pitchFamily="34" charset="0"/>
              </a:rPr>
              <a:t>ProSe</a:t>
            </a:r>
            <a:r>
              <a:rPr lang="en-US" sz="1600" dirty="0">
                <a:latin typeface="Arial" panose="020B0604020202020204" pitchFamily="34" charset="0"/>
                <a:cs typeface="Arial" panose="020B0604020202020204" pitchFamily="34" charset="0"/>
              </a:rPr>
              <a:t> Match Report procedures for WLAN-based </a:t>
            </a:r>
            <a:r>
              <a:rPr lang="en-US" sz="1600" dirty="0" err="1">
                <a:latin typeface="Arial" panose="020B0604020202020204" pitchFamily="34" charset="0"/>
                <a:cs typeface="Arial" panose="020B0604020202020204" pitchFamily="34" charset="0"/>
              </a:rPr>
              <a:t>ProSe</a:t>
            </a:r>
            <a:r>
              <a:rPr lang="en-US" sz="1600" dirty="0">
                <a:latin typeface="Arial" panose="020B0604020202020204" pitchFamily="34" charset="0"/>
                <a:cs typeface="Arial" panose="020B0604020202020204" pitchFamily="34" charset="0"/>
              </a:rPr>
              <a:t> direct discovery</a:t>
            </a:r>
            <a:r>
              <a:rPr lang="en-US" sz="1600" dirty="0" smtClean="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367783548"/>
      </p:ext>
    </p:extLst>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a:xfrm>
            <a:off x="315913" y="368300"/>
            <a:ext cx="7772400" cy="593601"/>
          </a:xfrm>
        </p:spPr>
        <p:txBody>
          <a:bodyPr/>
          <a:lstStyle/>
          <a:p>
            <a:r>
              <a:rPr lang="en-US" altLang="de-DE" dirty="0" smtClean="0">
                <a:latin typeface="Arial" charset="0"/>
                <a:cs typeface="Arial" charset="0"/>
              </a:rPr>
              <a:t>CT4: Update </a:t>
            </a:r>
            <a:r>
              <a:rPr lang="en-US" altLang="de-DE" dirty="0">
                <a:latin typeface="Arial" charset="0"/>
                <a:cs typeface="Arial" charset="0"/>
              </a:rPr>
              <a:t>on </a:t>
            </a:r>
            <a:r>
              <a:rPr lang="en-US" altLang="de-DE" dirty="0" smtClean="0">
                <a:latin typeface="Arial" charset="0"/>
                <a:cs typeface="Arial" charset="0"/>
              </a:rPr>
              <a:t>USOS</a:t>
            </a:r>
            <a:endParaRPr lang="en-US" altLang="de-DE" sz="2000" dirty="0" smtClean="0">
              <a:latin typeface="Arial" charset="0"/>
              <a:cs typeface="Arial" charset="0"/>
            </a:endParaRPr>
          </a:p>
        </p:txBody>
      </p:sp>
      <p:sp>
        <p:nvSpPr>
          <p:cNvPr id="25603" name="Rectangle 3"/>
          <p:cNvSpPr>
            <a:spLocks noGrp="1" noChangeArrowheads="1"/>
          </p:cNvSpPr>
          <p:nvPr>
            <p:ph type="body" idx="1"/>
          </p:nvPr>
        </p:nvSpPr>
        <p:spPr>
          <a:xfrm>
            <a:off x="229549" y="1600200"/>
            <a:ext cx="8686800" cy="4895602"/>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r>
              <a:rPr lang="en-US" sz="2000" dirty="0" smtClean="0">
                <a:latin typeface="Arial" panose="020B0604020202020204" pitchFamily="34" charset="0"/>
                <a:cs typeface="Arial" panose="020B0604020202020204" pitchFamily="34" charset="0"/>
              </a:rPr>
              <a:t>Title:</a:t>
            </a:r>
          </a:p>
          <a:p>
            <a:pPr lvl="1"/>
            <a:r>
              <a:rPr lang="en-US" sz="1600" dirty="0">
                <a:latin typeface="Arial" panose="020B0604020202020204" pitchFamily="34" charset="0"/>
                <a:cs typeface="Arial" panose="020B0604020202020204" pitchFamily="34" charset="0"/>
              </a:rPr>
              <a:t>CT aspects of unlicensed spectrum offloading system enhancements </a:t>
            </a:r>
            <a:r>
              <a:rPr lang="en-US" sz="1600" dirty="0" smtClean="0">
                <a:latin typeface="Arial" panose="020B0604020202020204" pitchFamily="34" charset="0"/>
                <a:cs typeface="Arial" panose="020B0604020202020204" pitchFamily="34" charset="0"/>
              </a:rPr>
              <a:t>(CT1)</a:t>
            </a:r>
          </a:p>
          <a:p>
            <a:r>
              <a:rPr lang="en-US" sz="2000" dirty="0" smtClean="0">
                <a:latin typeface="Arial" panose="020B0604020202020204" pitchFamily="34" charset="0"/>
                <a:cs typeface="Arial" panose="020B0604020202020204" pitchFamily="34" charset="0"/>
              </a:rPr>
              <a:t>Objectives:</a:t>
            </a:r>
          </a:p>
          <a:p>
            <a:pPr lvl="1"/>
            <a:r>
              <a:rPr lang="en-US" sz="1600" dirty="0">
                <a:latin typeface="Arial" panose="020B0604020202020204" pitchFamily="34" charset="0"/>
                <a:cs typeface="Arial" panose="020B0604020202020204" pitchFamily="34" charset="0"/>
              </a:rPr>
              <a:t>mechanism for </a:t>
            </a:r>
            <a:r>
              <a:rPr lang="en-US" sz="1600" dirty="0" smtClean="0">
                <a:latin typeface="Arial" panose="020B0604020202020204" pitchFamily="34" charset="0"/>
                <a:cs typeface="Arial" panose="020B0604020202020204" pitchFamily="34" charset="0"/>
              </a:rPr>
              <a:t>network-controlled access </a:t>
            </a:r>
            <a:r>
              <a:rPr lang="en-US" sz="1600" dirty="0">
                <a:latin typeface="Arial" panose="020B0604020202020204" pitchFamily="34" charset="0"/>
                <a:cs typeface="Arial" panose="020B0604020202020204" pitchFamily="34" charset="0"/>
              </a:rPr>
              <a:t>to unlicensed spectrum used as Secondary </a:t>
            </a:r>
            <a:r>
              <a:rPr lang="en-US" sz="1600" dirty="0" smtClean="0">
                <a:latin typeface="Arial" panose="020B0604020202020204" pitchFamily="34" charset="0"/>
                <a:cs typeface="Arial" panose="020B0604020202020204" pitchFamily="34" charset="0"/>
              </a:rPr>
              <a:t>RAT in roaming and non-roaming cases</a:t>
            </a:r>
          </a:p>
          <a:p>
            <a:pPr lvl="1"/>
            <a:r>
              <a:rPr lang="en-US" sz="1600" dirty="0" smtClean="0">
                <a:latin typeface="Arial" panose="020B0604020202020204" pitchFamily="34" charset="0"/>
                <a:cs typeface="Arial" panose="020B0604020202020204" pitchFamily="34" charset="0"/>
              </a:rPr>
              <a:t>CT4 </a:t>
            </a:r>
            <a:r>
              <a:rPr lang="en-US" sz="1600" dirty="0">
                <a:latin typeface="Arial" panose="020B0604020202020204" pitchFamily="34" charset="0"/>
                <a:cs typeface="Arial" panose="020B0604020202020204" pitchFamily="34" charset="0"/>
              </a:rPr>
              <a:t>impacts: </a:t>
            </a:r>
            <a:r>
              <a:rPr lang="en-US" sz="1600" dirty="0" smtClean="0">
                <a:latin typeface="Arial" panose="020B0604020202020204" pitchFamily="34" charset="0"/>
                <a:cs typeface="Arial" panose="020B0604020202020204" pitchFamily="34" charset="0"/>
              </a:rPr>
              <a:t>S6a, MAP, GTP</a:t>
            </a:r>
            <a:endParaRPr lang="en-US" sz="1600" dirty="0">
              <a:latin typeface="Arial" panose="020B0604020202020204" pitchFamily="34" charset="0"/>
              <a:cs typeface="Arial" panose="020B0604020202020204" pitchFamily="34" charset="0"/>
            </a:endParaRPr>
          </a:p>
          <a:p>
            <a:r>
              <a:rPr lang="en-US" sz="2000" dirty="0" smtClean="0">
                <a:latin typeface="Arial" panose="020B0604020202020204" pitchFamily="34" charset="0"/>
                <a:cs typeface="Arial" panose="020B0604020202020204" pitchFamily="34" charset="0"/>
              </a:rPr>
              <a:t>WID: </a:t>
            </a:r>
            <a:r>
              <a:rPr lang="en-US" sz="2000" dirty="0" smtClean="0">
                <a:solidFill>
                  <a:srgbClr val="FF0000"/>
                </a:solidFill>
                <a:latin typeface="Arial" panose="020B0604020202020204" pitchFamily="34" charset="0"/>
                <a:cs typeface="Arial" panose="020B0604020202020204" pitchFamily="34" charset="0"/>
              </a:rPr>
              <a:t>60</a:t>
            </a:r>
            <a:r>
              <a:rPr lang="en-US" sz="2000" dirty="0" smtClean="0">
                <a:latin typeface="Arial" panose="020B0604020202020204" pitchFamily="34" charset="0"/>
                <a:cs typeface="Arial" panose="020B0604020202020204" pitchFamily="34" charset="0"/>
              </a:rPr>
              <a:t>% completed</a:t>
            </a:r>
          </a:p>
          <a:p>
            <a:endParaRPr lang="en-US" sz="2000" dirty="0" smtClean="0">
              <a:latin typeface="Arial" panose="020B0604020202020204" pitchFamily="34" charset="0"/>
              <a:cs typeface="Arial" panose="020B0604020202020204" pitchFamily="34" charset="0"/>
            </a:endParaRPr>
          </a:p>
          <a:p>
            <a:r>
              <a:rPr lang="en-US" sz="2000" dirty="0" smtClean="0">
                <a:latin typeface="Arial" panose="020B0604020202020204" pitchFamily="34" charset="0"/>
                <a:cs typeface="Arial" panose="020B0604020202020204" pitchFamily="34" charset="0"/>
              </a:rPr>
              <a:t>CRs agreed on:</a:t>
            </a:r>
          </a:p>
          <a:p>
            <a:pPr lvl="1"/>
            <a:r>
              <a:rPr lang="en-US" sz="1600" dirty="0" smtClean="0">
                <a:latin typeface="Arial" panose="020B0604020202020204" pitchFamily="34" charset="0"/>
                <a:cs typeface="Arial" panose="020B0604020202020204" pitchFamily="34" charset="0"/>
              </a:rPr>
              <a:t>Addition over S6a of a specific access </a:t>
            </a:r>
            <a:r>
              <a:rPr lang="en-US" sz="1600" dirty="0">
                <a:latin typeface="Arial" panose="020B0604020202020204" pitchFamily="34" charset="0"/>
                <a:cs typeface="Arial" panose="020B0604020202020204" pitchFamily="34" charset="0"/>
              </a:rPr>
              <a:t>restriction </a:t>
            </a:r>
            <a:r>
              <a:rPr lang="en-US" sz="1600" dirty="0" smtClean="0">
                <a:latin typeface="Arial" panose="020B0604020202020204" pitchFamily="34" charset="0"/>
                <a:cs typeface="Arial" panose="020B0604020202020204" pitchFamily="34" charset="0"/>
              </a:rPr>
              <a:t>flag for control access to </a:t>
            </a:r>
            <a:r>
              <a:rPr lang="en-US" sz="1600" dirty="0">
                <a:latin typeface="Arial" panose="020B0604020202020204" pitchFamily="34" charset="0"/>
                <a:cs typeface="Arial" panose="020B0604020202020204" pitchFamily="34" charset="0"/>
              </a:rPr>
              <a:t>unlicensed spectrum </a:t>
            </a:r>
            <a:r>
              <a:rPr lang="en-US" sz="1600" dirty="0" smtClean="0">
                <a:latin typeface="Arial" panose="020B0604020202020204" pitchFamily="34" charset="0"/>
                <a:cs typeface="Arial" panose="020B0604020202020204" pitchFamily="34" charset="0"/>
              </a:rPr>
              <a:t>used as </a:t>
            </a:r>
            <a:r>
              <a:rPr lang="en-US" sz="1600" dirty="0">
                <a:latin typeface="Arial" panose="020B0604020202020204" pitchFamily="34" charset="0"/>
                <a:cs typeface="Arial" panose="020B0604020202020204" pitchFamily="34" charset="0"/>
              </a:rPr>
              <a:t>secondary RAT</a:t>
            </a:r>
            <a:r>
              <a:rPr lang="en-US" sz="1600" dirty="0" smtClean="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600233443"/>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idx="4294967295"/>
          </p:nvPr>
        </p:nvSpPr>
        <p:spPr>
          <a:xfrm>
            <a:off x="457200" y="284163"/>
            <a:ext cx="6834188" cy="1143000"/>
          </a:xfrm>
        </p:spPr>
        <p:txBody>
          <a:bodyPr/>
          <a:lstStyle/>
          <a:p>
            <a:pPr eaLnBrk="1" hangingPunct="1"/>
            <a:r>
              <a:rPr lang="en-US" altLang="de-DE" dirty="0" smtClean="0">
                <a:latin typeface="Arial" pitchFamily="34" charset="0"/>
                <a:cs typeface="Arial" pitchFamily="34" charset="0"/>
              </a:rPr>
              <a:t>TSG CT WG</a:t>
            </a:r>
            <a:r>
              <a:rPr lang="de-DE" altLang="de-DE" dirty="0" smtClean="0">
                <a:latin typeface="Arial" pitchFamily="34" charset="0"/>
                <a:cs typeface="Arial" pitchFamily="34" charset="0"/>
              </a:rPr>
              <a:t>4</a:t>
            </a:r>
            <a:r>
              <a:rPr lang="en-US" altLang="de-DE" dirty="0" smtClean="0">
                <a:latin typeface="Arial" pitchFamily="34" charset="0"/>
                <a:cs typeface="Arial" pitchFamily="34" charset="0"/>
              </a:rPr>
              <a:t> </a:t>
            </a:r>
            <a:r>
              <a:rPr lang="en-GB" altLang="de-DE" dirty="0" smtClean="0">
                <a:latin typeface="Arial" pitchFamily="34" charset="0"/>
                <a:cs typeface="Arial" pitchFamily="34" charset="0"/>
              </a:rPr>
              <a:t>Organisation </a:t>
            </a:r>
          </a:p>
        </p:txBody>
      </p:sp>
      <p:sp>
        <p:nvSpPr>
          <p:cNvPr id="16387" name="Content Placeholder 2"/>
          <p:cNvSpPr txBox="1">
            <a:spLocks/>
          </p:cNvSpPr>
          <p:nvPr/>
        </p:nvSpPr>
        <p:spPr bwMode="auto">
          <a:xfrm>
            <a:off x="3900488" y="1385889"/>
            <a:ext cx="4927600" cy="4424362"/>
          </a:xfrm>
          <a:prstGeom prst="rect">
            <a:avLst/>
          </a:prstGeom>
          <a:noFill/>
          <a:ln w="9525">
            <a:noFill/>
            <a:miter lim="800000"/>
            <a:headEnd/>
            <a:tailEnd/>
          </a:ln>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spcBef>
                <a:spcPct val="20000"/>
              </a:spcBef>
              <a:buFontTx/>
              <a:buBlip>
                <a:blip r:embed="rId3"/>
              </a:buBlip>
              <a:defRPr/>
            </a:pPr>
            <a:r>
              <a:rPr lang="en-US" altLang="de-DE" sz="1800" dirty="0">
                <a:latin typeface="+mn-lt"/>
                <a:cs typeface="Arial" charset="0"/>
              </a:rPr>
              <a:t>Meetings since the last CT plenary</a:t>
            </a:r>
          </a:p>
          <a:p>
            <a:pPr lvl="1" eaLnBrk="1" hangingPunct="1">
              <a:spcBef>
                <a:spcPct val="20000"/>
              </a:spcBef>
              <a:buClr>
                <a:schemeClr val="hlink"/>
              </a:buClr>
              <a:buFont typeface="Arial" charset="0"/>
              <a:buChar char="•"/>
              <a:defRPr/>
            </a:pPr>
            <a:r>
              <a:rPr lang="en-US" altLang="de-DE" sz="1800" dirty="0">
                <a:latin typeface="+mn-lt"/>
                <a:cs typeface="Arial" charset="0"/>
              </a:rPr>
              <a:t>CT4#80 (Kochi, India)</a:t>
            </a:r>
          </a:p>
          <a:p>
            <a:pPr lvl="2" eaLnBrk="1" hangingPunct="1">
              <a:spcBef>
                <a:spcPct val="20000"/>
              </a:spcBef>
              <a:buClr>
                <a:schemeClr val="hlink"/>
              </a:buClr>
              <a:buFont typeface="Arial" charset="0"/>
              <a:buChar char="•"/>
              <a:defRPr/>
            </a:pPr>
            <a:r>
              <a:rPr lang="en-US" altLang="de-DE" sz="1600" dirty="0" smtClean="0">
                <a:latin typeface="+mn-lt"/>
                <a:cs typeface="Arial" charset="0"/>
              </a:rPr>
              <a:t>402 documents </a:t>
            </a:r>
            <a:r>
              <a:rPr lang="en-US" altLang="de-DE" sz="1600" dirty="0">
                <a:latin typeface="+mn-lt"/>
                <a:cs typeface="Arial" charset="0"/>
              </a:rPr>
              <a:t>– all </a:t>
            </a:r>
            <a:r>
              <a:rPr lang="en-US" altLang="de-DE" sz="1600" dirty="0" smtClean="0">
                <a:latin typeface="+mn-lt"/>
                <a:cs typeface="Arial" charset="0"/>
              </a:rPr>
              <a:t>treated</a:t>
            </a:r>
          </a:p>
          <a:p>
            <a:pPr lvl="1" eaLnBrk="1" hangingPunct="1">
              <a:spcBef>
                <a:spcPct val="20000"/>
              </a:spcBef>
              <a:buClr>
                <a:schemeClr val="hlink"/>
              </a:buClr>
              <a:buFont typeface="Arial" charset="0"/>
              <a:buChar char="•"/>
              <a:defRPr/>
            </a:pPr>
            <a:r>
              <a:rPr lang="en-US" altLang="de-DE" sz="1800" dirty="0" smtClean="0">
                <a:latin typeface="+mn-lt"/>
                <a:cs typeface="Arial" charset="0"/>
              </a:rPr>
              <a:t>CT4#81 (Reno, USA)</a:t>
            </a:r>
            <a:endParaRPr lang="en-US" altLang="de-DE" sz="1800" dirty="0">
              <a:latin typeface="+mn-lt"/>
              <a:cs typeface="Arial" charset="0"/>
            </a:endParaRPr>
          </a:p>
          <a:p>
            <a:pPr lvl="2" eaLnBrk="1" hangingPunct="1">
              <a:spcBef>
                <a:spcPct val="20000"/>
              </a:spcBef>
              <a:buClr>
                <a:schemeClr val="hlink"/>
              </a:buClr>
              <a:buFont typeface="Arial" charset="0"/>
              <a:buChar char="•"/>
              <a:defRPr/>
            </a:pPr>
            <a:r>
              <a:rPr lang="en-US" altLang="de-DE" sz="1600" dirty="0" smtClean="0">
                <a:latin typeface="+mn-lt"/>
                <a:cs typeface="Arial" charset="0"/>
              </a:rPr>
              <a:t>449 documents </a:t>
            </a:r>
            <a:r>
              <a:rPr lang="en-US" altLang="de-DE" sz="1600" dirty="0">
                <a:latin typeface="+mn-lt"/>
                <a:cs typeface="Arial" charset="0"/>
              </a:rPr>
              <a:t>– all treated</a:t>
            </a:r>
          </a:p>
          <a:p>
            <a:pPr lvl="1" eaLnBrk="1" hangingPunct="1">
              <a:spcBef>
                <a:spcPct val="20000"/>
              </a:spcBef>
              <a:buClr>
                <a:schemeClr val="hlink"/>
              </a:buClr>
              <a:buFont typeface="Arial" charset="0"/>
              <a:buChar char="•"/>
              <a:defRPr/>
            </a:pPr>
            <a:r>
              <a:rPr lang="de-DE" altLang="de-DE" sz="1600" dirty="0" smtClean="0">
                <a:latin typeface="+mn-lt"/>
                <a:cs typeface="Arial" charset="0"/>
              </a:rPr>
              <a:t>Meeting Report in CP-173010</a:t>
            </a:r>
            <a:endParaRPr lang="de-DE" altLang="de-DE" sz="1600" b="1" u="sng" dirty="0" smtClean="0">
              <a:solidFill>
                <a:srgbClr val="FF0000"/>
              </a:solidFill>
              <a:latin typeface="+mn-lt"/>
              <a:cs typeface="Arial" charset="0"/>
            </a:endParaRPr>
          </a:p>
          <a:p>
            <a:pPr lvl="2" eaLnBrk="1" hangingPunct="1">
              <a:spcBef>
                <a:spcPct val="20000"/>
              </a:spcBef>
              <a:buClr>
                <a:schemeClr val="hlink"/>
              </a:buClr>
              <a:buFont typeface="Arial" charset="0"/>
              <a:buChar char="•"/>
              <a:defRPr/>
            </a:pPr>
            <a:endParaRPr lang="de-DE" altLang="de-DE" sz="1600" dirty="0" smtClean="0">
              <a:latin typeface="+mn-lt"/>
              <a:cs typeface="Arial" charset="0"/>
            </a:endParaRPr>
          </a:p>
          <a:p>
            <a:pPr eaLnBrk="1" hangingPunct="1">
              <a:spcBef>
                <a:spcPct val="20000"/>
              </a:spcBef>
              <a:buFontTx/>
              <a:buBlip>
                <a:blip r:embed="rId3"/>
              </a:buBlip>
              <a:defRPr/>
            </a:pPr>
            <a:r>
              <a:rPr lang="en-US" altLang="de-DE" sz="1800" dirty="0" smtClean="0">
                <a:latin typeface="+mn-lt"/>
                <a:cs typeface="Arial" charset="0"/>
              </a:rPr>
              <a:t>Upcoming Meetings before the next CT </a:t>
            </a:r>
            <a:r>
              <a:rPr lang="en-US" altLang="de-DE" sz="1800" dirty="0">
                <a:latin typeface="+mn-lt"/>
                <a:cs typeface="Arial" charset="0"/>
              </a:rPr>
              <a:t>plenary</a:t>
            </a:r>
          </a:p>
          <a:p>
            <a:pPr lvl="1" eaLnBrk="1" hangingPunct="1">
              <a:spcBef>
                <a:spcPct val="20000"/>
              </a:spcBef>
              <a:buClr>
                <a:schemeClr val="hlink"/>
              </a:buClr>
              <a:buFont typeface="Arial" charset="0"/>
              <a:buChar char="•"/>
              <a:defRPr/>
            </a:pPr>
            <a:r>
              <a:rPr lang="sv-SE" altLang="de-DE" sz="1800" dirty="0">
                <a:latin typeface="+mn-lt"/>
                <a:cs typeface="Arial" charset="0"/>
              </a:rPr>
              <a:t>CT4#82 (</a:t>
            </a:r>
            <a:r>
              <a:rPr lang="sv-SE" altLang="de-DE" sz="1800" dirty="0" smtClean="0">
                <a:latin typeface="+mn-lt"/>
                <a:cs typeface="Arial" charset="0"/>
              </a:rPr>
              <a:t>Gothenburg, SE)</a:t>
            </a:r>
          </a:p>
          <a:p>
            <a:pPr lvl="1" eaLnBrk="1" hangingPunct="1">
              <a:spcBef>
                <a:spcPct val="20000"/>
              </a:spcBef>
              <a:buClr>
                <a:schemeClr val="hlink"/>
              </a:buClr>
              <a:buFont typeface="Arial" charset="0"/>
              <a:buChar char="•"/>
              <a:defRPr/>
            </a:pPr>
            <a:r>
              <a:rPr lang="sv-SE" altLang="de-DE" sz="1800" dirty="0" smtClean="0">
                <a:latin typeface="+mn-lt"/>
                <a:cs typeface="Arial" charset="0"/>
              </a:rPr>
              <a:t>CT4#83 (</a:t>
            </a:r>
            <a:r>
              <a:rPr lang="fr-FR" sz="1800" dirty="0" err="1" smtClean="0">
                <a:latin typeface="+mn-lt"/>
              </a:rPr>
              <a:t>Montreal</a:t>
            </a:r>
            <a:r>
              <a:rPr lang="fr-FR" sz="1800" dirty="0" smtClean="0">
                <a:latin typeface="+mn-lt"/>
              </a:rPr>
              <a:t>, CA</a:t>
            </a:r>
            <a:r>
              <a:rPr lang="sv-SE" altLang="de-DE" sz="1800" dirty="0" smtClean="0">
                <a:latin typeface="+mn-lt"/>
                <a:cs typeface="Arial" charset="0"/>
              </a:rPr>
              <a:t>)</a:t>
            </a:r>
            <a:endParaRPr lang="sv-SE" altLang="de-DE" sz="1800" dirty="0">
              <a:latin typeface="+mn-lt"/>
              <a:cs typeface="Arial" charset="0"/>
            </a:endParaRPr>
          </a:p>
          <a:p>
            <a:pPr lvl="2" eaLnBrk="1" hangingPunct="1">
              <a:spcBef>
                <a:spcPct val="20000"/>
              </a:spcBef>
              <a:buClr>
                <a:schemeClr val="hlink"/>
              </a:buClr>
              <a:buFont typeface="Arial" charset="0"/>
              <a:buChar char="•"/>
              <a:defRPr/>
            </a:pPr>
            <a:r>
              <a:rPr lang="sv-SE" altLang="de-DE" sz="1600" dirty="0" smtClean="0">
                <a:latin typeface="+mn-lt"/>
                <a:cs typeface="Arial" charset="0"/>
              </a:rPr>
              <a:t>Full </a:t>
            </a:r>
            <a:r>
              <a:rPr lang="sv-SE" altLang="de-DE" sz="1600" dirty="0">
                <a:latin typeface="+mn-lt"/>
                <a:cs typeface="Arial" charset="0"/>
              </a:rPr>
              <a:t>agenda</a:t>
            </a:r>
          </a:p>
          <a:p>
            <a:pPr lvl="2" eaLnBrk="1" hangingPunct="1">
              <a:spcBef>
                <a:spcPct val="20000"/>
              </a:spcBef>
              <a:buClr>
                <a:schemeClr val="hlink"/>
              </a:buClr>
              <a:buFont typeface="Arial" charset="0"/>
              <a:buChar char="•"/>
              <a:defRPr/>
            </a:pPr>
            <a:endParaRPr lang="en-US" altLang="de-DE" sz="1600" dirty="0">
              <a:latin typeface="+mn-lt"/>
              <a:cs typeface="Arial" charset="0"/>
            </a:endParaRPr>
          </a:p>
        </p:txBody>
      </p:sp>
      <p:sp>
        <p:nvSpPr>
          <p:cNvPr id="16388" name="Content Placeholder 2"/>
          <p:cNvSpPr>
            <a:spLocks/>
          </p:cNvSpPr>
          <p:nvPr/>
        </p:nvSpPr>
        <p:spPr bwMode="auto">
          <a:xfrm>
            <a:off x="171450" y="1393825"/>
            <a:ext cx="4103688" cy="410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eaLnBrk="1" hangingPunct="1">
              <a:spcBef>
                <a:spcPct val="20000"/>
              </a:spcBef>
              <a:buFontTx/>
              <a:buBlip>
                <a:blip r:embed="rId3"/>
              </a:buBlip>
              <a:defRPr/>
            </a:pPr>
            <a:r>
              <a:rPr lang="en-US" altLang="de-DE" sz="1800" dirty="0">
                <a:latin typeface="+mn-lt"/>
                <a:cs typeface="Arial" charset="0"/>
              </a:rPr>
              <a:t>TSG CT WG</a:t>
            </a:r>
            <a:r>
              <a:rPr lang="de-DE" altLang="de-DE" sz="1800" dirty="0">
                <a:latin typeface="+mn-lt"/>
                <a:cs typeface="Arial" charset="0"/>
              </a:rPr>
              <a:t>4</a:t>
            </a:r>
            <a:r>
              <a:rPr lang="en-US" altLang="de-DE" sz="1800" dirty="0">
                <a:latin typeface="+mn-lt"/>
                <a:cs typeface="Arial" charset="0"/>
              </a:rPr>
              <a:t> officials are:</a:t>
            </a:r>
          </a:p>
          <a:p>
            <a:pPr marL="742950" lvl="1" indent="-285750" eaLnBrk="1" hangingPunct="1">
              <a:spcBef>
                <a:spcPct val="20000"/>
              </a:spcBef>
              <a:buClr>
                <a:srgbClr val="C00000"/>
              </a:buClr>
              <a:buFont typeface="Arial" charset="0"/>
              <a:buChar char="•"/>
              <a:defRPr/>
            </a:pPr>
            <a:r>
              <a:rPr lang="en-US" altLang="de-DE" sz="1800" dirty="0">
                <a:latin typeface="+mn-lt"/>
                <a:cs typeface="Arial" charset="0"/>
              </a:rPr>
              <a:t>Chairman</a:t>
            </a:r>
            <a:r>
              <a:rPr lang="en-US" altLang="de-DE" sz="1800" dirty="0" smtClean="0">
                <a:latin typeface="+mn-lt"/>
                <a:cs typeface="Arial" charset="0"/>
              </a:rPr>
              <a:t>:</a:t>
            </a:r>
          </a:p>
          <a:p>
            <a:pPr marL="1200150" lvl="2" indent="-285750" eaLnBrk="1" hangingPunct="1">
              <a:spcBef>
                <a:spcPct val="20000"/>
              </a:spcBef>
              <a:buFont typeface="Arial" charset="0"/>
              <a:buChar char="•"/>
              <a:defRPr/>
            </a:pPr>
            <a:r>
              <a:rPr lang="de-DE" altLang="de-DE" sz="1800" dirty="0" smtClean="0">
                <a:latin typeface="+mn-lt"/>
                <a:cs typeface="Arial" charset="0"/>
              </a:rPr>
              <a:t>Lionel Morand </a:t>
            </a:r>
            <a:r>
              <a:rPr lang="en-GB" altLang="de-DE" sz="1800" dirty="0" smtClean="0">
                <a:latin typeface="+mn-lt"/>
                <a:cs typeface="Arial" charset="0"/>
              </a:rPr>
              <a:t>(</a:t>
            </a:r>
            <a:r>
              <a:rPr lang="de-DE" altLang="de-DE" sz="1800" dirty="0" smtClean="0">
                <a:latin typeface="+mn-lt"/>
                <a:cs typeface="Arial" charset="0"/>
              </a:rPr>
              <a:t>Orange</a:t>
            </a:r>
            <a:r>
              <a:rPr lang="en-GB" altLang="de-DE" sz="1800" dirty="0" smtClean="0">
                <a:latin typeface="+mn-lt"/>
                <a:cs typeface="Arial" charset="0"/>
              </a:rPr>
              <a:t> / ETSI)</a:t>
            </a:r>
            <a:endParaRPr lang="en-US" altLang="de-DE" sz="1800" dirty="0">
              <a:latin typeface="+mn-lt"/>
              <a:cs typeface="Arial" charset="0"/>
            </a:endParaRPr>
          </a:p>
          <a:p>
            <a:pPr marL="742950" lvl="1" indent="-285750" eaLnBrk="1" hangingPunct="1">
              <a:spcBef>
                <a:spcPct val="20000"/>
              </a:spcBef>
              <a:buClr>
                <a:srgbClr val="C00000"/>
              </a:buClr>
              <a:buFont typeface="Arial" charset="0"/>
              <a:buChar char="•"/>
              <a:defRPr/>
            </a:pPr>
            <a:r>
              <a:rPr lang="en-US" altLang="de-DE" sz="1800" dirty="0" smtClean="0">
                <a:latin typeface="+mn-lt"/>
                <a:cs typeface="Arial" charset="0"/>
              </a:rPr>
              <a:t>Vice </a:t>
            </a:r>
            <a:r>
              <a:rPr lang="en-US" altLang="de-DE" sz="1800" dirty="0">
                <a:latin typeface="+mn-lt"/>
                <a:cs typeface="Arial" charset="0"/>
              </a:rPr>
              <a:t>chairs:</a:t>
            </a:r>
            <a:endParaRPr lang="en-GB" altLang="de-DE" sz="1800" dirty="0">
              <a:latin typeface="+mn-lt"/>
              <a:cs typeface="Arial" charset="0"/>
            </a:endParaRPr>
          </a:p>
          <a:p>
            <a:pPr marL="1143000" lvl="2" indent="-228600" eaLnBrk="1" hangingPunct="1">
              <a:spcBef>
                <a:spcPct val="20000"/>
              </a:spcBef>
              <a:buFont typeface="Arial" charset="0"/>
              <a:buChar char="•"/>
              <a:defRPr/>
            </a:pPr>
            <a:r>
              <a:rPr lang="de-DE" altLang="de-DE" sz="1800" dirty="0" smtClean="0">
                <a:latin typeface="+mn-lt"/>
                <a:cs typeface="Arial" charset="0"/>
              </a:rPr>
              <a:t>Yvette Koza (DT</a:t>
            </a:r>
            <a:r>
              <a:rPr lang="en-GB" altLang="de-DE" sz="1800" dirty="0" smtClean="0">
                <a:latin typeface="+mn-lt"/>
                <a:cs typeface="Arial" charset="0"/>
              </a:rPr>
              <a:t> / ETSI)</a:t>
            </a:r>
          </a:p>
          <a:p>
            <a:pPr marL="1143000" lvl="2" indent="-228600" eaLnBrk="1" hangingPunct="1">
              <a:spcBef>
                <a:spcPct val="20000"/>
              </a:spcBef>
              <a:buFont typeface="Arial" charset="0"/>
              <a:buChar char="•"/>
              <a:defRPr/>
            </a:pPr>
            <a:r>
              <a:rPr lang="de-DE" altLang="de-DE" sz="1800" dirty="0" smtClean="0">
                <a:latin typeface="+mn-lt"/>
                <a:cs typeface="Arial" charset="0"/>
              </a:rPr>
              <a:t>Peter Schmitt </a:t>
            </a:r>
            <a:r>
              <a:rPr lang="en-GB" altLang="de-DE" sz="1800" dirty="0" smtClean="0">
                <a:latin typeface="+mn-lt"/>
                <a:cs typeface="Arial" charset="0"/>
              </a:rPr>
              <a:t>(Huawei </a:t>
            </a:r>
            <a:r>
              <a:rPr lang="en-GB" altLang="de-DE" sz="1800" dirty="0">
                <a:latin typeface="+mn-lt"/>
                <a:cs typeface="Arial" charset="0"/>
              </a:rPr>
              <a:t>/ </a:t>
            </a:r>
            <a:r>
              <a:rPr lang="en-GB" altLang="de-DE" sz="1800" dirty="0" smtClean="0">
                <a:latin typeface="+mn-lt"/>
                <a:cs typeface="Arial" charset="0"/>
              </a:rPr>
              <a:t>CCSA)</a:t>
            </a:r>
            <a:endParaRPr lang="en-GB" altLang="de-DE" sz="1800" dirty="0">
              <a:latin typeface="+mn-lt"/>
              <a:cs typeface="Arial" charset="0"/>
            </a:endParaRPr>
          </a:p>
          <a:p>
            <a:pPr marL="742950" lvl="1" indent="-285750" eaLnBrk="1" hangingPunct="1">
              <a:spcBef>
                <a:spcPct val="20000"/>
              </a:spcBef>
              <a:buClr>
                <a:srgbClr val="C00000"/>
              </a:buClr>
              <a:buFont typeface="Arial" charset="0"/>
              <a:buChar char="•"/>
              <a:defRPr/>
            </a:pPr>
            <a:r>
              <a:rPr lang="en-GB" altLang="de-DE" sz="1800" dirty="0" smtClean="0">
                <a:latin typeface="+mn-lt"/>
                <a:cs typeface="Arial" charset="0"/>
              </a:rPr>
              <a:t>MCC </a:t>
            </a:r>
            <a:r>
              <a:rPr lang="en-GB" altLang="de-DE" sz="1800" dirty="0">
                <a:latin typeface="+mn-lt"/>
                <a:cs typeface="Arial" charset="0"/>
              </a:rPr>
              <a:t>support:</a:t>
            </a:r>
          </a:p>
          <a:p>
            <a:pPr marL="1143000" lvl="2" indent="-228600" eaLnBrk="1" hangingPunct="1">
              <a:spcBef>
                <a:spcPct val="20000"/>
              </a:spcBef>
              <a:buFont typeface="Arial" charset="0"/>
              <a:buChar char="•"/>
              <a:defRPr/>
            </a:pPr>
            <a:r>
              <a:rPr lang="en-GB" altLang="de-DE" sz="1800" dirty="0" smtClean="0">
                <a:latin typeface="+mn-lt"/>
                <a:cs typeface="Arial" charset="0"/>
              </a:rPr>
              <a:t>Kimmo </a:t>
            </a:r>
            <a:r>
              <a:rPr lang="en-GB" altLang="de-DE" sz="1800" dirty="0">
                <a:latin typeface="+mn-lt"/>
                <a:cs typeface="Arial" charset="0"/>
              </a:rPr>
              <a:t>Kymäläinen</a:t>
            </a:r>
          </a:p>
        </p:txBody>
      </p:sp>
      <p:sp>
        <p:nvSpPr>
          <p:cNvPr id="16389" name="Content Placeholder 2"/>
          <p:cNvSpPr txBox="1">
            <a:spLocks/>
          </p:cNvSpPr>
          <p:nvPr/>
        </p:nvSpPr>
        <p:spPr bwMode="auto">
          <a:xfrm>
            <a:off x="171450" y="5707063"/>
            <a:ext cx="4529138" cy="62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nSpc>
                <a:spcPct val="90000"/>
              </a:lnSpc>
            </a:pPr>
            <a:r>
              <a:rPr lang="fi-FI" altLang="de-DE" dirty="0">
                <a:cs typeface="Arial" charset="0"/>
              </a:rPr>
              <a:t>Legend</a:t>
            </a:r>
            <a:br>
              <a:rPr lang="fi-FI" altLang="de-DE" dirty="0">
                <a:cs typeface="Arial" charset="0"/>
              </a:rPr>
            </a:br>
            <a:r>
              <a:rPr lang="fi-FI" altLang="de-DE" dirty="0">
                <a:solidFill>
                  <a:srgbClr val="0000FF"/>
                </a:solidFill>
                <a:cs typeface="Arial" charset="0"/>
              </a:rPr>
              <a:t>Blue</a:t>
            </a:r>
            <a:r>
              <a:rPr lang="fi-FI" altLang="de-DE" dirty="0">
                <a:cs typeface="Arial" charset="0"/>
              </a:rPr>
              <a:t> –  elected since previous plenary</a:t>
            </a:r>
          </a:p>
          <a:p>
            <a:pPr>
              <a:lnSpc>
                <a:spcPct val="90000"/>
              </a:lnSpc>
            </a:pPr>
            <a:r>
              <a:rPr lang="fi-FI" altLang="de-DE" dirty="0">
                <a:cs typeface="Arial" charset="0"/>
              </a:rPr>
              <a:t>	</a:t>
            </a:r>
            <a:r>
              <a:rPr lang="fi-FI" altLang="de-DE" dirty="0">
                <a:solidFill>
                  <a:srgbClr val="3399FF"/>
                </a:solidFill>
                <a:cs typeface="Arial" charset="0"/>
              </a:rPr>
              <a:t>Blue</a:t>
            </a:r>
            <a:r>
              <a:rPr lang="fi-FI" altLang="de-DE" dirty="0">
                <a:cs typeface="Arial" charset="0"/>
              </a:rPr>
              <a:t> –  re-elected since previous plenary </a:t>
            </a:r>
            <a:br>
              <a:rPr lang="fi-FI" altLang="de-DE" dirty="0">
                <a:cs typeface="Arial" charset="0"/>
              </a:rPr>
            </a:br>
            <a:r>
              <a:rPr lang="fi-FI" altLang="de-DE" dirty="0">
                <a:solidFill>
                  <a:srgbClr val="FF3300"/>
                </a:solidFill>
                <a:cs typeface="Arial" charset="0"/>
              </a:rPr>
              <a:t>Red</a:t>
            </a:r>
            <a:r>
              <a:rPr lang="fi-FI" altLang="de-DE" dirty="0">
                <a:cs typeface="Arial" charset="0"/>
              </a:rPr>
              <a:t> –   for election in coming plenary period</a:t>
            </a:r>
            <a:endParaRPr lang="da-DK" altLang="de-DE" dirty="0">
              <a:cs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388">
                                            <p:txEl>
                                              <p:pRg st="0" end="0"/>
                                            </p:txEl>
                                          </p:spTgt>
                                        </p:tgtEl>
                                        <p:attrNameLst>
                                          <p:attrName>style.visibility</p:attrName>
                                        </p:attrNameLst>
                                      </p:cBhvr>
                                      <p:to>
                                        <p:strVal val="visible"/>
                                      </p:to>
                                    </p:set>
                                    <p:anim calcmode="lin" valueType="num">
                                      <p:cBhvr additive="base">
                                        <p:cTn id="7" dur="500" fill="hold"/>
                                        <p:tgtEl>
                                          <p:spTgt spid="1638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388">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388">
                                            <p:txEl>
                                              <p:pRg st="1" end="1"/>
                                            </p:txEl>
                                          </p:spTgt>
                                        </p:tgtEl>
                                        <p:attrNameLst>
                                          <p:attrName>style.visibility</p:attrName>
                                        </p:attrNameLst>
                                      </p:cBhvr>
                                      <p:to>
                                        <p:strVal val="visible"/>
                                      </p:to>
                                    </p:set>
                                    <p:anim calcmode="lin" valueType="num">
                                      <p:cBhvr additive="base">
                                        <p:cTn id="11" dur="500" fill="hold"/>
                                        <p:tgtEl>
                                          <p:spTgt spid="16388">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6388">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388">
                                            <p:txEl>
                                              <p:pRg st="2" end="2"/>
                                            </p:txEl>
                                          </p:spTgt>
                                        </p:tgtEl>
                                        <p:attrNameLst>
                                          <p:attrName>style.visibility</p:attrName>
                                        </p:attrNameLst>
                                      </p:cBhvr>
                                      <p:to>
                                        <p:strVal val="visible"/>
                                      </p:to>
                                    </p:set>
                                    <p:anim calcmode="lin" valueType="num">
                                      <p:cBhvr additive="base">
                                        <p:cTn id="15" dur="500" fill="hold"/>
                                        <p:tgtEl>
                                          <p:spTgt spid="16388">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6388">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6388">
                                            <p:txEl>
                                              <p:pRg st="3" end="3"/>
                                            </p:txEl>
                                          </p:spTgt>
                                        </p:tgtEl>
                                        <p:attrNameLst>
                                          <p:attrName>style.visibility</p:attrName>
                                        </p:attrNameLst>
                                      </p:cBhvr>
                                      <p:to>
                                        <p:strVal val="visible"/>
                                      </p:to>
                                    </p:set>
                                    <p:anim calcmode="lin" valueType="num">
                                      <p:cBhvr additive="base">
                                        <p:cTn id="19" dur="500" fill="hold"/>
                                        <p:tgtEl>
                                          <p:spTgt spid="16388">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388">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6388">
                                            <p:txEl>
                                              <p:pRg st="4" end="4"/>
                                            </p:txEl>
                                          </p:spTgt>
                                        </p:tgtEl>
                                        <p:attrNameLst>
                                          <p:attrName>style.visibility</p:attrName>
                                        </p:attrNameLst>
                                      </p:cBhvr>
                                      <p:to>
                                        <p:strVal val="visible"/>
                                      </p:to>
                                    </p:set>
                                    <p:anim calcmode="lin" valueType="num">
                                      <p:cBhvr additive="base">
                                        <p:cTn id="23" dur="500" fill="hold"/>
                                        <p:tgtEl>
                                          <p:spTgt spid="16388">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6388">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6388">
                                            <p:txEl>
                                              <p:pRg st="5" end="5"/>
                                            </p:txEl>
                                          </p:spTgt>
                                        </p:tgtEl>
                                        <p:attrNameLst>
                                          <p:attrName>style.visibility</p:attrName>
                                        </p:attrNameLst>
                                      </p:cBhvr>
                                      <p:to>
                                        <p:strVal val="visible"/>
                                      </p:to>
                                    </p:set>
                                    <p:anim calcmode="lin" valueType="num">
                                      <p:cBhvr additive="base">
                                        <p:cTn id="27" dur="500" fill="hold"/>
                                        <p:tgtEl>
                                          <p:spTgt spid="16388">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6388">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6388">
                                            <p:txEl>
                                              <p:pRg st="6" end="6"/>
                                            </p:txEl>
                                          </p:spTgt>
                                        </p:tgtEl>
                                        <p:attrNameLst>
                                          <p:attrName>style.visibility</p:attrName>
                                        </p:attrNameLst>
                                      </p:cBhvr>
                                      <p:to>
                                        <p:strVal val="visible"/>
                                      </p:to>
                                    </p:set>
                                    <p:anim calcmode="lin" valueType="num">
                                      <p:cBhvr additive="base">
                                        <p:cTn id="31" dur="500" fill="hold"/>
                                        <p:tgtEl>
                                          <p:spTgt spid="16388">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6388">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6388">
                                            <p:txEl>
                                              <p:pRg st="7" end="7"/>
                                            </p:txEl>
                                          </p:spTgt>
                                        </p:tgtEl>
                                        <p:attrNameLst>
                                          <p:attrName>style.visibility</p:attrName>
                                        </p:attrNameLst>
                                      </p:cBhvr>
                                      <p:to>
                                        <p:strVal val="visible"/>
                                      </p:to>
                                    </p:set>
                                    <p:anim calcmode="lin" valueType="num">
                                      <p:cBhvr additive="base">
                                        <p:cTn id="35" dur="500" fill="hold"/>
                                        <p:tgtEl>
                                          <p:spTgt spid="16388">
                                            <p:txEl>
                                              <p:pRg st="7" end="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6388">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6" presetClass="emph" presetSubtype="0" fill="hold" grpId="1" nodeType="clickEffect">
                                  <p:stCondLst>
                                    <p:cond delay="0"/>
                                  </p:stCondLst>
                                  <p:childTnLst>
                                    <p:animEffect transition="out" filter="fade">
                                      <p:cBhvr>
                                        <p:cTn id="40" dur="500" tmFilter="0, 0; .2, .5; .8, .5; 1, 0"/>
                                        <p:tgtEl>
                                          <p:spTgt spid="16388">
                                            <p:txEl>
                                              <p:pRg st="0" end="0"/>
                                            </p:txEl>
                                          </p:spTgt>
                                        </p:tgtEl>
                                      </p:cBhvr>
                                    </p:animEffect>
                                    <p:animScale>
                                      <p:cBhvr>
                                        <p:cTn id="41" dur="250" autoRev="1" fill="hold"/>
                                        <p:tgtEl>
                                          <p:spTgt spid="16388">
                                            <p:txEl>
                                              <p:pRg st="0" end="0"/>
                                            </p:txEl>
                                          </p:spTgt>
                                        </p:tgtEl>
                                      </p:cBhvr>
                                      <p:by x="105000" y="105000"/>
                                    </p:animScale>
                                  </p:childTnLst>
                                </p:cTn>
                              </p:par>
                              <p:par>
                                <p:cTn id="42" presetID="26" presetClass="emph" presetSubtype="0" fill="hold" grpId="1" nodeType="withEffect">
                                  <p:stCondLst>
                                    <p:cond delay="0"/>
                                  </p:stCondLst>
                                  <p:childTnLst>
                                    <p:animEffect transition="out" filter="fade">
                                      <p:cBhvr>
                                        <p:cTn id="43" dur="500" tmFilter="0, 0; .2, .5; .8, .5; 1, 0"/>
                                        <p:tgtEl>
                                          <p:spTgt spid="16388">
                                            <p:txEl>
                                              <p:pRg st="1" end="1"/>
                                            </p:txEl>
                                          </p:spTgt>
                                        </p:tgtEl>
                                      </p:cBhvr>
                                    </p:animEffect>
                                    <p:animScale>
                                      <p:cBhvr>
                                        <p:cTn id="44" dur="250" autoRev="1" fill="hold"/>
                                        <p:tgtEl>
                                          <p:spTgt spid="16388">
                                            <p:txEl>
                                              <p:pRg st="1" end="1"/>
                                            </p:txEl>
                                          </p:spTgt>
                                        </p:tgtEl>
                                      </p:cBhvr>
                                      <p:by x="105000" y="105000"/>
                                    </p:animScale>
                                  </p:childTnLst>
                                </p:cTn>
                              </p:par>
                              <p:par>
                                <p:cTn id="45" presetID="26" presetClass="emph" presetSubtype="0" fill="hold" grpId="1" nodeType="withEffect">
                                  <p:stCondLst>
                                    <p:cond delay="0"/>
                                  </p:stCondLst>
                                  <p:childTnLst>
                                    <p:animEffect transition="out" filter="fade">
                                      <p:cBhvr>
                                        <p:cTn id="46" dur="500" tmFilter="0, 0; .2, .5; .8, .5; 1, 0"/>
                                        <p:tgtEl>
                                          <p:spTgt spid="16388">
                                            <p:txEl>
                                              <p:pRg st="2" end="2"/>
                                            </p:txEl>
                                          </p:spTgt>
                                        </p:tgtEl>
                                      </p:cBhvr>
                                    </p:animEffect>
                                    <p:animScale>
                                      <p:cBhvr>
                                        <p:cTn id="47" dur="250" autoRev="1" fill="hold"/>
                                        <p:tgtEl>
                                          <p:spTgt spid="16388">
                                            <p:txEl>
                                              <p:pRg st="2" end="2"/>
                                            </p:txEl>
                                          </p:spTgt>
                                        </p:tgtEl>
                                      </p:cBhvr>
                                      <p:by x="105000" y="105000"/>
                                    </p:animScale>
                                  </p:childTnLst>
                                </p:cTn>
                              </p:par>
                              <p:par>
                                <p:cTn id="48" presetID="26" presetClass="emph" presetSubtype="0" fill="hold" grpId="1" nodeType="withEffect">
                                  <p:stCondLst>
                                    <p:cond delay="0"/>
                                  </p:stCondLst>
                                  <p:childTnLst>
                                    <p:animEffect transition="out" filter="fade">
                                      <p:cBhvr>
                                        <p:cTn id="49" dur="500" tmFilter="0, 0; .2, .5; .8, .5; 1, 0"/>
                                        <p:tgtEl>
                                          <p:spTgt spid="16388">
                                            <p:txEl>
                                              <p:pRg st="3" end="3"/>
                                            </p:txEl>
                                          </p:spTgt>
                                        </p:tgtEl>
                                      </p:cBhvr>
                                    </p:animEffect>
                                    <p:animScale>
                                      <p:cBhvr>
                                        <p:cTn id="50" dur="250" autoRev="1" fill="hold"/>
                                        <p:tgtEl>
                                          <p:spTgt spid="16388">
                                            <p:txEl>
                                              <p:pRg st="3" end="3"/>
                                            </p:txEl>
                                          </p:spTgt>
                                        </p:tgtEl>
                                      </p:cBhvr>
                                      <p:by x="105000" y="105000"/>
                                    </p:animScale>
                                  </p:childTnLst>
                                </p:cTn>
                              </p:par>
                              <p:par>
                                <p:cTn id="51" presetID="26" presetClass="emph" presetSubtype="0" fill="hold" grpId="1" nodeType="withEffect">
                                  <p:stCondLst>
                                    <p:cond delay="0"/>
                                  </p:stCondLst>
                                  <p:childTnLst>
                                    <p:animEffect transition="out" filter="fade">
                                      <p:cBhvr>
                                        <p:cTn id="52" dur="500" tmFilter="0, 0; .2, .5; .8, .5; 1, 0"/>
                                        <p:tgtEl>
                                          <p:spTgt spid="16388">
                                            <p:txEl>
                                              <p:pRg st="4" end="4"/>
                                            </p:txEl>
                                          </p:spTgt>
                                        </p:tgtEl>
                                      </p:cBhvr>
                                    </p:animEffect>
                                    <p:animScale>
                                      <p:cBhvr>
                                        <p:cTn id="53" dur="250" autoRev="1" fill="hold"/>
                                        <p:tgtEl>
                                          <p:spTgt spid="16388">
                                            <p:txEl>
                                              <p:pRg st="4" end="4"/>
                                            </p:txEl>
                                          </p:spTgt>
                                        </p:tgtEl>
                                      </p:cBhvr>
                                      <p:by x="105000" y="105000"/>
                                    </p:animScale>
                                  </p:childTnLst>
                                </p:cTn>
                              </p:par>
                              <p:par>
                                <p:cTn id="54" presetID="26" presetClass="emph" presetSubtype="0" fill="hold" grpId="1" nodeType="withEffect">
                                  <p:stCondLst>
                                    <p:cond delay="0"/>
                                  </p:stCondLst>
                                  <p:childTnLst>
                                    <p:animEffect transition="out" filter="fade">
                                      <p:cBhvr>
                                        <p:cTn id="55" dur="500" tmFilter="0, 0; .2, .5; .8, .5; 1, 0"/>
                                        <p:tgtEl>
                                          <p:spTgt spid="16388">
                                            <p:txEl>
                                              <p:pRg st="5" end="5"/>
                                            </p:txEl>
                                          </p:spTgt>
                                        </p:tgtEl>
                                      </p:cBhvr>
                                    </p:animEffect>
                                    <p:animScale>
                                      <p:cBhvr>
                                        <p:cTn id="56" dur="250" autoRev="1" fill="hold"/>
                                        <p:tgtEl>
                                          <p:spTgt spid="16388">
                                            <p:txEl>
                                              <p:pRg st="5" end="5"/>
                                            </p:txEl>
                                          </p:spTgt>
                                        </p:tgtEl>
                                      </p:cBhvr>
                                      <p:by x="105000" y="105000"/>
                                    </p:animScale>
                                  </p:childTnLst>
                                </p:cTn>
                              </p:par>
                              <p:par>
                                <p:cTn id="57" presetID="26" presetClass="emph" presetSubtype="0" fill="hold" grpId="1" nodeType="withEffect">
                                  <p:stCondLst>
                                    <p:cond delay="0"/>
                                  </p:stCondLst>
                                  <p:childTnLst>
                                    <p:animEffect transition="out" filter="fade">
                                      <p:cBhvr>
                                        <p:cTn id="58" dur="500" tmFilter="0, 0; .2, .5; .8, .5; 1, 0"/>
                                        <p:tgtEl>
                                          <p:spTgt spid="16388">
                                            <p:txEl>
                                              <p:pRg st="6" end="6"/>
                                            </p:txEl>
                                          </p:spTgt>
                                        </p:tgtEl>
                                      </p:cBhvr>
                                    </p:animEffect>
                                    <p:animScale>
                                      <p:cBhvr>
                                        <p:cTn id="59" dur="250" autoRev="1" fill="hold"/>
                                        <p:tgtEl>
                                          <p:spTgt spid="16388">
                                            <p:txEl>
                                              <p:pRg st="6" end="6"/>
                                            </p:txEl>
                                          </p:spTgt>
                                        </p:tgtEl>
                                      </p:cBhvr>
                                      <p:by x="105000" y="105000"/>
                                    </p:animScale>
                                  </p:childTnLst>
                                </p:cTn>
                              </p:par>
                              <p:par>
                                <p:cTn id="60" presetID="26" presetClass="emph" presetSubtype="0" fill="hold" grpId="1" nodeType="withEffect">
                                  <p:stCondLst>
                                    <p:cond delay="0"/>
                                  </p:stCondLst>
                                  <p:childTnLst>
                                    <p:animEffect transition="out" filter="fade">
                                      <p:cBhvr>
                                        <p:cTn id="61" dur="500" tmFilter="0, 0; .2, .5; .8, .5; 1, 0"/>
                                        <p:tgtEl>
                                          <p:spTgt spid="16388">
                                            <p:txEl>
                                              <p:pRg st="7" end="7"/>
                                            </p:txEl>
                                          </p:spTgt>
                                        </p:tgtEl>
                                      </p:cBhvr>
                                    </p:animEffect>
                                    <p:animScale>
                                      <p:cBhvr>
                                        <p:cTn id="62" dur="250" autoRev="1" fill="hold"/>
                                        <p:tgtEl>
                                          <p:spTgt spid="16388">
                                            <p:txEl>
                                              <p:pRg st="7" end="7"/>
                                            </p:txEl>
                                          </p:spTgt>
                                        </p:tgtEl>
                                      </p:cBhvr>
                                      <p:by x="105000" y="105000"/>
                                    </p:animScale>
                                  </p:childTnLst>
                                </p:cTn>
                              </p:par>
                            </p:childTnLst>
                          </p:cTn>
                        </p:par>
                      </p:childTnLst>
                    </p:cTn>
                  </p:par>
                  <p:par>
                    <p:cTn id="63" fill="hold">
                      <p:stCondLst>
                        <p:cond delay="indefinite"/>
                      </p:stCondLst>
                      <p:childTnLst>
                        <p:par>
                          <p:cTn id="64" fill="hold">
                            <p:stCondLst>
                              <p:cond delay="0"/>
                            </p:stCondLst>
                            <p:childTnLst>
                              <p:par>
                                <p:cTn id="65" presetID="23" presetClass="path" presetSubtype="0" accel="50000" decel="50000" fill="hold" grpId="2" nodeType="clickEffect">
                                  <p:stCondLst>
                                    <p:cond delay="0"/>
                                  </p:stCondLst>
                                  <p:childTnLst>
                                    <p:animMotion origin="layout" path="M 0 0  C 0.072 0.07733  0.1 0.20267  0.077 0.31733  C -0.015 0.31067  -0.093 0.23067  -0.125 0.12133  C -0.047 0.05333  0.051 0.05733  0.125 0.12133  C 0.092 0.23733  0.011 0.31067  -0.077 0.31733  C -0.101 0.19733  -0.068 0.07467  0 0  Z" pathEditMode="relative" ptsTypes="">
                                      <p:cBhvr>
                                        <p:cTn id="66" dur="2000" fill="hold"/>
                                        <p:tgtEl>
                                          <p:spTgt spid="16388">
                                            <p:txEl>
                                              <p:pRg st="0" end="0"/>
                                            </p:txEl>
                                          </p:spTgt>
                                        </p:tgtEl>
                                        <p:attrNameLst>
                                          <p:attrName>ppt_x</p:attrName>
                                          <p:attrName>ppt_y</p:attrName>
                                        </p:attrNameLst>
                                      </p:cBhvr>
                                    </p:animMotion>
                                  </p:childTnLst>
                                </p:cTn>
                              </p:par>
                              <p:par>
                                <p:cTn id="67" presetID="23" presetClass="path" presetSubtype="0" accel="50000" decel="50000" fill="hold" grpId="2" nodeType="withEffect">
                                  <p:stCondLst>
                                    <p:cond delay="0"/>
                                  </p:stCondLst>
                                  <p:childTnLst>
                                    <p:animMotion origin="layout" path="M 0 0  C 0.072 0.07733  0.1 0.20267  0.077 0.31733  C -0.015 0.31067  -0.093 0.23067  -0.125 0.12133  C -0.047 0.05333  0.051 0.05733  0.125 0.12133  C 0.092 0.23733  0.011 0.31067  -0.077 0.31733  C -0.101 0.19733  -0.068 0.07467  0 0  Z" pathEditMode="relative" ptsTypes="">
                                      <p:cBhvr>
                                        <p:cTn id="68" dur="2000" fill="hold"/>
                                        <p:tgtEl>
                                          <p:spTgt spid="16388">
                                            <p:txEl>
                                              <p:pRg st="1" end="1"/>
                                            </p:txEl>
                                          </p:spTgt>
                                        </p:tgtEl>
                                        <p:attrNameLst>
                                          <p:attrName>ppt_x</p:attrName>
                                          <p:attrName>ppt_y</p:attrName>
                                        </p:attrNameLst>
                                      </p:cBhvr>
                                    </p:animMotion>
                                  </p:childTnLst>
                                </p:cTn>
                              </p:par>
                              <p:par>
                                <p:cTn id="69" presetID="23" presetClass="path" presetSubtype="0" accel="50000" decel="50000" fill="hold" grpId="2" nodeType="withEffect">
                                  <p:stCondLst>
                                    <p:cond delay="0"/>
                                  </p:stCondLst>
                                  <p:childTnLst>
                                    <p:animMotion origin="layout" path="M 0 0  C 0.072 0.07733  0.1 0.20267  0.077 0.31733  C -0.015 0.31067  -0.093 0.23067  -0.125 0.12133  C -0.047 0.05333  0.051 0.05733  0.125 0.12133  C 0.092 0.23733  0.011 0.31067  -0.077 0.31733  C -0.101 0.19733  -0.068 0.07467  0 0  Z" pathEditMode="relative" ptsTypes="">
                                      <p:cBhvr>
                                        <p:cTn id="70" dur="2000" fill="hold"/>
                                        <p:tgtEl>
                                          <p:spTgt spid="16388">
                                            <p:txEl>
                                              <p:pRg st="2" end="2"/>
                                            </p:txEl>
                                          </p:spTgt>
                                        </p:tgtEl>
                                        <p:attrNameLst>
                                          <p:attrName>ppt_x</p:attrName>
                                          <p:attrName>ppt_y</p:attrName>
                                        </p:attrNameLst>
                                      </p:cBhvr>
                                    </p:animMotion>
                                  </p:childTnLst>
                                </p:cTn>
                              </p:par>
                              <p:par>
                                <p:cTn id="71" presetID="23" presetClass="path" presetSubtype="0" accel="50000" decel="50000" fill="hold" grpId="2" nodeType="withEffect">
                                  <p:stCondLst>
                                    <p:cond delay="0"/>
                                  </p:stCondLst>
                                  <p:childTnLst>
                                    <p:animMotion origin="layout" path="M 0 0  C 0.072 0.07733  0.1 0.20267  0.077 0.31733  C -0.015 0.31067  -0.093 0.23067  -0.125 0.12133  C -0.047 0.05333  0.051 0.05733  0.125 0.12133  C 0.092 0.23733  0.011 0.31067  -0.077 0.31733  C -0.101 0.19733  -0.068 0.07467  0 0  Z" pathEditMode="relative" ptsTypes="">
                                      <p:cBhvr>
                                        <p:cTn id="72" dur="2000" fill="hold"/>
                                        <p:tgtEl>
                                          <p:spTgt spid="16388">
                                            <p:txEl>
                                              <p:pRg st="3" end="3"/>
                                            </p:txEl>
                                          </p:spTgt>
                                        </p:tgtEl>
                                        <p:attrNameLst>
                                          <p:attrName>ppt_x</p:attrName>
                                          <p:attrName>ppt_y</p:attrName>
                                        </p:attrNameLst>
                                      </p:cBhvr>
                                    </p:animMotion>
                                  </p:childTnLst>
                                </p:cTn>
                              </p:par>
                              <p:par>
                                <p:cTn id="73" presetID="23" presetClass="path" presetSubtype="0" accel="50000" decel="50000" fill="hold" grpId="2" nodeType="withEffect">
                                  <p:stCondLst>
                                    <p:cond delay="0"/>
                                  </p:stCondLst>
                                  <p:childTnLst>
                                    <p:animMotion origin="layout" path="M 0 0  C 0.072 0.07733  0.1 0.20267  0.077 0.31733  C -0.015 0.31067  -0.093 0.23067  -0.125 0.12133  C -0.047 0.05333  0.051 0.05733  0.125 0.12133  C 0.092 0.23733  0.011 0.31067  -0.077 0.31733  C -0.101 0.19733  -0.068 0.07467  0 0  Z" pathEditMode="relative" ptsTypes="">
                                      <p:cBhvr>
                                        <p:cTn id="74" dur="2000" fill="hold"/>
                                        <p:tgtEl>
                                          <p:spTgt spid="16388">
                                            <p:txEl>
                                              <p:pRg st="4" end="4"/>
                                            </p:txEl>
                                          </p:spTgt>
                                        </p:tgtEl>
                                        <p:attrNameLst>
                                          <p:attrName>ppt_x</p:attrName>
                                          <p:attrName>ppt_y</p:attrName>
                                        </p:attrNameLst>
                                      </p:cBhvr>
                                    </p:animMotion>
                                  </p:childTnLst>
                                </p:cTn>
                              </p:par>
                              <p:par>
                                <p:cTn id="75" presetID="23" presetClass="path" presetSubtype="0" accel="50000" decel="50000" fill="hold" grpId="2" nodeType="withEffect">
                                  <p:stCondLst>
                                    <p:cond delay="0"/>
                                  </p:stCondLst>
                                  <p:childTnLst>
                                    <p:animMotion origin="layout" path="M 0 0  C 0.072 0.07733  0.1 0.20267  0.077 0.31733  C -0.015 0.31067  -0.093 0.23067  -0.125 0.12133  C -0.047 0.05333  0.051 0.05733  0.125 0.12133  C 0.092 0.23733  0.011 0.31067  -0.077 0.31733  C -0.101 0.19733  -0.068 0.07467  0 0  Z" pathEditMode="relative" ptsTypes="">
                                      <p:cBhvr>
                                        <p:cTn id="76" dur="2000" fill="hold"/>
                                        <p:tgtEl>
                                          <p:spTgt spid="16388">
                                            <p:txEl>
                                              <p:pRg st="5" end="5"/>
                                            </p:txEl>
                                          </p:spTgt>
                                        </p:tgtEl>
                                        <p:attrNameLst>
                                          <p:attrName>ppt_x</p:attrName>
                                          <p:attrName>ppt_y</p:attrName>
                                        </p:attrNameLst>
                                      </p:cBhvr>
                                    </p:animMotion>
                                  </p:childTnLst>
                                </p:cTn>
                              </p:par>
                              <p:par>
                                <p:cTn id="77" presetID="23" presetClass="path" presetSubtype="0" accel="50000" decel="50000" fill="hold" grpId="2" nodeType="withEffect">
                                  <p:stCondLst>
                                    <p:cond delay="0"/>
                                  </p:stCondLst>
                                  <p:childTnLst>
                                    <p:animMotion origin="layout" path="M 0 0  C 0.072 0.07733  0.1 0.20267  0.077 0.31733  C -0.015 0.31067  -0.093 0.23067  -0.125 0.12133  C -0.047 0.05333  0.051 0.05733  0.125 0.12133  C 0.092 0.23733  0.011 0.31067  -0.077 0.31733  C -0.101 0.19733  -0.068 0.07467  0 0  Z" pathEditMode="relative" ptsTypes="">
                                      <p:cBhvr>
                                        <p:cTn id="78" dur="2000" fill="hold"/>
                                        <p:tgtEl>
                                          <p:spTgt spid="16388">
                                            <p:txEl>
                                              <p:pRg st="6" end="6"/>
                                            </p:txEl>
                                          </p:spTgt>
                                        </p:tgtEl>
                                        <p:attrNameLst>
                                          <p:attrName>ppt_x</p:attrName>
                                          <p:attrName>ppt_y</p:attrName>
                                        </p:attrNameLst>
                                      </p:cBhvr>
                                    </p:animMotion>
                                  </p:childTnLst>
                                </p:cTn>
                              </p:par>
                              <p:par>
                                <p:cTn id="79" presetID="23" presetClass="path" presetSubtype="0" accel="50000" decel="50000" fill="hold" grpId="2" nodeType="withEffect">
                                  <p:stCondLst>
                                    <p:cond delay="0"/>
                                  </p:stCondLst>
                                  <p:childTnLst>
                                    <p:animMotion origin="layout" path="M 0 0  C 0.072 0.07733  0.1 0.20267  0.077 0.31733  C -0.015 0.31067  -0.093 0.23067  -0.125 0.12133  C -0.047 0.05333  0.051 0.05733  0.125 0.12133  C 0.092 0.23733  0.011 0.31067  -0.077 0.31733  C -0.101 0.19733  -0.068 0.07467  0 0  Z" pathEditMode="relative" ptsTypes="">
                                      <p:cBhvr>
                                        <p:cTn id="80" dur="2000" fill="hold"/>
                                        <p:tgtEl>
                                          <p:spTgt spid="16388">
                                            <p:txEl>
                                              <p:pRg st="7" end="7"/>
                                            </p:txEl>
                                          </p:spTgt>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8" grpId="0" build="allAtOnce"/>
      <p:bldP spid="16388" grpId="1" build="allAtOnce"/>
      <p:bldP spid="16388" grpId="2" build="allAtOnce"/>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p:cNvSpPr>
          <p:nvPr>
            <p:ph type="title"/>
          </p:nvPr>
        </p:nvSpPr>
        <p:spPr>
          <a:xfrm>
            <a:off x="315913" y="368300"/>
            <a:ext cx="7772400" cy="593601"/>
          </a:xfrm>
        </p:spPr>
        <p:txBody>
          <a:bodyPr/>
          <a:lstStyle/>
          <a:p>
            <a:r>
              <a:rPr lang="en-US" altLang="de-DE" dirty="0">
                <a:latin typeface="Arial" charset="0"/>
                <a:cs typeface="Arial" charset="0"/>
              </a:rPr>
              <a:t>CT </a:t>
            </a:r>
            <a:r>
              <a:rPr lang="en-US" altLang="de-DE" dirty="0" smtClean="0">
                <a:latin typeface="Arial" charset="0"/>
                <a:cs typeface="Arial" charset="0"/>
              </a:rPr>
              <a:t>Plenary Decisions </a:t>
            </a:r>
            <a:r>
              <a:rPr lang="de-DE" altLang="de-DE" dirty="0">
                <a:latin typeface="Arial" charset="0"/>
                <a:cs typeface="Arial" charset="0"/>
              </a:rPr>
              <a:t>f</a:t>
            </a:r>
            <a:r>
              <a:rPr lang="en-US" altLang="de-DE" dirty="0" smtClean="0">
                <a:latin typeface="Arial" charset="0"/>
                <a:cs typeface="Arial" charset="0"/>
              </a:rPr>
              <a:t>or </a:t>
            </a:r>
            <a:r>
              <a:rPr lang="de-DE" altLang="de-DE" dirty="0" smtClean="0">
                <a:latin typeface="Arial" charset="0"/>
                <a:cs typeface="Arial" charset="0"/>
              </a:rPr>
              <a:t>CT4</a:t>
            </a:r>
            <a:endParaRPr lang="en-US" altLang="de-DE" sz="2000" dirty="0" smtClean="0">
              <a:latin typeface="Arial" charset="0"/>
              <a:cs typeface="Arial" charset="0"/>
            </a:endParaRPr>
          </a:p>
        </p:txBody>
      </p:sp>
      <p:sp>
        <p:nvSpPr>
          <p:cNvPr id="25603" name="Rectangle 3"/>
          <p:cNvSpPr>
            <a:spLocks noGrp="1" noChangeArrowheads="1"/>
          </p:cNvSpPr>
          <p:nvPr>
            <p:ph type="body" idx="1"/>
          </p:nvPr>
        </p:nvSpPr>
        <p:spPr>
          <a:xfrm>
            <a:off x="229549" y="1600200"/>
            <a:ext cx="8686800" cy="4895602"/>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pPr lvl="0"/>
            <a:r>
              <a:rPr lang="en-GB" sz="2000" dirty="0" smtClean="0">
                <a:latin typeface="Arial" pitchFamily="34" charset="0"/>
                <a:cs typeface="Arial" pitchFamily="34" charset="0"/>
              </a:rPr>
              <a:t>None.</a:t>
            </a:r>
            <a:endParaRPr lang="en-GB" sz="1800" i="1" dirty="0">
              <a:solidFill>
                <a:srgbClr val="FF0000"/>
              </a:solidFill>
            </a:endParaRPr>
          </a:p>
        </p:txBody>
      </p:sp>
    </p:spTree>
    <p:extLst>
      <p:ext uri="{BB962C8B-B14F-4D97-AF65-F5344CB8AC3E}">
        <p14:creationId xmlns:p14="http://schemas.microsoft.com/office/powerpoint/2010/main" val="1680908384"/>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p:cNvSpPr>
          <p:nvPr>
            <p:ph type="title"/>
          </p:nvPr>
        </p:nvSpPr>
        <p:spPr>
          <a:xfrm>
            <a:off x="506413" y="330200"/>
            <a:ext cx="6834187" cy="1143000"/>
          </a:xfrm>
        </p:spPr>
        <p:txBody>
          <a:bodyPr/>
          <a:lstStyle/>
          <a:p>
            <a:r>
              <a:rPr lang="en-US" altLang="de-DE" dirty="0">
                <a:latin typeface="Arial" charset="0"/>
                <a:cs typeface="Arial" charset="0"/>
              </a:rPr>
              <a:t>Incoming liaisons to CT plenary</a:t>
            </a:r>
            <a:endParaRPr lang="en-US" altLang="de-DE" dirty="0" smtClean="0">
              <a:latin typeface="Arial" charset="0"/>
              <a:cs typeface="Arial" charset="0"/>
            </a:endParaRPr>
          </a:p>
        </p:txBody>
      </p:sp>
      <p:sp>
        <p:nvSpPr>
          <p:cNvPr id="20483" name="Rectangle 4"/>
          <p:cNvSpPr>
            <a:spLocks noChangeArrowheads="1"/>
          </p:cNvSpPr>
          <p:nvPr/>
        </p:nvSpPr>
        <p:spPr bwMode="auto">
          <a:xfrm>
            <a:off x="2097088" y="185737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4" name="Rectangle 159"/>
          <p:cNvSpPr>
            <a:spLocks noChangeArrowheads="1"/>
          </p:cNvSpPr>
          <p:nvPr/>
        </p:nvSpPr>
        <p:spPr bwMode="auto">
          <a:xfrm>
            <a:off x="49213" y="2432050"/>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5" name="Rectangle 576"/>
          <p:cNvSpPr>
            <a:spLocks noChangeArrowheads="1"/>
          </p:cNvSpPr>
          <p:nvPr/>
        </p:nvSpPr>
        <p:spPr bwMode="auto">
          <a:xfrm>
            <a:off x="49213" y="2628900"/>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6" name="Rectangle 693"/>
          <p:cNvSpPr>
            <a:spLocks noChangeArrowheads="1"/>
          </p:cNvSpPr>
          <p:nvPr/>
        </p:nvSpPr>
        <p:spPr bwMode="auto">
          <a:xfrm>
            <a:off x="0" y="287337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7" name="Rectangle 821"/>
          <p:cNvSpPr>
            <a:spLocks noChangeArrowheads="1"/>
          </p:cNvSpPr>
          <p:nvPr/>
        </p:nvSpPr>
        <p:spPr bwMode="auto">
          <a:xfrm>
            <a:off x="49213" y="287337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8" name="Rectangle 913"/>
          <p:cNvSpPr>
            <a:spLocks noChangeArrowheads="1"/>
          </p:cNvSpPr>
          <p:nvPr/>
        </p:nvSpPr>
        <p:spPr bwMode="auto">
          <a:xfrm>
            <a:off x="0" y="189547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9" name="Rectangle 1151"/>
          <p:cNvSpPr>
            <a:spLocks noChangeArrowheads="1"/>
          </p:cNvSpPr>
          <p:nvPr/>
        </p:nvSpPr>
        <p:spPr bwMode="auto">
          <a:xfrm>
            <a:off x="49213" y="2506663"/>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11" name="Rectangle 3"/>
          <p:cNvSpPr txBox="1">
            <a:spLocks noChangeArrowheads="1"/>
          </p:cNvSpPr>
          <p:nvPr/>
        </p:nvSpPr>
        <p:spPr bwMode="auto">
          <a:xfrm>
            <a:off x="229549" y="1600200"/>
            <a:ext cx="8686800" cy="48956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r>
              <a:rPr lang="en-GB" sz="2000" kern="0" smtClean="0">
                <a:latin typeface="Arial" pitchFamily="34" charset="0"/>
                <a:cs typeface="Arial" pitchFamily="34" charset="0"/>
              </a:rPr>
              <a:t>None.</a:t>
            </a:r>
            <a:endParaRPr lang="en-GB" sz="1800" i="1" kern="0" dirty="0">
              <a:solidFill>
                <a:srgbClr val="FF0000"/>
              </a:solidFill>
            </a:endParaRPr>
          </a:p>
        </p:txBody>
      </p:sp>
    </p:spTree>
    <p:extLst>
      <p:ext uri="{BB962C8B-B14F-4D97-AF65-F5344CB8AC3E}">
        <p14:creationId xmlns:p14="http://schemas.microsoft.com/office/powerpoint/2010/main" val="158559288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p:cNvSpPr>
          <p:nvPr>
            <p:ph type="title" idx="4294967295"/>
          </p:nvPr>
        </p:nvSpPr>
        <p:spPr>
          <a:xfrm>
            <a:off x="609600" y="381000"/>
            <a:ext cx="7772400" cy="1143000"/>
          </a:xfrm>
        </p:spPr>
        <p:txBody>
          <a:bodyPr/>
          <a:lstStyle/>
          <a:p>
            <a:r>
              <a:rPr lang="en-US" altLang="de-DE" dirty="0" smtClean="0">
                <a:latin typeface="Arial" charset="0"/>
                <a:cs typeface="Arial" charset="0"/>
              </a:rPr>
              <a:t>For CT Plenary action</a:t>
            </a:r>
            <a:endParaRPr lang="en-US" altLang="de-DE" sz="2000" dirty="0" smtClean="0">
              <a:latin typeface="Arial" charset="0"/>
              <a:cs typeface="Arial" charset="0"/>
            </a:endParaRPr>
          </a:p>
        </p:txBody>
      </p:sp>
      <p:sp>
        <p:nvSpPr>
          <p:cNvPr id="6" name="Rectangle 3"/>
          <p:cNvSpPr txBox="1">
            <a:spLocks noChangeArrowheads="1"/>
          </p:cNvSpPr>
          <p:nvPr/>
        </p:nvSpPr>
        <p:spPr bwMode="auto">
          <a:xfrm>
            <a:off x="349250" y="1435100"/>
            <a:ext cx="8686800" cy="5000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488" tIns="44450" rIns="90488" bIns="44450" numCol="1" anchor="t" anchorCtr="0" compatLnSpc="1">
            <a:prstTxWarp prst="textNoShape">
              <a:avLst/>
            </a:prstTxWarp>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r>
              <a:rPr lang="fr-FR" sz="2000" dirty="0" smtClean="0">
                <a:latin typeface="Arial" pitchFamily="34" charset="0"/>
                <a:cs typeface="Arial" pitchFamily="34" charset="0"/>
              </a:rPr>
              <a:t>none</a:t>
            </a:r>
            <a:endParaRPr lang="en-US" sz="1200" dirty="0">
              <a:latin typeface="Arial" pitchFamily="34" charset="0"/>
              <a:cs typeface="Arial" pitchFamily="34" charset="0"/>
            </a:endParaRPr>
          </a:p>
        </p:txBody>
      </p:sp>
    </p:spTree>
    <p:extLst>
      <p:ext uri="{BB962C8B-B14F-4D97-AF65-F5344CB8AC3E}">
        <p14:creationId xmlns:p14="http://schemas.microsoft.com/office/powerpoint/2010/main" val="2495783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p:cNvSpPr>
          <p:nvPr>
            <p:ph type="title"/>
          </p:nvPr>
        </p:nvSpPr>
        <p:spPr>
          <a:xfrm>
            <a:off x="514350" y="381000"/>
            <a:ext cx="6848475" cy="762000"/>
          </a:xfrm>
        </p:spPr>
        <p:txBody>
          <a:bodyPr/>
          <a:lstStyle/>
          <a:p>
            <a:r>
              <a:rPr lang="en-GB" dirty="0" smtClean="0">
                <a:latin typeface="Arial" pitchFamily="34" charset="0"/>
                <a:cs typeface="Arial" pitchFamily="34" charset="0"/>
              </a:rPr>
              <a:t>CRs to CT Plenary</a:t>
            </a:r>
            <a:endParaRPr lang="en-US" altLang="de-DE" dirty="0" smtClean="0">
              <a:latin typeface="Arial" pitchFamily="34" charset="0"/>
              <a:cs typeface="Arial" pitchFamily="34" charset="0"/>
            </a:endParaRPr>
          </a:p>
        </p:txBody>
      </p:sp>
      <p:sp>
        <p:nvSpPr>
          <p:cNvPr id="30723" name="Rectangle 3"/>
          <p:cNvSpPr>
            <a:spLocks noGrp="1"/>
          </p:cNvSpPr>
          <p:nvPr>
            <p:ph type="body" idx="1"/>
          </p:nvPr>
        </p:nvSpPr>
        <p:spPr>
          <a:xfrm>
            <a:off x="874713" y="1335088"/>
            <a:ext cx="7907337" cy="4730750"/>
          </a:xfrm>
        </p:spPr>
        <p:txBody>
          <a:bodyPr/>
          <a:lstStyle/>
          <a:p>
            <a:pPr>
              <a:lnSpc>
                <a:spcPct val="80000"/>
              </a:lnSpc>
              <a:buFont typeface="Wingdings" pitchFamily="2" charset="2"/>
              <a:buNone/>
            </a:pPr>
            <a:r>
              <a:rPr lang="en-US" sz="2400" dirty="0" smtClean="0">
                <a:cs typeface="Arial" pitchFamily="34" charset="0"/>
              </a:rPr>
              <a:t>CRs agreed at CT4#80 and CT4#81</a:t>
            </a:r>
            <a:r>
              <a:rPr lang="en-US" sz="2400" dirty="0">
                <a:cs typeface="Arial" pitchFamily="34" charset="0"/>
              </a:rPr>
              <a:t>	 </a:t>
            </a:r>
            <a:r>
              <a:rPr lang="en-US" sz="2400" dirty="0" smtClean="0">
                <a:cs typeface="Arial" pitchFamily="34" charset="0"/>
              </a:rPr>
              <a:t>	  		</a:t>
            </a:r>
            <a:endParaRPr lang="en-US" sz="2000" dirty="0" smtClean="0">
              <a:cs typeface="Arial" pitchFamily="34" charset="0"/>
            </a:endParaRPr>
          </a:p>
          <a:p>
            <a:pPr lvl="1">
              <a:lnSpc>
                <a:spcPct val="80000"/>
              </a:lnSpc>
            </a:pPr>
            <a:r>
              <a:rPr lang="en-US" sz="2000" dirty="0" smtClean="0">
                <a:cs typeface="Arial" pitchFamily="34" charset="0"/>
              </a:rPr>
              <a:t>Rel-8	=</a:t>
            </a:r>
            <a:r>
              <a:rPr lang="en-US" sz="2000" dirty="0">
                <a:cs typeface="Arial" pitchFamily="34" charset="0"/>
              </a:rPr>
              <a:t>	</a:t>
            </a:r>
            <a:r>
              <a:rPr lang="en-US" sz="2000" dirty="0" smtClean="0">
                <a:cs typeface="Arial" pitchFamily="34" charset="0"/>
              </a:rPr>
              <a:t>1					</a:t>
            </a:r>
          </a:p>
          <a:p>
            <a:pPr lvl="1">
              <a:lnSpc>
                <a:spcPct val="80000"/>
              </a:lnSpc>
            </a:pPr>
            <a:r>
              <a:rPr lang="en-GB" sz="2000" dirty="0" smtClean="0">
                <a:cs typeface="Arial" pitchFamily="34" charset="0"/>
              </a:rPr>
              <a:t>Rel-9	=	0				</a:t>
            </a:r>
          </a:p>
          <a:p>
            <a:pPr lvl="1">
              <a:lnSpc>
                <a:spcPct val="80000"/>
              </a:lnSpc>
            </a:pPr>
            <a:r>
              <a:rPr lang="en-GB" sz="2000" dirty="0" smtClean="0">
                <a:cs typeface="Arial" pitchFamily="34" charset="0"/>
              </a:rPr>
              <a:t>Rel-10	=	0				</a:t>
            </a:r>
          </a:p>
          <a:p>
            <a:pPr lvl="1">
              <a:lnSpc>
                <a:spcPct val="80000"/>
              </a:lnSpc>
            </a:pPr>
            <a:r>
              <a:rPr lang="en-GB" sz="2000" dirty="0" smtClean="0">
                <a:cs typeface="Arial" pitchFamily="34" charset="0"/>
              </a:rPr>
              <a:t>Rel-11	=	1			</a:t>
            </a:r>
          </a:p>
          <a:p>
            <a:pPr lvl="1">
              <a:lnSpc>
                <a:spcPct val="80000"/>
              </a:lnSpc>
            </a:pPr>
            <a:r>
              <a:rPr lang="en-GB" sz="2000" dirty="0" smtClean="0">
                <a:cs typeface="Arial" pitchFamily="34" charset="0"/>
              </a:rPr>
              <a:t>Rel-12	=	1				</a:t>
            </a:r>
          </a:p>
          <a:p>
            <a:pPr lvl="1">
              <a:lnSpc>
                <a:spcPct val="80000"/>
              </a:lnSpc>
            </a:pPr>
            <a:r>
              <a:rPr lang="en-GB" sz="2000" dirty="0" smtClean="0">
                <a:cs typeface="Arial" pitchFamily="34" charset="0"/>
              </a:rPr>
              <a:t>Rel-13	=	6			</a:t>
            </a:r>
            <a:endParaRPr lang="en-US" sz="2000" dirty="0" smtClean="0">
              <a:cs typeface="Arial" pitchFamily="34" charset="0"/>
            </a:endParaRPr>
          </a:p>
          <a:p>
            <a:pPr lvl="1">
              <a:lnSpc>
                <a:spcPct val="80000"/>
              </a:lnSpc>
            </a:pPr>
            <a:r>
              <a:rPr lang="en-GB" sz="2000" dirty="0" smtClean="0">
                <a:cs typeface="Arial" pitchFamily="34" charset="0"/>
              </a:rPr>
              <a:t>Rel-14</a:t>
            </a:r>
            <a:r>
              <a:rPr lang="en-GB" sz="2000" dirty="0">
                <a:cs typeface="Arial" pitchFamily="34" charset="0"/>
              </a:rPr>
              <a:t>	</a:t>
            </a:r>
            <a:r>
              <a:rPr lang="en-GB" sz="2000" dirty="0" smtClean="0">
                <a:cs typeface="Arial" pitchFamily="34" charset="0"/>
              </a:rPr>
              <a:t>=	33</a:t>
            </a:r>
          </a:p>
          <a:p>
            <a:pPr lvl="1">
              <a:lnSpc>
                <a:spcPct val="80000"/>
              </a:lnSpc>
            </a:pPr>
            <a:r>
              <a:rPr lang="en-GB" sz="2000" dirty="0" smtClean="0">
                <a:cs typeface="Arial" pitchFamily="34" charset="0"/>
              </a:rPr>
              <a:t>Rel-15</a:t>
            </a:r>
            <a:r>
              <a:rPr lang="en-GB" sz="2000" dirty="0">
                <a:cs typeface="Arial" pitchFamily="34" charset="0"/>
              </a:rPr>
              <a:t>	=	</a:t>
            </a:r>
            <a:r>
              <a:rPr lang="en-GB" sz="2000" dirty="0" smtClean="0">
                <a:cs typeface="Arial" pitchFamily="34" charset="0"/>
              </a:rPr>
              <a:t>63</a:t>
            </a:r>
          </a:p>
          <a:p>
            <a:pPr lvl="1">
              <a:lnSpc>
                <a:spcPct val="80000"/>
              </a:lnSpc>
            </a:pPr>
            <a:endParaRPr lang="en-GB" sz="2000" dirty="0" smtClean="0">
              <a:cs typeface="Arial" pitchFamily="34" charset="0"/>
            </a:endParaRPr>
          </a:p>
          <a:p>
            <a:pPr lvl="1">
              <a:lnSpc>
                <a:spcPct val="80000"/>
              </a:lnSpc>
            </a:pPr>
            <a:r>
              <a:rPr lang="en-GB" sz="2000" dirty="0" smtClean="0">
                <a:cs typeface="Arial" pitchFamily="34" charset="0"/>
              </a:rPr>
              <a:t>No mirror CRs are included in these figures</a:t>
            </a:r>
          </a:p>
          <a:p>
            <a:pPr lvl="1">
              <a:lnSpc>
                <a:spcPct val="80000"/>
              </a:lnSpc>
            </a:pPr>
            <a:r>
              <a:rPr lang="en-GB" sz="2000" dirty="0" smtClean="0">
                <a:cs typeface="Arial" pitchFamily="34" charset="0"/>
              </a:rPr>
              <a:t>Rel-8 to Rel-13 CRs are under FASMO acceptance, i.e. CRs that solve Frequent and Serious </a:t>
            </a:r>
            <a:r>
              <a:rPr lang="en-GB" sz="2000" dirty="0" err="1" smtClean="0">
                <a:cs typeface="Arial" pitchFamily="34" charset="0"/>
              </a:rPr>
              <a:t>Mis</a:t>
            </a:r>
            <a:r>
              <a:rPr lang="en-GB" sz="2000" dirty="0" smtClean="0">
                <a:cs typeface="Arial" pitchFamily="34" charset="0"/>
              </a:rPr>
              <a:t>-operation Only are accepted.</a:t>
            </a:r>
          </a:p>
          <a:p>
            <a:pPr lvl="2">
              <a:lnSpc>
                <a:spcPct val="80000"/>
              </a:lnSpc>
            </a:pPr>
            <a:r>
              <a:rPr lang="en-GB" sz="1600" dirty="0" smtClean="0">
                <a:cs typeface="Arial" pitchFamily="34" charset="0"/>
              </a:rPr>
              <a:t>Careful check of the “Consequences if not approved” even for Rel-13 CRs</a:t>
            </a:r>
            <a:endParaRPr lang="en-US" altLang="de-DE" sz="2400" dirty="0" smtClean="0">
              <a:cs typeface="Arial" pitchFamily="34" charset="0"/>
            </a:endParaRP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p:cNvSpPr>
          <p:nvPr>
            <p:ph type="title"/>
          </p:nvPr>
        </p:nvSpPr>
        <p:spPr>
          <a:xfrm>
            <a:off x="457200" y="390524"/>
            <a:ext cx="6834188" cy="695325"/>
          </a:xfrm>
        </p:spPr>
        <p:txBody>
          <a:bodyPr/>
          <a:lstStyle/>
          <a:p>
            <a:r>
              <a:rPr lang="nb-NO" altLang="de-DE" dirty="0" smtClean="0">
                <a:latin typeface="Arial" charset="0"/>
                <a:cs typeface="Arial" charset="0"/>
              </a:rPr>
              <a:t>CRs for </a:t>
            </a:r>
            <a:r>
              <a:rPr lang="de-DE" altLang="de-DE" dirty="0" smtClean="0">
                <a:latin typeface="Arial" charset="0"/>
                <a:cs typeface="Arial" charset="0"/>
              </a:rPr>
              <a:t>C</a:t>
            </a:r>
            <a:r>
              <a:rPr lang="nb-NO" altLang="de-DE" dirty="0" smtClean="0">
                <a:latin typeface="Arial" charset="0"/>
                <a:cs typeface="Arial" charset="0"/>
              </a:rPr>
              <a:t>onditional </a:t>
            </a:r>
            <a:r>
              <a:rPr lang="de-DE" altLang="de-DE" dirty="0" smtClean="0">
                <a:latin typeface="Arial" charset="0"/>
                <a:cs typeface="Arial" charset="0"/>
              </a:rPr>
              <a:t>A</a:t>
            </a:r>
            <a:r>
              <a:rPr lang="nb-NO" altLang="de-DE" dirty="0" smtClean="0">
                <a:latin typeface="Arial" charset="0"/>
                <a:cs typeface="Arial" charset="0"/>
              </a:rPr>
              <a:t>pproval (CT</a:t>
            </a:r>
            <a:r>
              <a:rPr lang="de-DE" altLang="de-DE" dirty="0" smtClean="0">
                <a:latin typeface="Arial" charset="0"/>
                <a:cs typeface="Arial" charset="0"/>
              </a:rPr>
              <a:t>4</a:t>
            </a:r>
            <a:r>
              <a:rPr lang="nb-NO" altLang="de-DE" dirty="0" smtClean="0">
                <a:latin typeface="Arial" charset="0"/>
                <a:cs typeface="Arial" charset="0"/>
              </a:rPr>
              <a:t>)</a:t>
            </a:r>
            <a:br>
              <a:rPr lang="nb-NO" altLang="de-DE" dirty="0" smtClean="0">
                <a:latin typeface="Arial" charset="0"/>
                <a:cs typeface="Arial" charset="0"/>
              </a:rPr>
            </a:br>
            <a:r>
              <a:rPr lang="nb-NO" altLang="de-DE" dirty="0" smtClean="0">
                <a:latin typeface="Arial" charset="0"/>
                <a:cs typeface="Arial" charset="0"/>
              </a:rPr>
              <a:t>To be updated</a:t>
            </a:r>
            <a:endParaRPr lang="en-US" altLang="de-DE" dirty="0" smtClean="0">
              <a:latin typeface="Arial" charset="0"/>
              <a:cs typeface="Arial" charset="0"/>
            </a:endParaRPr>
          </a:p>
        </p:txBody>
      </p:sp>
      <p:sp>
        <p:nvSpPr>
          <p:cNvPr id="29699" name="Rectangle 1097"/>
          <p:cNvSpPr>
            <a:spLocks noChangeArrowheads="1"/>
          </p:cNvSpPr>
          <p:nvPr/>
        </p:nvSpPr>
        <p:spPr bwMode="auto">
          <a:xfrm>
            <a:off x="0" y="-576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sz="1800"/>
          </a:p>
        </p:txBody>
      </p:sp>
      <p:sp>
        <p:nvSpPr>
          <p:cNvPr id="29700" name="Rectangle 1098"/>
          <p:cNvSpPr>
            <a:spLocks noChangeArrowheads="1"/>
          </p:cNvSpPr>
          <p:nvPr/>
        </p:nvSpPr>
        <p:spPr bwMode="auto">
          <a:xfrm>
            <a:off x="0"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1" name="Rectangle 1248"/>
          <p:cNvSpPr>
            <a:spLocks noChangeArrowheads="1"/>
          </p:cNvSpPr>
          <p:nvPr/>
        </p:nvSpPr>
        <p:spPr bwMode="auto">
          <a:xfrm>
            <a:off x="0" y="7434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sz="1800"/>
          </a:p>
        </p:txBody>
      </p:sp>
      <p:sp>
        <p:nvSpPr>
          <p:cNvPr id="29702" name="Rectangle 1256"/>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3" name="Rectangle 1417"/>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4" name="Rectangle 3668"/>
          <p:cNvSpPr>
            <a:spLocks noChangeArrowheads="1"/>
          </p:cNvSpPr>
          <p:nvPr/>
        </p:nvSpPr>
        <p:spPr bwMode="auto">
          <a:xfrm>
            <a:off x="0" y="-2452688"/>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graphicFrame>
        <p:nvGraphicFramePr>
          <p:cNvPr id="10" name="Table 9"/>
          <p:cNvGraphicFramePr>
            <a:graphicFrameLocks noGrp="1"/>
          </p:cNvGraphicFramePr>
          <p:nvPr>
            <p:extLst>
              <p:ext uri="{D42A27DB-BD31-4B8C-83A1-F6EECF244321}">
                <p14:modId xmlns:p14="http://schemas.microsoft.com/office/powerpoint/2010/main" val="2141725805"/>
              </p:ext>
            </p:extLst>
          </p:nvPr>
        </p:nvGraphicFramePr>
        <p:xfrm>
          <a:off x="250288" y="1449261"/>
          <a:ext cx="8643424" cy="2209336"/>
        </p:xfrm>
        <a:graphic>
          <a:graphicData uri="http://schemas.openxmlformats.org/drawingml/2006/table">
            <a:tbl>
              <a:tblPr/>
              <a:tblGrid>
                <a:gridCol w="811416"/>
                <a:gridCol w="675656"/>
                <a:gridCol w="487680"/>
                <a:gridCol w="594360"/>
                <a:gridCol w="2106052"/>
                <a:gridCol w="466657"/>
                <a:gridCol w="777252"/>
                <a:gridCol w="1377224"/>
                <a:gridCol w="1347127"/>
              </a:tblGrid>
              <a:tr h="550989">
                <a:tc>
                  <a:txBody>
                    <a:bodyPr/>
                    <a:lstStyle/>
                    <a:p>
                      <a:pPr marL="0" marR="0" indent="0" algn="ctr" defTabSz="914400" rtl="0" eaLnBrk="1" fontAlgn="auto" latinLnBrk="0" hangingPunct="1">
                        <a:lnSpc>
                          <a:spcPct val="107000"/>
                        </a:lnSpc>
                        <a:spcBef>
                          <a:spcPts val="0"/>
                        </a:spcBef>
                        <a:spcAft>
                          <a:spcPts val="800"/>
                        </a:spcAft>
                        <a:buClrTx/>
                        <a:buSzTx/>
                        <a:buFontTx/>
                        <a:buNone/>
                        <a:tabLst/>
                        <a:defRPr/>
                      </a:pPr>
                      <a:r>
                        <a:rPr lang="en-GB" sz="1600" b="1" dirty="0" err="1" smtClean="0">
                          <a:solidFill>
                            <a:srgbClr val="000000"/>
                          </a:solidFill>
                          <a:latin typeface="Arial"/>
                          <a:ea typeface="Batang"/>
                          <a:cs typeface="Arial"/>
                        </a:rPr>
                        <a:t>Tdoc</a:t>
                      </a:r>
                      <a:r>
                        <a:rPr lang="en-GB" sz="1600" b="1" dirty="0" smtClean="0">
                          <a:solidFill>
                            <a:srgbClr val="000000"/>
                          </a:solidFill>
                          <a:latin typeface="Arial"/>
                          <a:ea typeface="Batang"/>
                          <a:cs typeface="Arial"/>
                        </a:rPr>
                        <a:t> CP-17#</a:t>
                      </a:r>
                      <a:endParaRPr lang="en-GB" sz="1600" dirty="0" smtClean="0">
                        <a:latin typeface="Arial"/>
                        <a:ea typeface="Times New Roman"/>
                        <a:cs typeface="Times New Roman"/>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ctr">
                        <a:lnSpc>
                          <a:spcPct val="107000"/>
                        </a:lnSpc>
                        <a:spcAft>
                          <a:spcPts val="800"/>
                        </a:spcAft>
                      </a:pPr>
                      <a:r>
                        <a:rPr lang="en-GB" sz="1600" b="1" dirty="0" smtClean="0">
                          <a:latin typeface="Arial" pitchFamily="34" charset="0"/>
                          <a:ea typeface="Calibri"/>
                          <a:cs typeface="Arial" pitchFamily="34" charset="0"/>
                        </a:rPr>
                        <a:t>TS</a:t>
                      </a:r>
                      <a:endParaRPr lang="en-GB" sz="1600" dirty="0">
                        <a:latin typeface="Arial" pitchFamily="34" charset="0"/>
                        <a:ea typeface="Calibri"/>
                        <a:cs typeface="Arial" pitchFamily="34" charset="0"/>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ctr">
                        <a:lnSpc>
                          <a:spcPct val="107000"/>
                        </a:lnSpc>
                        <a:spcAft>
                          <a:spcPts val="800"/>
                        </a:spcAft>
                      </a:pPr>
                      <a:r>
                        <a:rPr lang="en-GB" sz="1600" b="1" dirty="0">
                          <a:latin typeface="Arial" pitchFamily="34" charset="0"/>
                          <a:ea typeface="Calibri"/>
                          <a:cs typeface="Arial" pitchFamily="34" charset="0"/>
                        </a:rPr>
                        <a:t>CR</a:t>
                      </a:r>
                      <a:endParaRPr lang="en-GB" sz="1600" dirty="0">
                        <a:latin typeface="Arial" pitchFamily="34" charset="0"/>
                        <a:ea typeface="Calibri"/>
                        <a:cs typeface="Arial" pitchFamily="34" charset="0"/>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ctr">
                        <a:lnSpc>
                          <a:spcPct val="107000"/>
                        </a:lnSpc>
                        <a:spcAft>
                          <a:spcPts val="800"/>
                        </a:spcAft>
                      </a:pPr>
                      <a:r>
                        <a:rPr lang="en-GB" sz="1600" b="1" dirty="0" err="1">
                          <a:latin typeface="Arial" pitchFamily="34" charset="0"/>
                          <a:ea typeface="Calibri"/>
                          <a:cs typeface="Arial" pitchFamily="34" charset="0"/>
                        </a:rPr>
                        <a:t>Rel</a:t>
                      </a:r>
                      <a:endParaRPr lang="en-GB" sz="1600" dirty="0">
                        <a:latin typeface="Arial" pitchFamily="34" charset="0"/>
                        <a:ea typeface="Calibri"/>
                        <a:cs typeface="Arial" pitchFamily="34" charset="0"/>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ctr">
                        <a:lnSpc>
                          <a:spcPct val="107000"/>
                        </a:lnSpc>
                        <a:spcAft>
                          <a:spcPts val="800"/>
                        </a:spcAft>
                      </a:pPr>
                      <a:r>
                        <a:rPr lang="en-GB" sz="1600" b="1" dirty="0">
                          <a:latin typeface="Arial" pitchFamily="34" charset="0"/>
                          <a:ea typeface="Calibri"/>
                          <a:cs typeface="Arial" pitchFamily="34" charset="0"/>
                        </a:rPr>
                        <a:t>Title</a:t>
                      </a:r>
                      <a:endParaRPr lang="en-GB" sz="1600" dirty="0">
                        <a:latin typeface="Arial" pitchFamily="34" charset="0"/>
                        <a:ea typeface="Calibri"/>
                        <a:cs typeface="Arial" pitchFamily="34" charset="0"/>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ctr">
                        <a:lnSpc>
                          <a:spcPct val="107000"/>
                        </a:lnSpc>
                        <a:spcAft>
                          <a:spcPts val="800"/>
                        </a:spcAft>
                      </a:pPr>
                      <a:r>
                        <a:rPr lang="en-GB" sz="1600" b="1" dirty="0">
                          <a:latin typeface="Arial" pitchFamily="34" charset="0"/>
                          <a:ea typeface="Calibri"/>
                          <a:cs typeface="Arial" pitchFamily="34" charset="0"/>
                        </a:rPr>
                        <a:t>Cat</a:t>
                      </a:r>
                      <a:endParaRPr lang="en-GB" sz="1600" dirty="0">
                        <a:latin typeface="Arial" pitchFamily="34" charset="0"/>
                        <a:ea typeface="Calibri"/>
                        <a:cs typeface="Arial" pitchFamily="34" charset="0"/>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ctr">
                        <a:lnSpc>
                          <a:spcPct val="107000"/>
                        </a:lnSpc>
                        <a:spcAft>
                          <a:spcPts val="800"/>
                        </a:spcAft>
                      </a:pPr>
                      <a:r>
                        <a:rPr lang="en-GB" sz="1600" b="1" dirty="0">
                          <a:latin typeface="Arial" pitchFamily="34" charset="0"/>
                          <a:ea typeface="Calibri"/>
                          <a:cs typeface="Arial" pitchFamily="34" charset="0"/>
                        </a:rPr>
                        <a:t>TD#</a:t>
                      </a:r>
                      <a:endParaRPr lang="en-GB" sz="1600" dirty="0">
                        <a:latin typeface="Arial" pitchFamily="34" charset="0"/>
                        <a:ea typeface="Calibri"/>
                        <a:cs typeface="Arial" pitchFamily="34" charset="0"/>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ctr">
                        <a:lnSpc>
                          <a:spcPct val="107000"/>
                        </a:lnSpc>
                        <a:spcAft>
                          <a:spcPts val="800"/>
                        </a:spcAft>
                      </a:pPr>
                      <a:r>
                        <a:rPr lang="en-GB" sz="1600" b="1" dirty="0">
                          <a:latin typeface="Arial" pitchFamily="34" charset="0"/>
                          <a:ea typeface="Calibri"/>
                          <a:cs typeface="Arial" pitchFamily="34" charset="0"/>
                        </a:rPr>
                        <a:t>Work Item</a:t>
                      </a:r>
                      <a:endParaRPr lang="en-GB" sz="1600" dirty="0">
                        <a:latin typeface="Arial" pitchFamily="34" charset="0"/>
                        <a:ea typeface="Calibri"/>
                        <a:cs typeface="Arial" pitchFamily="34" charset="0"/>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ctr">
                        <a:lnSpc>
                          <a:spcPct val="107000"/>
                        </a:lnSpc>
                        <a:spcAft>
                          <a:spcPts val="800"/>
                        </a:spcAft>
                      </a:pPr>
                      <a:r>
                        <a:rPr lang="en-GB" sz="1600" b="1" dirty="0">
                          <a:latin typeface="Arial" pitchFamily="34" charset="0"/>
                          <a:ea typeface="Calibri"/>
                          <a:cs typeface="Arial" pitchFamily="34" charset="0"/>
                        </a:rPr>
                        <a:t>Other </a:t>
                      </a:r>
                      <a:r>
                        <a:rPr lang="en-GB" sz="1600" b="1" dirty="0" err="1">
                          <a:latin typeface="Arial" pitchFamily="34" charset="0"/>
                          <a:ea typeface="Calibri"/>
                          <a:cs typeface="Arial" pitchFamily="34" charset="0"/>
                        </a:rPr>
                        <a:t>Aff</a:t>
                      </a:r>
                      <a:r>
                        <a:rPr lang="en-GB" sz="1600" b="1" dirty="0">
                          <a:latin typeface="Arial" pitchFamily="34" charset="0"/>
                          <a:ea typeface="Calibri"/>
                          <a:cs typeface="Arial" pitchFamily="34" charset="0"/>
                        </a:rPr>
                        <a:t> Specs</a:t>
                      </a:r>
                      <a:endParaRPr lang="en-GB" sz="1600" dirty="0">
                        <a:latin typeface="Arial" pitchFamily="34" charset="0"/>
                        <a:ea typeface="Calibri"/>
                        <a:cs typeface="Arial" pitchFamily="34" charset="0"/>
                      </a:endParaRPr>
                    </a:p>
                  </a:txBody>
                  <a:tcPr marL="59554" marR="5955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r>
              <a:tr h="437620">
                <a:tc>
                  <a:txBody>
                    <a:bodyPr/>
                    <a:lstStyle/>
                    <a:p>
                      <a:r>
                        <a:rPr lang="fr-FR" sz="1050" dirty="0" smtClean="0">
                          <a:effectLst/>
                          <a:latin typeface="Arial"/>
                        </a:rPr>
                        <a:t>2020</a:t>
                      </a:r>
                      <a:endParaRPr lang="fr-FR" sz="2800" dirty="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r>
                        <a:rPr lang="fr-FR" sz="1050" dirty="0">
                          <a:effectLst/>
                          <a:latin typeface="Arial"/>
                        </a:rPr>
                        <a:t>29.244</a:t>
                      </a:r>
                      <a:endParaRPr lang="fr-FR" sz="2800" dirty="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r>
                        <a:rPr lang="fr-FR" sz="1050" dirty="0">
                          <a:effectLst/>
                          <a:latin typeface="Arial"/>
                        </a:rPr>
                        <a:t>0001</a:t>
                      </a:r>
                      <a:endParaRPr lang="fr-FR" sz="2800" dirty="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r>
                        <a:rPr lang="fr-FR" sz="1050" dirty="0">
                          <a:effectLst/>
                          <a:latin typeface="Arial"/>
                        </a:rPr>
                        <a:t>Rel-14</a:t>
                      </a:r>
                      <a:endParaRPr lang="fr-FR" sz="2800" dirty="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r>
                        <a:rPr lang="fr-FR" sz="1050" dirty="0">
                          <a:effectLst/>
                          <a:latin typeface="Arial"/>
                        </a:rPr>
                        <a:t>PDN Instance over </a:t>
                      </a:r>
                      <a:r>
                        <a:rPr lang="fr-FR" sz="1050" dirty="0" err="1">
                          <a:effectLst/>
                          <a:latin typeface="Arial"/>
                        </a:rPr>
                        <a:t>Sx</a:t>
                      </a:r>
                      <a:endParaRPr lang="fr-FR" sz="2800" dirty="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r>
                        <a:rPr lang="fr-FR" sz="1050" dirty="0" smtClean="0">
                          <a:effectLst/>
                          <a:latin typeface="Arial"/>
                        </a:rPr>
                        <a:t>F</a:t>
                      </a:r>
                      <a:endParaRPr lang="fr-FR" sz="2800" dirty="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r>
                        <a:rPr lang="fr-FR" sz="1050" dirty="0" smtClean="0">
                          <a:effectLst/>
                          <a:latin typeface="Arial"/>
                        </a:rPr>
                        <a:t>4026</a:t>
                      </a:r>
                      <a:endParaRPr lang="fr-FR" sz="2800" dirty="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r>
                        <a:rPr lang="fr-FR" sz="1050">
                          <a:effectLst/>
                          <a:latin typeface="Arial"/>
                        </a:rPr>
                        <a:t>CP-172020</a:t>
                      </a:r>
                      <a:endParaRPr lang="fr-FR" sz="280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r>
                        <a:rPr lang="fr-FR" sz="1050" dirty="0" smtClean="0">
                          <a:effectLst/>
                          <a:latin typeface="Arial"/>
                        </a:rPr>
                        <a:t>23.214-0041</a:t>
                      </a:r>
                      <a:endParaRPr lang="fr-FR" sz="2800" dirty="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r>
              <a:tr h="406909">
                <a:tc>
                  <a:txBody>
                    <a:bodyPr/>
                    <a:lstStyle/>
                    <a:p>
                      <a:r>
                        <a:rPr lang="fr-FR" sz="1050" dirty="0" smtClean="0">
                          <a:effectLst/>
                          <a:latin typeface="Arial"/>
                        </a:rPr>
                        <a:t>2020</a:t>
                      </a:r>
                      <a:endParaRPr lang="fr-FR" sz="2800" dirty="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r>
                        <a:rPr lang="fr-FR" sz="1050">
                          <a:effectLst/>
                          <a:latin typeface="Arial"/>
                        </a:rPr>
                        <a:t>29.244</a:t>
                      </a:r>
                      <a:endParaRPr lang="fr-FR" sz="280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r>
                        <a:rPr lang="fr-FR" sz="1050">
                          <a:effectLst/>
                          <a:latin typeface="Arial"/>
                        </a:rPr>
                        <a:t>0011</a:t>
                      </a:r>
                      <a:endParaRPr lang="fr-FR" sz="280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r>
                        <a:rPr lang="fr-FR" sz="1050">
                          <a:effectLst/>
                          <a:latin typeface="Arial"/>
                        </a:rPr>
                        <a:t>Rel-14</a:t>
                      </a:r>
                      <a:endParaRPr lang="fr-FR" sz="280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r>
                        <a:rPr lang="en-US" sz="1050" dirty="0">
                          <a:effectLst/>
                          <a:latin typeface="Arial"/>
                        </a:rPr>
                        <a:t>IP Address(</a:t>
                      </a:r>
                      <a:r>
                        <a:rPr lang="en-US" sz="1050" dirty="0" err="1">
                          <a:effectLst/>
                          <a:latin typeface="Arial"/>
                        </a:rPr>
                        <a:t>es</a:t>
                      </a:r>
                      <a:r>
                        <a:rPr lang="en-US" sz="1050" dirty="0">
                          <a:effectLst/>
                          <a:latin typeface="Arial"/>
                        </a:rPr>
                        <a:t>) and TEIDs of a UP function</a:t>
                      </a:r>
                      <a:endParaRPr lang="en-US" sz="2800" dirty="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r>
                        <a:rPr lang="fr-FR" sz="1050" dirty="0" smtClean="0">
                          <a:effectLst/>
                          <a:latin typeface="Arial"/>
                        </a:rPr>
                        <a:t>F</a:t>
                      </a:r>
                      <a:endParaRPr lang="fr-FR" sz="2800" dirty="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r>
                        <a:rPr lang="fr-FR" sz="1050" dirty="0" smtClean="0">
                          <a:effectLst/>
                          <a:latin typeface="Arial"/>
                        </a:rPr>
                        <a:t>4317</a:t>
                      </a:r>
                      <a:endParaRPr lang="fr-FR" sz="2800" dirty="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r>
                        <a:rPr lang="fr-FR" sz="1050">
                          <a:effectLst/>
                          <a:latin typeface="Arial"/>
                        </a:rPr>
                        <a:t>CP-172020</a:t>
                      </a:r>
                      <a:endParaRPr lang="fr-FR" sz="280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r>
                        <a:rPr lang="fr-FR" sz="1050" dirty="0" smtClean="0">
                          <a:effectLst/>
                          <a:latin typeface="Arial"/>
                        </a:rPr>
                        <a:t>23.214-0041</a:t>
                      </a:r>
                      <a:endParaRPr lang="fr-FR" sz="2800" dirty="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r>
              <a:tr h="406909">
                <a:tc>
                  <a:txBody>
                    <a:bodyPr/>
                    <a:lstStyle/>
                    <a:p>
                      <a:r>
                        <a:rPr lang="fr-FR" sz="1050" dirty="0" smtClean="0">
                          <a:effectLst/>
                          <a:latin typeface="Arial"/>
                        </a:rPr>
                        <a:t>2024</a:t>
                      </a:r>
                      <a:endParaRPr lang="fr-FR" sz="2800" dirty="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r>
                        <a:rPr lang="fr-FR" sz="1050">
                          <a:effectLst/>
                          <a:latin typeface="Arial"/>
                        </a:rPr>
                        <a:t>23.003</a:t>
                      </a:r>
                      <a:endParaRPr lang="fr-FR" sz="280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r>
                        <a:rPr lang="fr-FR" sz="1050">
                          <a:effectLst/>
                          <a:latin typeface="Arial"/>
                        </a:rPr>
                        <a:t>0476</a:t>
                      </a:r>
                      <a:endParaRPr lang="fr-FR" sz="280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r>
                        <a:rPr lang="fr-FR" sz="1050">
                          <a:effectLst/>
                          <a:latin typeface="Arial"/>
                        </a:rPr>
                        <a:t>Rel-15</a:t>
                      </a:r>
                      <a:endParaRPr lang="fr-FR" sz="280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r>
                        <a:rPr lang="en-US" sz="1050">
                          <a:effectLst/>
                          <a:latin typeface="Arial"/>
                        </a:rPr>
                        <a:t>WebRTC Web Server Function discovery</a:t>
                      </a:r>
                      <a:endParaRPr lang="en-US" sz="280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r>
                        <a:rPr lang="fr-FR" sz="1050" dirty="0" smtClean="0">
                          <a:effectLst/>
                          <a:latin typeface="Arial"/>
                        </a:rPr>
                        <a:t>B</a:t>
                      </a:r>
                      <a:endParaRPr lang="fr-FR" sz="2800" dirty="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r>
                        <a:rPr lang="fr-FR" sz="1050" dirty="0" smtClean="0">
                          <a:effectLst/>
                          <a:latin typeface="Arial"/>
                        </a:rPr>
                        <a:t>4272</a:t>
                      </a:r>
                      <a:endParaRPr lang="fr-FR" sz="2800" dirty="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r>
                        <a:rPr lang="fr-FR" sz="1050" dirty="0">
                          <a:effectLst/>
                          <a:latin typeface="Arial"/>
                        </a:rPr>
                        <a:t>CP-172024</a:t>
                      </a:r>
                      <a:endParaRPr lang="fr-FR" sz="2800" dirty="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r>
                        <a:rPr lang="fr-FR" sz="1050" dirty="0" smtClean="0">
                          <a:effectLst/>
                          <a:latin typeface="Arial"/>
                        </a:rPr>
                        <a:t>23.228-1173</a:t>
                      </a:r>
                      <a:br>
                        <a:rPr lang="fr-FR" sz="1050" dirty="0" smtClean="0">
                          <a:effectLst/>
                          <a:latin typeface="Arial"/>
                        </a:rPr>
                      </a:br>
                      <a:r>
                        <a:rPr lang="fr-FR" sz="1050" dirty="0" smtClean="0">
                          <a:effectLst/>
                          <a:latin typeface="Arial"/>
                        </a:rPr>
                        <a:t>(S2-174852)</a:t>
                      </a:r>
                      <a:endParaRPr lang="fr-FR" sz="2800" dirty="0">
                        <a:effectLst/>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r>
              <a:tr h="406909">
                <a:tc>
                  <a:txBody>
                    <a:bodyPr/>
                    <a:lstStyle/>
                    <a:p>
                      <a:pPr>
                        <a:lnSpc>
                          <a:spcPct val="107000"/>
                        </a:lnSpc>
                        <a:spcAft>
                          <a:spcPts val="800"/>
                        </a:spcAft>
                      </a:pPr>
                      <a:r>
                        <a:rPr lang="en-GB" sz="800">
                          <a:effectLst/>
                          <a:latin typeface="Arial"/>
                          <a:ea typeface="Calibri"/>
                          <a:cs typeface="Times New Roman"/>
                        </a:rPr>
                        <a:t>CP-173021</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29.274</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1857</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Rel-14</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dirty="0">
                          <a:effectLst/>
                          <a:latin typeface="Arial"/>
                          <a:ea typeface="Calibri"/>
                          <a:cs typeface="Times New Roman"/>
                        </a:rPr>
                        <a:t>S11-U interface separation from S1-U interface</a:t>
                      </a: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C4-176357</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TEI14, CIoT_ExT-CT</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a:effectLst/>
                          <a:latin typeface="Arial"/>
                          <a:ea typeface="Calibri"/>
                          <a:cs typeface="Times New Roman"/>
                        </a:rPr>
                        <a:t>23.401-3345</a:t>
                      </a:r>
                      <a:endParaRPr lang="fr-FR" sz="1100">
                        <a:effectLst/>
                        <a:latin typeface="Calibri"/>
                        <a:ea typeface="Calibri"/>
                        <a:cs typeface="Times New Roman"/>
                      </a:endParaRPr>
                    </a:p>
                    <a:p>
                      <a:pPr>
                        <a:lnSpc>
                          <a:spcPct val="107000"/>
                        </a:lnSpc>
                        <a:spcAft>
                          <a:spcPts val="800"/>
                        </a:spcAft>
                      </a:pPr>
                      <a:r>
                        <a:rPr lang="en-GB" sz="800">
                          <a:effectLst/>
                          <a:latin typeface="Arial"/>
                          <a:ea typeface="Calibri"/>
                          <a:cs typeface="Times New Roman"/>
                        </a:rPr>
                        <a:t> </a:t>
                      </a:r>
                      <a:endParaRPr lang="fr-FR" sz="110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c>
                  <a:txBody>
                    <a:bodyPr/>
                    <a:lstStyle/>
                    <a:p>
                      <a:pPr>
                        <a:lnSpc>
                          <a:spcPct val="107000"/>
                        </a:lnSpc>
                        <a:spcAft>
                          <a:spcPts val="800"/>
                        </a:spcAft>
                      </a:pPr>
                      <a:r>
                        <a:rPr lang="en-GB" sz="800" dirty="0">
                          <a:effectLst/>
                          <a:latin typeface="Arial"/>
                          <a:ea typeface="Calibri"/>
                          <a:cs typeface="Times New Roman"/>
                        </a:rPr>
                        <a:t>CP-173021</a:t>
                      </a:r>
                      <a:endParaRPr lang="fr-FR" sz="1100" dirty="0">
                        <a:effectLst/>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2">
                        <a:lumMod val="20000"/>
                        <a:lumOff val="80000"/>
                      </a:schemeClr>
                    </a:solidFill>
                  </a:tcPr>
                </a:tc>
              </a:tr>
            </a:tbl>
          </a:graphicData>
        </a:graphic>
      </p:graphicFrame>
      <p:sp>
        <p:nvSpPr>
          <p:cNvPr id="2" name="ZoneTexte 1"/>
          <p:cNvSpPr txBox="1"/>
          <p:nvPr/>
        </p:nvSpPr>
        <p:spPr>
          <a:xfrm>
            <a:off x="614363" y="5457074"/>
            <a:ext cx="1066800" cy="246221"/>
          </a:xfrm>
          <a:prstGeom prst="rect">
            <a:avLst/>
          </a:prstGeom>
          <a:solidFill>
            <a:schemeClr val="tx2">
              <a:lumMod val="20000"/>
              <a:lumOff val="80000"/>
            </a:schemeClr>
          </a:solidFill>
          <a:ln>
            <a:solidFill>
              <a:schemeClr val="tx1"/>
            </a:solidFill>
          </a:ln>
        </p:spPr>
        <p:txBody>
          <a:bodyPr wrap="square" rtlCol="0">
            <a:spAutoFit/>
          </a:bodyPr>
          <a:lstStyle/>
          <a:p>
            <a:r>
              <a:rPr lang="fr-FR" dirty="0" smtClean="0"/>
              <a:t>SA</a:t>
            </a:r>
            <a:endParaRPr lang="fr-FR" dirty="0"/>
          </a:p>
        </p:txBody>
      </p:sp>
      <p:sp>
        <p:nvSpPr>
          <p:cNvPr id="11" name="ZoneTexte 10"/>
          <p:cNvSpPr txBox="1"/>
          <p:nvPr/>
        </p:nvSpPr>
        <p:spPr>
          <a:xfrm>
            <a:off x="614363" y="5738537"/>
            <a:ext cx="1066800" cy="246221"/>
          </a:xfrm>
          <a:prstGeom prst="rect">
            <a:avLst/>
          </a:prstGeom>
          <a:solidFill>
            <a:schemeClr val="accent2">
              <a:lumMod val="20000"/>
              <a:lumOff val="80000"/>
            </a:schemeClr>
          </a:solidFill>
          <a:ln>
            <a:solidFill>
              <a:schemeClr val="tx1"/>
            </a:solidFill>
          </a:ln>
        </p:spPr>
        <p:txBody>
          <a:bodyPr wrap="square" rtlCol="0">
            <a:spAutoFit/>
          </a:bodyPr>
          <a:lstStyle/>
          <a:p>
            <a:r>
              <a:rPr lang="fr-FR" dirty="0" smtClean="0"/>
              <a:t>RAN</a:t>
            </a:r>
            <a:endParaRPr lang="fr-FR" dirty="0"/>
          </a:p>
        </p:txBody>
      </p:sp>
      <p:sp>
        <p:nvSpPr>
          <p:cNvPr id="12" name="ZoneTexte 11"/>
          <p:cNvSpPr txBox="1"/>
          <p:nvPr/>
        </p:nvSpPr>
        <p:spPr>
          <a:xfrm>
            <a:off x="614363" y="6043482"/>
            <a:ext cx="1066800" cy="246221"/>
          </a:xfrm>
          <a:prstGeom prst="rect">
            <a:avLst/>
          </a:prstGeom>
          <a:solidFill>
            <a:srgbClr val="FFC000"/>
          </a:solidFill>
          <a:ln>
            <a:solidFill>
              <a:schemeClr val="tx1"/>
            </a:solidFill>
          </a:ln>
        </p:spPr>
        <p:txBody>
          <a:bodyPr wrap="square" rtlCol="0">
            <a:spAutoFit/>
          </a:bodyPr>
          <a:lstStyle/>
          <a:p>
            <a:r>
              <a:rPr lang="fr-FR" dirty="0" smtClean="0"/>
              <a:t>CT</a:t>
            </a:r>
            <a:endParaRPr lang="fr-FR"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p:cNvSpPr>
          <p:nvPr>
            <p:ph type="title"/>
          </p:nvPr>
        </p:nvSpPr>
        <p:spPr>
          <a:xfrm>
            <a:off x="457200" y="390524"/>
            <a:ext cx="6834188" cy="695325"/>
          </a:xfrm>
        </p:spPr>
        <p:txBody>
          <a:bodyPr/>
          <a:lstStyle/>
          <a:p>
            <a:r>
              <a:rPr lang="nb-NO" altLang="de-DE" dirty="0" smtClean="0">
                <a:latin typeface="Arial" charset="0"/>
                <a:cs typeface="Arial" charset="0"/>
              </a:rPr>
              <a:t>CRs for </a:t>
            </a:r>
            <a:r>
              <a:rPr lang="de-DE" altLang="de-DE" dirty="0" smtClean="0">
                <a:latin typeface="Arial" charset="0"/>
                <a:cs typeface="Arial" charset="0"/>
              </a:rPr>
              <a:t>C</a:t>
            </a:r>
            <a:r>
              <a:rPr lang="nb-NO" altLang="de-DE" dirty="0" smtClean="0">
                <a:latin typeface="Arial" charset="0"/>
                <a:cs typeface="Arial" charset="0"/>
              </a:rPr>
              <a:t>onditional </a:t>
            </a:r>
            <a:r>
              <a:rPr lang="de-DE" altLang="de-DE" dirty="0" smtClean="0">
                <a:latin typeface="Arial" charset="0"/>
                <a:cs typeface="Arial" charset="0"/>
              </a:rPr>
              <a:t>A</a:t>
            </a:r>
            <a:r>
              <a:rPr lang="nb-NO" altLang="de-DE" dirty="0" smtClean="0">
                <a:latin typeface="Arial" charset="0"/>
                <a:cs typeface="Arial" charset="0"/>
              </a:rPr>
              <a:t>pproval (CT</a:t>
            </a:r>
            <a:r>
              <a:rPr lang="de-DE" altLang="de-DE" dirty="0" smtClean="0">
                <a:latin typeface="Arial" charset="0"/>
                <a:cs typeface="Arial" charset="0"/>
              </a:rPr>
              <a:t>4</a:t>
            </a:r>
            <a:r>
              <a:rPr lang="nb-NO" altLang="de-DE" dirty="0" smtClean="0">
                <a:latin typeface="Arial" charset="0"/>
                <a:cs typeface="Arial" charset="0"/>
              </a:rPr>
              <a:t>)</a:t>
            </a:r>
            <a:endParaRPr lang="en-US" altLang="de-DE" dirty="0" smtClean="0">
              <a:latin typeface="Arial" charset="0"/>
              <a:cs typeface="Arial" charset="0"/>
            </a:endParaRPr>
          </a:p>
        </p:txBody>
      </p:sp>
      <p:sp>
        <p:nvSpPr>
          <p:cNvPr id="29699" name="Rectangle 1097"/>
          <p:cNvSpPr>
            <a:spLocks noChangeArrowheads="1"/>
          </p:cNvSpPr>
          <p:nvPr/>
        </p:nvSpPr>
        <p:spPr bwMode="auto">
          <a:xfrm>
            <a:off x="0" y="-576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sz="1800"/>
          </a:p>
        </p:txBody>
      </p:sp>
      <p:sp>
        <p:nvSpPr>
          <p:cNvPr id="29700" name="Rectangle 1098"/>
          <p:cNvSpPr>
            <a:spLocks noChangeArrowheads="1"/>
          </p:cNvSpPr>
          <p:nvPr/>
        </p:nvSpPr>
        <p:spPr bwMode="auto">
          <a:xfrm>
            <a:off x="0"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1" name="Rectangle 1248"/>
          <p:cNvSpPr>
            <a:spLocks noChangeArrowheads="1"/>
          </p:cNvSpPr>
          <p:nvPr/>
        </p:nvSpPr>
        <p:spPr bwMode="auto">
          <a:xfrm>
            <a:off x="0" y="7434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sz="1800"/>
          </a:p>
        </p:txBody>
      </p:sp>
      <p:sp>
        <p:nvSpPr>
          <p:cNvPr id="29702" name="Rectangle 1256"/>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3" name="Rectangle 1417"/>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4" name="Rectangle 3668"/>
          <p:cNvSpPr>
            <a:spLocks noChangeArrowheads="1"/>
          </p:cNvSpPr>
          <p:nvPr/>
        </p:nvSpPr>
        <p:spPr bwMode="auto">
          <a:xfrm>
            <a:off x="0" y="-2452688"/>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 name="ZoneTexte 1"/>
          <p:cNvSpPr txBox="1"/>
          <p:nvPr/>
        </p:nvSpPr>
        <p:spPr>
          <a:xfrm>
            <a:off x="614363" y="5457074"/>
            <a:ext cx="1066800" cy="246221"/>
          </a:xfrm>
          <a:prstGeom prst="rect">
            <a:avLst/>
          </a:prstGeom>
          <a:solidFill>
            <a:schemeClr val="tx2">
              <a:lumMod val="20000"/>
              <a:lumOff val="80000"/>
            </a:schemeClr>
          </a:solidFill>
          <a:ln>
            <a:solidFill>
              <a:schemeClr val="tx1"/>
            </a:solidFill>
          </a:ln>
        </p:spPr>
        <p:txBody>
          <a:bodyPr wrap="square" rtlCol="0">
            <a:spAutoFit/>
          </a:bodyPr>
          <a:lstStyle/>
          <a:p>
            <a:r>
              <a:rPr lang="fr-FR" dirty="0" smtClean="0"/>
              <a:t>SA</a:t>
            </a:r>
            <a:endParaRPr lang="fr-FR" dirty="0"/>
          </a:p>
        </p:txBody>
      </p:sp>
      <p:sp>
        <p:nvSpPr>
          <p:cNvPr id="11" name="ZoneTexte 10"/>
          <p:cNvSpPr txBox="1"/>
          <p:nvPr/>
        </p:nvSpPr>
        <p:spPr>
          <a:xfrm>
            <a:off x="614363" y="5738537"/>
            <a:ext cx="1066800" cy="246221"/>
          </a:xfrm>
          <a:prstGeom prst="rect">
            <a:avLst/>
          </a:prstGeom>
          <a:solidFill>
            <a:schemeClr val="accent2">
              <a:lumMod val="20000"/>
              <a:lumOff val="80000"/>
            </a:schemeClr>
          </a:solidFill>
          <a:ln>
            <a:solidFill>
              <a:schemeClr val="tx1"/>
            </a:solidFill>
          </a:ln>
        </p:spPr>
        <p:txBody>
          <a:bodyPr wrap="square" rtlCol="0">
            <a:spAutoFit/>
          </a:bodyPr>
          <a:lstStyle/>
          <a:p>
            <a:r>
              <a:rPr lang="fr-FR" dirty="0" smtClean="0"/>
              <a:t>RAN</a:t>
            </a:r>
            <a:endParaRPr lang="fr-FR" dirty="0"/>
          </a:p>
        </p:txBody>
      </p:sp>
      <p:sp>
        <p:nvSpPr>
          <p:cNvPr id="12" name="ZoneTexte 11"/>
          <p:cNvSpPr txBox="1"/>
          <p:nvPr/>
        </p:nvSpPr>
        <p:spPr>
          <a:xfrm>
            <a:off x="614363" y="6043482"/>
            <a:ext cx="1066800" cy="246221"/>
          </a:xfrm>
          <a:prstGeom prst="rect">
            <a:avLst/>
          </a:prstGeom>
          <a:solidFill>
            <a:srgbClr val="FFC000"/>
          </a:solidFill>
          <a:ln>
            <a:solidFill>
              <a:schemeClr val="tx1"/>
            </a:solidFill>
          </a:ln>
        </p:spPr>
        <p:txBody>
          <a:bodyPr wrap="square" rtlCol="0">
            <a:spAutoFit/>
          </a:bodyPr>
          <a:lstStyle/>
          <a:p>
            <a:r>
              <a:rPr lang="fr-FR" dirty="0" smtClean="0"/>
              <a:t>CT</a:t>
            </a:r>
            <a:endParaRPr lang="fr-FR" dirty="0"/>
          </a:p>
        </p:txBody>
      </p:sp>
      <p:graphicFrame>
        <p:nvGraphicFramePr>
          <p:cNvPr id="3" name="Tableau 2"/>
          <p:cNvGraphicFramePr>
            <a:graphicFrameLocks noGrp="1"/>
          </p:cNvGraphicFramePr>
          <p:nvPr>
            <p:extLst>
              <p:ext uri="{D42A27DB-BD31-4B8C-83A1-F6EECF244321}">
                <p14:modId xmlns:p14="http://schemas.microsoft.com/office/powerpoint/2010/main" val="4263845269"/>
              </p:ext>
            </p:extLst>
          </p:nvPr>
        </p:nvGraphicFramePr>
        <p:xfrm>
          <a:off x="620481" y="1807037"/>
          <a:ext cx="8153401" cy="3216126"/>
        </p:xfrm>
        <a:graphic>
          <a:graphicData uri="http://schemas.openxmlformats.org/drawingml/2006/table">
            <a:tbl>
              <a:tblPr>
                <a:tableStyleId>{5C22544A-7EE6-4342-B048-85BDC9FD1C3A}</a:tableStyleId>
              </a:tblPr>
              <a:tblGrid>
                <a:gridCol w="993974"/>
                <a:gridCol w="656906"/>
                <a:gridCol w="634300"/>
                <a:gridCol w="878984"/>
                <a:gridCol w="2104160"/>
                <a:gridCol w="970203"/>
                <a:gridCol w="866315"/>
                <a:gridCol w="1048559"/>
              </a:tblGrid>
              <a:tr h="356955">
                <a:tc>
                  <a:txBody>
                    <a:bodyPr/>
                    <a:lstStyle/>
                    <a:p>
                      <a:pPr algn="ctr">
                        <a:lnSpc>
                          <a:spcPct val="107000"/>
                        </a:lnSpc>
                        <a:spcAft>
                          <a:spcPts val="800"/>
                        </a:spcAft>
                      </a:pPr>
                      <a:r>
                        <a:rPr lang="en-GB" sz="1400" dirty="0">
                          <a:effectLst/>
                          <a:latin typeface="+mn-lt"/>
                        </a:rPr>
                        <a:t>CP </a:t>
                      </a:r>
                      <a:r>
                        <a:rPr lang="en-GB" sz="1400" dirty="0" err="1">
                          <a:effectLst/>
                          <a:latin typeface="+mn-lt"/>
                        </a:rPr>
                        <a:t>Tdoc</a:t>
                      </a:r>
                      <a:endParaRPr lang="fr-FR" sz="2400" dirty="0">
                        <a:effectLst/>
                        <a:latin typeface="+mn-lt"/>
                        <a:ea typeface="Calibri"/>
                        <a:cs typeface="Times New Roman"/>
                      </a:endParaRPr>
                    </a:p>
                  </a:txBody>
                  <a:tcPr marL="68580" marR="68580" marT="0" marB="0">
                    <a:solidFill>
                      <a:srgbClr val="CCCCCC"/>
                    </a:solidFill>
                  </a:tcPr>
                </a:tc>
                <a:tc>
                  <a:txBody>
                    <a:bodyPr/>
                    <a:lstStyle/>
                    <a:p>
                      <a:pPr algn="ctr">
                        <a:lnSpc>
                          <a:spcPct val="107000"/>
                        </a:lnSpc>
                        <a:spcAft>
                          <a:spcPts val="800"/>
                        </a:spcAft>
                      </a:pPr>
                      <a:r>
                        <a:rPr lang="en-GB" sz="1400" dirty="0">
                          <a:effectLst/>
                          <a:latin typeface="+mn-lt"/>
                        </a:rPr>
                        <a:t>TS</a:t>
                      </a:r>
                      <a:endParaRPr lang="fr-FR" sz="2400" dirty="0">
                        <a:effectLst/>
                        <a:latin typeface="+mn-lt"/>
                        <a:ea typeface="Calibri"/>
                        <a:cs typeface="Times New Roman"/>
                      </a:endParaRPr>
                    </a:p>
                  </a:txBody>
                  <a:tcPr marL="68580" marR="68580" marT="0" marB="0">
                    <a:solidFill>
                      <a:srgbClr val="CCCCCC"/>
                    </a:solidFill>
                  </a:tcPr>
                </a:tc>
                <a:tc>
                  <a:txBody>
                    <a:bodyPr/>
                    <a:lstStyle/>
                    <a:p>
                      <a:pPr algn="ctr">
                        <a:lnSpc>
                          <a:spcPct val="107000"/>
                        </a:lnSpc>
                        <a:spcAft>
                          <a:spcPts val="800"/>
                        </a:spcAft>
                      </a:pPr>
                      <a:r>
                        <a:rPr lang="en-GB" sz="1400" dirty="0">
                          <a:effectLst/>
                          <a:latin typeface="+mn-lt"/>
                        </a:rPr>
                        <a:t>CR</a:t>
                      </a:r>
                      <a:endParaRPr lang="fr-FR" sz="2400" dirty="0">
                        <a:effectLst/>
                        <a:latin typeface="+mn-lt"/>
                        <a:ea typeface="Calibri"/>
                        <a:cs typeface="Times New Roman"/>
                      </a:endParaRPr>
                    </a:p>
                  </a:txBody>
                  <a:tcPr marL="68580" marR="68580" marT="0" marB="0">
                    <a:solidFill>
                      <a:srgbClr val="CCCCCC"/>
                    </a:solidFill>
                  </a:tcPr>
                </a:tc>
                <a:tc>
                  <a:txBody>
                    <a:bodyPr/>
                    <a:lstStyle/>
                    <a:p>
                      <a:pPr algn="ctr">
                        <a:lnSpc>
                          <a:spcPct val="107000"/>
                        </a:lnSpc>
                        <a:spcAft>
                          <a:spcPts val="800"/>
                        </a:spcAft>
                      </a:pPr>
                      <a:r>
                        <a:rPr lang="en-GB" sz="1400" dirty="0" err="1">
                          <a:effectLst/>
                          <a:latin typeface="+mn-lt"/>
                        </a:rPr>
                        <a:t>Rel</a:t>
                      </a:r>
                      <a:endParaRPr lang="fr-FR" sz="2400" dirty="0">
                        <a:effectLst/>
                        <a:latin typeface="+mn-lt"/>
                        <a:ea typeface="Calibri"/>
                        <a:cs typeface="Times New Roman"/>
                      </a:endParaRPr>
                    </a:p>
                  </a:txBody>
                  <a:tcPr marL="68580" marR="68580" marT="0" marB="0">
                    <a:solidFill>
                      <a:srgbClr val="CCCCCC"/>
                    </a:solidFill>
                  </a:tcPr>
                </a:tc>
                <a:tc>
                  <a:txBody>
                    <a:bodyPr/>
                    <a:lstStyle/>
                    <a:p>
                      <a:pPr algn="ctr">
                        <a:lnSpc>
                          <a:spcPct val="107000"/>
                        </a:lnSpc>
                        <a:spcAft>
                          <a:spcPts val="800"/>
                        </a:spcAft>
                      </a:pPr>
                      <a:r>
                        <a:rPr lang="en-GB" sz="1400" dirty="0">
                          <a:effectLst/>
                          <a:latin typeface="+mn-lt"/>
                        </a:rPr>
                        <a:t>Title</a:t>
                      </a:r>
                      <a:endParaRPr lang="fr-FR" sz="2400" dirty="0">
                        <a:effectLst/>
                        <a:latin typeface="+mn-lt"/>
                        <a:ea typeface="Calibri"/>
                        <a:cs typeface="Times New Roman"/>
                      </a:endParaRPr>
                    </a:p>
                  </a:txBody>
                  <a:tcPr marL="68580" marR="68580" marT="0" marB="0">
                    <a:solidFill>
                      <a:srgbClr val="CCCCCC"/>
                    </a:solidFill>
                  </a:tcPr>
                </a:tc>
                <a:tc>
                  <a:txBody>
                    <a:bodyPr/>
                    <a:lstStyle/>
                    <a:p>
                      <a:pPr algn="ctr">
                        <a:lnSpc>
                          <a:spcPct val="107000"/>
                        </a:lnSpc>
                        <a:spcAft>
                          <a:spcPts val="800"/>
                        </a:spcAft>
                      </a:pPr>
                      <a:r>
                        <a:rPr lang="en-GB" sz="1400" dirty="0">
                          <a:effectLst/>
                          <a:latin typeface="+mn-lt"/>
                        </a:rPr>
                        <a:t>TD#</a:t>
                      </a:r>
                      <a:endParaRPr lang="fr-FR" sz="2400" dirty="0">
                        <a:effectLst/>
                        <a:latin typeface="+mn-lt"/>
                        <a:ea typeface="Calibri"/>
                        <a:cs typeface="Times New Roman"/>
                      </a:endParaRPr>
                    </a:p>
                  </a:txBody>
                  <a:tcPr marL="68580" marR="68580" marT="0" marB="0">
                    <a:solidFill>
                      <a:srgbClr val="CCCCCC"/>
                    </a:solidFill>
                  </a:tcPr>
                </a:tc>
                <a:tc>
                  <a:txBody>
                    <a:bodyPr/>
                    <a:lstStyle/>
                    <a:p>
                      <a:pPr algn="ctr">
                        <a:lnSpc>
                          <a:spcPct val="107000"/>
                        </a:lnSpc>
                        <a:spcAft>
                          <a:spcPts val="800"/>
                        </a:spcAft>
                      </a:pPr>
                      <a:r>
                        <a:rPr lang="en-GB" sz="1400" dirty="0">
                          <a:effectLst/>
                          <a:latin typeface="+mn-lt"/>
                        </a:rPr>
                        <a:t>Work Item</a:t>
                      </a:r>
                      <a:endParaRPr lang="fr-FR" sz="2400" dirty="0">
                        <a:effectLst/>
                        <a:latin typeface="+mn-lt"/>
                        <a:ea typeface="Calibri"/>
                        <a:cs typeface="Times New Roman"/>
                      </a:endParaRPr>
                    </a:p>
                  </a:txBody>
                  <a:tcPr marL="68580" marR="68580" marT="0" marB="0">
                    <a:solidFill>
                      <a:srgbClr val="CCCCCC"/>
                    </a:solidFill>
                  </a:tcPr>
                </a:tc>
                <a:tc>
                  <a:txBody>
                    <a:bodyPr/>
                    <a:lstStyle/>
                    <a:p>
                      <a:pPr algn="ctr">
                        <a:lnSpc>
                          <a:spcPct val="107000"/>
                        </a:lnSpc>
                        <a:spcAft>
                          <a:spcPts val="800"/>
                        </a:spcAft>
                      </a:pPr>
                      <a:r>
                        <a:rPr lang="en-GB" sz="1400" dirty="0">
                          <a:effectLst/>
                          <a:latin typeface="+mn-lt"/>
                        </a:rPr>
                        <a:t>Other </a:t>
                      </a:r>
                      <a:r>
                        <a:rPr lang="en-GB" sz="1400" dirty="0" err="1">
                          <a:effectLst/>
                          <a:latin typeface="+mn-lt"/>
                        </a:rPr>
                        <a:t>Aff</a:t>
                      </a:r>
                      <a:r>
                        <a:rPr lang="en-GB" sz="1400" dirty="0">
                          <a:effectLst/>
                          <a:latin typeface="+mn-lt"/>
                        </a:rPr>
                        <a:t> Specs</a:t>
                      </a:r>
                      <a:endParaRPr lang="fr-FR" sz="2400" dirty="0">
                        <a:effectLst/>
                        <a:latin typeface="+mn-lt"/>
                        <a:ea typeface="Calibri"/>
                        <a:cs typeface="Times New Roman"/>
                      </a:endParaRPr>
                    </a:p>
                  </a:txBody>
                  <a:tcPr marL="68580" marR="68580" marT="0" marB="0">
                    <a:solidFill>
                      <a:srgbClr val="CCCCCC"/>
                    </a:solidFill>
                  </a:tcPr>
                </a:tc>
              </a:tr>
              <a:tr h="539431">
                <a:tc>
                  <a:txBody>
                    <a:bodyPr/>
                    <a:lstStyle/>
                    <a:p>
                      <a:pPr>
                        <a:lnSpc>
                          <a:spcPct val="107000"/>
                        </a:lnSpc>
                        <a:spcAft>
                          <a:spcPts val="800"/>
                        </a:spcAft>
                      </a:pPr>
                      <a:r>
                        <a:rPr lang="en-GB" sz="1200" dirty="0">
                          <a:effectLst/>
                          <a:latin typeface="+mn-lt"/>
                        </a:rPr>
                        <a:t>CP-173021</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rPr>
                        <a:t>29.274</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rPr>
                        <a:t>1857</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rPr>
                        <a:t>Rel-14</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rPr>
                        <a:t>S11-U interface separation from S1-U interface</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rPr>
                        <a:t>C4-176357</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rPr>
                        <a:t>TEI14, </a:t>
                      </a:r>
                      <a:r>
                        <a:rPr lang="en-GB" sz="1200" dirty="0" err="1">
                          <a:effectLst/>
                          <a:latin typeface="+mn-lt"/>
                        </a:rPr>
                        <a:t>CIoT_ExT</a:t>
                      </a:r>
                      <a:r>
                        <a:rPr lang="en-GB" sz="1200" dirty="0">
                          <a:effectLst/>
                          <a:latin typeface="+mn-lt"/>
                        </a:rPr>
                        <a:t>-CT</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rPr>
                        <a:t>23.401-3345</a:t>
                      </a:r>
                      <a:endParaRPr lang="fr-FR" sz="2000" dirty="0">
                        <a:effectLst/>
                        <a:latin typeface="+mn-lt"/>
                      </a:endParaRPr>
                    </a:p>
                    <a:p>
                      <a:pPr>
                        <a:lnSpc>
                          <a:spcPct val="107000"/>
                        </a:lnSpc>
                        <a:spcAft>
                          <a:spcPts val="800"/>
                        </a:spcAft>
                      </a:pPr>
                      <a:r>
                        <a:rPr lang="en-GB" sz="1200" dirty="0">
                          <a:effectLst/>
                          <a:latin typeface="+mn-lt"/>
                        </a:rPr>
                        <a:t> </a:t>
                      </a:r>
                      <a:endParaRPr lang="fr-FR" sz="2000" dirty="0">
                        <a:effectLst/>
                        <a:latin typeface="+mn-lt"/>
                        <a:ea typeface="Calibri"/>
                        <a:cs typeface="Times New Roman"/>
                      </a:endParaRPr>
                    </a:p>
                  </a:txBody>
                  <a:tcPr marL="68580" marR="68580" marT="0" marB="0">
                    <a:solidFill>
                      <a:schemeClr val="tx2">
                        <a:lumMod val="20000"/>
                        <a:lumOff val="80000"/>
                      </a:schemeClr>
                    </a:solidFill>
                  </a:tcPr>
                </a:tc>
              </a:tr>
              <a:tr h="539431">
                <a:tc>
                  <a:txBody>
                    <a:bodyPr/>
                    <a:lstStyle/>
                    <a:p>
                      <a:pPr>
                        <a:lnSpc>
                          <a:spcPct val="107000"/>
                        </a:lnSpc>
                        <a:spcAft>
                          <a:spcPts val="800"/>
                        </a:spcAft>
                      </a:pPr>
                      <a:r>
                        <a:rPr lang="en-GB" sz="1200" dirty="0">
                          <a:effectLst/>
                          <a:latin typeface="+mn-lt"/>
                        </a:rPr>
                        <a:t>CP-173022</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rPr>
                        <a:t>23.003</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rPr>
                        <a:t>0483</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rPr>
                        <a:t>Rel-14</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rPr>
                        <a:t>Align emergency number FQDN and Replacement field with procedures in TS 24.302</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rPr>
                        <a:t>C4-176405</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rPr>
                        <a:t>SEW2-CT</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rPr>
                        <a:t>24.302-0642</a:t>
                      </a:r>
                      <a:endParaRPr lang="fr-FR" sz="2000" dirty="0">
                        <a:effectLst/>
                        <a:latin typeface="+mn-lt"/>
                      </a:endParaRPr>
                    </a:p>
                    <a:p>
                      <a:pPr>
                        <a:lnSpc>
                          <a:spcPct val="107000"/>
                        </a:lnSpc>
                        <a:spcAft>
                          <a:spcPts val="800"/>
                        </a:spcAft>
                      </a:pPr>
                      <a:r>
                        <a:rPr lang="en-GB" sz="1200" dirty="0">
                          <a:effectLst/>
                          <a:latin typeface="+mn-lt"/>
                        </a:rPr>
                        <a:t> </a:t>
                      </a:r>
                      <a:endParaRPr lang="fr-FR" sz="2000" dirty="0">
                        <a:effectLst/>
                        <a:latin typeface="+mn-lt"/>
                        <a:ea typeface="Calibri"/>
                        <a:cs typeface="Times New Roman"/>
                      </a:endParaRPr>
                    </a:p>
                  </a:txBody>
                  <a:tcPr marL="68580" marR="68580" marT="0" marB="0">
                    <a:solidFill>
                      <a:srgbClr val="FFC000"/>
                    </a:solidFill>
                  </a:tcPr>
                </a:tc>
              </a:tr>
              <a:tr h="539431">
                <a:tc>
                  <a:txBody>
                    <a:bodyPr/>
                    <a:lstStyle/>
                    <a:p>
                      <a:pPr>
                        <a:lnSpc>
                          <a:spcPct val="107000"/>
                        </a:lnSpc>
                        <a:spcAft>
                          <a:spcPts val="800"/>
                        </a:spcAft>
                      </a:pPr>
                      <a:r>
                        <a:rPr lang="en-GB" sz="1200" dirty="0">
                          <a:effectLst/>
                          <a:latin typeface="+mn-lt"/>
                        </a:rPr>
                        <a:t>CP-173022</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a:effectLst/>
                          <a:latin typeface="+mn-lt"/>
                        </a:rPr>
                        <a:t>23.003</a:t>
                      </a:r>
                      <a:endParaRPr lang="fr-FR" sz="200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a:effectLst/>
                          <a:latin typeface="+mn-lt"/>
                        </a:rPr>
                        <a:t>0484</a:t>
                      </a:r>
                      <a:endParaRPr lang="fr-FR" sz="200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a:effectLst/>
                          <a:latin typeface="+mn-lt"/>
                        </a:rPr>
                        <a:t>Rel-15</a:t>
                      </a:r>
                      <a:endParaRPr lang="fr-FR" sz="200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a:effectLst/>
                          <a:latin typeface="+mn-lt"/>
                        </a:rPr>
                        <a:t>Align emergency number FQDN and Replacement field with procedures in TS 24.302</a:t>
                      </a:r>
                      <a:endParaRPr lang="fr-FR" sz="200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a:effectLst/>
                          <a:latin typeface="+mn-lt"/>
                        </a:rPr>
                        <a:t>C4-176406</a:t>
                      </a:r>
                      <a:endParaRPr lang="fr-FR" sz="200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a:effectLst/>
                          <a:latin typeface="+mn-lt"/>
                        </a:rPr>
                        <a:t>SEW2-CT</a:t>
                      </a:r>
                      <a:endParaRPr lang="fr-FR" sz="200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rPr>
                        <a:t>24.302-0643</a:t>
                      </a:r>
                      <a:endParaRPr lang="fr-FR" sz="2000" dirty="0">
                        <a:effectLst/>
                        <a:latin typeface="+mn-lt"/>
                      </a:endParaRPr>
                    </a:p>
                    <a:p>
                      <a:pPr>
                        <a:lnSpc>
                          <a:spcPct val="107000"/>
                        </a:lnSpc>
                        <a:spcAft>
                          <a:spcPts val="800"/>
                        </a:spcAft>
                      </a:pPr>
                      <a:r>
                        <a:rPr lang="en-GB" sz="1200" dirty="0">
                          <a:effectLst/>
                          <a:latin typeface="+mn-lt"/>
                        </a:rPr>
                        <a:t> </a:t>
                      </a:r>
                      <a:endParaRPr lang="fr-FR" sz="2000" dirty="0">
                        <a:effectLst/>
                        <a:latin typeface="+mn-lt"/>
                        <a:ea typeface="Calibri"/>
                        <a:cs typeface="Times New Roman"/>
                      </a:endParaRPr>
                    </a:p>
                  </a:txBody>
                  <a:tcPr marL="68580" marR="68580" marT="0" marB="0">
                    <a:solidFill>
                      <a:srgbClr val="FFC000"/>
                    </a:solidFill>
                  </a:tcPr>
                </a:tc>
              </a:tr>
              <a:tr h="499099">
                <a:tc>
                  <a:txBody>
                    <a:bodyPr/>
                    <a:lstStyle/>
                    <a:p>
                      <a:pPr>
                        <a:lnSpc>
                          <a:spcPct val="107000"/>
                        </a:lnSpc>
                        <a:spcAft>
                          <a:spcPts val="800"/>
                        </a:spcAft>
                      </a:pPr>
                      <a:r>
                        <a:rPr lang="en-GB" sz="1200" dirty="0">
                          <a:effectLst/>
                          <a:latin typeface="+mn-lt"/>
                        </a:rPr>
                        <a:t>CP-173028</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a:effectLst/>
                          <a:latin typeface="+mn-lt"/>
                        </a:rPr>
                        <a:t>29.128</a:t>
                      </a:r>
                      <a:endParaRPr lang="fr-FR" sz="200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a:effectLst/>
                          <a:latin typeface="+mn-lt"/>
                        </a:rPr>
                        <a:t>0062</a:t>
                      </a:r>
                      <a:endParaRPr lang="fr-FR" sz="200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a:effectLst/>
                          <a:latin typeface="+mn-lt"/>
                        </a:rPr>
                        <a:t>Rel-15</a:t>
                      </a:r>
                      <a:endParaRPr lang="fr-FR" sz="200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rPr>
                        <a:t>Monitoring Event Report Status</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a:effectLst/>
                          <a:latin typeface="+mn-lt"/>
                        </a:rPr>
                        <a:t>C4-175344</a:t>
                      </a:r>
                      <a:endParaRPr lang="fr-FR" sz="200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a:effectLst/>
                          <a:latin typeface="+mn-lt"/>
                        </a:rPr>
                        <a:t>MONTE-CT, TEI15</a:t>
                      </a:r>
                      <a:endParaRPr lang="fr-FR" sz="200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rPr>
                        <a:t>29.336-108</a:t>
                      </a:r>
                      <a:endParaRPr lang="fr-FR" sz="2000" dirty="0">
                        <a:effectLst/>
                        <a:latin typeface="+mn-lt"/>
                      </a:endParaRPr>
                    </a:p>
                    <a:p>
                      <a:pPr>
                        <a:lnSpc>
                          <a:spcPct val="107000"/>
                        </a:lnSpc>
                        <a:spcAft>
                          <a:spcPts val="800"/>
                        </a:spcAft>
                      </a:pPr>
                      <a:r>
                        <a:rPr lang="en-GB" sz="1200" dirty="0">
                          <a:effectLst/>
                          <a:latin typeface="+mn-lt"/>
                        </a:rPr>
                        <a:t> </a:t>
                      </a:r>
                      <a:endParaRPr lang="fr-FR" sz="2000" dirty="0">
                        <a:effectLst/>
                        <a:latin typeface="+mn-lt"/>
                        <a:ea typeface="Calibri"/>
                        <a:cs typeface="Times New Roman"/>
                      </a:endParaRPr>
                    </a:p>
                  </a:txBody>
                  <a:tcPr marL="68580" marR="68580" marT="0" marB="0">
                    <a:solidFill>
                      <a:srgbClr val="FFC000"/>
                    </a:solidFill>
                  </a:tcPr>
                </a:tc>
              </a:tr>
              <a:tr h="499099">
                <a:tc>
                  <a:txBody>
                    <a:bodyPr/>
                    <a:lstStyle/>
                    <a:p>
                      <a:pPr>
                        <a:lnSpc>
                          <a:spcPct val="107000"/>
                        </a:lnSpc>
                        <a:spcAft>
                          <a:spcPts val="800"/>
                        </a:spcAft>
                      </a:pPr>
                      <a:r>
                        <a:rPr lang="en-GB" sz="1200" dirty="0">
                          <a:effectLst/>
                          <a:latin typeface="+mn-lt"/>
                        </a:rPr>
                        <a:t>CP-173028</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a:effectLst/>
                          <a:latin typeface="+mn-lt"/>
                        </a:rPr>
                        <a:t>29.230</a:t>
                      </a:r>
                      <a:endParaRPr lang="fr-FR" sz="200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a:effectLst/>
                          <a:latin typeface="+mn-lt"/>
                        </a:rPr>
                        <a:t>0620</a:t>
                      </a:r>
                      <a:endParaRPr lang="fr-FR" sz="200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rPr>
                        <a:t>Rel-15</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a:effectLst/>
                          <a:latin typeface="+mn-lt"/>
                        </a:rPr>
                        <a:t>Monitoring Event Report Status</a:t>
                      </a:r>
                      <a:endParaRPr lang="fr-FR" sz="200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a:effectLst/>
                          <a:latin typeface="+mn-lt"/>
                        </a:rPr>
                        <a:t>C4-175130</a:t>
                      </a:r>
                      <a:endParaRPr lang="fr-FR" sz="200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a:effectLst/>
                          <a:latin typeface="+mn-lt"/>
                        </a:rPr>
                        <a:t>MONTE-CT, TEI15</a:t>
                      </a:r>
                      <a:endParaRPr lang="fr-FR" sz="200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rPr>
                        <a:t>29.336-108</a:t>
                      </a:r>
                      <a:endParaRPr lang="fr-FR" sz="2000" dirty="0">
                        <a:effectLst/>
                        <a:latin typeface="+mn-lt"/>
                      </a:endParaRPr>
                    </a:p>
                    <a:p>
                      <a:pPr>
                        <a:lnSpc>
                          <a:spcPct val="107000"/>
                        </a:lnSpc>
                        <a:spcAft>
                          <a:spcPts val="800"/>
                        </a:spcAft>
                      </a:pPr>
                      <a:r>
                        <a:rPr lang="en-GB" sz="1200" dirty="0">
                          <a:effectLst/>
                          <a:latin typeface="+mn-lt"/>
                        </a:rPr>
                        <a:t> </a:t>
                      </a:r>
                      <a:endParaRPr lang="fr-FR" sz="2000" dirty="0">
                        <a:effectLst/>
                        <a:latin typeface="+mn-lt"/>
                        <a:ea typeface="Calibri"/>
                        <a:cs typeface="Times New Roman"/>
                      </a:endParaRPr>
                    </a:p>
                  </a:txBody>
                  <a:tcPr marL="68580" marR="68580" marT="0" marB="0">
                    <a:solidFill>
                      <a:srgbClr val="FFC000"/>
                    </a:solidFill>
                  </a:tcPr>
                </a:tc>
              </a:tr>
            </a:tbl>
          </a:graphicData>
        </a:graphic>
      </p:graphicFrame>
    </p:spTree>
    <p:extLst>
      <p:ext uri="{BB962C8B-B14F-4D97-AF65-F5344CB8AC3E}">
        <p14:creationId xmlns:p14="http://schemas.microsoft.com/office/powerpoint/2010/main" val="154573826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p:cNvSpPr>
          <p:nvPr>
            <p:ph type="title"/>
          </p:nvPr>
        </p:nvSpPr>
        <p:spPr>
          <a:xfrm>
            <a:off x="457200" y="390524"/>
            <a:ext cx="6834188" cy="695325"/>
          </a:xfrm>
        </p:spPr>
        <p:txBody>
          <a:bodyPr/>
          <a:lstStyle/>
          <a:p>
            <a:r>
              <a:rPr lang="nb-NO" altLang="de-DE" dirty="0" smtClean="0">
                <a:latin typeface="Arial" charset="0"/>
                <a:cs typeface="Arial" charset="0"/>
              </a:rPr>
              <a:t>CRs for </a:t>
            </a:r>
            <a:r>
              <a:rPr lang="de-DE" altLang="de-DE" dirty="0" smtClean="0">
                <a:latin typeface="Arial" charset="0"/>
                <a:cs typeface="Arial" charset="0"/>
              </a:rPr>
              <a:t>C</a:t>
            </a:r>
            <a:r>
              <a:rPr lang="nb-NO" altLang="de-DE" dirty="0" smtClean="0">
                <a:latin typeface="Arial" charset="0"/>
                <a:cs typeface="Arial" charset="0"/>
              </a:rPr>
              <a:t>onditional </a:t>
            </a:r>
            <a:r>
              <a:rPr lang="de-DE" altLang="de-DE" dirty="0" smtClean="0">
                <a:latin typeface="Arial" charset="0"/>
                <a:cs typeface="Arial" charset="0"/>
              </a:rPr>
              <a:t>A</a:t>
            </a:r>
            <a:r>
              <a:rPr lang="nb-NO" altLang="de-DE" dirty="0" smtClean="0">
                <a:latin typeface="Arial" charset="0"/>
                <a:cs typeface="Arial" charset="0"/>
              </a:rPr>
              <a:t>pproval (CT</a:t>
            </a:r>
            <a:r>
              <a:rPr lang="de-DE" altLang="de-DE" dirty="0" smtClean="0">
                <a:latin typeface="Arial" charset="0"/>
                <a:cs typeface="Arial" charset="0"/>
              </a:rPr>
              <a:t>4</a:t>
            </a:r>
            <a:r>
              <a:rPr lang="nb-NO" altLang="de-DE" dirty="0" smtClean="0">
                <a:latin typeface="Arial" charset="0"/>
                <a:cs typeface="Arial" charset="0"/>
              </a:rPr>
              <a:t>)</a:t>
            </a:r>
            <a:endParaRPr lang="en-US" altLang="de-DE" dirty="0" smtClean="0">
              <a:latin typeface="Arial" charset="0"/>
              <a:cs typeface="Arial" charset="0"/>
            </a:endParaRPr>
          </a:p>
        </p:txBody>
      </p:sp>
      <p:sp>
        <p:nvSpPr>
          <p:cNvPr id="29699" name="Rectangle 1097"/>
          <p:cNvSpPr>
            <a:spLocks noChangeArrowheads="1"/>
          </p:cNvSpPr>
          <p:nvPr/>
        </p:nvSpPr>
        <p:spPr bwMode="auto">
          <a:xfrm>
            <a:off x="0" y="-576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sz="1800"/>
          </a:p>
        </p:txBody>
      </p:sp>
      <p:sp>
        <p:nvSpPr>
          <p:cNvPr id="29700" name="Rectangle 1098"/>
          <p:cNvSpPr>
            <a:spLocks noChangeArrowheads="1"/>
          </p:cNvSpPr>
          <p:nvPr/>
        </p:nvSpPr>
        <p:spPr bwMode="auto">
          <a:xfrm>
            <a:off x="0"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1" name="Rectangle 1248"/>
          <p:cNvSpPr>
            <a:spLocks noChangeArrowheads="1"/>
          </p:cNvSpPr>
          <p:nvPr/>
        </p:nvSpPr>
        <p:spPr bwMode="auto">
          <a:xfrm>
            <a:off x="0" y="7434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sz="1800"/>
          </a:p>
        </p:txBody>
      </p:sp>
      <p:sp>
        <p:nvSpPr>
          <p:cNvPr id="29702" name="Rectangle 1256"/>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3" name="Rectangle 1417"/>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4" name="Rectangle 3668"/>
          <p:cNvSpPr>
            <a:spLocks noChangeArrowheads="1"/>
          </p:cNvSpPr>
          <p:nvPr/>
        </p:nvSpPr>
        <p:spPr bwMode="auto">
          <a:xfrm>
            <a:off x="0" y="-2452688"/>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 name="ZoneTexte 1"/>
          <p:cNvSpPr txBox="1"/>
          <p:nvPr/>
        </p:nvSpPr>
        <p:spPr>
          <a:xfrm>
            <a:off x="614363" y="5457074"/>
            <a:ext cx="1066800" cy="246221"/>
          </a:xfrm>
          <a:prstGeom prst="rect">
            <a:avLst/>
          </a:prstGeom>
          <a:solidFill>
            <a:schemeClr val="tx2">
              <a:lumMod val="20000"/>
              <a:lumOff val="80000"/>
            </a:schemeClr>
          </a:solidFill>
          <a:ln>
            <a:solidFill>
              <a:schemeClr val="tx1"/>
            </a:solidFill>
          </a:ln>
        </p:spPr>
        <p:txBody>
          <a:bodyPr wrap="square" rtlCol="0">
            <a:spAutoFit/>
          </a:bodyPr>
          <a:lstStyle/>
          <a:p>
            <a:r>
              <a:rPr lang="fr-FR" dirty="0" smtClean="0"/>
              <a:t>SA</a:t>
            </a:r>
            <a:endParaRPr lang="fr-FR" dirty="0"/>
          </a:p>
        </p:txBody>
      </p:sp>
      <p:sp>
        <p:nvSpPr>
          <p:cNvPr id="11" name="ZoneTexte 10"/>
          <p:cNvSpPr txBox="1"/>
          <p:nvPr/>
        </p:nvSpPr>
        <p:spPr>
          <a:xfrm>
            <a:off x="614363" y="5738537"/>
            <a:ext cx="1066800" cy="246221"/>
          </a:xfrm>
          <a:prstGeom prst="rect">
            <a:avLst/>
          </a:prstGeom>
          <a:solidFill>
            <a:schemeClr val="accent2">
              <a:lumMod val="20000"/>
              <a:lumOff val="80000"/>
            </a:schemeClr>
          </a:solidFill>
          <a:ln>
            <a:solidFill>
              <a:schemeClr val="tx1"/>
            </a:solidFill>
          </a:ln>
        </p:spPr>
        <p:txBody>
          <a:bodyPr wrap="square" rtlCol="0">
            <a:spAutoFit/>
          </a:bodyPr>
          <a:lstStyle/>
          <a:p>
            <a:r>
              <a:rPr lang="fr-FR" dirty="0" smtClean="0"/>
              <a:t>RAN</a:t>
            </a:r>
            <a:endParaRPr lang="fr-FR" dirty="0"/>
          </a:p>
        </p:txBody>
      </p:sp>
      <p:sp>
        <p:nvSpPr>
          <p:cNvPr id="12" name="ZoneTexte 11"/>
          <p:cNvSpPr txBox="1"/>
          <p:nvPr/>
        </p:nvSpPr>
        <p:spPr>
          <a:xfrm>
            <a:off x="614363" y="6043482"/>
            <a:ext cx="1066800" cy="246221"/>
          </a:xfrm>
          <a:prstGeom prst="rect">
            <a:avLst/>
          </a:prstGeom>
          <a:solidFill>
            <a:srgbClr val="FFC000"/>
          </a:solidFill>
          <a:ln>
            <a:solidFill>
              <a:schemeClr val="tx1"/>
            </a:solidFill>
          </a:ln>
        </p:spPr>
        <p:txBody>
          <a:bodyPr wrap="square" rtlCol="0">
            <a:spAutoFit/>
          </a:bodyPr>
          <a:lstStyle/>
          <a:p>
            <a:r>
              <a:rPr lang="fr-FR" dirty="0" smtClean="0"/>
              <a:t>CT</a:t>
            </a:r>
            <a:endParaRPr lang="fr-FR" dirty="0"/>
          </a:p>
        </p:txBody>
      </p:sp>
      <p:graphicFrame>
        <p:nvGraphicFramePr>
          <p:cNvPr id="3" name="Tableau 2"/>
          <p:cNvGraphicFramePr>
            <a:graphicFrameLocks noGrp="1"/>
          </p:cNvGraphicFramePr>
          <p:nvPr>
            <p:extLst>
              <p:ext uri="{D42A27DB-BD31-4B8C-83A1-F6EECF244321}">
                <p14:modId xmlns:p14="http://schemas.microsoft.com/office/powerpoint/2010/main" val="201642034"/>
              </p:ext>
            </p:extLst>
          </p:nvPr>
        </p:nvGraphicFramePr>
        <p:xfrm>
          <a:off x="636817" y="1802587"/>
          <a:ext cx="8153401" cy="3303010"/>
        </p:xfrm>
        <a:graphic>
          <a:graphicData uri="http://schemas.openxmlformats.org/drawingml/2006/table">
            <a:tbl>
              <a:tblPr>
                <a:tableStyleId>{5C22544A-7EE6-4342-B048-85BDC9FD1C3A}</a:tableStyleId>
              </a:tblPr>
              <a:tblGrid>
                <a:gridCol w="993974"/>
                <a:gridCol w="656906"/>
                <a:gridCol w="634300"/>
                <a:gridCol w="878984"/>
                <a:gridCol w="2104160"/>
                <a:gridCol w="970203"/>
                <a:gridCol w="866315"/>
                <a:gridCol w="1048559"/>
              </a:tblGrid>
              <a:tr h="356955">
                <a:tc>
                  <a:txBody>
                    <a:bodyPr/>
                    <a:lstStyle/>
                    <a:p>
                      <a:pPr algn="ctr">
                        <a:lnSpc>
                          <a:spcPct val="107000"/>
                        </a:lnSpc>
                        <a:spcAft>
                          <a:spcPts val="800"/>
                        </a:spcAft>
                      </a:pPr>
                      <a:r>
                        <a:rPr lang="en-GB" sz="1400" dirty="0">
                          <a:effectLst/>
                          <a:latin typeface="+mn-lt"/>
                        </a:rPr>
                        <a:t>CP </a:t>
                      </a:r>
                      <a:r>
                        <a:rPr lang="en-GB" sz="1400" dirty="0" err="1">
                          <a:effectLst/>
                          <a:latin typeface="+mn-lt"/>
                        </a:rPr>
                        <a:t>Tdoc</a:t>
                      </a:r>
                      <a:endParaRPr lang="fr-FR" sz="2400" dirty="0">
                        <a:effectLst/>
                        <a:latin typeface="+mn-lt"/>
                        <a:ea typeface="Calibri"/>
                        <a:cs typeface="Times New Roman"/>
                      </a:endParaRPr>
                    </a:p>
                  </a:txBody>
                  <a:tcPr marL="68580" marR="68580" marT="0" marB="0">
                    <a:solidFill>
                      <a:srgbClr val="CCCCCC"/>
                    </a:solidFill>
                  </a:tcPr>
                </a:tc>
                <a:tc>
                  <a:txBody>
                    <a:bodyPr/>
                    <a:lstStyle/>
                    <a:p>
                      <a:pPr algn="ctr">
                        <a:lnSpc>
                          <a:spcPct val="107000"/>
                        </a:lnSpc>
                        <a:spcAft>
                          <a:spcPts val="800"/>
                        </a:spcAft>
                      </a:pPr>
                      <a:r>
                        <a:rPr lang="en-GB" sz="1400" dirty="0">
                          <a:effectLst/>
                          <a:latin typeface="+mn-lt"/>
                        </a:rPr>
                        <a:t>TS</a:t>
                      </a:r>
                      <a:endParaRPr lang="fr-FR" sz="2400" dirty="0">
                        <a:effectLst/>
                        <a:latin typeface="+mn-lt"/>
                        <a:ea typeface="Calibri"/>
                        <a:cs typeface="Times New Roman"/>
                      </a:endParaRPr>
                    </a:p>
                  </a:txBody>
                  <a:tcPr marL="68580" marR="68580" marT="0" marB="0">
                    <a:solidFill>
                      <a:srgbClr val="CCCCCC"/>
                    </a:solidFill>
                  </a:tcPr>
                </a:tc>
                <a:tc>
                  <a:txBody>
                    <a:bodyPr/>
                    <a:lstStyle/>
                    <a:p>
                      <a:pPr algn="ctr">
                        <a:lnSpc>
                          <a:spcPct val="107000"/>
                        </a:lnSpc>
                        <a:spcAft>
                          <a:spcPts val="800"/>
                        </a:spcAft>
                      </a:pPr>
                      <a:r>
                        <a:rPr lang="en-GB" sz="1400" dirty="0">
                          <a:effectLst/>
                          <a:latin typeface="+mn-lt"/>
                        </a:rPr>
                        <a:t>CR</a:t>
                      </a:r>
                      <a:endParaRPr lang="fr-FR" sz="2400" dirty="0">
                        <a:effectLst/>
                        <a:latin typeface="+mn-lt"/>
                        <a:ea typeface="Calibri"/>
                        <a:cs typeface="Times New Roman"/>
                      </a:endParaRPr>
                    </a:p>
                  </a:txBody>
                  <a:tcPr marL="68580" marR="68580" marT="0" marB="0">
                    <a:solidFill>
                      <a:srgbClr val="CCCCCC"/>
                    </a:solidFill>
                  </a:tcPr>
                </a:tc>
                <a:tc>
                  <a:txBody>
                    <a:bodyPr/>
                    <a:lstStyle/>
                    <a:p>
                      <a:pPr algn="ctr">
                        <a:lnSpc>
                          <a:spcPct val="107000"/>
                        </a:lnSpc>
                        <a:spcAft>
                          <a:spcPts val="800"/>
                        </a:spcAft>
                      </a:pPr>
                      <a:r>
                        <a:rPr lang="en-GB" sz="1400" dirty="0" err="1">
                          <a:effectLst/>
                          <a:latin typeface="+mn-lt"/>
                        </a:rPr>
                        <a:t>Rel</a:t>
                      </a:r>
                      <a:endParaRPr lang="fr-FR" sz="2400" dirty="0">
                        <a:effectLst/>
                        <a:latin typeface="+mn-lt"/>
                        <a:ea typeface="Calibri"/>
                        <a:cs typeface="Times New Roman"/>
                      </a:endParaRPr>
                    </a:p>
                  </a:txBody>
                  <a:tcPr marL="68580" marR="68580" marT="0" marB="0">
                    <a:solidFill>
                      <a:srgbClr val="CCCCCC"/>
                    </a:solidFill>
                  </a:tcPr>
                </a:tc>
                <a:tc>
                  <a:txBody>
                    <a:bodyPr/>
                    <a:lstStyle/>
                    <a:p>
                      <a:pPr algn="ctr">
                        <a:lnSpc>
                          <a:spcPct val="107000"/>
                        </a:lnSpc>
                        <a:spcAft>
                          <a:spcPts val="800"/>
                        </a:spcAft>
                      </a:pPr>
                      <a:r>
                        <a:rPr lang="en-GB" sz="1400" dirty="0">
                          <a:effectLst/>
                          <a:latin typeface="+mn-lt"/>
                        </a:rPr>
                        <a:t>Title</a:t>
                      </a:r>
                      <a:endParaRPr lang="fr-FR" sz="2400" dirty="0">
                        <a:effectLst/>
                        <a:latin typeface="+mn-lt"/>
                        <a:ea typeface="Calibri"/>
                        <a:cs typeface="Times New Roman"/>
                      </a:endParaRPr>
                    </a:p>
                  </a:txBody>
                  <a:tcPr marL="68580" marR="68580" marT="0" marB="0">
                    <a:solidFill>
                      <a:srgbClr val="CCCCCC"/>
                    </a:solidFill>
                  </a:tcPr>
                </a:tc>
                <a:tc>
                  <a:txBody>
                    <a:bodyPr/>
                    <a:lstStyle/>
                    <a:p>
                      <a:pPr algn="ctr">
                        <a:lnSpc>
                          <a:spcPct val="107000"/>
                        </a:lnSpc>
                        <a:spcAft>
                          <a:spcPts val="800"/>
                        </a:spcAft>
                      </a:pPr>
                      <a:r>
                        <a:rPr lang="en-GB" sz="1400" dirty="0">
                          <a:effectLst/>
                          <a:latin typeface="+mn-lt"/>
                        </a:rPr>
                        <a:t>TD#</a:t>
                      </a:r>
                      <a:endParaRPr lang="fr-FR" sz="2400" dirty="0">
                        <a:effectLst/>
                        <a:latin typeface="+mn-lt"/>
                        <a:ea typeface="Calibri"/>
                        <a:cs typeface="Times New Roman"/>
                      </a:endParaRPr>
                    </a:p>
                  </a:txBody>
                  <a:tcPr marL="68580" marR="68580" marT="0" marB="0">
                    <a:solidFill>
                      <a:srgbClr val="CCCCCC"/>
                    </a:solidFill>
                  </a:tcPr>
                </a:tc>
                <a:tc>
                  <a:txBody>
                    <a:bodyPr/>
                    <a:lstStyle/>
                    <a:p>
                      <a:pPr algn="ctr">
                        <a:lnSpc>
                          <a:spcPct val="107000"/>
                        </a:lnSpc>
                        <a:spcAft>
                          <a:spcPts val="800"/>
                        </a:spcAft>
                      </a:pPr>
                      <a:r>
                        <a:rPr lang="en-GB" sz="1400" dirty="0">
                          <a:effectLst/>
                          <a:latin typeface="+mn-lt"/>
                        </a:rPr>
                        <a:t>Work Item</a:t>
                      </a:r>
                      <a:endParaRPr lang="fr-FR" sz="2400" dirty="0">
                        <a:effectLst/>
                        <a:latin typeface="+mn-lt"/>
                        <a:ea typeface="Calibri"/>
                        <a:cs typeface="Times New Roman"/>
                      </a:endParaRPr>
                    </a:p>
                  </a:txBody>
                  <a:tcPr marL="68580" marR="68580" marT="0" marB="0">
                    <a:solidFill>
                      <a:srgbClr val="CCCCCC"/>
                    </a:solidFill>
                  </a:tcPr>
                </a:tc>
                <a:tc>
                  <a:txBody>
                    <a:bodyPr/>
                    <a:lstStyle/>
                    <a:p>
                      <a:pPr algn="ctr">
                        <a:lnSpc>
                          <a:spcPct val="107000"/>
                        </a:lnSpc>
                        <a:spcAft>
                          <a:spcPts val="800"/>
                        </a:spcAft>
                      </a:pPr>
                      <a:r>
                        <a:rPr lang="en-GB" sz="1400" dirty="0">
                          <a:effectLst/>
                          <a:latin typeface="+mn-lt"/>
                        </a:rPr>
                        <a:t>Other </a:t>
                      </a:r>
                      <a:r>
                        <a:rPr lang="en-GB" sz="1400" dirty="0" err="1">
                          <a:effectLst/>
                          <a:latin typeface="+mn-lt"/>
                        </a:rPr>
                        <a:t>Aff</a:t>
                      </a:r>
                      <a:r>
                        <a:rPr lang="en-GB" sz="1400" dirty="0">
                          <a:effectLst/>
                          <a:latin typeface="+mn-lt"/>
                        </a:rPr>
                        <a:t> Specs</a:t>
                      </a:r>
                      <a:endParaRPr lang="fr-FR" sz="2400" dirty="0">
                        <a:effectLst/>
                        <a:latin typeface="+mn-lt"/>
                        <a:ea typeface="Calibri"/>
                        <a:cs typeface="Times New Roman"/>
                      </a:endParaRPr>
                    </a:p>
                  </a:txBody>
                  <a:tcPr marL="68580" marR="68580" marT="0" marB="0">
                    <a:solidFill>
                      <a:srgbClr val="CCCCCC"/>
                    </a:solidFill>
                  </a:tcPr>
                </a:tc>
              </a:tr>
              <a:tr h="539431">
                <a:tc>
                  <a:txBody>
                    <a:bodyPr/>
                    <a:lstStyle/>
                    <a:p>
                      <a:pPr>
                        <a:lnSpc>
                          <a:spcPct val="107000"/>
                        </a:lnSpc>
                        <a:spcAft>
                          <a:spcPts val="800"/>
                        </a:spcAft>
                      </a:pPr>
                      <a:r>
                        <a:rPr lang="en-GB" sz="1200" dirty="0">
                          <a:effectLst/>
                          <a:latin typeface="+mn-lt"/>
                        </a:rPr>
                        <a:t>CP-173028</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rPr>
                        <a:t>29.230</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rPr>
                        <a:t>0626</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rPr>
                        <a:t>Rel-15</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rPr>
                        <a:t>AVP code for PLMN-ID-Requested in S6t</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rPr>
                        <a:t>C4-176179</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rPr>
                        <a:t>MONTE-CT, TEI15</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rPr>
                        <a:t>29.336-113</a:t>
                      </a:r>
                      <a:endParaRPr lang="fr-FR" sz="2000" dirty="0">
                        <a:effectLst/>
                        <a:latin typeface="+mn-lt"/>
                      </a:endParaRPr>
                    </a:p>
                    <a:p>
                      <a:pPr>
                        <a:lnSpc>
                          <a:spcPct val="107000"/>
                        </a:lnSpc>
                        <a:spcAft>
                          <a:spcPts val="800"/>
                        </a:spcAft>
                      </a:pPr>
                      <a:r>
                        <a:rPr lang="en-GB" sz="1200" dirty="0">
                          <a:effectLst/>
                          <a:latin typeface="+mn-lt"/>
                        </a:rPr>
                        <a:t> </a:t>
                      </a:r>
                      <a:endParaRPr lang="fr-FR" sz="2000" dirty="0">
                        <a:effectLst/>
                        <a:latin typeface="+mn-lt"/>
                        <a:ea typeface="Calibri"/>
                        <a:cs typeface="Times New Roman"/>
                      </a:endParaRPr>
                    </a:p>
                  </a:txBody>
                  <a:tcPr marL="68580" marR="68580" marT="0" marB="0">
                    <a:solidFill>
                      <a:srgbClr val="FFC000"/>
                    </a:solidFill>
                  </a:tcPr>
                </a:tc>
              </a:tr>
              <a:tr h="539431">
                <a:tc>
                  <a:txBody>
                    <a:bodyPr/>
                    <a:lstStyle/>
                    <a:p>
                      <a:pPr>
                        <a:lnSpc>
                          <a:spcPct val="107000"/>
                        </a:lnSpc>
                        <a:spcAft>
                          <a:spcPts val="800"/>
                        </a:spcAft>
                      </a:pPr>
                      <a:r>
                        <a:rPr lang="en-GB" sz="1200" dirty="0">
                          <a:effectLst/>
                          <a:latin typeface="+mn-lt"/>
                          <a:ea typeface="Calibri"/>
                          <a:cs typeface="Times New Roman"/>
                        </a:rPr>
                        <a:t>CP-173035</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23.008</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0541</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Rel-15</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Access restriction to unlicensed spectrum as secondary RAT</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C4-176337</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USOS</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23.401-3358</a:t>
                      </a:r>
                      <a:endParaRPr lang="fr-FR" sz="2000" dirty="0">
                        <a:effectLst/>
                        <a:latin typeface="+mn-lt"/>
                        <a:ea typeface="Calibri"/>
                        <a:cs typeface="Times New Roman"/>
                      </a:endParaRPr>
                    </a:p>
                  </a:txBody>
                  <a:tcPr marL="68580" marR="68580" marT="0" marB="0">
                    <a:solidFill>
                      <a:schemeClr val="tx2">
                        <a:lumMod val="20000"/>
                        <a:lumOff val="80000"/>
                      </a:schemeClr>
                    </a:solidFill>
                  </a:tcPr>
                </a:tc>
              </a:tr>
              <a:tr h="539431">
                <a:tc>
                  <a:txBody>
                    <a:bodyPr/>
                    <a:lstStyle/>
                    <a:p>
                      <a:pPr>
                        <a:lnSpc>
                          <a:spcPct val="107000"/>
                        </a:lnSpc>
                        <a:spcAft>
                          <a:spcPts val="800"/>
                        </a:spcAft>
                      </a:pPr>
                      <a:r>
                        <a:rPr lang="en-GB" sz="1200" dirty="0">
                          <a:effectLst/>
                          <a:latin typeface="+mn-lt"/>
                          <a:ea typeface="Calibri"/>
                          <a:cs typeface="Times New Roman"/>
                        </a:rPr>
                        <a:t>CP-173035</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29.272</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0746</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Rel-15</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Access restriction to unlicensed spectrum as secondary RAT</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C4-176336</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USOS</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23.401-3358</a:t>
                      </a:r>
                      <a:endParaRPr lang="fr-FR" sz="2000" dirty="0">
                        <a:effectLst/>
                        <a:latin typeface="+mn-lt"/>
                        <a:ea typeface="Calibri"/>
                        <a:cs typeface="Times New Roman"/>
                      </a:endParaRPr>
                    </a:p>
                  </a:txBody>
                  <a:tcPr marL="68580" marR="68580" marT="0" marB="0">
                    <a:solidFill>
                      <a:schemeClr val="tx2">
                        <a:lumMod val="20000"/>
                        <a:lumOff val="80000"/>
                      </a:schemeClr>
                    </a:solidFill>
                  </a:tcPr>
                </a:tc>
              </a:tr>
              <a:tr h="539431">
                <a:tc>
                  <a:txBody>
                    <a:bodyPr/>
                    <a:lstStyle/>
                    <a:p>
                      <a:pPr>
                        <a:lnSpc>
                          <a:spcPct val="107000"/>
                        </a:lnSpc>
                        <a:spcAft>
                          <a:spcPts val="800"/>
                        </a:spcAft>
                      </a:pPr>
                      <a:r>
                        <a:rPr lang="en-GB" sz="1200">
                          <a:effectLst/>
                          <a:latin typeface="+mn-lt"/>
                          <a:ea typeface="Calibri"/>
                          <a:cs typeface="Times New Roman"/>
                        </a:rPr>
                        <a:t>CP-173035</a:t>
                      </a:r>
                      <a:endParaRPr lang="fr-FR" sz="200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a:effectLst/>
                          <a:latin typeface="+mn-lt"/>
                          <a:ea typeface="Calibri"/>
                          <a:cs typeface="Times New Roman"/>
                        </a:rPr>
                        <a:t>29.274</a:t>
                      </a:r>
                      <a:endParaRPr lang="fr-FR" sz="200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a:effectLst/>
                          <a:latin typeface="+mn-lt"/>
                          <a:ea typeface="Calibri"/>
                          <a:cs typeface="Times New Roman"/>
                        </a:rPr>
                        <a:t>1871</a:t>
                      </a:r>
                      <a:endParaRPr lang="fr-FR" sz="200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a:effectLst/>
                          <a:latin typeface="+mn-lt"/>
                          <a:ea typeface="Calibri"/>
                          <a:cs typeface="Times New Roman"/>
                        </a:rPr>
                        <a:t>Rel-15</a:t>
                      </a:r>
                      <a:endParaRPr lang="fr-FR" sz="200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Access restriction to unlicensed spectrum as secondary RAT</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C4-176192</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USOS</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23.401-3358</a:t>
                      </a:r>
                      <a:endParaRPr lang="fr-FR" sz="2000" dirty="0">
                        <a:effectLst/>
                        <a:latin typeface="+mn-lt"/>
                        <a:ea typeface="Calibri"/>
                        <a:cs typeface="Times New Roman"/>
                      </a:endParaRPr>
                    </a:p>
                  </a:txBody>
                  <a:tcPr marL="68580" marR="68580" marT="0" marB="0">
                    <a:solidFill>
                      <a:schemeClr val="tx2">
                        <a:lumMod val="20000"/>
                        <a:lumOff val="80000"/>
                      </a:schemeClr>
                    </a:solidFill>
                  </a:tcPr>
                </a:tc>
              </a:tr>
              <a:tr h="539431">
                <a:tc>
                  <a:txBody>
                    <a:bodyPr/>
                    <a:lstStyle/>
                    <a:p>
                      <a:pPr>
                        <a:lnSpc>
                          <a:spcPct val="107000"/>
                        </a:lnSpc>
                        <a:spcAft>
                          <a:spcPts val="800"/>
                        </a:spcAft>
                      </a:pPr>
                      <a:r>
                        <a:rPr lang="en-GB" sz="1200" dirty="0">
                          <a:effectLst/>
                          <a:latin typeface="+mn-lt"/>
                          <a:ea typeface="Calibri"/>
                          <a:cs typeface="Times New Roman"/>
                        </a:rPr>
                        <a:t>CP-173036</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29.060</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1057</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Rel-15</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Access Restrictions to NR as Secondary RAT on MM Context</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C4-176408</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EDCE5-CT</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29.274-1876</a:t>
                      </a:r>
                      <a:br>
                        <a:rPr lang="en-GB" sz="1200" dirty="0">
                          <a:effectLst/>
                          <a:latin typeface="+mn-lt"/>
                          <a:ea typeface="Calibri"/>
                          <a:cs typeface="Times New Roman"/>
                        </a:rPr>
                      </a:br>
                      <a:r>
                        <a:rPr lang="en-GB" sz="1200" dirty="0">
                          <a:effectLst/>
                          <a:latin typeface="+mn-lt"/>
                          <a:ea typeface="Calibri"/>
                          <a:cs typeface="Times New Roman"/>
                        </a:rPr>
                        <a:t>29.272-0747</a:t>
                      </a:r>
                      <a:endParaRPr lang="fr-FR" sz="2000" dirty="0">
                        <a:effectLst/>
                        <a:latin typeface="+mn-lt"/>
                        <a:ea typeface="Calibri"/>
                        <a:cs typeface="Times New Roman"/>
                      </a:endParaRPr>
                    </a:p>
                    <a:p>
                      <a:pPr>
                        <a:lnSpc>
                          <a:spcPct val="107000"/>
                        </a:lnSpc>
                        <a:spcAft>
                          <a:spcPts val="800"/>
                        </a:spcAft>
                      </a:pPr>
                      <a:r>
                        <a:rPr lang="en-GB" sz="1200" dirty="0">
                          <a:effectLst/>
                          <a:latin typeface="+mn-lt"/>
                          <a:ea typeface="Calibri"/>
                          <a:cs typeface="Times New Roman"/>
                        </a:rPr>
                        <a:t> </a:t>
                      </a:r>
                      <a:endParaRPr lang="fr-FR" sz="2000" dirty="0">
                        <a:effectLst/>
                        <a:latin typeface="+mn-lt"/>
                        <a:ea typeface="Calibri"/>
                        <a:cs typeface="Times New Roman"/>
                      </a:endParaRPr>
                    </a:p>
                  </a:txBody>
                  <a:tcPr marL="68580" marR="68580" marT="0" marB="0">
                    <a:solidFill>
                      <a:srgbClr val="FFC000"/>
                    </a:solidFill>
                  </a:tcPr>
                </a:tc>
              </a:tr>
            </a:tbl>
          </a:graphicData>
        </a:graphic>
      </p:graphicFrame>
    </p:spTree>
    <p:extLst>
      <p:ext uri="{BB962C8B-B14F-4D97-AF65-F5344CB8AC3E}">
        <p14:creationId xmlns:p14="http://schemas.microsoft.com/office/powerpoint/2010/main" val="24488836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p:cNvSpPr>
          <p:nvPr>
            <p:ph type="title"/>
          </p:nvPr>
        </p:nvSpPr>
        <p:spPr>
          <a:xfrm>
            <a:off x="457200" y="390524"/>
            <a:ext cx="6834188" cy="695325"/>
          </a:xfrm>
        </p:spPr>
        <p:txBody>
          <a:bodyPr/>
          <a:lstStyle/>
          <a:p>
            <a:r>
              <a:rPr lang="nb-NO" altLang="de-DE" dirty="0" smtClean="0">
                <a:latin typeface="Arial" charset="0"/>
                <a:cs typeface="Arial" charset="0"/>
              </a:rPr>
              <a:t>CRs for </a:t>
            </a:r>
            <a:r>
              <a:rPr lang="de-DE" altLang="de-DE" dirty="0" smtClean="0">
                <a:latin typeface="Arial" charset="0"/>
                <a:cs typeface="Arial" charset="0"/>
              </a:rPr>
              <a:t>C</a:t>
            </a:r>
            <a:r>
              <a:rPr lang="nb-NO" altLang="de-DE" dirty="0" smtClean="0">
                <a:latin typeface="Arial" charset="0"/>
                <a:cs typeface="Arial" charset="0"/>
              </a:rPr>
              <a:t>onditional </a:t>
            </a:r>
            <a:r>
              <a:rPr lang="de-DE" altLang="de-DE" dirty="0" smtClean="0">
                <a:latin typeface="Arial" charset="0"/>
                <a:cs typeface="Arial" charset="0"/>
              </a:rPr>
              <a:t>A</a:t>
            </a:r>
            <a:r>
              <a:rPr lang="nb-NO" altLang="de-DE" dirty="0" smtClean="0">
                <a:latin typeface="Arial" charset="0"/>
                <a:cs typeface="Arial" charset="0"/>
              </a:rPr>
              <a:t>pproval (CT</a:t>
            </a:r>
            <a:r>
              <a:rPr lang="de-DE" altLang="de-DE" dirty="0" smtClean="0">
                <a:latin typeface="Arial" charset="0"/>
                <a:cs typeface="Arial" charset="0"/>
              </a:rPr>
              <a:t>4</a:t>
            </a:r>
            <a:r>
              <a:rPr lang="nb-NO" altLang="de-DE" dirty="0" smtClean="0">
                <a:latin typeface="Arial" charset="0"/>
                <a:cs typeface="Arial" charset="0"/>
              </a:rPr>
              <a:t>)</a:t>
            </a:r>
            <a:endParaRPr lang="en-US" altLang="de-DE" dirty="0" smtClean="0">
              <a:latin typeface="Arial" charset="0"/>
              <a:cs typeface="Arial" charset="0"/>
            </a:endParaRPr>
          </a:p>
        </p:txBody>
      </p:sp>
      <p:sp>
        <p:nvSpPr>
          <p:cNvPr id="29699" name="Rectangle 1097"/>
          <p:cNvSpPr>
            <a:spLocks noChangeArrowheads="1"/>
          </p:cNvSpPr>
          <p:nvPr/>
        </p:nvSpPr>
        <p:spPr bwMode="auto">
          <a:xfrm>
            <a:off x="0" y="-576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sz="1800"/>
          </a:p>
        </p:txBody>
      </p:sp>
      <p:sp>
        <p:nvSpPr>
          <p:cNvPr id="29700" name="Rectangle 1098"/>
          <p:cNvSpPr>
            <a:spLocks noChangeArrowheads="1"/>
          </p:cNvSpPr>
          <p:nvPr/>
        </p:nvSpPr>
        <p:spPr bwMode="auto">
          <a:xfrm>
            <a:off x="0"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1" name="Rectangle 1248"/>
          <p:cNvSpPr>
            <a:spLocks noChangeArrowheads="1"/>
          </p:cNvSpPr>
          <p:nvPr/>
        </p:nvSpPr>
        <p:spPr bwMode="auto">
          <a:xfrm>
            <a:off x="0" y="74342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sz="1800"/>
          </a:p>
        </p:txBody>
      </p:sp>
      <p:sp>
        <p:nvSpPr>
          <p:cNvPr id="29702" name="Rectangle 1256"/>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3" name="Rectangle 1417"/>
          <p:cNvSpPr>
            <a:spLocks noChangeArrowheads="1"/>
          </p:cNvSpPr>
          <p:nvPr/>
        </p:nvSpPr>
        <p:spPr bwMode="auto">
          <a:xfrm>
            <a:off x="1147763" y="-576263"/>
            <a:ext cx="4143375"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9704" name="Rectangle 3668"/>
          <p:cNvSpPr>
            <a:spLocks noChangeArrowheads="1"/>
          </p:cNvSpPr>
          <p:nvPr/>
        </p:nvSpPr>
        <p:spPr bwMode="auto">
          <a:xfrm>
            <a:off x="0" y="-2452688"/>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2" name="ZoneTexte 1"/>
          <p:cNvSpPr txBox="1"/>
          <p:nvPr/>
        </p:nvSpPr>
        <p:spPr>
          <a:xfrm>
            <a:off x="614363" y="5457074"/>
            <a:ext cx="1066800" cy="246221"/>
          </a:xfrm>
          <a:prstGeom prst="rect">
            <a:avLst/>
          </a:prstGeom>
          <a:solidFill>
            <a:schemeClr val="tx2">
              <a:lumMod val="20000"/>
              <a:lumOff val="80000"/>
            </a:schemeClr>
          </a:solidFill>
          <a:ln>
            <a:solidFill>
              <a:schemeClr val="tx1"/>
            </a:solidFill>
          </a:ln>
        </p:spPr>
        <p:txBody>
          <a:bodyPr wrap="square" rtlCol="0">
            <a:spAutoFit/>
          </a:bodyPr>
          <a:lstStyle/>
          <a:p>
            <a:r>
              <a:rPr lang="fr-FR" dirty="0" smtClean="0"/>
              <a:t>SA</a:t>
            </a:r>
            <a:endParaRPr lang="fr-FR" dirty="0"/>
          </a:p>
        </p:txBody>
      </p:sp>
      <p:sp>
        <p:nvSpPr>
          <p:cNvPr id="11" name="ZoneTexte 10"/>
          <p:cNvSpPr txBox="1"/>
          <p:nvPr/>
        </p:nvSpPr>
        <p:spPr>
          <a:xfrm>
            <a:off x="614363" y="5738537"/>
            <a:ext cx="1066800" cy="246221"/>
          </a:xfrm>
          <a:prstGeom prst="rect">
            <a:avLst/>
          </a:prstGeom>
          <a:solidFill>
            <a:schemeClr val="accent2">
              <a:lumMod val="20000"/>
              <a:lumOff val="80000"/>
            </a:schemeClr>
          </a:solidFill>
          <a:ln>
            <a:solidFill>
              <a:schemeClr val="tx1"/>
            </a:solidFill>
          </a:ln>
        </p:spPr>
        <p:txBody>
          <a:bodyPr wrap="square" rtlCol="0">
            <a:spAutoFit/>
          </a:bodyPr>
          <a:lstStyle/>
          <a:p>
            <a:r>
              <a:rPr lang="fr-FR" dirty="0" smtClean="0"/>
              <a:t>RAN</a:t>
            </a:r>
            <a:endParaRPr lang="fr-FR" dirty="0"/>
          </a:p>
        </p:txBody>
      </p:sp>
      <p:sp>
        <p:nvSpPr>
          <p:cNvPr id="12" name="ZoneTexte 11"/>
          <p:cNvSpPr txBox="1"/>
          <p:nvPr/>
        </p:nvSpPr>
        <p:spPr>
          <a:xfrm>
            <a:off x="614363" y="6043482"/>
            <a:ext cx="1066800" cy="246221"/>
          </a:xfrm>
          <a:prstGeom prst="rect">
            <a:avLst/>
          </a:prstGeom>
          <a:solidFill>
            <a:srgbClr val="FFC000"/>
          </a:solidFill>
          <a:ln>
            <a:solidFill>
              <a:schemeClr val="tx1"/>
            </a:solidFill>
          </a:ln>
        </p:spPr>
        <p:txBody>
          <a:bodyPr wrap="square" rtlCol="0">
            <a:spAutoFit/>
          </a:bodyPr>
          <a:lstStyle/>
          <a:p>
            <a:r>
              <a:rPr lang="fr-FR" dirty="0" smtClean="0"/>
              <a:t>CT</a:t>
            </a:r>
            <a:endParaRPr lang="fr-FR" dirty="0"/>
          </a:p>
        </p:txBody>
      </p:sp>
      <p:graphicFrame>
        <p:nvGraphicFramePr>
          <p:cNvPr id="3" name="Tableau 2"/>
          <p:cNvGraphicFramePr>
            <a:graphicFrameLocks noGrp="1"/>
          </p:cNvGraphicFramePr>
          <p:nvPr>
            <p:extLst>
              <p:ext uri="{D42A27DB-BD31-4B8C-83A1-F6EECF244321}">
                <p14:modId xmlns:p14="http://schemas.microsoft.com/office/powerpoint/2010/main" val="1579961522"/>
              </p:ext>
            </p:extLst>
          </p:nvPr>
        </p:nvGraphicFramePr>
        <p:xfrm>
          <a:off x="614363" y="1421581"/>
          <a:ext cx="8153401" cy="3750880"/>
        </p:xfrm>
        <a:graphic>
          <a:graphicData uri="http://schemas.openxmlformats.org/drawingml/2006/table">
            <a:tbl>
              <a:tblPr>
                <a:tableStyleId>{5C22544A-7EE6-4342-B048-85BDC9FD1C3A}</a:tableStyleId>
              </a:tblPr>
              <a:tblGrid>
                <a:gridCol w="993974"/>
                <a:gridCol w="656906"/>
                <a:gridCol w="634300"/>
                <a:gridCol w="878984"/>
                <a:gridCol w="2104160"/>
                <a:gridCol w="970203"/>
                <a:gridCol w="866315"/>
                <a:gridCol w="1048559"/>
              </a:tblGrid>
              <a:tr h="356955">
                <a:tc>
                  <a:txBody>
                    <a:bodyPr/>
                    <a:lstStyle/>
                    <a:p>
                      <a:pPr algn="ctr">
                        <a:lnSpc>
                          <a:spcPct val="107000"/>
                        </a:lnSpc>
                        <a:spcAft>
                          <a:spcPts val="800"/>
                        </a:spcAft>
                      </a:pPr>
                      <a:r>
                        <a:rPr lang="en-GB" sz="1400" dirty="0">
                          <a:effectLst/>
                          <a:latin typeface="+mn-lt"/>
                        </a:rPr>
                        <a:t>CP </a:t>
                      </a:r>
                      <a:r>
                        <a:rPr lang="en-GB" sz="1400" dirty="0" err="1">
                          <a:effectLst/>
                          <a:latin typeface="+mn-lt"/>
                        </a:rPr>
                        <a:t>Tdoc</a:t>
                      </a:r>
                      <a:endParaRPr lang="fr-FR" sz="2400" dirty="0">
                        <a:effectLst/>
                        <a:latin typeface="+mn-lt"/>
                        <a:ea typeface="Calibri"/>
                        <a:cs typeface="Times New Roman"/>
                      </a:endParaRPr>
                    </a:p>
                  </a:txBody>
                  <a:tcPr marL="68580" marR="68580" marT="0" marB="0">
                    <a:solidFill>
                      <a:srgbClr val="CCCCCC"/>
                    </a:solidFill>
                  </a:tcPr>
                </a:tc>
                <a:tc>
                  <a:txBody>
                    <a:bodyPr/>
                    <a:lstStyle/>
                    <a:p>
                      <a:pPr algn="ctr">
                        <a:lnSpc>
                          <a:spcPct val="107000"/>
                        </a:lnSpc>
                        <a:spcAft>
                          <a:spcPts val="800"/>
                        </a:spcAft>
                      </a:pPr>
                      <a:r>
                        <a:rPr lang="en-GB" sz="1400" dirty="0">
                          <a:effectLst/>
                          <a:latin typeface="+mn-lt"/>
                        </a:rPr>
                        <a:t>TS</a:t>
                      </a:r>
                      <a:endParaRPr lang="fr-FR" sz="2400" dirty="0">
                        <a:effectLst/>
                        <a:latin typeface="+mn-lt"/>
                        <a:ea typeface="Calibri"/>
                        <a:cs typeface="Times New Roman"/>
                      </a:endParaRPr>
                    </a:p>
                  </a:txBody>
                  <a:tcPr marL="68580" marR="68580" marT="0" marB="0">
                    <a:solidFill>
                      <a:srgbClr val="CCCCCC"/>
                    </a:solidFill>
                  </a:tcPr>
                </a:tc>
                <a:tc>
                  <a:txBody>
                    <a:bodyPr/>
                    <a:lstStyle/>
                    <a:p>
                      <a:pPr algn="ctr">
                        <a:lnSpc>
                          <a:spcPct val="107000"/>
                        </a:lnSpc>
                        <a:spcAft>
                          <a:spcPts val="800"/>
                        </a:spcAft>
                      </a:pPr>
                      <a:r>
                        <a:rPr lang="en-GB" sz="1400" dirty="0">
                          <a:effectLst/>
                          <a:latin typeface="+mn-lt"/>
                        </a:rPr>
                        <a:t>CR</a:t>
                      </a:r>
                      <a:endParaRPr lang="fr-FR" sz="2400" dirty="0">
                        <a:effectLst/>
                        <a:latin typeface="+mn-lt"/>
                        <a:ea typeface="Calibri"/>
                        <a:cs typeface="Times New Roman"/>
                      </a:endParaRPr>
                    </a:p>
                  </a:txBody>
                  <a:tcPr marL="68580" marR="68580" marT="0" marB="0">
                    <a:solidFill>
                      <a:srgbClr val="CCCCCC"/>
                    </a:solidFill>
                  </a:tcPr>
                </a:tc>
                <a:tc>
                  <a:txBody>
                    <a:bodyPr/>
                    <a:lstStyle/>
                    <a:p>
                      <a:pPr algn="ctr">
                        <a:lnSpc>
                          <a:spcPct val="107000"/>
                        </a:lnSpc>
                        <a:spcAft>
                          <a:spcPts val="800"/>
                        </a:spcAft>
                      </a:pPr>
                      <a:r>
                        <a:rPr lang="en-GB" sz="1400" dirty="0" err="1">
                          <a:effectLst/>
                          <a:latin typeface="+mn-lt"/>
                        </a:rPr>
                        <a:t>Rel</a:t>
                      </a:r>
                      <a:endParaRPr lang="fr-FR" sz="2400" dirty="0">
                        <a:effectLst/>
                        <a:latin typeface="+mn-lt"/>
                        <a:ea typeface="Calibri"/>
                        <a:cs typeface="Times New Roman"/>
                      </a:endParaRPr>
                    </a:p>
                  </a:txBody>
                  <a:tcPr marL="68580" marR="68580" marT="0" marB="0">
                    <a:solidFill>
                      <a:srgbClr val="CCCCCC"/>
                    </a:solidFill>
                  </a:tcPr>
                </a:tc>
                <a:tc>
                  <a:txBody>
                    <a:bodyPr/>
                    <a:lstStyle/>
                    <a:p>
                      <a:pPr algn="ctr">
                        <a:lnSpc>
                          <a:spcPct val="107000"/>
                        </a:lnSpc>
                        <a:spcAft>
                          <a:spcPts val="800"/>
                        </a:spcAft>
                      </a:pPr>
                      <a:r>
                        <a:rPr lang="en-GB" sz="1400" dirty="0">
                          <a:effectLst/>
                          <a:latin typeface="+mn-lt"/>
                        </a:rPr>
                        <a:t>Title</a:t>
                      </a:r>
                      <a:endParaRPr lang="fr-FR" sz="2400" dirty="0">
                        <a:effectLst/>
                        <a:latin typeface="+mn-lt"/>
                        <a:ea typeface="Calibri"/>
                        <a:cs typeface="Times New Roman"/>
                      </a:endParaRPr>
                    </a:p>
                  </a:txBody>
                  <a:tcPr marL="68580" marR="68580" marT="0" marB="0">
                    <a:solidFill>
                      <a:srgbClr val="CCCCCC"/>
                    </a:solidFill>
                  </a:tcPr>
                </a:tc>
                <a:tc>
                  <a:txBody>
                    <a:bodyPr/>
                    <a:lstStyle/>
                    <a:p>
                      <a:pPr algn="ctr">
                        <a:lnSpc>
                          <a:spcPct val="107000"/>
                        </a:lnSpc>
                        <a:spcAft>
                          <a:spcPts val="800"/>
                        </a:spcAft>
                      </a:pPr>
                      <a:r>
                        <a:rPr lang="en-GB" sz="1400" dirty="0">
                          <a:effectLst/>
                          <a:latin typeface="+mn-lt"/>
                        </a:rPr>
                        <a:t>TD#</a:t>
                      </a:r>
                      <a:endParaRPr lang="fr-FR" sz="2400" dirty="0">
                        <a:effectLst/>
                        <a:latin typeface="+mn-lt"/>
                        <a:ea typeface="Calibri"/>
                        <a:cs typeface="Times New Roman"/>
                      </a:endParaRPr>
                    </a:p>
                  </a:txBody>
                  <a:tcPr marL="68580" marR="68580" marT="0" marB="0">
                    <a:solidFill>
                      <a:srgbClr val="CCCCCC"/>
                    </a:solidFill>
                  </a:tcPr>
                </a:tc>
                <a:tc>
                  <a:txBody>
                    <a:bodyPr/>
                    <a:lstStyle/>
                    <a:p>
                      <a:pPr algn="ctr">
                        <a:lnSpc>
                          <a:spcPct val="107000"/>
                        </a:lnSpc>
                        <a:spcAft>
                          <a:spcPts val="800"/>
                        </a:spcAft>
                      </a:pPr>
                      <a:r>
                        <a:rPr lang="en-GB" sz="1400" dirty="0">
                          <a:effectLst/>
                          <a:latin typeface="+mn-lt"/>
                        </a:rPr>
                        <a:t>Work Item</a:t>
                      </a:r>
                      <a:endParaRPr lang="fr-FR" sz="2400" dirty="0">
                        <a:effectLst/>
                        <a:latin typeface="+mn-lt"/>
                        <a:ea typeface="Calibri"/>
                        <a:cs typeface="Times New Roman"/>
                      </a:endParaRPr>
                    </a:p>
                  </a:txBody>
                  <a:tcPr marL="68580" marR="68580" marT="0" marB="0">
                    <a:solidFill>
                      <a:srgbClr val="CCCCCC"/>
                    </a:solidFill>
                  </a:tcPr>
                </a:tc>
                <a:tc>
                  <a:txBody>
                    <a:bodyPr/>
                    <a:lstStyle/>
                    <a:p>
                      <a:pPr algn="ctr">
                        <a:lnSpc>
                          <a:spcPct val="107000"/>
                        </a:lnSpc>
                        <a:spcAft>
                          <a:spcPts val="800"/>
                        </a:spcAft>
                      </a:pPr>
                      <a:r>
                        <a:rPr lang="en-GB" sz="1400" dirty="0">
                          <a:effectLst/>
                          <a:latin typeface="+mn-lt"/>
                        </a:rPr>
                        <a:t>Other </a:t>
                      </a:r>
                      <a:r>
                        <a:rPr lang="en-GB" sz="1400" dirty="0" err="1">
                          <a:effectLst/>
                          <a:latin typeface="+mn-lt"/>
                        </a:rPr>
                        <a:t>Aff</a:t>
                      </a:r>
                      <a:r>
                        <a:rPr lang="en-GB" sz="1400" dirty="0">
                          <a:effectLst/>
                          <a:latin typeface="+mn-lt"/>
                        </a:rPr>
                        <a:t> Specs</a:t>
                      </a:r>
                      <a:endParaRPr lang="fr-FR" sz="2400" dirty="0">
                        <a:effectLst/>
                        <a:latin typeface="+mn-lt"/>
                        <a:ea typeface="Calibri"/>
                        <a:cs typeface="Times New Roman"/>
                      </a:endParaRPr>
                    </a:p>
                  </a:txBody>
                  <a:tcPr marL="68580" marR="68580" marT="0" marB="0">
                    <a:solidFill>
                      <a:srgbClr val="CCCCCC"/>
                    </a:solidFill>
                  </a:tcPr>
                </a:tc>
              </a:tr>
              <a:tr h="539431">
                <a:tc>
                  <a:txBody>
                    <a:bodyPr/>
                    <a:lstStyle/>
                    <a:p>
                      <a:pPr>
                        <a:lnSpc>
                          <a:spcPct val="107000"/>
                        </a:lnSpc>
                        <a:spcAft>
                          <a:spcPts val="800"/>
                        </a:spcAft>
                      </a:pPr>
                      <a:r>
                        <a:rPr lang="en-GB" sz="1200" dirty="0">
                          <a:effectLst/>
                          <a:latin typeface="+mn-lt"/>
                          <a:ea typeface="Calibri"/>
                          <a:cs typeface="Times New Roman"/>
                        </a:rPr>
                        <a:t>CP-173036</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29.272</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0747</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Rel-15</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Access Restrictions to NR as Secondary RAT on MM Context</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C4-176387</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EDCE5-CT</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29.274-876</a:t>
                      </a:r>
                      <a:br>
                        <a:rPr lang="en-GB" sz="1200" dirty="0">
                          <a:effectLst/>
                          <a:latin typeface="+mn-lt"/>
                          <a:ea typeface="Calibri"/>
                          <a:cs typeface="Times New Roman"/>
                        </a:rPr>
                      </a:br>
                      <a:r>
                        <a:rPr lang="en-GB" sz="1200" dirty="0">
                          <a:effectLst/>
                          <a:latin typeface="+mn-lt"/>
                          <a:ea typeface="Calibri"/>
                          <a:cs typeface="Times New Roman"/>
                        </a:rPr>
                        <a:t>29.060-1057</a:t>
                      </a:r>
                      <a:endParaRPr lang="fr-FR" sz="2000" dirty="0">
                        <a:effectLst/>
                        <a:latin typeface="+mn-lt"/>
                        <a:ea typeface="Calibri"/>
                        <a:cs typeface="Times New Roman"/>
                      </a:endParaRPr>
                    </a:p>
                    <a:p>
                      <a:pPr>
                        <a:lnSpc>
                          <a:spcPct val="107000"/>
                        </a:lnSpc>
                        <a:spcAft>
                          <a:spcPts val="800"/>
                        </a:spcAft>
                      </a:pPr>
                      <a:r>
                        <a:rPr lang="en-GB" sz="1200" dirty="0">
                          <a:effectLst/>
                          <a:latin typeface="+mn-lt"/>
                          <a:ea typeface="Calibri"/>
                          <a:cs typeface="Times New Roman"/>
                        </a:rPr>
                        <a:t> </a:t>
                      </a:r>
                      <a:endParaRPr lang="fr-FR" sz="2000" dirty="0">
                        <a:effectLst/>
                        <a:latin typeface="+mn-lt"/>
                        <a:ea typeface="Calibri"/>
                        <a:cs typeface="Times New Roman"/>
                      </a:endParaRPr>
                    </a:p>
                  </a:txBody>
                  <a:tcPr marL="68580" marR="68580" marT="0" marB="0">
                    <a:solidFill>
                      <a:srgbClr val="FFC000"/>
                    </a:solidFill>
                  </a:tcPr>
                </a:tc>
              </a:tr>
              <a:tr h="539431">
                <a:tc>
                  <a:txBody>
                    <a:bodyPr/>
                    <a:lstStyle/>
                    <a:p>
                      <a:pPr>
                        <a:lnSpc>
                          <a:spcPct val="107000"/>
                        </a:lnSpc>
                        <a:spcAft>
                          <a:spcPts val="800"/>
                        </a:spcAft>
                      </a:pPr>
                      <a:r>
                        <a:rPr lang="en-GB" sz="1200" dirty="0">
                          <a:effectLst/>
                          <a:latin typeface="+mn-lt"/>
                          <a:ea typeface="Calibri"/>
                          <a:cs typeface="Times New Roman"/>
                        </a:rPr>
                        <a:t>CP-173036</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29.274</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1848</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Rel-15</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Updates on the Usage Data Reporting for Dual Connectivity with NR</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C4-176329</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EDCE5-CT</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23.401-3325</a:t>
                      </a:r>
                      <a:br>
                        <a:rPr lang="en-GB" sz="1200" dirty="0">
                          <a:effectLst/>
                          <a:latin typeface="+mn-lt"/>
                          <a:ea typeface="Calibri"/>
                          <a:cs typeface="Times New Roman"/>
                        </a:rPr>
                      </a:br>
                      <a:r>
                        <a:rPr lang="en-GB" sz="1200" dirty="0">
                          <a:effectLst/>
                          <a:latin typeface="+mn-lt"/>
                          <a:ea typeface="Calibri"/>
                          <a:cs typeface="Times New Roman"/>
                        </a:rPr>
                        <a:t>29.274-1845</a:t>
                      </a:r>
                      <a:endParaRPr lang="fr-FR" sz="2000" dirty="0">
                        <a:effectLst/>
                        <a:latin typeface="+mn-lt"/>
                        <a:ea typeface="Calibri"/>
                        <a:cs typeface="Times New Roman"/>
                      </a:endParaRPr>
                    </a:p>
                    <a:p>
                      <a:pPr>
                        <a:lnSpc>
                          <a:spcPct val="107000"/>
                        </a:lnSpc>
                        <a:spcAft>
                          <a:spcPts val="800"/>
                        </a:spcAft>
                      </a:pPr>
                      <a:r>
                        <a:rPr lang="en-GB" sz="1200" dirty="0">
                          <a:effectLst/>
                          <a:latin typeface="+mn-lt"/>
                          <a:ea typeface="Calibri"/>
                          <a:cs typeface="Times New Roman"/>
                        </a:rPr>
                        <a:t> </a:t>
                      </a:r>
                      <a:endParaRPr lang="fr-FR" sz="2000" dirty="0">
                        <a:effectLst/>
                        <a:latin typeface="+mn-lt"/>
                        <a:ea typeface="Calibri"/>
                        <a:cs typeface="Times New Roman"/>
                      </a:endParaRPr>
                    </a:p>
                  </a:txBody>
                  <a:tcPr marL="68580" marR="68580" marT="0" marB="0">
                    <a:solidFill>
                      <a:schemeClr val="tx2">
                        <a:lumMod val="20000"/>
                        <a:lumOff val="80000"/>
                      </a:schemeClr>
                    </a:solidFill>
                  </a:tcPr>
                </a:tc>
              </a:tr>
              <a:tr h="539431">
                <a:tc>
                  <a:txBody>
                    <a:bodyPr/>
                    <a:lstStyle/>
                    <a:p>
                      <a:pPr>
                        <a:lnSpc>
                          <a:spcPct val="107000"/>
                        </a:lnSpc>
                        <a:spcAft>
                          <a:spcPts val="800"/>
                        </a:spcAft>
                      </a:pPr>
                      <a:r>
                        <a:rPr lang="en-GB" sz="1200" dirty="0">
                          <a:effectLst/>
                          <a:latin typeface="+mn-lt"/>
                          <a:ea typeface="Calibri"/>
                          <a:cs typeface="Times New Roman"/>
                        </a:rPr>
                        <a:t>CP-173036</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29.274</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1876</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Rel-15</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Access Restrictions to NR as Secondary RAT on MM Context</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C4-176385</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EDCE5-CT</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29.060_1057</a:t>
                      </a:r>
                      <a:br>
                        <a:rPr lang="en-GB" sz="1200" dirty="0">
                          <a:effectLst/>
                          <a:latin typeface="+mn-lt"/>
                          <a:ea typeface="Calibri"/>
                          <a:cs typeface="Times New Roman"/>
                        </a:rPr>
                      </a:br>
                      <a:r>
                        <a:rPr lang="en-GB" sz="1200" dirty="0">
                          <a:effectLst/>
                          <a:latin typeface="+mn-lt"/>
                          <a:ea typeface="Calibri"/>
                          <a:cs typeface="Times New Roman"/>
                        </a:rPr>
                        <a:t>29.272-0747</a:t>
                      </a:r>
                      <a:endParaRPr lang="fr-FR" sz="2000" dirty="0">
                        <a:effectLst/>
                        <a:latin typeface="+mn-lt"/>
                        <a:ea typeface="Calibri"/>
                        <a:cs typeface="Times New Roman"/>
                      </a:endParaRPr>
                    </a:p>
                    <a:p>
                      <a:pPr>
                        <a:lnSpc>
                          <a:spcPct val="107000"/>
                        </a:lnSpc>
                        <a:spcAft>
                          <a:spcPts val="800"/>
                        </a:spcAft>
                      </a:pPr>
                      <a:r>
                        <a:rPr lang="en-GB" sz="1200" dirty="0">
                          <a:effectLst/>
                          <a:latin typeface="+mn-lt"/>
                          <a:ea typeface="Calibri"/>
                          <a:cs typeface="Times New Roman"/>
                        </a:rPr>
                        <a:t> </a:t>
                      </a:r>
                      <a:endParaRPr lang="fr-FR" sz="2000" dirty="0">
                        <a:effectLst/>
                        <a:latin typeface="+mn-lt"/>
                        <a:ea typeface="Calibri"/>
                        <a:cs typeface="Times New Roman"/>
                      </a:endParaRPr>
                    </a:p>
                  </a:txBody>
                  <a:tcPr marL="68580" marR="68580" marT="0" marB="0">
                    <a:solidFill>
                      <a:srgbClr val="FFC000"/>
                    </a:solidFill>
                  </a:tcPr>
                </a:tc>
              </a:tr>
              <a:tr h="539431">
                <a:tc>
                  <a:txBody>
                    <a:bodyPr/>
                    <a:lstStyle/>
                    <a:p>
                      <a:pPr>
                        <a:lnSpc>
                          <a:spcPct val="107000"/>
                        </a:lnSpc>
                        <a:spcAft>
                          <a:spcPts val="800"/>
                        </a:spcAft>
                      </a:pPr>
                      <a:r>
                        <a:rPr lang="en-GB" sz="1200" dirty="0">
                          <a:effectLst/>
                          <a:latin typeface="+mn-lt"/>
                          <a:ea typeface="Calibri"/>
                          <a:cs typeface="Times New Roman"/>
                        </a:rPr>
                        <a:t>CP-173036</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29.274</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1877</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Rel-15</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Addition of UE additional security capabilities</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C4-176328</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EDCE5-CT</a:t>
                      </a:r>
                      <a:endParaRPr lang="fr-FR" sz="2000" dirty="0">
                        <a:effectLst/>
                        <a:latin typeface="+mn-lt"/>
                        <a:ea typeface="Calibri"/>
                        <a:cs typeface="Times New Roman"/>
                      </a:endParaRPr>
                    </a:p>
                  </a:txBody>
                  <a:tcPr marL="68580" marR="68580" marT="0" marB="0">
                    <a:solidFill>
                      <a:schemeClr val="tx2">
                        <a:lumMod val="20000"/>
                        <a:lumOff val="80000"/>
                      </a:schemeClr>
                    </a:solidFill>
                  </a:tcPr>
                </a:tc>
                <a:tc>
                  <a:txBody>
                    <a:bodyPr/>
                    <a:lstStyle/>
                    <a:p>
                      <a:pPr>
                        <a:lnSpc>
                          <a:spcPct val="107000"/>
                        </a:lnSpc>
                        <a:spcAft>
                          <a:spcPts val="800"/>
                        </a:spcAft>
                      </a:pPr>
                      <a:r>
                        <a:rPr lang="en-GB" sz="1200" dirty="0">
                          <a:effectLst/>
                          <a:latin typeface="+mn-lt"/>
                          <a:ea typeface="Calibri"/>
                          <a:cs typeface="Times New Roman"/>
                        </a:rPr>
                        <a:t>33.401-0648</a:t>
                      </a:r>
                      <a:br>
                        <a:rPr lang="en-GB" sz="1200" dirty="0">
                          <a:effectLst/>
                          <a:latin typeface="+mn-lt"/>
                          <a:ea typeface="Calibri"/>
                          <a:cs typeface="Times New Roman"/>
                        </a:rPr>
                      </a:br>
                      <a:r>
                        <a:rPr lang="en-GB" sz="1200" dirty="0">
                          <a:effectLst/>
                          <a:latin typeface="+mn-lt"/>
                          <a:ea typeface="Calibri"/>
                          <a:cs typeface="Times New Roman"/>
                        </a:rPr>
                        <a:t>24.301-2954</a:t>
                      </a:r>
                      <a:endParaRPr lang="fr-FR" sz="2000" dirty="0">
                        <a:effectLst/>
                        <a:latin typeface="+mn-lt"/>
                        <a:ea typeface="Calibri"/>
                        <a:cs typeface="Times New Roman"/>
                      </a:endParaRPr>
                    </a:p>
                    <a:p>
                      <a:pPr>
                        <a:lnSpc>
                          <a:spcPct val="107000"/>
                        </a:lnSpc>
                        <a:spcAft>
                          <a:spcPts val="800"/>
                        </a:spcAft>
                      </a:pPr>
                      <a:r>
                        <a:rPr lang="en-GB" sz="1200" dirty="0">
                          <a:effectLst/>
                          <a:latin typeface="+mn-lt"/>
                          <a:ea typeface="Calibri"/>
                          <a:cs typeface="Times New Roman"/>
                        </a:rPr>
                        <a:t> </a:t>
                      </a:r>
                      <a:endParaRPr lang="fr-FR" sz="2000" dirty="0">
                        <a:effectLst/>
                        <a:latin typeface="+mn-lt"/>
                        <a:ea typeface="Calibri"/>
                        <a:cs typeface="Times New Roman"/>
                      </a:endParaRPr>
                    </a:p>
                  </a:txBody>
                  <a:tcPr marL="68580" marR="68580" marT="0" marB="0">
                    <a:solidFill>
                      <a:schemeClr val="tx2">
                        <a:lumMod val="20000"/>
                        <a:lumOff val="80000"/>
                      </a:schemeClr>
                    </a:solidFill>
                  </a:tcPr>
                </a:tc>
              </a:tr>
              <a:tr h="539431">
                <a:tc>
                  <a:txBody>
                    <a:bodyPr/>
                    <a:lstStyle/>
                    <a:p>
                      <a:pPr>
                        <a:lnSpc>
                          <a:spcPct val="107000"/>
                        </a:lnSpc>
                        <a:spcAft>
                          <a:spcPts val="800"/>
                        </a:spcAft>
                      </a:pPr>
                      <a:r>
                        <a:rPr lang="en-GB" sz="1200" dirty="0">
                          <a:effectLst/>
                          <a:latin typeface="+mn-lt"/>
                          <a:ea typeface="Calibri"/>
                          <a:cs typeface="Times New Roman"/>
                        </a:rPr>
                        <a:t>CP-173036</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29.305</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0063</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Rel-15</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Mapping of </a:t>
                      </a:r>
                      <a:r>
                        <a:rPr lang="en-GB" sz="1200" dirty="0" err="1">
                          <a:effectLst/>
                          <a:latin typeface="+mn-lt"/>
                          <a:ea typeface="Calibri"/>
                          <a:cs typeface="Times New Roman"/>
                        </a:rPr>
                        <a:t>ext-AccessRestrictionData</a:t>
                      </a:r>
                      <a:r>
                        <a:rPr lang="en-GB" sz="1200" dirty="0">
                          <a:effectLst/>
                          <a:latin typeface="+mn-lt"/>
                          <a:ea typeface="Calibri"/>
                          <a:cs typeface="Times New Roman"/>
                        </a:rPr>
                        <a:t> in IWF</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C4-175115</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EDCE5-CT</a:t>
                      </a:r>
                      <a:endParaRPr lang="fr-FR" sz="2000" dirty="0">
                        <a:effectLst/>
                        <a:latin typeface="+mn-lt"/>
                        <a:ea typeface="Calibri"/>
                        <a:cs typeface="Times New Roman"/>
                      </a:endParaRPr>
                    </a:p>
                  </a:txBody>
                  <a:tcPr marL="68580" marR="68580" marT="0" marB="0">
                    <a:solidFill>
                      <a:srgbClr val="FFC000"/>
                    </a:solidFill>
                  </a:tcPr>
                </a:tc>
                <a:tc>
                  <a:txBody>
                    <a:bodyPr/>
                    <a:lstStyle/>
                    <a:p>
                      <a:pPr>
                        <a:lnSpc>
                          <a:spcPct val="107000"/>
                        </a:lnSpc>
                        <a:spcAft>
                          <a:spcPts val="800"/>
                        </a:spcAft>
                      </a:pPr>
                      <a:r>
                        <a:rPr lang="en-GB" sz="1200" dirty="0">
                          <a:effectLst/>
                          <a:latin typeface="+mn-lt"/>
                          <a:ea typeface="Calibri"/>
                          <a:cs typeface="Times New Roman"/>
                        </a:rPr>
                        <a:t>29.002-1240</a:t>
                      </a:r>
                      <a:endParaRPr lang="fr-FR" sz="2000" dirty="0">
                        <a:effectLst/>
                        <a:latin typeface="+mn-lt"/>
                        <a:ea typeface="Calibri"/>
                        <a:cs typeface="Times New Roman"/>
                      </a:endParaRPr>
                    </a:p>
                    <a:p>
                      <a:pPr>
                        <a:lnSpc>
                          <a:spcPct val="107000"/>
                        </a:lnSpc>
                        <a:spcAft>
                          <a:spcPts val="800"/>
                        </a:spcAft>
                      </a:pPr>
                      <a:r>
                        <a:rPr lang="en-GB" sz="1200" dirty="0">
                          <a:effectLst/>
                          <a:latin typeface="+mn-lt"/>
                          <a:ea typeface="Calibri"/>
                          <a:cs typeface="Times New Roman"/>
                        </a:rPr>
                        <a:t> </a:t>
                      </a:r>
                      <a:endParaRPr lang="fr-FR" sz="2000" dirty="0">
                        <a:effectLst/>
                        <a:latin typeface="+mn-lt"/>
                        <a:ea typeface="Calibri"/>
                        <a:cs typeface="Times New Roman"/>
                      </a:endParaRPr>
                    </a:p>
                  </a:txBody>
                  <a:tcPr marL="68580" marR="68580" marT="0" marB="0">
                    <a:solidFill>
                      <a:srgbClr val="FFC000"/>
                    </a:solidFill>
                  </a:tcPr>
                </a:tc>
              </a:tr>
            </a:tbl>
          </a:graphicData>
        </a:graphic>
      </p:graphicFrame>
    </p:spTree>
    <p:extLst>
      <p:ext uri="{BB962C8B-B14F-4D97-AF65-F5344CB8AC3E}">
        <p14:creationId xmlns:p14="http://schemas.microsoft.com/office/powerpoint/2010/main" val="360208726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CRs Overview</a:t>
            </a:r>
            <a:endParaRPr lang="en-GB" dirty="0" smtClean="0">
              <a:latin typeface="Arial" charset="0"/>
              <a:cs typeface="Arial" charset="0"/>
            </a:endParaRPr>
          </a:p>
        </p:txBody>
      </p:sp>
      <p:sp>
        <p:nvSpPr>
          <p:cNvPr id="39939" name="Rectangle 3"/>
          <p:cNvSpPr>
            <a:spLocks noGrp="1"/>
          </p:cNvSpPr>
          <p:nvPr>
            <p:ph type="body" idx="1"/>
          </p:nvPr>
        </p:nvSpPr>
        <p:spPr>
          <a:xfrm>
            <a:off x="392439" y="1122579"/>
            <a:ext cx="8567737" cy="4940088"/>
          </a:xfrm>
        </p:spPr>
        <p:txBody>
          <a:bodyPr/>
          <a:lstStyle/>
          <a:p>
            <a:pPr>
              <a:lnSpc>
                <a:spcPct val="90000"/>
              </a:lnSpc>
              <a:defRPr/>
            </a:pPr>
            <a:r>
              <a:rPr lang="en-GB" altLang="de-DE" sz="2400" dirty="0" smtClean="0">
                <a:cs typeface="Arial" charset="0"/>
              </a:rPr>
              <a:t>Rel-15 </a:t>
            </a:r>
            <a:r>
              <a:rPr lang="en-GB" altLang="de-DE" sz="2400" dirty="0">
                <a:cs typeface="Arial" charset="0"/>
              </a:rPr>
              <a:t>CRs (Category B, </a:t>
            </a:r>
            <a:r>
              <a:rPr lang="en-GB" altLang="de-DE" sz="2400" dirty="0" smtClean="0">
                <a:cs typeface="Arial" charset="0"/>
              </a:rPr>
              <a:t>C, F)</a:t>
            </a:r>
            <a:endParaRPr lang="en-GB" altLang="de-DE" sz="2000" dirty="0">
              <a:cs typeface="Arial" charset="0"/>
            </a:endParaRPr>
          </a:p>
          <a:p>
            <a:pPr lvl="1">
              <a:lnSpc>
                <a:spcPct val="90000"/>
              </a:lnSpc>
              <a:defRPr/>
            </a:pPr>
            <a:r>
              <a:rPr lang="en-GB" altLang="de-DE" sz="1800" dirty="0" smtClean="0">
                <a:cs typeface="Arial" charset="0"/>
              </a:rPr>
              <a:t>63 agreed CRs</a:t>
            </a:r>
          </a:p>
          <a:p>
            <a:pPr lvl="1">
              <a:lnSpc>
                <a:spcPct val="90000"/>
              </a:lnSpc>
              <a:defRPr/>
            </a:pPr>
            <a:r>
              <a:rPr lang="en-GB" altLang="de-DE" sz="1800" dirty="0" smtClean="0">
                <a:cs typeface="Arial" charset="0"/>
              </a:rPr>
              <a:t>Specifications impacted by 5GS</a:t>
            </a:r>
          </a:p>
          <a:p>
            <a:pPr lvl="1">
              <a:lnSpc>
                <a:spcPct val="90000"/>
              </a:lnSpc>
              <a:defRPr/>
            </a:pPr>
            <a:r>
              <a:rPr lang="en-GB" sz="1800" dirty="0" smtClean="0">
                <a:cs typeface="Arial" charset="0"/>
              </a:rPr>
              <a:t>EDCE5, NAPS, USOS</a:t>
            </a:r>
            <a:r>
              <a:rPr lang="en-GB" sz="1800" dirty="0" smtClean="0"/>
              <a:t> </a:t>
            </a:r>
            <a:endParaRPr lang="en-GB" altLang="de-DE" sz="1800" dirty="0" smtClean="0">
              <a:cs typeface="Arial" charset="0"/>
            </a:endParaRPr>
          </a:p>
          <a:p>
            <a:pPr lvl="1">
              <a:lnSpc>
                <a:spcPct val="90000"/>
              </a:lnSpc>
              <a:defRPr/>
            </a:pPr>
            <a:r>
              <a:rPr lang="fr-FR" altLang="de-DE" sz="1800" dirty="0" err="1" smtClean="0">
                <a:cs typeface="Arial" charset="0"/>
              </a:rPr>
              <a:t>Some</a:t>
            </a:r>
            <a:r>
              <a:rPr lang="fr-FR" altLang="de-DE" sz="1800" dirty="0" smtClean="0">
                <a:cs typeface="Arial" charset="0"/>
              </a:rPr>
              <a:t> TEI15 clarifications/corrections</a:t>
            </a:r>
            <a:endParaRPr lang="en-GB" altLang="de-DE" sz="1800" dirty="0">
              <a:cs typeface="Arial" charset="0"/>
            </a:endParaRPr>
          </a:p>
          <a:p>
            <a:pPr lvl="1">
              <a:lnSpc>
                <a:spcPct val="90000"/>
              </a:lnSpc>
              <a:defRPr/>
            </a:pPr>
            <a:endParaRPr lang="en-GB" altLang="de-DE" sz="1800" dirty="0">
              <a:cs typeface="Arial" charset="0"/>
            </a:endParaRPr>
          </a:p>
          <a:p>
            <a:pPr>
              <a:lnSpc>
                <a:spcPct val="80000"/>
              </a:lnSpc>
              <a:defRPr/>
            </a:pPr>
            <a:r>
              <a:rPr lang="en-GB" sz="2400" dirty="0">
                <a:cs typeface="Arial" pitchFamily="34" charset="0"/>
              </a:rPr>
              <a:t>Rel-14 CRs (Category </a:t>
            </a:r>
            <a:r>
              <a:rPr lang="en-GB" altLang="de-DE" sz="2400" dirty="0">
                <a:cs typeface="Arial" charset="0"/>
              </a:rPr>
              <a:t>B, C, F</a:t>
            </a:r>
            <a:r>
              <a:rPr lang="en-GB" sz="2400" dirty="0" smtClean="0">
                <a:cs typeface="Arial" pitchFamily="34" charset="0"/>
              </a:rPr>
              <a:t>)</a:t>
            </a:r>
          </a:p>
          <a:p>
            <a:pPr lvl="1">
              <a:lnSpc>
                <a:spcPct val="80000"/>
              </a:lnSpc>
              <a:defRPr/>
            </a:pPr>
            <a:r>
              <a:rPr lang="en-US" sz="1800" dirty="0" smtClean="0">
                <a:cs typeface="Arial" pitchFamily="34" charset="0"/>
              </a:rPr>
              <a:t>33 agreed CRs</a:t>
            </a:r>
          </a:p>
          <a:p>
            <a:pPr lvl="1">
              <a:lnSpc>
                <a:spcPct val="80000"/>
              </a:lnSpc>
              <a:defRPr/>
            </a:pPr>
            <a:r>
              <a:rPr lang="en-US" sz="1800" dirty="0" smtClean="0">
                <a:cs typeface="Arial" pitchFamily="34" charset="0"/>
              </a:rPr>
              <a:t>Support </a:t>
            </a:r>
            <a:r>
              <a:rPr lang="en-US" sz="1800" dirty="0">
                <a:cs typeface="Arial" pitchFamily="34" charset="0"/>
              </a:rPr>
              <a:t>of Emergency services over WLAN - phase </a:t>
            </a:r>
            <a:r>
              <a:rPr lang="en-US" sz="1800" dirty="0" smtClean="0">
                <a:cs typeface="Arial" pitchFamily="34" charset="0"/>
              </a:rPr>
              <a:t>2</a:t>
            </a:r>
          </a:p>
          <a:p>
            <a:pPr lvl="1">
              <a:lnSpc>
                <a:spcPct val="80000"/>
              </a:lnSpc>
              <a:defRPr/>
            </a:pPr>
            <a:r>
              <a:rPr lang="en-US" sz="1800" dirty="0" smtClean="0">
                <a:cs typeface="Arial" pitchFamily="34" charset="0"/>
              </a:rPr>
              <a:t>Charging aspects for CUPS</a:t>
            </a:r>
          </a:p>
          <a:p>
            <a:pPr lvl="1">
              <a:lnSpc>
                <a:spcPct val="80000"/>
              </a:lnSpc>
              <a:defRPr/>
            </a:pPr>
            <a:r>
              <a:rPr lang="fr-FR" altLang="de-DE" sz="1800" dirty="0" err="1">
                <a:cs typeface="Arial" charset="0"/>
              </a:rPr>
              <a:t>Some</a:t>
            </a:r>
            <a:r>
              <a:rPr lang="fr-FR" altLang="de-DE" sz="1800" dirty="0">
                <a:cs typeface="Arial" charset="0"/>
              </a:rPr>
              <a:t> </a:t>
            </a:r>
            <a:r>
              <a:rPr lang="fr-FR" altLang="de-DE" sz="1800" dirty="0" smtClean="0">
                <a:cs typeface="Arial" charset="0"/>
              </a:rPr>
              <a:t>TEI14 </a:t>
            </a:r>
            <a:r>
              <a:rPr lang="fr-FR" altLang="de-DE" sz="1800" dirty="0">
                <a:cs typeface="Arial" charset="0"/>
              </a:rPr>
              <a:t>clarifications/corrections</a:t>
            </a:r>
            <a:endParaRPr lang="en-GB" altLang="de-DE" sz="1800" dirty="0">
              <a:cs typeface="Arial" charset="0"/>
            </a:endParaRPr>
          </a:p>
          <a:p>
            <a:pPr marL="0" indent="0">
              <a:lnSpc>
                <a:spcPct val="80000"/>
              </a:lnSpc>
              <a:buNone/>
              <a:defRPr/>
            </a:pPr>
            <a:endParaRPr lang="en-GB" sz="2000" dirty="0" smtClean="0">
              <a:cs typeface="Arial" pitchFamily="34" charset="0"/>
            </a:endParaRPr>
          </a:p>
          <a:p>
            <a:pPr>
              <a:lnSpc>
                <a:spcPct val="80000"/>
              </a:lnSpc>
              <a:defRPr/>
            </a:pPr>
            <a:r>
              <a:rPr lang="en-GB" sz="2400" dirty="0" smtClean="0">
                <a:cs typeface="Arial" pitchFamily="34" charset="0"/>
              </a:rPr>
              <a:t>Rel-13 CRs (Category F)</a:t>
            </a:r>
            <a:endParaRPr lang="en-GB" sz="2400" dirty="0">
              <a:cs typeface="Arial" pitchFamily="34" charset="0"/>
            </a:endParaRPr>
          </a:p>
          <a:p>
            <a:pPr lvl="1">
              <a:lnSpc>
                <a:spcPct val="80000"/>
              </a:lnSpc>
              <a:defRPr/>
            </a:pPr>
            <a:r>
              <a:rPr lang="en-US" sz="1800" dirty="0" smtClean="0">
                <a:cs typeface="Arial" pitchFamily="34" charset="0"/>
              </a:rPr>
              <a:t>6 </a:t>
            </a:r>
            <a:r>
              <a:rPr lang="en-US" sz="1800" dirty="0">
                <a:cs typeface="Arial" pitchFamily="34" charset="0"/>
              </a:rPr>
              <a:t>agreed CRs</a:t>
            </a:r>
          </a:p>
          <a:p>
            <a:pPr lvl="1">
              <a:lnSpc>
                <a:spcPct val="80000"/>
              </a:lnSpc>
              <a:defRPr/>
            </a:pPr>
            <a:r>
              <a:rPr lang="en-US" sz="1800" dirty="0" smtClean="0">
                <a:cs typeface="Arial" pitchFamily="34" charset="0"/>
              </a:rPr>
              <a:t>Correction to </a:t>
            </a:r>
            <a:r>
              <a:rPr lang="en-US" sz="1800" dirty="0" err="1" smtClean="0">
                <a:cs typeface="Arial" pitchFamily="34" charset="0"/>
              </a:rPr>
              <a:t>CIoT</a:t>
            </a:r>
            <a:r>
              <a:rPr lang="en-US" sz="1800" dirty="0" smtClean="0">
                <a:cs typeface="Arial" pitchFamily="34" charset="0"/>
              </a:rPr>
              <a:t> and MONTE</a:t>
            </a:r>
            <a:endParaRPr lang="en-US" sz="1800" dirty="0">
              <a:cs typeface="Arial" pitchFamily="34" charset="0"/>
            </a:endParaRPr>
          </a:p>
          <a:p>
            <a:pPr lvl="1">
              <a:lnSpc>
                <a:spcPct val="80000"/>
              </a:lnSpc>
              <a:defRPr/>
            </a:pPr>
            <a:r>
              <a:rPr lang="fr-FR" altLang="de-DE" sz="1800" dirty="0" err="1" smtClean="0">
                <a:cs typeface="Arial" charset="0"/>
              </a:rPr>
              <a:t>Some</a:t>
            </a:r>
            <a:r>
              <a:rPr lang="fr-FR" altLang="de-DE" sz="1800" dirty="0" smtClean="0">
                <a:cs typeface="Arial" charset="0"/>
              </a:rPr>
              <a:t> TEI13 corrections</a:t>
            </a:r>
            <a:endParaRPr lang="en-GB" altLang="de-DE" sz="1800" dirty="0">
              <a:cs typeface="Arial" charset="0"/>
            </a:endParaRPr>
          </a:p>
          <a:p>
            <a:pPr marL="0" indent="0">
              <a:lnSpc>
                <a:spcPct val="80000"/>
              </a:lnSpc>
              <a:buNone/>
              <a:defRPr/>
            </a:pPr>
            <a:endParaRPr lang="en-GB" sz="2000" dirty="0" smtClean="0">
              <a:cs typeface="Arial" pitchFamily="34" charset="0"/>
            </a:endParaRPr>
          </a:p>
          <a:p>
            <a:pPr marL="0" indent="0">
              <a:lnSpc>
                <a:spcPct val="80000"/>
              </a:lnSpc>
              <a:buNone/>
              <a:defRPr/>
            </a:pPr>
            <a:endParaRPr lang="en-GB" sz="2000" dirty="0">
              <a:cs typeface="Arial" pitchFamily="34" charset="0"/>
            </a:endParaRPr>
          </a:p>
          <a:p>
            <a:pPr marL="0" indent="0">
              <a:lnSpc>
                <a:spcPct val="80000"/>
              </a:lnSpc>
              <a:buNone/>
              <a:defRPr/>
            </a:pPr>
            <a:endParaRPr lang="en-GB" altLang="ko-KR" sz="2000" dirty="0" smtClean="0">
              <a:ea typeface="굴림" pitchFamily="34" charset="-127"/>
              <a:cs typeface="Arial" pitchFamily="34" charset="0"/>
            </a:endParaRPr>
          </a:p>
          <a:p>
            <a:pPr>
              <a:lnSpc>
                <a:spcPct val="80000"/>
              </a:lnSpc>
              <a:buFontTx/>
              <a:buNone/>
              <a:defRPr/>
            </a:pPr>
            <a:endParaRPr lang="en-GB" sz="2000" dirty="0" smtClean="0">
              <a:cs typeface="Arial" pitchFamily="34" charset="0"/>
            </a:endParaRPr>
          </a:p>
        </p:txBody>
      </p:sp>
    </p:spTree>
    <p:extLst>
      <p:ext uri="{BB962C8B-B14F-4D97-AF65-F5344CB8AC3E}">
        <p14:creationId xmlns:p14="http://schemas.microsoft.com/office/powerpoint/2010/main" val="318146013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p:cNvSpPr>
          <p:nvPr>
            <p:ph type="title"/>
          </p:nvPr>
        </p:nvSpPr>
        <p:spPr>
          <a:xfrm>
            <a:off x="457200" y="274638"/>
            <a:ext cx="6834188" cy="906462"/>
          </a:xfrm>
        </p:spPr>
        <p:txBody>
          <a:bodyPr/>
          <a:lstStyle/>
          <a:p>
            <a:r>
              <a:rPr lang="en-US" altLang="de-DE" dirty="0" smtClean="0">
                <a:latin typeface="Arial" charset="0"/>
                <a:cs typeface="Arial" charset="0"/>
              </a:rPr>
              <a:t>CRs Overview</a:t>
            </a:r>
            <a:endParaRPr lang="en-GB" dirty="0" smtClean="0">
              <a:latin typeface="Arial" charset="0"/>
              <a:cs typeface="Arial" charset="0"/>
            </a:endParaRPr>
          </a:p>
        </p:txBody>
      </p:sp>
      <p:sp>
        <p:nvSpPr>
          <p:cNvPr id="39939" name="Rectangle 3"/>
          <p:cNvSpPr>
            <a:spLocks noGrp="1"/>
          </p:cNvSpPr>
          <p:nvPr>
            <p:ph type="body" idx="1"/>
          </p:nvPr>
        </p:nvSpPr>
        <p:spPr>
          <a:xfrm>
            <a:off x="392439" y="1122579"/>
            <a:ext cx="8567737" cy="4940088"/>
          </a:xfrm>
        </p:spPr>
        <p:txBody>
          <a:bodyPr/>
          <a:lstStyle/>
          <a:p>
            <a:pPr>
              <a:lnSpc>
                <a:spcPct val="90000"/>
              </a:lnSpc>
              <a:defRPr/>
            </a:pPr>
            <a:r>
              <a:rPr lang="en-GB" altLang="de-DE" sz="2400" dirty="0" smtClean="0">
                <a:cs typeface="Arial" charset="0"/>
              </a:rPr>
              <a:t>Rel-12 </a:t>
            </a:r>
            <a:r>
              <a:rPr lang="en-GB" altLang="de-DE" sz="2400" dirty="0">
                <a:cs typeface="Arial" charset="0"/>
              </a:rPr>
              <a:t>CRs </a:t>
            </a:r>
            <a:r>
              <a:rPr lang="en-GB" altLang="de-DE" sz="2400" dirty="0" smtClean="0">
                <a:cs typeface="Arial" charset="0"/>
              </a:rPr>
              <a:t>(Category F)</a:t>
            </a:r>
            <a:endParaRPr lang="en-GB" altLang="de-DE" sz="2000" dirty="0">
              <a:cs typeface="Arial" charset="0"/>
            </a:endParaRPr>
          </a:p>
          <a:p>
            <a:pPr lvl="1">
              <a:lnSpc>
                <a:spcPct val="90000"/>
              </a:lnSpc>
              <a:defRPr/>
            </a:pPr>
            <a:r>
              <a:rPr lang="en-GB" altLang="de-DE" sz="1800" dirty="0" smtClean="0">
                <a:cs typeface="Arial" charset="0"/>
              </a:rPr>
              <a:t>1 agreed CR</a:t>
            </a:r>
          </a:p>
          <a:p>
            <a:pPr lvl="1">
              <a:lnSpc>
                <a:spcPct val="90000"/>
              </a:lnSpc>
              <a:defRPr/>
            </a:pPr>
            <a:r>
              <a:rPr lang="en-US" altLang="de-DE" sz="1800" dirty="0" smtClean="0">
                <a:cs typeface="Arial" charset="0"/>
              </a:rPr>
              <a:t>Subscriber data: Discontinuation </a:t>
            </a:r>
            <a:r>
              <a:rPr lang="en-US" altLang="de-DE" sz="1800" dirty="0">
                <a:cs typeface="Arial" charset="0"/>
              </a:rPr>
              <a:t>of TS 32.252 (I-WLAN Charging</a:t>
            </a:r>
            <a:r>
              <a:rPr lang="en-US" altLang="de-DE" sz="1800" dirty="0" smtClean="0">
                <a:cs typeface="Arial" charset="0"/>
              </a:rPr>
              <a:t>)</a:t>
            </a:r>
            <a:endParaRPr lang="en-GB" altLang="de-DE" sz="1800" dirty="0">
              <a:cs typeface="Arial" charset="0"/>
            </a:endParaRPr>
          </a:p>
          <a:p>
            <a:pPr lvl="1">
              <a:lnSpc>
                <a:spcPct val="90000"/>
              </a:lnSpc>
              <a:defRPr/>
            </a:pPr>
            <a:endParaRPr lang="en-GB" altLang="de-DE" sz="1800" dirty="0">
              <a:cs typeface="Arial" charset="0"/>
            </a:endParaRPr>
          </a:p>
          <a:p>
            <a:pPr>
              <a:lnSpc>
                <a:spcPct val="80000"/>
              </a:lnSpc>
              <a:defRPr/>
            </a:pPr>
            <a:r>
              <a:rPr lang="en-GB" sz="2400" dirty="0" smtClean="0">
                <a:cs typeface="Arial" pitchFamily="34" charset="0"/>
              </a:rPr>
              <a:t>Rel-11 </a:t>
            </a:r>
            <a:r>
              <a:rPr lang="en-GB" sz="2400" dirty="0">
                <a:cs typeface="Arial" pitchFamily="34" charset="0"/>
              </a:rPr>
              <a:t>CRs </a:t>
            </a:r>
            <a:r>
              <a:rPr lang="en-GB" sz="2400" dirty="0" smtClean="0">
                <a:cs typeface="Arial" pitchFamily="34" charset="0"/>
              </a:rPr>
              <a:t>(Category </a:t>
            </a:r>
            <a:r>
              <a:rPr lang="en-GB" altLang="de-DE" sz="2400" dirty="0" smtClean="0">
                <a:cs typeface="Arial" charset="0"/>
              </a:rPr>
              <a:t>F</a:t>
            </a:r>
            <a:r>
              <a:rPr lang="en-GB" sz="2400" dirty="0" smtClean="0">
                <a:cs typeface="Arial" pitchFamily="34" charset="0"/>
              </a:rPr>
              <a:t>)</a:t>
            </a:r>
          </a:p>
          <a:p>
            <a:pPr lvl="1">
              <a:lnSpc>
                <a:spcPct val="80000"/>
              </a:lnSpc>
              <a:defRPr/>
            </a:pPr>
            <a:r>
              <a:rPr lang="en-US" sz="1800" dirty="0" smtClean="0">
                <a:cs typeface="Arial" pitchFamily="34" charset="0"/>
              </a:rPr>
              <a:t>1 agreed CR</a:t>
            </a:r>
          </a:p>
          <a:p>
            <a:pPr lvl="1">
              <a:lnSpc>
                <a:spcPct val="80000"/>
              </a:lnSpc>
              <a:defRPr/>
            </a:pPr>
            <a:r>
              <a:rPr lang="en-US" sz="1800" dirty="0" smtClean="0">
                <a:cs typeface="Arial" pitchFamily="34" charset="0"/>
              </a:rPr>
              <a:t>Diameter: Missing AVP </a:t>
            </a:r>
            <a:r>
              <a:rPr lang="en-US" sz="1800" dirty="0">
                <a:cs typeface="Arial" pitchFamily="34" charset="0"/>
              </a:rPr>
              <a:t>codes for TS </a:t>
            </a:r>
            <a:r>
              <a:rPr lang="en-US" sz="1800" dirty="0" smtClean="0">
                <a:cs typeface="Arial" pitchFamily="34" charset="0"/>
              </a:rPr>
              <a:t>29.219</a:t>
            </a:r>
            <a:endParaRPr lang="en-GB" altLang="de-DE" sz="1800" dirty="0">
              <a:cs typeface="Arial" charset="0"/>
            </a:endParaRPr>
          </a:p>
          <a:p>
            <a:pPr marL="0" indent="0">
              <a:lnSpc>
                <a:spcPct val="80000"/>
              </a:lnSpc>
              <a:buNone/>
              <a:defRPr/>
            </a:pPr>
            <a:endParaRPr lang="en-GB" sz="2000" dirty="0" smtClean="0">
              <a:cs typeface="Arial" pitchFamily="34" charset="0"/>
            </a:endParaRPr>
          </a:p>
          <a:p>
            <a:pPr>
              <a:lnSpc>
                <a:spcPct val="80000"/>
              </a:lnSpc>
              <a:defRPr/>
            </a:pPr>
            <a:r>
              <a:rPr lang="en-GB" sz="2400" dirty="0" smtClean="0">
                <a:cs typeface="Arial" pitchFamily="34" charset="0"/>
              </a:rPr>
              <a:t>Rel-8 CRs (Category F)</a:t>
            </a:r>
            <a:endParaRPr lang="en-GB" sz="2400" dirty="0">
              <a:cs typeface="Arial" pitchFamily="34" charset="0"/>
            </a:endParaRPr>
          </a:p>
          <a:p>
            <a:pPr lvl="1">
              <a:lnSpc>
                <a:spcPct val="80000"/>
              </a:lnSpc>
              <a:defRPr/>
            </a:pPr>
            <a:r>
              <a:rPr lang="en-US" sz="1800" dirty="0" smtClean="0">
                <a:cs typeface="Arial" pitchFamily="34" charset="0"/>
              </a:rPr>
              <a:t>1 </a:t>
            </a:r>
            <a:r>
              <a:rPr lang="en-US" sz="1800" dirty="0">
                <a:cs typeface="Arial" pitchFamily="34" charset="0"/>
              </a:rPr>
              <a:t>agreed </a:t>
            </a:r>
            <a:r>
              <a:rPr lang="en-US" sz="1800" dirty="0" smtClean="0">
                <a:cs typeface="Arial" pitchFamily="34" charset="0"/>
              </a:rPr>
              <a:t>CR</a:t>
            </a:r>
            <a:endParaRPr lang="en-US" sz="1800" dirty="0">
              <a:cs typeface="Arial" pitchFamily="34" charset="0"/>
            </a:endParaRPr>
          </a:p>
          <a:p>
            <a:pPr lvl="1">
              <a:lnSpc>
                <a:spcPct val="80000"/>
              </a:lnSpc>
              <a:defRPr/>
            </a:pPr>
            <a:r>
              <a:rPr lang="en-US" sz="1800" dirty="0" smtClean="0">
                <a:cs typeface="Arial" pitchFamily="34" charset="0"/>
              </a:rPr>
              <a:t>GTP: Correction </a:t>
            </a:r>
            <a:r>
              <a:rPr lang="en-US" sz="1800" dirty="0">
                <a:cs typeface="Arial" pitchFamily="34" charset="0"/>
              </a:rPr>
              <a:t>in the SGW handling of </a:t>
            </a:r>
            <a:r>
              <a:rPr lang="en-US" sz="1800" dirty="0" smtClean="0">
                <a:cs typeface="Arial" pitchFamily="34" charset="0"/>
              </a:rPr>
              <a:t>TFT</a:t>
            </a:r>
            <a:endParaRPr lang="en-GB" sz="2000" dirty="0" smtClean="0">
              <a:cs typeface="Arial" pitchFamily="34" charset="0"/>
            </a:endParaRPr>
          </a:p>
          <a:p>
            <a:pPr marL="0" indent="0">
              <a:lnSpc>
                <a:spcPct val="80000"/>
              </a:lnSpc>
              <a:buNone/>
              <a:defRPr/>
            </a:pPr>
            <a:endParaRPr lang="en-GB" sz="2000" dirty="0">
              <a:cs typeface="Arial" pitchFamily="34" charset="0"/>
            </a:endParaRPr>
          </a:p>
          <a:p>
            <a:pPr marL="0" indent="0">
              <a:lnSpc>
                <a:spcPct val="80000"/>
              </a:lnSpc>
              <a:buNone/>
              <a:defRPr/>
            </a:pPr>
            <a:endParaRPr lang="en-GB" altLang="ko-KR" sz="2000" dirty="0" smtClean="0">
              <a:ea typeface="굴림" pitchFamily="34" charset="-127"/>
              <a:cs typeface="Arial" pitchFamily="34" charset="0"/>
            </a:endParaRPr>
          </a:p>
          <a:p>
            <a:pPr>
              <a:lnSpc>
                <a:spcPct val="80000"/>
              </a:lnSpc>
              <a:buFontTx/>
              <a:buNone/>
              <a:defRPr/>
            </a:pPr>
            <a:endParaRPr lang="en-GB" sz="2000" dirty="0" smtClean="0">
              <a:cs typeface="Arial" pitchFamily="34" charset="0"/>
            </a:endParaRPr>
          </a:p>
        </p:txBody>
      </p:sp>
    </p:spTree>
    <p:extLst>
      <p:ext uri="{BB962C8B-B14F-4D97-AF65-F5344CB8AC3E}">
        <p14:creationId xmlns:p14="http://schemas.microsoft.com/office/powerpoint/2010/main" val="381860742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ChangeArrowheads="1"/>
          </p:cNvSpPr>
          <p:nvPr/>
        </p:nvSpPr>
        <p:spPr bwMode="auto">
          <a:xfrm>
            <a:off x="457200" y="274638"/>
            <a:ext cx="6834188"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r>
              <a:rPr lang="en-US" altLang="de-DE" sz="3200" dirty="0">
                <a:solidFill>
                  <a:srgbClr val="FF0000"/>
                </a:solidFill>
                <a:latin typeface="Arial" pitchFamily="34" charset="0"/>
                <a:cs typeface="Arial" pitchFamily="34" charset="0"/>
              </a:rPr>
              <a:t>TSG CT WG</a:t>
            </a:r>
            <a:r>
              <a:rPr lang="de-DE" altLang="de-DE" sz="3200" dirty="0">
                <a:solidFill>
                  <a:srgbClr val="FF0000"/>
                </a:solidFill>
                <a:latin typeface="Arial" pitchFamily="34" charset="0"/>
                <a:cs typeface="Arial" pitchFamily="34" charset="0"/>
              </a:rPr>
              <a:t>4</a:t>
            </a:r>
            <a:r>
              <a:rPr lang="en-US" altLang="de-DE" sz="3200" dirty="0">
                <a:solidFill>
                  <a:srgbClr val="FF0000"/>
                </a:solidFill>
                <a:latin typeface="Arial" pitchFamily="34" charset="0"/>
                <a:cs typeface="Arial" pitchFamily="34" charset="0"/>
              </a:rPr>
              <a:t> Statistics</a:t>
            </a:r>
          </a:p>
        </p:txBody>
      </p:sp>
      <p:sp>
        <p:nvSpPr>
          <p:cNvPr id="17411" name="Rectangle 3"/>
          <p:cNvSpPr>
            <a:spLocks noChangeArrowheads="1"/>
          </p:cNvSpPr>
          <p:nvPr/>
        </p:nvSpPr>
        <p:spPr bwMode="auto">
          <a:xfrm>
            <a:off x="258762" y="832652"/>
            <a:ext cx="8433975" cy="523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eaLnBrk="1" hangingPunct="1">
              <a:lnSpc>
                <a:spcPct val="90000"/>
              </a:lnSpc>
              <a:spcBef>
                <a:spcPct val="20000"/>
              </a:spcBef>
              <a:buFontTx/>
              <a:buBlip>
                <a:blip r:embed="rId2"/>
              </a:buBlip>
              <a:defRPr/>
            </a:pPr>
            <a:r>
              <a:rPr lang="en-US" altLang="de-DE" sz="2800" dirty="0">
                <a:latin typeface="+mn-lt"/>
                <a:cs typeface="Arial" pitchFamily="34" charset="0"/>
              </a:rPr>
              <a:t> </a:t>
            </a:r>
            <a:r>
              <a:rPr lang="en-US" altLang="de-DE" sz="2000" dirty="0">
                <a:latin typeface="+mn-lt"/>
                <a:cs typeface="Arial" pitchFamily="34" charset="0"/>
              </a:rPr>
              <a:t>TSG CT WG</a:t>
            </a:r>
            <a:r>
              <a:rPr lang="de-DE" altLang="de-DE" sz="2000" dirty="0">
                <a:latin typeface="+mn-lt"/>
                <a:cs typeface="Arial" pitchFamily="34" charset="0"/>
              </a:rPr>
              <a:t>4</a:t>
            </a:r>
            <a:r>
              <a:rPr lang="en-US" altLang="de-DE" sz="2000" dirty="0">
                <a:latin typeface="+mn-lt"/>
                <a:cs typeface="Arial" pitchFamily="34" charset="0"/>
              </a:rPr>
              <a:t> statistics</a:t>
            </a:r>
            <a:r>
              <a:rPr lang="en-US" altLang="de-DE" sz="2000" dirty="0" smtClean="0">
                <a:latin typeface="+mn-lt"/>
                <a:cs typeface="Arial" pitchFamily="34" charset="0"/>
              </a:rPr>
              <a:t>:</a:t>
            </a:r>
            <a:endParaRPr lang="en-US" altLang="de-DE" sz="2000" dirty="0">
              <a:latin typeface="+mn-lt"/>
              <a:cs typeface="Arial" pitchFamily="34" charset="0"/>
            </a:endParaRPr>
          </a:p>
          <a:p>
            <a:pPr marL="742950" lvl="1" indent="-285750" eaLnBrk="1" hangingPunct="1">
              <a:lnSpc>
                <a:spcPct val="90000"/>
              </a:lnSpc>
              <a:spcBef>
                <a:spcPct val="20000"/>
              </a:spcBef>
              <a:buClr>
                <a:srgbClr val="C00000"/>
              </a:buClr>
              <a:buFont typeface="Arial" charset="0"/>
              <a:buChar char="•"/>
              <a:defRPr/>
            </a:pPr>
            <a:r>
              <a:rPr lang="en-US" altLang="de-DE" sz="2000" dirty="0" smtClean="0">
                <a:solidFill>
                  <a:srgbClr val="FF0000"/>
                </a:solidFill>
                <a:latin typeface="+mn-lt"/>
                <a:cs typeface="Arial" pitchFamily="34" charset="0"/>
              </a:rPr>
              <a:t>123 (95 BCF + 28 A) </a:t>
            </a:r>
            <a:r>
              <a:rPr lang="en-US" altLang="de-DE" sz="2000" dirty="0" smtClean="0">
                <a:latin typeface="+mn-lt"/>
                <a:cs typeface="Arial" pitchFamily="34" charset="0"/>
              </a:rPr>
              <a:t>Change </a:t>
            </a:r>
            <a:r>
              <a:rPr lang="en-US" altLang="de-DE" sz="2000" dirty="0">
                <a:latin typeface="+mn-lt"/>
                <a:cs typeface="Arial" pitchFamily="34" charset="0"/>
              </a:rPr>
              <a:t>Requests </a:t>
            </a:r>
            <a:r>
              <a:rPr lang="en-US" altLang="de-DE" sz="2000" dirty="0" smtClean="0">
                <a:latin typeface="+mn-lt"/>
                <a:cs typeface="Arial" pitchFamily="34" charset="0"/>
              </a:rPr>
              <a:t>agreed</a:t>
            </a:r>
          </a:p>
          <a:p>
            <a:pPr marL="742950" lvl="1" indent="-285750" eaLnBrk="1" hangingPunct="1">
              <a:lnSpc>
                <a:spcPct val="90000"/>
              </a:lnSpc>
              <a:spcBef>
                <a:spcPct val="20000"/>
              </a:spcBef>
              <a:buClr>
                <a:srgbClr val="C00000"/>
              </a:buClr>
              <a:buFont typeface="Arial" charset="0"/>
              <a:buChar char="•"/>
              <a:defRPr/>
            </a:pPr>
            <a:r>
              <a:rPr lang="en-US" altLang="de-DE" sz="2000" dirty="0" smtClean="0">
                <a:solidFill>
                  <a:srgbClr val="FF0000"/>
                </a:solidFill>
                <a:latin typeface="+mn-lt"/>
                <a:cs typeface="Arial" pitchFamily="34" charset="0"/>
              </a:rPr>
              <a:t>154 </a:t>
            </a:r>
            <a:r>
              <a:rPr lang="en-US" altLang="de-DE" sz="2000" dirty="0" err="1" smtClean="0">
                <a:latin typeface="+mn-lt"/>
                <a:cs typeface="Arial" pitchFamily="34" charset="0"/>
              </a:rPr>
              <a:t>pCRs</a:t>
            </a:r>
            <a:r>
              <a:rPr lang="en-US" altLang="de-DE" sz="2000" dirty="0" smtClean="0">
                <a:latin typeface="+mn-lt"/>
                <a:cs typeface="Arial" pitchFamily="34" charset="0"/>
              </a:rPr>
              <a:t> agreed on 5G_Phase 1 (TR + TSs)</a:t>
            </a:r>
            <a:endParaRPr lang="nb-NO" altLang="de-DE" sz="2000" dirty="0">
              <a:latin typeface="+mn-lt"/>
              <a:cs typeface="Arial" pitchFamily="34" charset="0"/>
            </a:endParaRPr>
          </a:p>
          <a:p>
            <a:pPr marL="742950" lvl="1" indent="-285750" eaLnBrk="1" hangingPunct="1">
              <a:lnSpc>
                <a:spcPct val="90000"/>
              </a:lnSpc>
              <a:spcBef>
                <a:spcPct val="20000"/>
              </a:spcBef>
              <a:buClr>
                <a:srgbClr val="C00000"/>
              </a:buClr>
              <a:buFont typeface="Arial" charset="0"/>
              <a:buChar char="•"/>
              <a:defRPr/>
            </a:pPr>
            <a:r>
              <a:rPr lang="nb-NO" altLang="de-DE" sz="2000" dirty="0" smtClean="0">
                <a:latin typeface="+mn-lt"/>
                <a:cs typeface="Arial" pitchFamily="34" charset="0"/>
              </a:rPr>
              <a:t>Work </a:t>
            </a:r>
            <a:r>
              <a:rPr lang="nb-NO" altLang="de-DE" sz="2000" dirty="0">
                <a:latin typeface="+mn-lt"/>
                <a:cs typeface="Arial" pitchFamily="34" charset="0"/>
              </a:rPr>
              <a:t>Items / Study Items </a:t>
            </a:r>
            <a:r>
              <a:rPr lang="nb-NO" altLang="de-DE" sz="2000" dirty="0" smtClean="0">
                <a:latin typeface="+mn-lt"/>
                <a:cs typeface="Arial" pitchFamily="34" charset="0"/>
              </a:rPr>
              <a:t>agreed</a:t>
            </a:r>
          </a:p>
          <a:p>
            <a:pPr marL="1200150" lvl="2" indent="-285750" eaLnBrk="1" hangingPunct="1">
              <a:lnSpc>
                <a:spcPct val="90000"/>
              </a:lnSpc>
              <a:spcBef>
                <a:spcPct val="20000"/>
              </a:spcBef>
              <a:buClr>
                <a:srgbClr val="C00000"/>
              </a:buClr>
              <a:buFont typeface="Arial" charset="0"/>
              <a:buChar char="•"/>
              <a:defRPr/>
            </a:pPr>
            <a:r>
              <a:rPr lang="nb-NO" altLang="de-DE" sz="2000" dirty="0" smtClean="0">
                <a:solidFill>
                  <a:srgbClr val="FF0000"/>
                </a:solidFill>
                <a:latin typeface="+mn-lt"/>
                <a:cs typeface="Arial" pitchFamily="34" charset="0"/>
              </a:rPr>
              <a:t>1 </a:t>
            </a:r>
            <a:r>
              <a:rPr lang="nb-NO" altLang="de-DE" sz="2000" dirty="0" smtClean="0">
                <a:latin typeface="+mn-lt"/>
                <a:cs typeface="Arial" pitchFamily="34" charset="0"/>
              </a:rPr>
              <a:t>new Study Item and</a:t>
            </a:r>
          </a:p>
          <a:p>
            <a:pPr marL="742950" lvl="1" indent="-285750" eaLnBrk="1" hangingPunct="1">
              <a:lnSpc>
                <a:spcPct val="90000"/>
              </a:lnSpc>
              <a:spcBef>
                <a:spcPct val="20000"/>
              </a:spcBef>
              <a:buClr>
                <a:srgbClr val="C00000"/>
              </a:buClr>
              <a:buFont typeface="Arial" charset="0"/>
              <a:buChar char="•"/>
              <a:defRPr/>
            </a:pPr>
            <a:r>
              <a:rPr lang="nb-NO" altLang="de-DE" sz="2000" dirty="0" smtClean="0">
                <a:latin typeface="+mn-lt"/>
                <a:cs typeface="Arial" pitchFamily="34" charset="0"/>
              </a:rPr>
              <a:t>Work </a:t>
            </a:r>
            <a:r>
              <a:rPr lang="nb-NO" altLang="de-DE" sz="2000" dirty="0">
                <a:latin typeface="+mn-lt"/>
                <a:cs typeface="Arial" pitchFamily="34" charset="0"/>
              </a:rPr>
              <a:t>Items / Study Items </a:t>
            </a:r>
            <a:r>
              <a:rPr lang="nb-NO" altLang="de-DE" sz="2000" dirty="0" smtClean="0">
                <a:latin typeface="+mn-lt"/>
                <a:cs typeface="Arial" pitchFamily="34" charset="0"/>
              </a:rPr>
              <a:t>endorsed</a:t>
            </a:r>
          </a:p>
          <a:p>
            <a:pPr marL="1257300" lvl="2" indent="-342900" eaLnBrk="1" hangingPunct="1">
              <a:lnSpc>
                <a:spcPct val="90000"/>
              </a:lnSpc>
              <a:spcBef>
                <a:spcPct val="20000"/>
              </a:spcBef>
              <a:buClr>
                <a:srgbClr val="FF0000"/>
              </a:buClr>
              <a:buFont typeface="Arial" pitchFamily="34" charset="0"/>
              <a:buChar char="•"/>
              <a:defRPr/>
            </a:pPr>
            <a:r>
              <a:rPr lang="nb-NO" altLang="de-DE" sz="2000" dirty="0">
                <a:solidFill>
                  <a:srgbClr val="FF0000"/>
                </a:solidFill>
                <a:latin typeface="+mn-lt"/>
                <a:cs typeface="Arial" pitchFamily="34" charset="0"/>
              </a:rPr>
              <a:t>1 </a:t>
            </a:r>
            <a:r>
              <a:rPr lang="nb-NO" altLang="de-DE" sz="2000" dirty="0">
                <a:latin typeface="+mn-lt"/>
                <a:cs typeface="Arial" pitchFamily="34" charset="0"/>
              </a:rPr>
              <a:t>new </a:t>
            </a:r>
            <a:r>
              <a:rPr lang="nb-NO" altLang="de-DE" sz="2000" dirty="0" smtClean="0">
                <a:latin typeface="+mn-lt"/>
                <a:cs typeface="Arial" pitchFamily="34" charset="0"/>
              </a:rPr>
              <a:t>Work Item and </a:t>
            </a:r>
            <a:r>
              <a:rPr lang="nb-NO" altLang="de-DE" sz="2000" dirty="0" smtClean="0">
                <a:solidFill>
                  <a:srgbClr val="FF0000"/>
                </a:solidFill>
                <a:latin typeface="+mn-lt"/>
                <a:cs typeface="Arial" pitchFamily="34" charset="0"/>
              </a:rPr>
              <a:t>4 </a:t>
            </a:r>
            <a:r>
              <a:rPr lang="nb-NO" altLang="de-DE" sz="2000" dirty="0">
                <a:latin typeface="+mn-lt"/>
                <a:cs typeface="Arial" pitchFamily="34" charset="0"/>
              </a:rPr>
              <a:t>revised Work </a:t>
            </a:r>
            <a:r>
              <a:rPr lang="nb-NO" altLang="de-DE" sz="2000" dirty="0" smtClean="0">
                <a:latin typeface="+mn-lt"/>
                <a:cs typeface="Arial" pitchFamily="34" charset="0"/>
              </a:rPr>
              <a:t>Items </a:t>
            </a:r>
          </a:p>
          <a:p>
            <a:pPr marL="742950" lvl="1" indent="-285750" eaLnBrk="1" hangingPunct="1">
              <a:lnSpc>
                <a:spcPct val="90000"/>
              </a:lnSpc>
              <a:spcBef>
                <a:spcPct val="20000"/>
              </a:spcBef>
              <a:buClr>
                <a:srgbClr val="C00000"/>
              </a:buClr>
              <a:buFont typeface="Arial" charset="0"/>
              <a:buChar char="•"/>
              <a:defRPr/>
            </a:pPr>
            <a:r>
              <a:rPr lang="de-DE" altLang="de-DE" sz="2000" dirty="0" smtClean="0">
                <a:latin typeface="+mn-lt"/>
                <a:cs typeface="Arial" pitchFamily="34" charset="0"/>
              </a:rPr>
              <a:t>TS/TRs</a:t>
            </a:r>
            <a:r>
              <a:rPr lang="nb-NO" altLang="de-DE" sz="2000" dirty="0" smtClean="0">
                <a:latin typeface="+mn-lt"/>
                <a:cs typeface="Arial" pitchFamily="34" charset="0"/>
              </a:rPr>
              <a:t> sent for information and approval</a:t>
            </a:r>
          </a:p>
          <a:p>
            <a:pPr marL="1200150" lvl="2" indent="-285750" eaLnBrk="1" hangingPunct="1">
              <a:lnSpc>
                <a:spcPct val="90000"/>
              </a:lnSpc>
              <a:spcBef>
                <a:spcPct val="20000"/>
              </a:spcBef>
              <a:buClr>
                <a:srgbClr val="C00000"/>
              </a:buClr>
              <a:buFont typeface="Arial" charset="0"/>
              <a:buChar char="•"/>
              <a:defRPr/>
            </a:pPr>
            <a:r>
              <a:rPr lang="nb-NO" altLang="de-DE" sz="1800" dirty="0" smtClean="0">
                <a:solidFill>
                  <a:srgbClr val="FF0000"/>
                </a:solidFill>
                <a:latin typeface="+mn-lt"/>
                <a:cs typeface="Arial" pitchFamily="34" charset="0"/>
              </a:rPr>
              <a:t>1</a:t>
            </a:r>
            <a:r>
              <a:rPr lang="nb-NO" altLang="de-DE" sz="1800" dirty="0" smtClean="0">
                <a:latin typeface="+mn-lt"/>
                <a:cs typeface="Arial" pitchFamily="34" charset="0"/>
              </a:rPr>
              <a:t> TR for </a:t>
            </a:r>
            <a:r>
              <a:rPr lang="fr-FR" altLang="de-DE" sz="1800" dirty="0" smtClean="0">
                <a:latin typeface="+mn-lt"/>
                <a:cs typeface="Arial" pitchFamily="34" charset="0"/>
              </a:rPr>
              <a:t>sent for </a:t>
            </a:r>
            <a:r>
              <a:rPr lang="fr-FR" altLang="de-DE" sz="1800" dirty="0" err="1" smtClean="0">
                <a:latin typeface="+mn-lt"/>
                <a:cs typeface="Arial" pitchFamily="34" charset="0"/>
              </a:rPr>
              <a:t>approval</a:t>
            </a:r>
            <a:endParaRPr lang="en-US" altLang="de-DE" sz="1800" dirty="0">
              <a:latin typeface="+mn-lt"/>
              <a:cs typeface="Arial" pitchFamily="34" charset="0"/>
            </a:endParaRPr>
          </a:p>
          <a:p>
            <a:pPr marL="742950" lvl="1" indent="-285750" eaLnBrk="1" hangingPunct="1">
              <a:lnSpc>
                <a:spcPct val="90000"/>
              </a:lnSpc>
              <a:spcBef>
                <a:spcPct val="20000"/>
              </a:spcBef>
              <a:buClr>
                <a:srgbClr val="C00000"/>
              </a:buClr>
              <a:buFont typeface="Arial" charset="0"/>
              <a:buChar char="•"/>
              <a:defRPr/>
            </a:pPr>
            <a:r>
              <a:rPr lang="en-US" altLang="de-DE" sz="2000" dirty="0" smtClean="0">
                <a:latin typeface="+mn-lt"/>
                <a:cs typeface="Arial" pitchFamily="34" charset="0"/>
              </a:rPr>
              <a:t>Participation:</a:t>
            </a:r>
          </a:p>
          <a:p>
            <a:pPr marL="1200150" lvl="2" indent="-285750" eaLnBrk="1" hangingPunct="1">
              <a:lnSpc>
                <a:spcPct val="90000"/>
              </a:lnSpc>
              <a:spcBef>
                <a:spcPct val="20000"/>
              </a:spcBef>
              <a:buClr>
                <a:srgbClr val="C00000"/>
              </a:buClr>
              <a:buFont typeface="Arial" charset="0"/>
              <a:buChar char="•"/>
              <a:defRPr/>
            </a:pPr>
            <a:r>
              <a:rPr lang="en-US" altLang="de-DE" sz="1800" dirty="0" smtClean="0">
                <a:latin typeface="+mn-lt"/>
                <a:cs typeface="Arial" pitchFamily="34" charset="0"/>
              </a:rPr>
              <a:t>CT4 #80: </a:t>
            </a:r>
            <a:endParaRPr lang="en-US" altLang="de-DE" sz="1800" dirty="0">
              <a:latin typeface="+mn-lt"/>
              <a:cs typeface="Arial" pitchFamily="34" charset="0"/>
            </a:endParaRPr>
          </a:p>
          <a:p>
            <a:pPr marL="1657350" lvl="3" indent="-285750" eaLnBrk="1" hangingPunct="1">
              <a:lnSpc>
                <a:spcPct val="90000"/>
              </a:lnSpc>
              <a:spcBef>
                <a:spcPct val="20000"/>
              </a:spcBef>
              <a:buClr>
                <a:srgbClr val="C00000"/>
              </a:buClr>
              <a:buFont typeface="Arial" panose="020B0604020202020204" pitchFamily="34" charset="0"/>
              <a:buChar char="•"/>
              <a:defRPr/>
            </a:pPr>
            <a:r>
              <a:rPr lang="de-DE" altLang="de-DE" sz="1600" dirty="0" smtClean="0">
                <a:solidFill>
                  <a:srgbClr val="FF0000"/>
                </a:solidFill>
                <a:latin typeface="+mn-lt"/>
                <a:cs typeface="Arial" pitchFamily="34" charset="0"/>
              </a:rPr>
              <a:t>64</a:t>
            </a:r>
            <a:r>
              <a:rPr lang="de-DE" altLang="de-DE" sz="1600" dirty="0" smtClean="0">
                <a:latin typeface="+mn-lt"/>
                <a:cs typeface="Arial" pitchFamily="34" charset="0"/>
              </a:rPr>
              <a:t> </a:t>
            </a:r>
            <a:r>
              <a:rPr lang="en-US" altLang="de-DE" sz="1600" dirty="0" smtClean="0">
                <a:latin typeface="+mn-lt"/>
                <a:cs typeface="Arial" pitchFamily="34" charset="0"/>
              </a:rPr>
              <a:t>Registered Participants</a:t>
            </a:r>
          </a:p>
          <a:p>
            <a:pPr lvl="3" eaLnBrk="1" hangingPunct="1">
              <a:lnSpc>
                <a:spcPct val="90000"/>
              </a:lnSpc>
              <a:spcBef>
                <a:spcPct val="20000"/>
              </a:spcBef>
              <a:buClr>
                <a:srgbClr val="C00000"/>
              </a:buClr>
              <a:defRPr/>
            </a:pPr>
            <a:r>
              <a:rPr lang="en-GB" sz="1600" u="sng" dirty="0">
                <a:latin typeface="+mn-lt"/>
                <a:hlinkClick r:id="rId3"/>
              </a:rPr>
              <a:t>https://</a:t>
            </a:r>
            <a:r>
              <a:rPr lang="en-GB" sz="1600" u="sng" dirty="0" smtClean="0">
                <a:latin typeface="+mn-lt"/>
                <a:hlinkClick r:id="rId3"/>
              </a:rPr>
              <a:t>webapp.etsi.org/3GPPRegistration/fViewPart.asp?mid=31995</a:t>
            </a:r>
            <a:endParaRPr lang="en-GB" sz="1600" u="sng" dirty="0" smtClean="0">
              <a:latin typeface="+mn-lt"/>
            </a:endParaRPr>
          </a:p>
          <a:p>
            <a:pPr marL="1657350" lvl="3" indent="-285750" eaLnBrk="1" hangingPunct="1">
              <a:lnSpc>
                <a:spcPct val="90000"/>
              </a:lnSpc>
              <a:spcBef>
                <a:spcPct val="20000"/>
              </a:spcBef>
              <a:buClr>
                <a:srgbClr val="C00000"/>
              </a:buClr>
              <a:buFont typeface="Arial" panose="020B0604020202020204" pitchFamily="34" charset="0"/>
              <a:buChar char="•"/>
              <a:defRPr/>
            </a:pPr>
            <a:r>
              <a:rPr lang="en-US" altLang="de-DE" sz="1600" dirty="0" smtClean="0">
                <a:latin typeface="+mn-lt"/>
                <a:cs typeface="Arial" pitchFamily="34" charset="0"/>
              </a:rPr>
              <a:t>~</a:t>
            </a:r>
            <a:r>
              <a:rPr lang="en-US" altLang="de-DE" sz="1600" dirty="0" smtClean="0">
                <a:solidFill>
                  <a:srgbClr val="FF0000"/>
                </a:solidFill>
                <a:latin typeface="+mn-lt"/>
                <a:cs typeface="Arial" pitchFamily="34" charset="0"/>
              </a:rPr>
              <a:t>30</a:t>
            </a:r>
            <a:r>
              <a:rPr lang="en-US" altLang="de-DE" sz="1600" dirty="0" smtClean="0">
                <a:latin typeface="+mn-lt"/>
                <a:cs typeface="Arial" pitchFamily="34" charset="0"/>
              </a:rPr>
              <a:t> Attended Participants</a:t>
            </a:r>
            <a:endParaRPr lang="en-US" altLang="de-DE" sz="1600" dirty="0">
              <a:latin typeface="+mn-lt"/>
              <a:cs typeface="Arial" pitchFamily="34" charset="0"/>
            </a:endParaRPr>
          </a:p>
          <a:p>
            <a:pPr marL="1200150" lvl="2" indent="-285750" eaLnBrk="1" hangingPunct="1">
              <a:lnSpc>
                <a:spcPct val="90000"/>
              </a:lnSpc>
              <a:spcBef>
                <a:spcPct val="20000"/>
              </a:spcBef>
              <a:buClr>
                <a:srgbClr val="C00000"/>
              </a:buClr>
              <a:buFont typeface="Arial" charset="0"/>
              <a:buChar char="•"/>
              <a:defRPr/>
            </a:pPr>
            <a:r>
              <a:rPr lang="en-US" altLang="de-DE" sz="1800" dirty="0">
                <a:latin typeface="+mn-lt"/>
                <a:cs typeface="Arial" pitchFamily="34" charset="0"/>
              </a:rPr>
              <a:t>CT4 </a:t>
            </a:r>
            <a:r>
              <a:rPr lang="en-US" altLang="de-DE" sz="1800" dirty="0" smtClean="0">
                <a:latin typeface="+mn-lt"/>
                <a:cs typeface="Arial" pitchFamily="34" charset="0"/>
              </a:rPr>
              <a:t>#81: </a:t>
            </a:r>
            <a:endParaRPr lang="en-US" altLang="de-DE" sz="1800" dirty="0">
              <a:latin typeface="+mn-lt"/>
              <a:cs typeface="Arial" pitchFamily="34" charset="0"/>
            </a:endParaRPr>
          </a:p>
          <a:p>
            <a:pPr marL="1657350" lvl="3" indent="-285750" eaLnBrk="1" hangingPunct="1">
              <a:lnSpc>
                <a:spcPct val="90000"/>
              </a:lnSpc>
              <a:spcBef>
                <a:spcPct val="20000"/>
              </a:spcBef>
              <a:buClr>
                <a:srgbClr val="C00000"/>
              </a:buClr>
              <a:buFont typeface="Arial" charset="0"/>
              <a:buChar char="•"/>
              <a:defRPr/>
            </a:pPr>
            <a:r>
              <a:rPr lang="de-DE" altLang="de-DE" sz="1600" dirty="0" smtClean="0">
                <a:solidFill>
                  <a:srgbClr val="FF0000"/>
                </a:solidFill>
                <a:latin typeface="+mn-lt"/>
                <a:cs typeface="Arial" pitchFamily="34" charset="0"/>
              </a:rPr>
              <a:t>125</a:t>
            </a:r>
            <a:r>
              <a:rPr lang="de-DE" altLang="de-DE" sz="1600" dirty="0" smtClean="0">
                <a:latin typeface="+mn-lt"/>
                <a:cs typeface="Arial" pitchFamily="34" charset="0"/>
              </a:rPr>
              <a:t> </a:t>
            </a:r>
            <a:r>
              <a:rPr lang="en-US" altLang="de-DE" sz="1600" dirty="0">
                <a:latin typeface="+mn-lt"/>
                <a:cs typeface="Arial" pitchFamily="34" charset="0"/>
              </a:rPr>
              <a:t>Registered </a:t>
            </a:r>
            <a:r>
              <a:rPr lang="en-US" altLang="de-DE" sz="1600" dirty="0" smtClean="0">
                <a:latin typeface="+mn-lt"/>
                <a:cs typeface="Arial" pitchFamily="34" charset="0"/>
              </a:rPr>
              <a:t>Participants</a:t>
            </a:r>
          </a:p>
          <a:p>
            <a:pPr lvl="3" eaLnBrk="1" hangingPunct="1">
              <a:lnSpc>
                <a:spcPct val="90000"/>
              </a:lnSpc>
              <a:spcBef>
                <a:spcPct val="20000"/>
              </a:spcBef>
              <a:buClr>
                <a:srgbClr val="C00000"/>
              </a:buClr>
              <a:defRPr/>
            </a:pPr>
            <a:r>
              <a:rPr lang="en-US" altLang="de-DE" sz="1600" dirty="0">
                <a:latin typeface="+mn-lt"/>
                <a:cs typeface="Arial" pitchFamily="34" charset="0"/>
                <a:hlinkClick r:id="rId4"/>
              </a:rPr>
              <a:t>https://</a:t>
            </a:r>
            <a:r>
              <a:rPr lang="en-US" altLang="de-DE" sz="1600" dirty="0" smtClean="0">
                <a:latin typeface="+mn-lt"/>
                <a:cs typeface="Arial" pitchFamily="34" charset="0"/>
                <a:hlinkClick r:id="rId4"/>
              </a:rPr>
              <a:t>webapp.etsi.org/3GPPRegistration/fViewPart.asp?mid=31996</a:t>
            </a:r>
            <a:r>
              <a:rPr lang="en-US" altLang="de-DE" sz="1600" dirty="0" smtClean="0">
                <a:latin typeface="+mn-lt"/>
                <a:cs typeface="Arial" pitchFamily="34" charset="0"/>
              </a:rPr>
              <a:t> </a:t>
            </a:r>
            <a:r>
              <a:rPr lang="en-GB" sz="1600" u="sng" dirty="0" smtClean="0">
                <a:latin typeface="+mn-lt"/>
              </a:rPr>
              <a:t> </a:t>
            </a:r>
            <a:endParaRPr lang="en-GB" sz="1600" u="sng" dirty="0">
              <a:latin typeface="+mn-lt"/>
            </a:endParaRPr>
          </a:p>
          <a:p>
            <a:pPr marL="1657350" lvl="3" indent="-285750" eaLnBrk="1" hangingPunct="1">
              <a:lnSpc>
                <a:spcPct val="90000"/>
              </a:lnSpc>
              <a:spcBef>
                <a:spcPct val="20000"/>
              </a:spcBef>
              <a:buClr>
                <a:srgbClr val="C00000"/>
              </a:buClr>
              <a:buFont typeface="Arial" panose="020B0604020202020204" pitchFamily="34" charset="0"/>
              <a:buChar char="•"/>
              <a:defRPr/>
            </a:pPr>
            <a:r>
              <a:rPr lang="en-US" altLang="de-DE" sz="1600" dirty="0">
                <a:latin typeface="+mn-lt"/>
                <a:cs typeface="Arial" pitchFamily="34" charset="0"/>
              </a:rPr>
              <a:t>~</a:t>
            </a:r>
            <a:r>
              <a:rPr lang="en-US" altLang="de-DE" sz="1600" dirty="0">
                <a:solidFill>
                  <a:srgbClr val="FF0000"/>
                </a:solidFill>
                <a:latin typeface="+mn-lt"/>
                <a:cs typeface="Arial" pitchFamily="34" charset="0"/>
              </a:rPr>
              <a:t>35</a:t>
            </a:r>
            <a:r>
              <a:rPr lang="en-US" altLang="de-DE" sz="1600" dirty="0">
                <a:latin typeface="+mn-lt"/>
                <a:cs typeface="Arial" pitchFamily="34" charset="0"/>
              </a:rPr>
              <a:t> Attended Participants</a:t>
            </a:r>
          </a:p>
          <a:p>
            <a:pPr marL="742950" lvl="1" indent="-285750" eaLnBrk="1" hangingPunct="1">
              <a:lnSpc>
                <a:spcPct val="90000"/>
              </a:lnSpc>
              <a:spcBef>
                <a:spcPct val="20000"/>
              </a:spcBef>
              <a:buClr>
                <a:srgbClr val="C00000"/>
              </a:buClr>
              <a:buFont typeface="Arial" charset="0"/>
              <a:buChar char="•"/>
              <a:defRPr/>
            </a:pPr>
            <a:endParaRPr lang="en-US" altLang="de-DE" sz="2000" dirty="0">
              <a:latin typeface="+mn-lt"/>
              <a:cs typeface="Arial" pitchFamily="34" charset="0"/>
            </a:endParaRPr>
          </a:p>
          <a:p>
            <a:pPr marL="742950" lvl="1" indent="-285750" eaLnBrk="1" hangingPunct="1">
              <a:lnSpc>
                <a:spcPct val="90000"/>
              </a:lnSpc>
              <a:spcBef>
                <a:spcPct val="20000"/>
              </a:spcBef>
              <a:buClr>
                <a:srgbClr val="C00000"/>
              </a:buClr>
              <a:buFont typeface="Arial" charset="0"/>
              <a:buChar char="•"/>
              <a:defRPr/>
            </a:pPr>
            <a:endParaRPr lang="en-US" altLang="de-DE" sz="2400" dirty="0" smtClean="0">
              <a:latin typeface="+mn-lt"/>
              <a:cs typeface="Arial" pitchFamily="34" charset="0"/>
            </a:endParaRPr>
          </a:p>
        </p:txBody>
      </p:sp>
      <p:sp>
        <p:nvSpPr>
          <p:cNvPr id="4" name="Rectangle 3"/>
          <p:cNvSpPr>
            <a:spLocks noChangeArrowheads="1"/>
          </p:cNvSpPr>
          <p:nvPr/>
        </p:nvSpPr>
        <p:spPr bwMode="auto">
          <a:xfrm>
            <a:off x="4821321" y="4761036"/>
            <a:ext cx="4180175" cy="1726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742950" lvl="1" indent="-285750" eaLnBrk="1" hangingPunct="1">
              <a:lnSpc>
                <a:spcPct val="90000"/>
              </a:lnSpc>
              <a:spcBef>
                <a:spcPct val="20000"/>
              </a:spcBef>
              <a:buClr>
                <a:srgbClr val="C00000"/>
              </a:buClr>
              <a:buFont typeface="Arial" charset="0"/>
              <a:buChar char="•"/>
              <a:defRPr/>
            </a:pPr>
            <a:endParaRPr lang="en-US" altLang="de-DE" sz="2400"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p:cNvSpPr>
          <p:nvPr>
            <p:ph type="title"/>
          </p:nvPr>
        </p:nvSpPr>
        <p:spPr>
          <a:xfrm>
            <a:off x="609600" y="381000"/>
            <a:ext cx="7772400" cy="800100"/>
          </a:xfrm>
        </p:spPr>
        <p:txBody>
          <a:bodyPr/>
          <a:lstStyle/>
          <a:p>
            <a:r>
              <a:rPr lang="en-US" altLang="de-DE" dirty="0" smtClean="0">
                <a:latin typeface="Arial" charset="0"/>
                <a:cs typeface="Arial" charset="0"/>
              </a:rPr>
              <a:t>Acknowledgements</a:t>
            </a:r>
            <a:endParaRPr lang="en-US" altLang="de-DE" sz="2000" dirty="0" smtClean="0">
              <a:latin typeface="Arial" charset="0"/>
              <a:cs typeface="Arial" charset="0"/>
            </a:endParaRPr>
          </a:p>
        </p:txBody>
      </p:sp>
      <p:sp>
        <p:nvSpPr>
          <p:cNvPr id="49155" name="Rectangle 3"/>
          <p:cNvSpPr>
            <a:spLocks noGrp="1" noChangeArrowheads="1"/>
          </p:cNvSpPr>
          <p:nvPr>
            <p:ph type="body" idx="1"/>
          </p:nvPr>
        </p:nvSpPr>
        <p:spPr>
          <a:xfrm>
            <a:off x="215900" y="1034357"/>
            <a:ext cx="8686800" cy="4830763"/>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r>
              <a:rPr lang="en-US" altLang="ja-JP" sz="3200" dirty="0" smtClean="0">
                <a:ea typeface="MS PGothic" pitchFamily="34" charset="-128"/>
                <a:cs typeface="Arial" pitchFamily="34" charset="0"/>
              </a:rPr>
              <a:t>The Chairman wants to:</a:t>
            </a:r>
          </a:p>
          <a:p>
            <a:pPr lvl="1"/>
            <a:r>
              <a:rPr lang="en-GB" altLang="ja-JP" dirty="0" smtClean="0">
                <a:ea typeface="MS PGothic" pitchFamily="34" charset="-128"/>
                <a:cs typeface="Arial" pitchFamily="34" charset="0"/>
              </a:rPr>
              <a:t>Thank CT4 delegates for the continuous effort on 5GS </a:t>
            </a:r>
          </a:p>
          <a:p>
            <a:pPr lvl="1"/>
            <a:r>
              <a:rPr lang="en-GB" altLang="ja-JP" dirty="0" smtClean="0">
                <a:ea typeface="MS PGothic" pitchFamily="34" charset="-128"/>
                <a:cs typeface="Arial" pitchFamily="34" charset="0"/>
              </a:rPr>
              <a:t>Thank Atle and Susana for the coordination and the joint sessions on 5GS work between CT1, CT3 and CT4 </a:t>
            </a:r>
          </a:p>
          <a:p>
            <a:pPr lvl="1"/>
            <a:r>
              <a:rPr lang="en-GB" altLang="ja-JP" dirty="0" smtClean="0">
                <a:ea typeface="MS PGothic" pitchFamily="34" charset="-128"/>
                <a:cs typeface="Arial" pitchFamily="34" charset="0"/>
              </a:rPr>
              <a:t>Thank WI and spec rapporteurs for their priceless coordination work.</a:t>
            </a:r>
          </a:p>
          <a:p>
            <a:pPr lvl="1"/>
            <a:r>
              <a:rPr lang="en-GB" altLang="ja-JP" dirty="0" smtClean="0">
                <a:ea typeface="MS PGothic" pitchFamily="34" charset="-128"/>
                <a:cs typeface="Arial" pitchFamily="34" charset="0"/>
              </a:rPr>
              <a:t>Thank Peter Schmitt and Yvette Koza for their help in CT4 management. </a:t>
            </a:r>
          </a:p>
          <a:p>
            <a:pPr lvl="1"/>
            <a:r>
              <a:rPr lang="en-GB" altLang="ja-JP" dirty="0">
                <a:ea typeface="MS PGothic" pitchFamily="34" charset="-128"/>
                <a:cs typeface="Arial" pitchFamily="34" charset="0"/>
              </a:rPr>
              <a:t>T</a:t>
            </a:r>
            <a:r>
              <a:rPr lang="en-GB" altLang="ja-JP" dirty="0" smtClean="0">
                <a:ea typeface="MS PGothic" pitchFamily="34" charset="-128"/>
                <a:cs typeface="Arial" pitchFamily="34" charset="0"/>
              </a:rPr>
              <a:t>hank Kimmo for “supporting” me all the week</a:t>
            </a:r>
          </a:p>
          <a:p>
            <a:pPr lvl="1"/>
            <a:r>
              <a:rPr lang="en-GB" altLang="ja-JP" dirty="0" smtClean="0">
                <a:ea typeface="MS PGothic" pitchFamily="34" charset="-128"/>
                <a:cs typeface="Arial" pitchFamily="34" charset="0"/>
              </a:rPr>
              <a:t>Thank Peter Wild for being a so nice </a:t>
            </a:r>
            <a:r>
              <a:rPr lang="fr-FR" dirty="0" err="1"/>
              <a:t>spokesperson</a:t>
            </a:r>
            <a:endParaRPr lang="en-GB" altLang="ja-JP" dirty="0" smtClean="0">
              <a:ea typeface="MS PGothic" pitchFamily="34" charset="-128"/>
              <a:cs typeface="Arial" pitchFamily="34" charset="0"/>
            </a:endParaRPr>
          </a:p>
          <a:p>
            <a:pPr lvl="1"/>
            <a:r>
              <a:rPr lang="en-GB" altLang="ja-JP" dirty="0" smtClean="0">
                <a:ea typeface="MS PGothic" pitchFamily="34" charset="-128"/>
                <a:cs typeface="Arial" pitchFamily="34" charset="0"/>
              </a:rPr>
              <a:t>Thank the hosts of our meeting locations (Kochi, Reno) and ETSI support for IT facilities. </a:t>
            </a:r>
            <a:endParaRPr lang="en-US" altLang="ja-JP" dirty="0" smtClean="0">
              <a:ea typeface="MS PGothic" pitchFamily="34" charset="-128"/>
              <a:cs typeface="Arial" pitchFamily="34" charset="0"/>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5"/>
          <p:cNvSpPr>
            <a:spLocks noGrp="1"/>
          </p:cNvSpPr>
          <p:nvPr>
            <p:ph type="sldNum" sz="quarter" idx="4294967295"/>
          </p:nvPr>
        </p:nvSpPr>
        <p:spPr bwMode="auto">
          <a:xfrm>
            <a:off x="8599488" y="5753100"/>
            <a:ext cx="395287" cy="2222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0" hangingPunct="0">
              <a:spcBef>
                <a:spcPct val="0"/>
              </a:spcBef>
              <a:buFontTx/>
              <a:buNone/>
            </a:pPr>
            <a:fld id="{C5E5204D-AAEA-45D2-8F14-5356C2D33F0F}" type="slidenum">
              <a:rPr lang="en-GB" altLang="de-DE" sz="1100">
                <a:solidFill>
                  <a:schemeClr val="bg1"/>
                </a:solidFill>
                <a:latin typeface="Arial" charset="0"/>
              </a:rPr>
              <a:pPr eaLnBrk="0" hangingPunct="0">
                <a:spcBef>
                  <a:spcPct val="0"/>
                </a:spcBef>
                <a:buFontTx/>
                <a:buNone/>
              </a:pPr>
              <a:t>31</a:t>
            </a:fld>
            <a:endParaRPr lang="en-GB" altLang="de-DE" sz="1100">
              <a:solidFill>
                <a:schemeClr val="bg1"/>
              </a:solidFill>
              <a:latin typeface="Arial" charset="0"/>
            </a:endParaRPr>
          </a:p>
        </p:txBody>
      </p:sp>
      <p:pic>
        <p:nvPicPr>
          <p:cNvPr id="30723" name="Picture 8" descr="webpage.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10800000" flipH="1" flipV="1">
            <a:off x="2614613" y="2716213"/>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4" name="Title 1"/>
          <p:cNvSpPr>
            <a:spLocks noGrp="1"/>
          </p:cNvSpPr>
          <p:nvPr>
            <p:ph type="title" idx="4294967295"/>
          </p:nvPr>
        </p:nvSpPr>
        <p:spPr>
          <a:xfrm>
            <a:off x="2033588" y="242888"/>
            <a:ext cx="5232400" cy="1143000"/>
          </a:xfrm>
        </p:spPr>
        <p:txBody>
          <a:bodyPr/>
          <a:lstStyle/>
          <a:p>
            <a:r>
              <a:rPr lang="en-GB" altLang="de-DE" sz="4400" smtClean="0"/>
              <a:t>Thank  You</a:t>
            </a:r>
          </a:p>
        </p:txBody>
      </p:sp>
      <p:sp>
        <p:nvSpPr>
          <p:cNvPr id="30725" name="Rectangle 11"/>
          <p:cNvSpPr>
            <a:spLocks noChangeArrowheads="1"/>
          </p:cNvSpPr>
          <p:nvPr/>
        </p:nvSpPr>
        <p:spPr bwMode="auto">
          <a:xfrm>
            <a:off x="4494213" y="1638300"/>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lgn="ctr">
              <a:spcBef>
                <a:spcPct val="0"/>
              </a:spcBef>
              <a:buFontTx/>
              <a:buNone/>
            </a:pPr>
            <a:endParaRPr lang="de-DE" altLang="de-DE" sz="1800"/>
          </a:p>
        </p:txBody>
      </p:sp>
      <p:sp>
        <p:nvSpPr>
          <p:cNvPr id="37895" name="Rectangle 11"/>
          <p:cNvSpPr>
            <a:spLocks noChangeArrowheads="1"/>
          </p:cNvSpPr>
          <p:nvPr/>
        </p:nvSpPr>
        <p:spPr bwMode="auto">
          <a:xfrm>
            <a:off x="3179763" y="1404938"/>
            <a:ext cx="2767012" cy="954107"/>
          </a:xfrm>
          <a:prstGeom prst="rect">
            <a:avLst/>
          </a:prstGeom>
          <a:noFill/>
          <a:ln w="9525">
            <a:noFill/>
            <a:miter lim="800000"/>
            <a:headEnd/>
            <a:tailEnd/>
          </a:ln>
        </p:spPr>
        <p:txBody>
          <a:bodyPr>
            <a:spAutoFit/>
          </a:bodyPr>
          <a:lstStyle/>
          <a:p>
            <a:pPr algn="ctr">
              <a:defRPr/>
            </a:pPr>
            <a:r>
              <a:rPr lang="fi-FI" sz="2800" b="1" dirty="0" smtClean="0">
                <a:cs typeface="Arial" charset="0"/>
              </a:rPr>
              <a:t>Lionel Morand</a:t>
            </a:r>
            <a:endParaRPr lang="fi-FI" sz="2800" b="1" dirty="0">
              <a:cs typeface="Arial" charset="0"/>
            </a:endParaRPr>
          </a:p>
          <a:p>
            <a:pPr algn="ctr">
              <a:defRPr/>
            </a:pPr>
            <a:r>
              <a:rPr lang="fi-FI" sz="1400" dirty="0">
                <a:cs typeface="Arial" charset="0"/>
              </a:rPr>
              <a:t>3GPP TSG CT </a:t>
            </a:r>
            <a:r>
              <a:rPr lang="fi-FI" sz="1400" dirty="0" smtClean="0">
                <a:cs typeface="Arial" charset="0"/>
              </a:rPr>
              <a:t>WG4 chairman</a:t>
            </a:r>
            <a:endParaRPr lang="fi-FI" sz="1400" dirty="0">
              <a:cs typeface="Arial" charset="0"/>
            </a:endParaRPr>
          </a:p>
          <a:p>
            <a:pPr algn="ctr">
              <a:defRPr/>
            </a:pPr>
            <a:r>
              <a:rPr lang="fi-FI" sz="1400" dirty="0" smtClean="0">
                <a:solidFill>
                  <a:schemeClr val="tx1">
                    <a:lumMod val="50000"/>
                    <a:lumOff val="50000"/>
                  </a:schemeClr>
                </a:solidFill>
                <a:cs typeface="Arial" charset="0"/>
              </a:rPr>
              <a:t>lionel.morand@orange.com</a:t>
            </a:r>
            <a:endParaRPr lang="en-US" sz="1400" dirty="0">
              <a:solidFill>
                <a:schemeClr val="tx1">
                  <a:lumMod val="50000"/>
                  <a:lumOff val="50000"/>
                </a:schemeClr>
              </a:solidFill>
              <a:cs typeface="Arial" charset="0"/>
            </a:endParaRPr>
          </a:p>
        </p:txBody>
      </p:sp>
    </p:spTree>
    <p:extLst>
      <p:ext uri="{BB962C8B-B14F-4D97-AF65-F5344CB8AC3E}">
        <p14:creationId xmlns:p14="http://schemas.microsoft.com/office/powerpoint/2010/main" val="772103690"/>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CT4 Progress</a:t>
            </a:r>
            <a:endParaRPr lang="fr-FR" dirty="0"/>
          </a:p>
        </p:txBody>
      </p:sp>
      <p:sp>
        <p:nvSpPr>
          <p:cNvPr id="5" name="Rectangle 3"/>
          <p:cNvSpPr txBox="1">
            <a:spLocks noChangeArrowheads="1"/>
          </p:cNvSpPr>
          <p:nvPr/>
        </p:nvSpPr>
        <p:spPr bwMode="auto">
          <a:xfrm>
            <a:off x="366713" y="5916767"/>
            <a:ext cx="8686800" cy="503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pPr marL="342900" lvl="1" indent="-342900">
              <a:buClrTx/>
              <a:buFont typeface="Arial" charset="0"/>
              <a:buBlip>
                <a:blip r:embed="rId3"/>
              </a:buBlip>
              <a:defRPr/>
            </a:pPr>
            <a:r>
              <a:rPr lang="en-US" altLang="de-DE" sz="1400" dirty="0">
                <a:latin typeface="+mj-lt"/>
                <a:cs typeface="Arial" charset="0"/>
              </a:rPr>
              <a:t>The above table shows the progress for the approved </a:t>
            </a:r>
            <a:r>
              <a:rPr lang="en-US" altLang="de-DE" sz="1400" dirty="0" smtClean="0">
                <a:latin typeface="+mj-lt"/>
                <a:cs typeface="Arial" charset="0"/>
              </a:rPr>
              <a:t>Rel-15 </a:t>
            </a:r>
            <a:r>
              <a:rPr lang="en-US" altLang="de-DE" sz="1400" dirty="0" err="1" smtClean="0">
                <a:latin typeface="+mj-lt"/>
                <a:cs typeface="Arial" charset="0"/>
              </a:rPr>
              <a:t>WIs</a:t>
            </a:r>
            <a:r>
              <a:rPr lang="en-US" altLang="de-DE" sz="1400" dirty="0" err="1">
                <a:latin typeface="+mj-lt"/>
                <a:cs typeface="Arial" charset="0"/>
              </a:rPr>
              <a:t>.</a:t>
            </a:r>
            <a:endParaRPr lang="en-US" altLang="de-DE" sz="1400" dirty="0">
              <a:latin typeface="+mj-lt"/>
              <a:cs typeface="Arial" charset="0"/>
            </a:endParaRPr>
          </a:p>
        </p:txBody>
      </p:sp>
      <p:graphicFrame>
        <p:nvGraphicFramePr>
          <p:cNvPr id="4" name="Objet 3"/>
          <p:cNvGraphicFramePr>
            <a:graphicFrameLocks noChangeAspect="1"/>
          </p:cNvGraphicFramePr>
          <p:nvPr>
            <p:extLst>
              <p:ext uri="{D42A27DB-BD31-4B8C-83A1-F6EECF244321}">
                <p14:modId xmlns:p14="http://schemas.microsoft.com/office/powerpoint/2010/main" val="4015309404"/>
              </p:ext>
            </p:extLst>
          </p:nvPr>
        </p:nvGraphicFramePr>
        <p:xfrm>
          <a:off x="82550" y="1460500"/>
          <a:ext cx="8940800" cy="2816225"/>
        </p:xfrm>
        <a:graphic>
          <a:graphicData uri="http://schemas.openxmlformats.org/presentationml/2006/ole">
            <mc:AlternateContent xmlns:mc="http://schemas.openxmlformats.org/markup-compatibility/2006">
              <mc:Choice xmlns:v="urn:schemas-microsoft-com:vml" Requires="v">
                <p:oleObj spid="_x0000_s1102" name="Worksheet" r:id="rId5" imgW="6076909" imgH="1914639" progId="Excel.Sheet.12">
                  <p:embed/>
                </p:oleObj>
              </mc:Choice>
              <mc:Fallback>
                <p:oleObj name="Worksheet" r:id="rId5" imgW="6076909" imgH="1914639" progId="Excel.Sheet.12">
                  <p:embed/>
                  <p:pic>
                    <p:nvPicPr>
                      <p:cNvPr id="0" name=""/>
                      <p:cNvPicPr/>
                      <p:nvPr/>
                    </p:nvPicPr>
                    <p:blipFill>
                      <a:blip r:embed="rId6"/>
                      <a:stretch>
                        <a:fillRect/>
                      </a:stretch>
                    </p:blipFill>
                    <p:spPr>
                      <a:xfrm>
                        <a:off x="82550" y="1460500"/>
                        <a:ext cx="8940800" cy="2816225"/>
                      </a:xfrm>
                      <a:prstGeom prst="rect">
                        <a:avLst/>
                      </a:prstGeom>
                    </p:spPr>
                  </p:pic>
                </p:oleObj>
              </mc:Fallback>
            </mc:AlternateContent>
          </a:graphicData>
        </a:graphic>
      </p:graphicFrame>
      <p:graphicFrame>
        <p:nvGraphicFramePr>
          <p:cNvPr id="6" name="Objet 5"/>
          <p:cNvGraphicFramePr>
            <a:graphicFrameLocks noChangeAspect="1"/>
          </p:cNvGraphicFramePr>
          <p:nvPr>
            <p:extLst>
              <p:ext uri="{D42A27DB-BD31-4B8C-83A1-F6EECF244321}">
                <p14:modId xmlns:p14="http://schemas.microsoft.com/office/powerpoint/2010/main" val="1639602564"/>
              </p:ext>
            </p:extLst>
          </p:nvPr>
        </p:nvGraphicFramePr>
        <p:xfrm>
          <a:off x="132070" y="4548259"/>
          <a:ext cx="3448050" cy="1009650"/>
        </p:xfrm>
        <a:graphic>
          <a:graphicData uri="http://schemas.openxmlformats.org/presentationml/2006/ole">
            <mc:AlternateContent xmlns:mc="http://schemas.openxmlformats.org/markup-compatibility/2006">
              <mc:Choice xmlns:v="urn:schemas-microsoft-com:vml" Requires="v">
                <p:oleObj spid="_x0000_s1103" name="Worksheet" r:id="rId8" imgW="3447955" imgH="1009552" progId="Excel.Sheet.12">
                  <p:embed/>
                </p:oleObj>
              </mc:Choice>
              <mc:Fallback>
                <p:oleObj name="Worksheet" r:id="rId8" imgW="3447955" imgH="1009552" progId="Excel.Sheet.12">
                  <p:embed/>
                  <p:pic>
                    <p:nvPicPr>
                      <p:cNvPr id="0" name=""/>
                      <p:cNvPicPr/>
                      <p:nvPr/>
                    </p:nvPicPr>
                    <p:blipFill>
                      <a:blip r:embed="rId9"/>
                      <a:stretch>
                        <a:fillRect/>
                      </a:stretch>
                    </p:blipFill>
                    <p:spPr>
                      <a:xfrm>
                        <a:off x="132070" y="4548259"/>
                        <a:ext cx="3448050" cy="1009650"/>
                      </a:xfrm>
                      <a:prstGeom prst="rect">
                        <a:avLst/>
                      </a:prstGeom>
                    </p:spPr>
                  </p:pic>
                </p:oleObj>
              </mc:Fallback>
            </mc:AlternateContent>
          </a:graphicData>
        </a:graphic>
      </p:graphicFrame>
    </p:spTree>
    <p:extLst>
      <p:ext uri="{BB962C8B-B14F-4D97-AF65-F5344CB8AC3E}">
        <p14:creationId xmlns:p14="http://schemas.microsoft.com/office/powerpoint/2010/main" val="31069693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p:cNvSpPr>
          <p:nvPr>
            <p:ph type="title"/>
          </p:nvPr>
        </p:nvSpPr>
        <p:spPr>
          <a:xfrm>
            <a:off x="506413" y="330200"/>
            <a:ext cx="6834187" cy="1143000"/>
          </a:xfrm>
        </p:spPr>
        <p:txBody>
          <a:bodyPr/>
          <a:lstStyle/>
          <a:p>
            <a:r>
              <a:rPr lang="nb-NO" altLang="de-DE" dirty="0" smtClean="0">
                <a:latin typeface="Arial" charset="0"/>
                <a:cs typeface="Arial" charset="0"/>
              </a:rPr>
              <a:t>A</a:t>
            </a:r>
            <a:r>
              <a:rPr lang="de-DE" altLang="de-DE" dirty="0" smtClean="0">
                <a:latin typeface="Arial" charset="0"/>
                <a:cs typeface="Arial" charset="0"/>
              </a:rPr>
              <a:t>greed</a:t>
            </a:r>
            <a:r>
              <a:rPr lang="nb-NO" altLang="de-DE" dirty="0" smtClean="0">
                <a:latin typeface="Arial" charset="0"/>
                <a:cs typeface="Arial" charset="0"/>
              </a:rPr>
              <a:t> </a:t>
            </a:r>
            <a:r>
              <a:rPr lang="de-DE" altLang="de-DE" dirty="0" smtClean="0">
                <a:latin typeface="Arial" charset="0"/>
                <a:cs typeface="Arial" charset="0"/>
              </a:rPr>
              <a:t>N</a:t>
            </a:r>
            <a:r>
              <a:rPr lang="nb-NO" altLang="de-DE" dirty="0" smtClean="0">
                <a:latin typeface="Arial" charset="0"/>
                <a:cs typeface="Arial" charset="0"/>
              </a:rPr>
              <a:t>ew WIs</a:t>
            </a:r>
            <a:endParaRPr lang="en-US" altLang="de-DE" dirty="0" smtClean="0">
              <a:latin typeface="Arial" charset="0"/>
              <a:cs typeface="Arial" charset="0"/>
            </a:endParaRPr>
          </a:p>
        </p:txBody>
      </p:sp>
      <p:sp>
        <p:nvSpPr>
          <p:cNvPr id="20483" name="Rectangle 4"/>
          <p:cNvSpPr>
            <a:spLocks noChangeArrowheads="1"/>
          </p:cNvSpPr>
          <p:nvPr/>
        </p:nvSpPr>
        <p:spPr bwMode="auto">
          <a:xfrm>
            <a:off x="2097088" y="185737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4" name="Rectangle 159"/>
          <p:cNvSpPr>
            <a:spLocks noChangeArrowheads="1"/>
          </p:cNvSpPr>
          <p:nvPr/>
        </p:nvSpPr>
        <p:spPr bwMode="auto">
          <a:xfrm>
            <a:off x="49213" y="2432050"/>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5" name="Rectangle 576"/>
          <p:cNvSpPr>
            <a:spLocks noChangeArrowheads="1"/>
          </p:cNvSpPr>
          <p:nvPr/>
        </p:nvSpPr>
        <p:spPr bwMode="auto">
          <a:xfrm>
            <a:off x="49213" y="2628900"/>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6" name="Rectangle 693"/>
          <p:cNvSpPr>
            <a:spLocks noChangeArrowheads="1"/>
          </p:cNvSpPr>
          <p:nvPr/>
        </p:nvSpPr>
        <p:spPr bwMode="auto">
          <a:xfrm>
            <a:off x="0" y="287337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7" name="Rectangle 821"/>
          <p:cNvSpPr>
            <a:spLocks noChangeArrowheads="1"/>
          </p:cNvSpPr>
          <p:nvPr/>
        </p:nvSpPr>
        <p:spPr bwMode="auto">
          <a:xfrm>
            <a:off x="49213" y="287337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8" name="Rectangle 913"/>
          <p:cNvSpPr>
            <a:spLocks noChangeArrowheads="1"/>
          </p:cNvSpPr>
          <p:nvPr/>
        </p:nvSpPr>
        <p:spPr bwMode="auto">
          <a:xfrm>
            <a:off x="0" y="189547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9" name="Rectangle 1151"/>
          <p:cNvSpPr>
            <a:spLocks noChangeArrowheads="1"/>
          </p:cNvSpPr>
          <p:nvPr/>
        </p:nvSpPr>
        <p:spPr bwMode="auto">
          <a:xfrm>
            <a:off x="49213" y="2506663"/>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graphicFrame>
        <p:nvGraphicFramePr>
          <p:cNvPr id="11" name="Table 10"/>
          <p:cNvGraphicFramePr>
            <a:graphicFrameLocks noGrp="1"/>
          </p:cNvGraphicFramePr>
          <p:nvPr>
            <p:extLst>
              <p:ext uri="{D42A27DB-BD31-4B8C-83A1-F6EECF244321}">
                <p14:modId xmlns:p14="http://schemas.microsoft.com/office/powerpoint/2010/main" val="684180591"/>
              </p:ext>
            </p:extLst>
          </p:nvPr>
        </p:nvGraphicFramePr>
        <p:xfrm>
          <a:off x="228601" y="1273423"/>
          <a:ext cx="8715374" cy="908190"/>
        </p:xfrm>
        <a:graphic>
          <a:graphicData uri="http://schemas.openxmlformats.org/drawingml/2006/table">
            <a:tbl>
              <a:tblPr/>
              <a:tblGrid>
                <a:gridCol w="995288"/>
                <a:gridCol w="3910819"/>
                <a:gridCol w="1209821"/>
                <a:gridCol w="2599446"/>
              </a:tblGrid>
              <a:tr h="517277">
                <a:tc>
                  <a:txBody>
                    <a:bodyPr/>
                    <a:lstStyle/>
                    <a:p>
                      <a:pPr algn="l">
                        <a:spcAft>
                          <a:spcPts val="0"/>
                        </a:spcAft>
                      </a:pPr>
                      <a:r>
                        <a:rPr lang="en-GB" sz="1400" b="1" dirty="0" err="1" smtClean="0">
                          <a:solidFill>
                            <a:srgbClr val="000000"/>
                          </a:solidFill>
                          <a:latin typeface="Arial"/>
                          <a:ea typeface="Batang"/>
                          <a:cs typeface="Arial"/>
                        </a:rPr>
                        <a:t>Tdoc</a:t>
                      </a:r>
                      <a:endParaRPr lang="en-GB" sz="1400" dirty="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400" b="1" dirty="0">
                          <a:solidFill>
                            <a:srgbClr val="000000"/>
                          </a:solidFill>
                          <a:latin typeface="Arial"/>
                          <a:ea typeface="Batang"/>
                          <a:cs typeface="Arial"/>
                        </a:rPr>
                        <a:t>New WIDS</a:t>
                      </a:r>
                      <a:endParaRPr lang="en-GB" sz="1400" dirty="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400" b="1">
                          <a:solidFill>
                            <a:srgbClr val="000000"/>
                          </a:solidFill>
                          <a:latin typeface="Arial"/>
                          <a:ea typeface="Batang"/>
                          <a:cs typeface="Arial"/>
                        </a:rPr>
                        <a:t>Source</a:t>
                      </a:r>
                      <a:endParaRPr lang="en-GB" sz="140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400" b="1" dirty="0">
                          <a:solidFill>
                            <a:srgbClr val="000000"/>
                          </a:solidFill>
                          <a:latin typeface="Arial"/>
                          <a:ea typeface="Batang"/>
                          <a:cs typeface="Arial"/>
                        </a:rPr>
                        <a:t>Notes</a:t>
                      </a:r>
                      <a:endParaRPr lang="en-GB" sz="1400" dirty="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r>
              <a:tr h="390913">
                <a:tc>
                  <a:txBody>
                    <a:bodyPr/>
                    <a:lstStyle/>
                    <a:p>
                      <a:pPr algn="l" fontAlgn="t"/>
                      <a:r>
                        <a:rPr lang="fr-FR" sz="1400" b="1" i="0" u="sng" strike="noStrike" dirty="0" smtClean="0">
                          <a:solidFill>
                            <a:srgbClr val="0000FF"/>
                          </a:solidFill>
                          <a:effectLst/>
                          <a:latin typeface="Arial"/>
                          <a:hlinkClick r:id="rId2"/>
                        </a:rPr>
                        <a:t> CP-173037</a:t>
                      </a:r>
                      <a:endParaRPr lang="fr-FR" sz="1400" b="1" i="0" u="sng" strike="noStrike" dirty="0">
                        <a:solidFill>
                          <a:srgbClr val="0000FF"/>
                        </a:solidFill>
                        <a:effectLst/>
                        <a:latin typeface="Arial"/>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US" sz="1400" b="0" i="0" u="none" strike="noStrike" baseline="0" dirty="0" smtClean="0">
                          <a:effectLst/>
                          <a:latin typeface="Arial" panose="020B0604020202020204" pitchFamily="34" charset="0"/>
                          <a:cs typeface="Arial" panose="020B0604020202020204" pitchFamily="34" charset="0"/>
                        </a:rPr>
                        <a:t> </a:t>
                      </a:r>
                      <a:r>
                        <a:rPr lang="en-US" sz="1400" b="0" i="0" u="none" strike="noStrike" dirty="0" smtClean="0">
                          <a:effectLst/>
                          <a:latin typeface="Arial" panose="020B0604020202020204" pitchFamily="34" charset="0"/>
                          <a:cs typeface="Arial" panose="020B0604020202020204" pitchFamily="34" charset="0"/>
                        </a:rPr>
                        <a:t>Study Item on User-plane Protocol</a:t>
                      </a:r>
                      <a:endParaRPr lang="en-US" sz="1400" b="0" i="0" u="none" strike="noStrike" dirty="0">
                        <a:effectLst/>
                        <a:latin typeface="Arial" panose="020B0604020202020204" pitchFamily="34" charset="0"/>
                        <a:cs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fr-FR" sz="1400" b="0" i="0" u="none" strike="noStrike" dirty="0" err="1" smtClean="0">
                          <a:effectLst/>
                          <a:latin typeface="Arial" panose="020B0604020202020204" pitchFamily="34" charset="0"/>
                          <a:cs typeface="Arial" panose="020B0604020202020204" pitchFamily="34" charset="0"/>
                        </a:rPr>
                        <a:t>SoftBank</a:t>
                      </a:r>
                      <a:r>
                        <a:rPr lang="fr-FR" sz="1400" b="0" i="0" u="none" strike="noStrike" dirty="0" smtClean="0">
                          <a:effectLst/>
                          <a:latin typeface="Arial" panose="020B0604020202020204" pitchFamily="34" charset="0"/>
                          <a:cs typeface="Arial" panose="020B0604020202020204" pitchFamily="34" charset="0"/>
                        </a:rPr>
                        <a:t> Corp.</a:t>
                      </a:r>
                      <a:endParaRPr lang="fr-FR" sz="1400" b="0" i="0" u="none" strike="noStrike" dirty="0">
                        <a:effectLst/>
                        <a:latin typeface="Arial" panose="020B0604020202020204" pitchFamily="34" charset="0"/>
                        <a:cs typeface="Arial" panose="020B0604020202020204" pitchFamily="34"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400" dirty="0" smtClean="0">
                          <a:latin typeface="Arial" panose="020B0604020202020204" pitchFamily="34" charset="0"/>
                          <a:ea typeface="Times New Roman"/>
                          <a:cs typeface="Arial" panose="020B0604020202020204" pitchFamily="34" charset="0"/>
                        </a:rPr>
                        <a:t>CT4 led</a:t>
                      </a: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2" name="Rectangle 2"/>
          <p:cNvSpPr txBox="1">
            <a:spLocks/>
          </p:cNvSpPr>
          <p:nvPr/>
        </p:nvSpPr>
        <p:spPr bwMode="auto">
          <a:xfrm>
            <a:off x="658812" y="2596667"/>
            <a:ext cx="68341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r>
              <a:rPr lang="fr-FR" altLang="de-DE" kern="0" dirty="0" err="1" smtClean="0">
                <a:latin typeface="Arial" charset="0"/>
                <a:cs typeface="Arial" charset="0"/>
              </a:rPr>
              <a:t>Agreed</a:t>
            </a:r>
            <a:r>
              <a:rPr lang="fr-FR" altLang="de-DE" kern="0" dirty="0" smtClean="0">
                <a:latin typeface="Arial" charset="0"/>
                <a:cs typeface="Arial" charset="0"/>
              </a:rPr>
              <a:t> </a:t>
            </a:r>
            <a:r>
              <a:rPr lang="fr-FR" altLang="de-DE" kern="0" dirty="0" err="1" smtClean="0">
                <a:latin typeface="Arial" charset="0"/>
                <a:cs typeface="Arial" charset="0"/>
              </a:rPr>
              <a:t>Revised</a:t>
            </a:r>
            <a:r>
              <a:rPr lang="fr-FR" altLang="de-DE" kern="0" dirty="0" smtClean="0">
                <a:latin typeface="Arial" charset="0"/>
                <a:cs typeface="Arial" charset="0"/>
              </a:rPr>
              <a:t> </a:t>
            </a:r>
            <a:r>
              <a:rPr lang="nb-NO" altLang="de-DE" kern="0" dirty="0" smtClean="0">
                <a:latin typeface="Arial" charset="0"/>
                <a:cs typeface="Arial" charset="0"/>
              </a:rPr>
              <a:t>WIs</a:t>
            </a:r>
            <a:endParaRPr lang="en-US" altLang="de-DE" kern="0" dirty="0" smtClean="0">
              <a:latin typeface="Arial" charset="0"/>
              <a:cs typeface="Arial" charset="0"/>
            </a:endParaRPr>
          </a:p>
        </p:txBody>
      </p:sp>
      <p:graphicFrame>
        <p:nvGraphicFramePr>
          <p:cNvPr id="13" name="Table 10"/>
          <p:cNvGraphicFramePr>
            <a:graphicFrameLocks noGrp="1"/>
          </p:cNvGraphicFramePr>
          <p:nvPr>
            <p:extLst>
              <p:ext uri="{D42A27DB-BD31-4B8C-83A1-F6EECF244321}">
                <p14:modId xmlns:p14="http://schemas.microsoft.com/office/powerpoint/2010/main" val="4111439657"/>
              </p:ext>
            </p:extLst>
          </p:nvPr>
        </p:nvGraphicFramePr>
        <p:xfrm>
          <a:off x="249848" y="3500794"/>
          <a:ext cx="8675076" cy="1139786"/>
        </p:xfrm>
        <a:graphic>
          <a:graphicData uri="http://schemas.openxmlformats.org/drawingml/2006/table">
            <a:tbl>
              <a:tblPr/>
              <a:tblGrid>
                <a:gridCol w="978451"/>
                <a:gridCol w="3957850"/>
                <a:gridCol w="1187355"/>
                <a:gridCol w="2551420"/>
              </a:tblGrid>
              <a:tr h="499706">
                <a:tc>
                  <a:txBody>
                    <a:bodyPr/>
                    <a:lstStyle/>
                    <a:p>
                      <a:pPr algn="l">
                        <a:spcAft>
                          <a:spcPts val="0"/>
                        </a:spcAft>
                      </a:pPr>
                      <a:r>
                        <a:rPr lang="en-GB" sz="1400" b="1" dirty="0" err="1" smtClean="0">
                          <a:solidFill>
                            <a:srgbClr val="000000"/>
                          </a:solidFill>
                          <a:latin typeface="Arial"/>
                          <a:ea typeface="Batang"/>
                          <a:cs typeface="Arial"/>
                        </a:rPr>
                        <a:t>Tdoc</a:t>
                      </a:r>
                      <a:endParaRPr lang="en-GB" sz="1400" dirty="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400" b="1" dirty="0" smtClean="0">
                          <a:solidFill>
                            <a:srgbClr val="000000"/>
                          </a:solidFill>
                          <a:latin typeface="Arial"/>
                          <a:ea typeface="Batang"/>
                          <a:cs typeface="Arial"/>
                        </a:rPr>
                        <a:t>Revised</a:t>
                      </a:r>
                      <a:r>
                        <a:rPr lang="en-GB" sz="1400" b="1" baseline="0" dirty="0" smtClean="0">
                          <a:solidFill>
                            <a:srgbClr val="000000"/>
                          </a:solidFill>
                          <a:latin typeface="Arial"/>
                          <a:ea typeface="Batang"/>
                          <a:cs typeface="Arial"/>
                        </a:rPr>
                        <a:t> </a:t>
                      </a:r>
                      <a:r>
                        <a:rPr lang="en-GB" sz="1400" b="1" dirty="0" smtClean="0">
                          <a:solidFill>
                            <a:srgbClr val="000000"/>
                          </a:solidFill>
                          <a:latin typeface="Arial"/>
                          <a:ea typeface="Batang"/>
                          <a:cs typeface="Arial"/>
                        </a:rPr>
                        <a:t>WIDS</a:t>
                      </a:r>
                      <a:endParaRPr lang="en-GB" sz="1400" dirty="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400" b="1">
                          <a:solidFill>
                            <a:srgbClr val="000000"/>
                          </a:solidFill>
                          <a:latin typeface="Arial"/>
                          <a:ea typeface="Batang"/>
                          <a:cs typeface="Arial"/>
                        </a:rPr>
                        <a:t>Source</a:t>
                      </a:r>
                      <a:endParaRPr lang="en-GB" sz="140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400" b="1" dirty="0">
                          <a:solidFill>
                            <a:srgbClr val="000000"/>
                          </a:solidFill>
                          <a:latin typeface="Arial"/>
                          <a:ea typeface="Batang"/>
                          <a:cs typeface="Arial"/>
                        </a:rPr>
                        <a:t>Notes</a:t>
                      </a:r>
                      <a:endParaRPr lang="en-GB" sz="1400" dirty="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r>
              <a:tr h="344767">
                <a:tc>
                  <a:txBody>
                    <a:bodyPr/>
                    <a:lstStyle/>
                    <a:p>
                      <a:pPr algn="l" fontAlgn="t"/>
                      <a:r>
                        <a:rPr lang="fr-FR" sz="1400" b="1" i="0" u="sng" strike="noStrike" dirty="0" smtClean="0">
                          <a:solidFill>
                            <a:srgbClr val="0000FF"/>
                          </a:solidFill>
                          <a:effectLst/>
                          <a:latin typeface="Arial"/>
                          <a:hlinkClick r:id="rId3"/>
                        </a:rPr>
                        <a:t> CP-173038</a:t>
                      </a:r>
                      <a:endParaRPr lang="fr-FR" sz="1400" b="1" i="0" u="sng" strike="noStrike" dirty="0">
                        <a:solidFill>
                          <a:srgbClr val="0000FF"/>
                        </a:solidFill>
                        <a:effectLst/>
                        <a:latin typeface="Arial"/>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US" sz="1400" dirty="0" smtClean="0">
                          <a:effectLst/>
                          <a:latin typeface="Arial"/>
                          <a:ea typeface="Times New Roman"/>
                          <a:cs typeface="Times New Roman"/>
                        </a:rPr>
                        <a:t>EPC enhancements to support 5G New Radio via Dual Connectivity, CT aspects</a:t>
                      </a:r>
                      <a:endParaRPr lang="fr-FR" sz="14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fr-FR" sz="1400" dirty="0" smtClean="0">
                          <a:effectLst/>
                          <a:latin typeface="Arial"/>
                          <a:ea typeface="Times New Roman"/>
                          <a:cs typeface="Times New Roman"/>
                        </a:rPr>
                        <a:t>Ericsson</a:t>
                      </a:r>
                      <a:endParaRPr lang="fr-FR" sz="1400" dirty="0">
                        <a:effectLst/>
                        <a:latin typeface="Arial"/>
                        <a:ea typeface="Times New Roma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400" dirty="0" smtClean="0">
                          <a:latin typeface="Arial"/>
                          <a:ea typeface="Times New Roman"/>
                          <a:cs typeface="Times New Roman"/>
                        </a:rPr>
                        <a:t>EDCE5-CT</a:t>
                      </a:r>
                    </a:p>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smtClean="0">
                          <a:solidFill>
                            <a:srgbClr val="000000"/>
                          </a:solidFill>
                          <a:latin typeface="Arial"/>
                          <a:ea typeface="Times New Roman"/>
                          <a:cs typeface="Arial"/>
                        </a:rPr>
                        <a:t>CT1 and CT3 support</a:t>
                      </a:r>
                    </a:p>
                    <a:p>
                      <a:pPr algn="l">
                        <a:spcAft>
                          <a:spcPts val="0"/>
                        </a:spcAft>
                      </a:pPr>
                      <a:endParaRPr lang="en-GB" sz="1400" dirty="0" smtClean="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p:cNvSpPr>
          <p:nvPr>
            <p:ph type="title"/>
          </p:nvPr>
        </p:nvSpPr>
        <p:spPr>
          <a:xfrm>
            <a:off x="600075" y="1388322"/>
            <a:ext cx="6834188" cy="507957"/>
          </a:xfrm>
        </p:spPr>
        <p:txBody>
          <a:bodyPr/>
          <a:lstStyle/>
          <a:p>
            <a:r>
              <a:rPr lang="de-DE" altLang="de-DE" dirty="0" err="1" smtClean="0">
                <a:latin typeface="Arial" pitchFamily="34" charset="0"/>
                <a:cs typeface="Arial" pitchFamily="34" charset="0"/>
              </a:rPr>
              <a:t>Endorsed</a:t>
            </a:r>
            <a:r>
              <a:rPr lang="nb-NO" altLang="de-DE" dirty="0" smtClean="0">
                <a:latin typeface="Arial" pitchFamily="34" charset="0"/>
                <a:cs typeface="Arial" pitchFamily="34" charset="0"/>
              </a:rPr>
              <a:t> </a:t>
            </a:r>
            <a:r>
              <a:rPr lang="de-DE" altLang="de-DE" dirty="0">
                <a:latin typeface="Arial" pitchFamily="34" charset="0"/>
                <a:cs typeface="Arial" pitchFamily="34" charset="0"/>
              </a:rPr>
              <a:t>New </a:t>
            </a:r>
            <a:r>
              <a:rPr lang="nb-NO" altLang="de-DE" dirty="0" smtClean="0">
                <a:latin typeface="Arial" pitchFamily="34" charset="0"/>
                <a:cs typeface="Arial" pitchFamily="34" charset="0"/>
              </a:rPr>
              <a:t>WIs</a:t>
            </a:r>
            <a:endParaRPr lang="en-US" altLang="de-DE" dirty="0" smtClean="0">
              <a:latin typeface="Arial" pitchFamily="34" charset="0"/>
              <a:cs typeface="Arial" pitchFamily="34" charset="0"/>
            </a:endParaRPr>
          </a:p>
        </p:txBody>
      </p:sp>
      <p:sp>
        <p:nvSpPr>
          <p:cNvPr id="21507" name="Rectangle 6"/>
          <p:cNvSpPr>
            <a:spLocks noChangeArrowheads="1"/>
          </p:cNvSpPr>
          <p:nvPr/>
        </p:nvSpPr>
        <p:spPr bwMode="auto">
          <a:xfrm>
            <a:off x="0" y="3194773"/>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08" name="Rectangle 7"/>
          <p:cNvSpPr>
            <a:spLocks noChangeArrowheads="1"/>
          </p:cNvSpPr>
          <p:nvPr/>
        </p:nvSpPr>
        <p:spPr bwMode="auto">
          <a:xfrm>
            <a:off x="0" y="3391623"/>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09" name="Rectangle 8"/>
          <p:cNvSpPr>
            <a:spLocks noChangeArrowheads="1"/>
          </p:cNvSpPr>
          <p:nvPr/>
        </p:nvSpPr>
        <p:spPr bwMode="auto">
          <a:xfrm>
            <a:off x="-49213" y="3636098"/>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10" name="Rectangle 9"/>
          <p:cNvSpPr>
            <a:spLocks noChangeArrowheads="1"/>
          </p:cNvSpPr>
          <p:nvPr/>
        </p:nvSpPr>
        <p:spPr bwMode="auto">
          <a:xfrm>
            <a:off x="0" y="3636098"/>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11" name="Rectangle 10"/>
          <p:cNvSpPr>
            <a:spLocks noChangeArrowheads="1"/>
          </p:cNvSpPr>
          <p:nvPr/>
        </p:nvSpPr>
        <p:spPr bwMode="auto">
          <a:xfrm>
            <a:off x="-49213" y="2658198"/>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12" name="Rectangle 78"/>
          <p:cNvSpPr>
            <a:spLocks noChangeArrowheads="1"/>
          </p:cNvSpPr>
          <p:nvPr/>
        </p:nvSpPr>
        <p:spPr bwMode="auto">
          <a:xfrm>
            <a:off x="0" y="3758336"/>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graphicFrame>
        <p:nvGraphicFramePr>
          <p:cNvPr id="10" name="Table 9"/>
          <p:cNvGraphicFramePr>
            <a:graphicFrameLocks noGrp="1"/>
          </p:cNvGraphicFramePr>
          <p:nvPr>
            <p:extLst>
              <p:ext uri="{D42A27DB-BD31-4B8C-83A1-F6EECF244321}">
                <p14:modId xmlns:p14="http://schemas.microsoft.com/office/powerpoint/2010/main" val="49441303"/>
              </p:ext>
            </p:extLst>
          </p:nvPr>
        </p:nvGraphicFramePr>
        <p:xfrm>
          <a:off x="234096" y="2052993"/>
          <a:ext cx="8675807" cy="1158871"/>
        </p:xfrm>
        <a:graphic>
          <a:graphicData uri="http://schemas.openxmlformats.org/drawingml/2006/table">
            <a:tbl>
              <a:tblPr/>
              <a:tblGrid>
                <a:gridCol w="1021498"/>
                <a:gridCol w="3684896"/>
                <a:gridCol w="1105468"/>
                <a:gridCol w="2863945"/>
              </a:tblGrid>
              <a:tr h="471855">
                <a:tc>
                  <a:txBody>
                    <a:bodyPr/>
                    <a:lstStyle/>
                    <a:p>
                      <a:pPr algn="l">
                        <a:spcAft>
                          <a:spcPts val="0"/>
                        </a:spcAft>
                      </a:pPr>
                      <a:r>
                        <a:rPr lang="en-GB" sz="1400" b="1" dirty="0" err="1" smtClean="0">
                          <a:solidFill>
                            <a:srgbClr val="000000"/>
                          </a:solidFill>
                          <a:latin typeface="Arial"/>
                          <a:ea typeface="Batang"/>
                          <a:cs typeface="Arial"/>
                        </a:rPr>
                        <a:t>Tdoc</a:t>
                      </a:r>
                      <a:endParaRPr lang="en-GB" sz="1400" dirty="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400" b="1" dirty="0">
                          <a:solidFill>
                            <a:srgbClr val="000000"/>
                          </a:solidFill>
                          <a:latin typeface="Arial"/>
                          <a:ea typeface="Batang"/>
                          <a:cs typeface="Arial"/>
                        </a:rPr>
                        <a:t>Endorsed WIDS</a:t>
                      </a:r>
                      <a:endParaRPr lang="en-GB" sz="1400" dirty="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400" b="1">
                          <a:solidFill>
                            <a:srgbClr val="000000"/>
                          </a:solidFill>
                          <a:latin typeface="Arial"/>
                          <a:ea typeface="Batang"/>
                          <a:cs typeface="Arial"/>
                        </a:rPr>
                        <a:t>Source</a:t>
                      </a:r>
                      <a:endParaRPr lang="en-GB" sz="140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400" b="1">
                          <a:solidFill>
                            <a:srgbClr val="000000"/>
                          </a:solidFill>
                          <a:latin typeface="Arial"/>
                          <a:ea typeface="Batang"/>
                          <a:cs typeface="Arial"/>
                        </a:rPr>
                        <a:t>Notes</a:t>
                      </a:r>
                      <a:endParaRPr lang="en-GB" sz="140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r>
              <a:tr h="687016">
                <a:tc>
                  <a:txBody>
                    <a:bodyPr/>
                    <a:lstStyle/>
                    <a:p>
                      <a:pPr algn="l" fontAlgn="t"/>
                      <a:r>
                        <a:rPr lang="fr-FR" sz="1400" b="1" i="0" u="sng" strike="noStrike" dirty="0" smtClean="0">
                          <a:solidFill>
                            <a:srgbClr val="0000FF"/>
                          </a:solidFill>
                          <a:effectLst/>
                          <a:latin typeface="Arial"/>
                          <a:hlinkClick r:id="rId2"/>
                        </a:rPr>
                        <a:t> CP-173109</a:t>
                      </a:r>
                      <a:endParaRPr lang="fr-FR" sz="1400" b="1" i="0" u="sng" strike="noStrike" dirty="0">
                        <a:solidFill>
                          <a:srgbClr val="0000FF"/>
                        </a:solidFill>
                        <a:effectLst/>
                        <a:latin typeface="Arial"/>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US" sz="1400" b="0" i="0" u="none" strike="noStrike" dirty="0" smtClean="0">
                          <a:effectLst/>
                          <a:latin typeface="Arial"/>
                        </a:rPr>
                        <a:t> CT aspects on enhanced </a:t>
                      </a:r>
                      <a:r>
                        <a:rPr lang="en-US" sz="1400" b="0" i="0" u="none" strike="noStrike" dirty="0" err="1" smtClean="0">
                          <a:effectLst/>
                          <a:latin typeface="Arial"/>
                        </a:rPr>
                        <a:t>VoLTE</a:t>
                      </a:r>
                      <a:r>
                        <a:rPr lang="en-US" sz="1400" b="0" i="0" u="none" strike="noStrike" dirty="0" smtClean="0">
                          <a:effectLst/>
                          <a:latin typeface="Arial"/>
                        </a:rPr>
                        <a:t> performance</a:t>
                      </a:r>
                      <a:endParaRPr lang="en-US" sz="1400" b="0" i="0" u="none" strike="noStrike" dirty="0">
                        <a:effectLst/>
                        <a:latin typeface="Arial"/>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fr-FR" sz="1400" b="0" i="0" u="none" strike="noStrike" dirty="0" smtClean="0">
                          <a:effectLst/>
                          <a:latin typeface="Arial"/>
                        </a:rPr>
                        <a:t> </a:t>
                      </a:r>
                      <a:r>
                        <a:rPr lang="fr-FR" sz="1400" b="0" i="0" u="none" strike="noStrike" dirty="0" err="1" smtClean="0">
                          <a:effectLst/>
                          <a:latin typeface="Arial"/>
                        </a:rPr>
                        <a:t>Huawei</a:t>
                      </a:r>
                      <a:endParaRPr lang="fr-FR" sz="1400" b="0" i="0" u="none" strike="noStrike" dirty="0">
                        <a:effectLst/>
                        <a:latin typeface="Arial"/>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400" kern="1200" dirty="0" err="1" smtClean="0">
                          <a:solidFill>
                            <a:schemeClr val="tx1"/>
                          </a:solidFill>
                          <a:effectLst/>
                          <a:latin typeface="Arial" panose="020B0604020202020204" pitchFamily="34" charset="0"/>
                          <a:ea typeface="+mn-ea"/>
                          <a:cs typeface="Arial" panose="020B0604020202020204" pitchFamily="34" charset="0"/>
                        </a:rPr>
                        <a:t>eVoLP</a:t>
                      </a:r>
                      <a:r>
                        <a:rPr lang="en-GB" sz="1400" kern="1200" dirty="0" smtClean="0">
                          <a:solidFill>
                            <a:schemeClr val="tx1"/>
                          </a:solidFill>
                          <a:effectLst/>
                          <a:latin typeface="Arial" panose="020B0604020202020204" pitchFamily="34" charset="0"/>
                          <a:ea typeface="+mn-ea"/>
                          <a:cs typeface="Arial" panose="020B0604020202020204" pitchFamily="34" charset="0"/>
                        </a:rPr>
                        <a:t>-CT</a:t>
                      </a:r>
                      <a:endParaRPr lang="en-GB" sz="1400" dirty="0" smtClean="0">
                        <a:solidFill>
                          <a:srgbClr val="000000"/>
                        </a:solidFill>
                        <a:latin typeface="Arial" panose="020B0604020202020204" pitchFamily="34" charset="0"/>
                        <a:ea typeface="Times New Roman"/>
                        <a:cs typeface="Arial" panose="020B0604020202020204" pitchFamily="34" charset="0"/>
                      </a:endParaRPr>
                    </a:p>
                    <a:p>
                      <a:pPr algn="l">
                        <a:spcAft>
                          <a:spcPts val="0"/>
                        </a:spcAft>
                      </a:pPr>
                      <a:r>
                        <a:rPr lang="en-GB" sz="1400" dirty="0" smtClean="0">
                          <a:solidFill>
                            <a:srgbClr val="000000"/>
                          </a:solidFill>
                          <a:latin typeface="Arial"/>
                          <a:ea typeface="Times New Roman"/>
                          <a:cs typeface="Arial"/>
                        </a:rPr>
                        <a:t>CT3 led.</a:t>
                      </a:r>
                      <a:endParaRPr lang="en-GB" sz="1400" dirty="0" smtClean="0">
                        <a:latin typeface="Arial"/>
                        <a:ea typeface="Times New Roman"/>
                        <a:cs typeface="Times New Roman"/>
                      </a:endParaRPr>
                    </a:p>
                    <a:p>
                      <a:pPr algn="l">
                        <a:spcAft>
                          <a:spcPts val="0"/>
                        </a:spcAft>
                      </a:pPr>
                      <a:r>
                        <a:rPr lang="en-GB" sz="1400" dirty="0" smtClean="0">
                          <a:solidFill>
                            <a:srgbClr val="000000"/>
                          </a:solidFill>
                          <a:latin typeface="Arial"/>
                          <a:ea typeface="Times New Roman"/>
                          <a:cs typeface="Arial"/>
                        </a:rPr>
                        <a:t>CT4 support</a:t>
                      </a:r>
                      <a:endParaRPr lang="en-GB" sz="1400" dirty="0" smtClean="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6"/>
          <p:cNvSpPr>
            <a:spLocks noChangeArrowheads="1"/>
          </p:cNvSpPr>
          <p:nvPr/>
        </p:nvSpPr>
        <p:spPr bwMode="auto">
          <a:xfrm>
            <a:off x="0" y="697189"/>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09" name="Rectangle 8"/>
          <p:cNvSpPr>
            <a:spLocks noChangeArrowheads="1"/>
          </p:cNvSpPr>
          <p:nvPr/>
        </p:nvSpPr>
        <p:spPr bwMode="auto">
          <a:xfrm>
            <a:off x="-49213" y="1138514"/>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10" name="Rectangle 9"/>
          <p:cNvSpPr>
            <a:spLocks noChangeArrowheads="1"/>
          </p:cNvSpPr>
          <p:nvPr/>
        </p:nvSpPr>
        <p:spPr bwMode="auto">
          <a:xfrm>
            <a:off x="0" y="1138514"/>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11" name="Rectangle 10"/>
          <p:cNvSpPr>
            <a:spLocks noChangeArrowheads="1"/>
          </p:cNvSpPr>
          <p:nvPr/>
        </p:nvSpPr>
        <p:spPr bwMode="auto">
          <a:xfrm>
            <a:off x="-49213" y="19621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21512" name="Rectangle 78"/>
          <p:cNvSpPr>
            <a:spLocks noChangeArrowheads="1"/>
          </p:cNvSpPr>
          <p:nvPr/>
        </p:nvSpPr>
        <p:spPr bwMode="auto">
          <a:xfrm>
            <a:off x="0" y="1260752"/>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solidFill>
                <a:srgbClr val="000000"/>
              </a:solidFill>
            </a:endParaRPr>
          </a:p>
        </p:txBody>
      </p:sp>
      <p:sp>
        <p:nvSpPr>
          <p:cNvPr id="11" name="Rectangle 4"/>
          <p:cNvSpPr txBox="1">
            <a:spLocks/>
          </p:cNvSpPr>
          <p:nvPr/>
        </p:nvSpPr>
        <p:spPr bwMode="auto">
          <a:xfrm>
            <a:off x="600075" y="986870"/>
            <a:ext cx="6834188" cy="507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r>
              <a:rPr lang="de-DE" altLang="de-DE" kern="0" smtClean="0">
                <a:latin typeface="Arial" pitchFamily="34" charset="0"/>
                <a:cs typeface="Arial" pitchFamily="34" charset="0"/>
              </a:rPr>
              <a:t>Endorsed</a:t>
            </a:r>
            <a:r>
              <a:rPr lang="nb-NO" altLang="de-DE" kern="0" smtClean="0">
                <a:latin typeface="Arial" pitchFamily="34" charset="0"/>
                <a:cs typeface="Arial" pitchFamily="34" charset="0"/>
              </a:rPr>
              <a:t> Revised WIs</a:t>
            </a:r>
            <a:endParaRPr lang="en-US" altLang="de-DE" kern="0" dirty="0" smtClean="0">
              <a:latin typeface="Arial" pitchFamily="34" charset="0"/>
              <a:cs typeface="Arial" pitchFamily="34" charset="0"/>
            </a:endParaRPr>
          </a:p>
        </p:txBody>
      </p:sp>
      <p:graphicFrame>
        <p:nvGraphicFramePr>
          <p:cNvPr id="12" name="Table 9"/>
          <p:cNvGraphicFramePr>
            <a:graphicFrameLocks noGrp="1"/>
          </p:cNvGraphicFramePr>
          <p:nvPr>
            <p:extLst>
              <p:ext uri="{D42A27DB-BD31-4B8C-83A1-F6EECF244321}">
                <p14:modId xmlns:p14="http://schemas.microsoft.com/office/powerpoint/2010/main" val="3415123316"/>
              </p:ext>
            </p:extLst>
          </p:nvPr>
        </p:nvGraphicFramePr>
        <p:xfrm>
          <a:off x="234096" y="1651541"/>
          <a:ext cx="8675807" cy="3980890"/>
        </p:xfrm>
        <a:graphic>
          <a:graphicData uri="http://schemas.openxmlformats.org/drawingml/2006/table">
            <a:tbl>
              <a:tblPr/>
              <a:tblGrid>
                <a:gridCol w="1285215"/>
                <a:gridCol w="3432517"/>
                <a:gridCol w="1280160"/>
                <a:gridCol w="2677915"/>
              </a:tblGrid>
              <a:tr h="490905">
                <a:tc>
                  <a:txBody>
                    <a:bodyPr/>
                    <a:lstStyle/>
                    <a:p>
                      <a:pPr algn="l">
                        <a:spcAft>
                          <a:spcPts val="0"/>
                        </a:spcAft>
                      </a:pPr>
                      <a:r>
                        <a:rPr lang="en-GB" sz="1400" b="1" dirty="0" err="1" smtClean="0">
                          <a:solidFill>
                            <a:srgbClr val="000000"/>
                          </a:solidFill>
                          <a:latin typeface="Arial"/>
                          <a:ea typeface="Batang"/>
                          <a:cs typeface="Arial"/>
                        </a:rPr>
                        <a:t>Tdoc</a:t>
                      </a:r>
                      <a:endParaRPr lang="en-GB" sz="1400" dirty="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400" b="1" dirty="0">
                          <a:solidFill>
                            <a:srgbClr val="000000"/>
                          </a:solidFill>
                          <a:latin typeface="Arial"/>
                          <a:ea typeface="Batang"/>
                          <a:cs typeface="Arial"/>
                        </a:rPr>
                        <a:t>Endorsed WIDS</a:t>
                      </a:r>
                      <a:endParaRPr lang="en-GB" sz="1400" dirty="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400" b="1">
                          <a:solidFill>
                            <a:srgbClr val="000000"/>
                          </a:solidFill>
                          <a:latin typeface="Arial"/>
                          <a:ea typeface="Batang"/>
                          <a:cs typeface="Arial"/>
                        </a:rPr>
                        <a:t>Source</a:t>
                      </a:r>
                      <a:endParaRPr lang="en-GB" sz="140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400" b="1">
                          <a:solidFill>
                            <a:srgbClr val="000000"/>
                          </a:solidFill>
                          <a:latin typeface="Arial"/>
                          <a:ea typeface="Batang"/>
                          <a:cs typeface="Arial"/>
                        </a:rPr>
                        <a:t>Notes</a:t>
                      </a:r>
                      <a:endParaRPr lang="en-GB" sz="140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r>
              <a:tr h="853440">
                <a:tc>
                  <a:txBody>
                    <a:bodyPr/>
                    <a:lstStyle/>
                    <a:p>
                      <a:pPr algn="l" fontAlgn="t"/>
                      <a:r>
                        <a:rPr lang="fr-FR" sz="1400" b="1" i="0" u="sng" strike="noStrike" dirty="0" smtClean="0">
                          <a:solidFill>
                            <a:srgbClr val="0000FF"/>
                          </a:solidFill>
                          <a:effectLst/>
                          <a:latin typeface="Arial"/>
                        </a:rPr>
                        <a:t>CP-173086</a:t>
                      </a:r>
                    </a:p>
                    <a:p>
                      <a:pPr algn="l" fontAlgn="t"/>
                      <a:endParaRPr lang="fr-FR" sz="1400" b="1" i="0" u="sng" strike="noStrike" dirty="0">
                        <a:solidFill>
                          <a:srgbClr val="0000FF"/>
                        </a:solidFill>
                        <a:effectLst/>
                        <a:latin typeface="Arial"/>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auto" hangingPunct="1">
                        <a:spcAft>
                          <a:spcPts val="0"/>
                        </a:spcAft>
                      </a:pPr>
                      <a:r>
                        <a:rPr lang="en-US" sz="1400" dirty="0" smtClean="0">
                          <a:solidFill>
                            <a:srgbClr val="000000"/>
                          </a:solidFill>
                          <a:effectLst/>
                          <a:latin typeface="Arial"/>
                          <a:ea typeface="Times New Roman"/>
                        </a:rPr>
                        <a:t>CT aspects on 5G System - Phase 1</a:t>
                      </a:r>
                      <a:endParaRPr lang="fr-FR" sz="1800" dirty="0">
                        <a:solidFill>
                          <a:srgbClr val="000000"/>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auto" hangingPunct="1">
                        <a:spcAft>
                          <a:spcPts val="0"/>
                        </a:spcAft>
                      </a:pPr>
                      <a:r>
                        <a:rPr lang="fr-FR" sz="1400" dirty="0" smtClean="0">
                          <a:solidFill>
                            <a:srgbClr val="000000"/>
                          </a:solidFill>
                          <a:effectLst/>
                          <a:latin typeface="Arial"/>
                          <a:ea typeface="Times New Roman"/>
                        </a:rPr>
                        <a:t>Nokia, Alcatel-Lucent Shanghai Bell</a:t>
                      </a:r>
                      <a:endParaRPr lang="fr-FR" sz="1800" dirty="0">
                        <a:solidFill>
                          <a:srgbClr val="000000"/>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400" dirty="0" smtClean="0">
                          <a:solidFill>
                            <a:srgbClr val="000000"/>
                          </a:solidFill>
                          <a:latin typeface="Arial"/>
                          <a:ea typeface="Times New Roman"/>
                          <a:cs typeface="Arial"/>
                        </a:rPr>
                        <a:t>5GS_Ph1-CT</a:t>
                      </a:r>
                    </a:p>
                    <a:p>
                      <a:pPr algn="l">
                        <a:spcAft>
                          <a:spcPts val="0"/>
                        </a:spcAft>
                      </a:pPr>
                      <a:r>
                        <a:rPr lang="en-GB" sz="1400" dirty="0" smtClean="0">
                          <a:solidFill>
                            <a:srgbClr val="000000"/>
                          </a:solidFill>
                          <a:latin typeface="Arial"/>
                          <a:ea typeface="Times New Roman"/>
                          <a:cs typeface="Arial"/>
                        </a:rPr>
                        <a:t>CT1 led.</a:t>
                      </a:r>
                      <a:endParaRPr lang="en-GB" sz="1400" dirty="0" smtClean="0">
                        <a:latin typeface="Arial"/>
                        <a:ea typeface="Times New Roman"/>
                        <a:cs typeface="Times New Roman"/>
                      </a:endParaRPr>
                    </a:p>
                    <a:p>
                      <a:pPr algn="l">
                        <a:spcAft>
                          <a:spcPts val="0"/>
                        </a:spcAft>
                      </a:pPr>
                      <a:r>
                        <a:rPr lang="en-GB" sz="1400" dirty="0" smtClean="0">
                          <a:solidFill>
                            <a:srgbClr val="000000"/>
                          </a:solidFill>
                          <a:latin typeface="Arial"/>
                          <a:ea typeface="Times New Roman"/>
                          <a:cs typeface="Arial"/>
                        </a:rPr>
                        <a:t>CT3, CT4 and CT6 support</a:t>
                      </a:r>
                    </a:p>
                    <a:p>
                      <a:pPr algn="l">
                        <a:spcAft>
                          <a:spcPts val="0"/>
                        </a:spcAft>
                      </a:pPr>
                      <a:endParaRPr lang="en-GB" sz="1400" dirty="0" smtClean="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16305">
                <a:tc>
                  <a:txBody>
                    <a:bodyPr/>
                    <a:lstStyle/>
                    <a:p>
                      <a:pPr algn="l" fontAlgn="t"/>
                      <a:r>
                        <a:rPr lang="fr-FR" sz="1400" b="1" i="0" u="sng" strike="noStrike" dirty="0" smtClean="0">
                          <a:solidFill>
                            <a:srgbClr val="0000FF"/>
                          </a:solidFill>
                          <a:effectLst/>
                          <a:latin typeface="Arial"/>
                        </a:rPr>
                        <a:t>CP-173112</a:t>
                      </a:r>
                    </a:p>
                    <a:p>
                      <a:pPr algn="l" fontAlgn="t"/>
                      <a:endParaRPr lang="fr-FR" sz="1400" b="1" i="0" u="sng" strike="noStrike" dirty="0">
                        <a:solidFill>
                          <a:srgbClr val="0000FF"/>
                        </a:solidFill>
                        <a:effectLst/>
                        <a:latin typeface="Arial"/>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auto" hangingPunct="1">
                        <a:spcAft>
                          <a:spcPts val="0"/>
                        </a:spcAft>
                      </a:pPr>
                      <a:r>
                        <a:rPr lang="en-US" sz="1400" dirty="0" smtClean="0">
                          <a:solidFill>
                            <a:srgbClr val="000000"/>
                          </a:solidFill>
                          <a:effectLst/>
                          <a:latin typeface="Arial"/>
                          <a:ea typeface="Times New Roman"/>
                        </a:rPr>
                        <a:t>CT aspects of NAPS</a:t>
                      </a:r>
                      <a:endParaRPr lang="fr-FR" sz="1800" dirty="0">
                        <a:solidFill>
                          <a:srgbClr val="000000"/>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auto" hangingPunct="1">
                        <a:spcAft>
                          <a:spcPts val="0"/>
                        </a:spcAft>
                      </a:pPr>
                      <a:r>
                        <a:rPr lang="fr-FR" sz="1400" dirty="0" err="1" smtClean="0">
                          <a:solidFill>
                            <a:srgbClr val="000000"/>
                          </a:solidFill>
                          <a:effectLst/>
                          <a:latin typeface="Arial"/>
                          <a:ea typeface="Times New Roman"/>
                        </a:rPr>
                        <a:t>Huawei</a:t>
                      </a:r>
                      <a:endParaRPr lang="fr-FR" sz="1800" dirty="0">
                        <a:solidFill>
                          <a:srgbClr val="000000"/>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400" kern="1200" dirty="0" smtClean="0">
                          <a:solidFill>
                            <a:schemeClr val="tx1"/>
                          </a:solidFill>
                          <a:effectLst/>
                          <a:latin typeface="Arial" panose="020B0604020202020204" pitchFamily="34" charset="0"/>
                          <a:ea typeface="+mn-ea"/>
                          <a:cs typeface="Arial" panose="020B0604020202020204" pitchFamily="34" charset="0"/>
                        </a:rPr>
                        <a:t>NAPS-CT</a:t>
                      </a:r>
                      <a:endParaRPr lang="en-GB" sz="1400" dirty="0" smtClean="0">
                        <a:solidFill>
                          <a:srgbClr val="000000"/>
                        </a:solidFill>
                        <a:latin typeface="Arial" panose="020B0604020202020204" pitchFamily="34" charset="0"/>
                        <a:ea typeface="Times New Roman"/>
                        <a:cs typeface="Arial" panose="020B0604020202020204" pitchFamily="34" charset="0"/>
                      </a:endParaRPr>
                    </a:p>
                    <a:p>
                      <a:pPr algn="l">
                        <a:spcAft>
                          <a:spcPts val="0"/>
                        </a:spcAft>
                      </a:pPr>
                      <a:r>
                        <a:rPr lang="en-GB" sz="1400" dirty="0" smtClean="0">
                          <a:solidFill>
                            <a:srgbClr val="000000"/>
                          </a:solidFill>
                          <a:latin typeface="Arial"/>
                          <a:ea typeface="Times New Roman"/>
                          <a:cs typeface="Arial"/>
                        </a:rPr>
                        <a:t>CT3 led.</a:t>
                      </a:r>
                      <a:endParaRPr lang="en-GB" sz="1400" dirty="0" smtClean="0">
                        <a:latin typeface="Arial"/>
                        <a:ea typeface="Times New Roman"/>
                        <a:cs typeface="Times New Roman"/>
                      </a:endParaRPr>
                    </a:p>
                    <a:p>
                      <a:pPr algn="l">
                        <a:spcAft>
                          <a:spcPts val="0"/>
                        </a:spcAft>
                      </a:pPr>
                      <a:r>
                        <a:rPr lang="en-GB" sz="1400" dirty="0" smtClean="0">
                          <a:solidFill>
                            <a:srgbClr val="000000"/>
                          </a:solidFill>
                          <a:latin typeface="Arial"/>
                          <a:ea typeface="Times New Roman"/>
                          <a:cs typeface="Arial"/>
                        </a:rPr>
                        <a:t>CT4 support</a:t>
                      </a:r>
                      <a:endParaRPr lang="en-GB" sz="1400" dirty="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77922">
                <a:tc>
                  <a:txBody>
                    <a:bodyPr/>
                    <a:lstStyle/>
                    <a:p>
                      <a:pPr algn="l" fontAlgn="t"/>
                      <a:r>
                        <a:rPr lang="fr-FR" sz="1400" b="1" i="0" u="sng" strike="noStrike" dirty="0" smtClean="0">
                          <a:solidFill>
                            <a:srgbClr val="0000FF"/>
                          </a:solidFill>
                          <a:effectLst/>
                          <a:latin typeface="Arial"/>
                        </a:rPr>
                        <a:t>CP-173084</a:t>
                      </a:r>
                    </a:p>
                    <a:p>
                      <a:pPr algn="l" fontAlgn="t"/>
                      <a:endParaRPr lang="fr-FR" sz="1400" b="1" i="0" u="sng" strike="noStrike" dirty="0">
                        <a:solidFill>
                          <a:srgbClr val="0000FF"/>
                        </a:solidFill>
                        <a:effectLst/>
                        <a:latin typeface="Arial"/>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auto" hangingPunct="1">
                        <a:spcAft>
                          <a:spcPts val="0"/>
                        </a:spcAft>
                      </a:pPr>
                      <a:r>
                        <a:rPr lang="en-US" sz="1400" dirty="0" smtClean="0">
                          <a:solidFill>
                            <a:srgbClr val="000000"/>
                          </a:solidFill>
                          <a:effectLst/>
                          <a:latin typeface="Arial"/>
                          <a:ea typeface="Times New Roman"/>
                        </a:rPr>
                        <a:t>Inclusion of WLAN direct discovery technologies as an alternative for </a:t>
                      </a:r>
                      <a:r>
                        <a:rPr lang="en-US" sz="1400" dirty="0" err="1" smtClean="0">
                          <a:solidFill>
                            <a:srgbClr val="000000"/>
                          </a:solidFill>
                          <a:effectLst/>
                          <a:latin typeface="Arial"/>
                          <a:ea typeface="Times New Roman"/>
                        </a:rPr>
                        <a:t>ProSe</a:t>
                      </a:r>
                      <a:r>
                        <a:rPr lang="en-US" sz="1400" dirty="0" smtClean="0">
                          <a:solidFill>
                            <a:srgbClr val="000000"/>
                          </a:solidFill>
                          <a:effectLst/>
                          <a:latin typeface="Arial"/>
                          <a:ea typeface="Times New Roman"/>
                        </a:rPr>
                        <a:t> direct discovery; Stage 3</a:t>
                      </a:r>
                      <a:endParaRPr lang="fr-FR" sz="1400" dirty="0">
                        <a:solidFill>
                          <a:srgbClr val="000000"/>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auto" hangingPunct="1">
                        <a:spcAft>
                          <a:spcPts val="0"/>
                        </a:spcAft>
                      </a:pPr>
                      <a:r>
                        <a:rPr lang="fr-FR" sz="1400" dirty="0" smtClean="0">
                          <a:solidFill>
                            <a:srgbClr val="000000"/>
                          </a:solidFill>
                          <a:effectLst/>
                          <a:latin typeface="Arial"/>
                          <a:ea typeface="Times New Roman"/>
                        </a:rPr>
                        <a:t>Intel</a:t>
                      </a:r>
                      <a:endParaRPr lang="fr-FR" sz="1600" dirty="0">
                        <a:solidFill>
                          <a:srgbClr val="000000"/>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400" dirty="0" smtClean="0">
                          <a:latin typeface="Arial"/>
                          <a:ea typeface="Times New Roman"/>
                          <a:cs typeface="Times New Roman"/>
                        </a:rPr>
                        <a:t>ProSe_WLAN_DD_Stage3</a:t>
                      </a:r>
                    </a:p>
                    <a:p>
                      <a:pPr algn="l">
                        <a:spcAft>
                          <a:spcPts val="0"/>
                        </a:spcAft>
                      </a:pPr>
                      <a:r>
                        <a:rPr lang="en-GB" sz="1400" dirty="0" smtClean="0">
                          <a:solidFill>
                            <a:srgbClr val="000000"/>
                          </a:solidFill>
                          <a:latin typeface="Arial"/>
                          <a:ea typeface="Times New Roman"/>
                          <a:cs typeface="Arial"/>
                        </a:rPr>
                        <a:t>CT1 led.</a:t>
                      </a:r>
                      <a:endParaRPr lang="en-GB" sz="1400" dirty="0" smtClean="0">
                        <a:latin typeface="Arial"/>
                        <a:ea typeface="Times New Roman"/>
                        <a:cs typeface="Times New Roman"/>
                      </a:endParaRPr>
                    </a:p>
                    <a:p>
                      <a:pPr algn="l">
                        <a:spcAft>
                          <a:spcPts val="0"/>
                        </a:spcAft>
                      </a:pPr>
                      <a:r>
                        <a:rPr lang="en-GB" sz="1400" dirty="0" smtClean="0">
                          <a:solidFill>
                            <a:srgbClr val="000000"/>
                          </a:solidFill>
                          <a:latin typeface="Arial"/>
                          <a:ea typeface="Times New Roman"/>
                          <a:cs typeface="Arial"/>
                        </a:rPr>
                        <a:t>CT4 support</a:t>
                      </a:r>
                    </a:p>
                    <a:p>
                      <a:pPr algn="l">
                        <a:spcAft>
                          <a:spcPts val="0"/>
                        </a:spcAft>
                      </a:pPr>
                      <a:endParaRPr lang="en-GB" sz="1400" dirty="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53440">
                <a:tc>
                  <a:txBody>
                    <a:bodyPr/>
                    <a:lstStyle/>
                    <a:p>
                      <a:pPr algn="l" fontAlgn="t"/>
                      <a:r>
                        <a:rPr lang="fr-FR" sz="1400" b="1" i="0" u="sng" strike="noStrike" dirty="0" smtClean="0">
                          <a:solidFill>
                            <a:srgbClr val="0000FF"/>
                          </a:solidFill>
                          <a:effectLst/>
                          <a:latin typeface="Arial"/>
                        </a:rPr>
                        <a:t>CP-173085</a:t>
                      </a:r>
                    </a:p>
                    <a:p>
                      <a:pPr algn="l" fontAlgn="t"/>
                      <a:endParaRPr lang="fr-FR" sz="1400" b="1" i="0" u="sng" strike="noStrike" dirty="0">
                        <a:solidFill>
                          <a:srgbClr val="0000FF"/>
                        </a:solidFill>
                        <a:effectLst/>
                        <a:latin typeface="Arial"/>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auto" hangingPunct="1">
                        <a:spcAft>
                          <a:spcPts val="0"/>
                        </a:spcAft>
                      </a:pPr>
                      <a:r>
                        <a:rPr lang="en-US" sz="1400" dirty="0" smtClean="0">
                          <a:solidFill>
                            <a:srgbClr val="000000"/>
                          </a:solidFill>
                          <a:effectLst/>
                          <a:latin typeface="Arial"/>
                          <a:ea typeface="Times New Roman"/>
                        </a:rPr>
                        <a:t>CT aspects of 3GPP PS data off function – Phase 2</a:t>
                      </a:r>
                      <a:endParaRPr lang="fr-FR" sz="1400" dirty="0">
                        <a:solidFill>
                          <a:srgbClr val="000000"/>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auto" hangingPunct="1">
                        <a:spcAft>
                          <a:spcPts val="0"/>
                        </a:spcAft>
                      </a:pPr>
                      <a:r>
                        <a:rPr lang="fr-FR" sz="1400" dirty="0" smtClean="0">
                          <a:solidFill>
                            <a:srgbClr val="000000"/>
                          </a:solidFill>
                          <a:effectLst/>
                          <a:latin typeface="Arial"/>
                          <a:ea typeface="Times New Roman"/>
                        </a:rPr>
                        <a:t>Ericsson, </a:t>
                      </a:r>
                      <a:r>
                        <a:rPr lang="fr-FR" sz="1400" dirty="0" err="1" smtClean="0">
                          <a:solidFill>
                            <a:srgbClr val="000000"/>
                          </a:solidFill>
                          <a:effectLst/>
                          <a:latin typeface="Arial"/>
                          <a:ea typeface="Times New Roman"/>
                        </a:rPr>
                        <a:t>Huawei</a:t>
                      </a:r>
                      <a:r>
                        <a:rPr lang="fr-FR" sz="1400" dirty="0" smtClean="0">
                          <a:solidFill>
                            <a:srgbClr val="000000"/>
                          </a:solidFill>
                          <a:effectLst/>
                          <a:latin typeface="Arial"/>
                          <a:ea typeface="Times New Roman"/>
                        </a:rPr>
                        <a:t>, </a:t>
                      </a:r>
                      <a:r>
                        <a:rPr lang="fr-FR" sz="1400" dirty="0" err="1" smtClean="0">
                          <a:solidFill>
                            <a:srgbClr val="000000"/>
                          </a:solidFill>
                          <a:effectLst/>
                          <a:latin typeface="Arial"/>
                          <a:ea typeface="Times New Roman"/>
                        </a:rPr>
                        <a:t>HiSilicon</a:t>
                      </a:r>
                      <a:endParaRPr lang="fr-FR" sz="1400" dirty="0">
                        <a:solidFill>
                          <a:srgbClr val="000000"/>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en-GB" sz="1400" dirty="0" smtClean="0">
                          <a:latin typeface="Arial"/>
                          <a:ea typeface="Times New Roman"/>
                          <a:cs typeface="Times New Roman"/>
                        </a:rPr>
                        <a:t>PS_DATA_OFF2-CT</a:t>
                      </a:r>
                    </a:p>
                    <a:p>
                      <a:pPr algn="l">
                        <a:spcAft>
                          <a:spcPts val="0"/>
                        </a:spcAft>
                      </a:pPr>
                      <a:r>
                        <a:rPr lang="en-GB" sz="1400" dirty="0" smtClean="0">
                          <a:latin typeface="Arial"/>
                          <a:ea typeface="Times New Roman"/>
                          <a:cs typeface="Times New Roman"/>
                        </a:rPr>
                        <a:t>CT1 led.</a:t>
                      </a:r>
                    </a:p>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smtClean="0">
                          <a:solidFill>
                            <a:srgbClr val="000000"/>
                          </a:solidFill>
                          <a:latin typeface="Arial"/>
                          <a:ea typeface="Times New Roman"/>
                          <a:cs typeface="Arial"/>
                        </a:rPr>
                        <a:t>CT6 support</a:t>
                      </a:r>
                    </a:p>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smtClean="0">
                          <a:solidFill>
                            <a:srgbClr val="000000"/>
                          </a:solidFill>
                          <a:latin typeface="Arial"/>
                          <a:ea typeface="Times New Roman"/>
                          <a:cs typeface="Arial"/>
                        </a:rPr>
                        <a:t>No more CT4 impact </a:t>
                      </a:r>
                    </a:p>
                    <a:p>
                      <a:pPr algn="l">
                        <a:spcAft>
                          <a:spcPts val="0"/>
                        </a:spcAft>
                      </a:pPr>
                      <a:endParaRPr lang="en-GB" sz="1400" dirty="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95376146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p:cNvSpPr>
          <p:nvPr>
            <p:ph type="title"/>
          </p:nvPr>
        </p:nvSpPr>
        <p:spPr>
          <a:xfrm>
            <a:off x="598488" y="274638"/>
            <a:ext cx="6937375" cy="1143000"/>
          </a:xfrm>
        </p:spPr>
        <p:txBody>
          <a:bodyPr/>
          <a:lstStyle/>
          <a:p>
            <a:r>
              <a:rPr lang="de-DE" altLang="de-DE" dirty="0" smtClean="0">
                <a:latin typeface="Arial" pitchFamily="34" charset="0"/>
                <a:cs typeface="Arial" pitchFamily="34" charset="0"/>
              </a:rPr>
              <a:t>Technical</a:t>
            </a:r>
            <a:r>
              <a:rPr lang="nb-NO" altLang="de-DE" dirty="0" smtClean="0">
                <a:latin typeface="Arial" pitchFamily="34" charset="0"/>
                <a:cs typeface="Arial" pitchFamily="34" charset="0"/>
              </a:rPr>
              <a:t> Specifications for Information and Approval</a:t>
            </a:r>
            <a:endParaRPr lang="en-US" altLang="de-DE" dirty="0" smtClean="0">
              <a:latin typeface="Arial" pitchFamily="34" charset="0"/>
              <a:cs typeface="Arial" pitchFamily="34" charset="0"/>
            </a:endParaRPr>
          </a:p>
        </p:txBody>
      </p:sp>
      <p:sp>
        <p:nvSpPr>
          <p:cNvPr id="23555" name="Rectangle 4"/>
          <p:cNvSpPr>
            <a:spLocks noChangeArrowheads="1"/>
          </p:cNvSpPr>
          <p:nvPr/>
        </p:nvSpPr>
        <p:spPr bwMode="auto">
          <a:xfrm>
            <a:off x="2047875" y="1924050"/>
            <a:ext cx="4760913"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56" name="Rectangle 159"/>
          <p:cNvSpPr>
            <a:spLocks noChangeArrowheads="1"/>
          </p:cNvSpPr>
          <p:nvPr/>
        </p:nvSpPr>
        <p:spPr bwMode="auto">
          <a:xfrm>
            <a:off x="0" y="249872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57" name="Rectangle 576"/>
          <p:cNvSpPr>
            <a:spLocks noChangeArrowheads="1"/>
          </p:cNvSpPr>
          <p:nvPr/>
        </p:nvSpPr>
        <p:spPr bwMode="auto">
          <a:xfrm>
            <a:off x="0" y="269557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58" name="Rectangle 693"/>
          <p:cNvSpPr>
            <a:spLocks noChangeArrowheads="1"/>
          </p:cNvSpPr>
          <p:nvPr/>
        </p:nvSpPr>
        <p:spPr bwMode="auto">
          <a:xfrm>
            <a:off x="-49213" y="29400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59" name="Rectangle 821"/>
          <p:cNvSpPr>
            <a:spLocks noChangeArrowheads="1"/>
          </p:cNvSpPr>
          <p:nvPr/>
        </p:nvSpPr>
        <p:spPr bwMode="auto">
          <a:xfrm>
            <a:off x="0" y="2940050"/>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60" name="Rectangle 913"/>
          <p:cNvSpPr>
            <a:spLocks noChangeArrowheads="1"/>
          </p:cNvSpPr>
          <p:nvPr/>
        </p:nvSpPr>
        <p:spPr bwMode="auto">
          <a:xfrm>
            <a:off x="-49213" y="19621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3561" name="Rectangle 1151"/>
          <p:cNvSpPr>
            <a:spLocks noChangeArrowheads="1"/>
          </p:cNvSpPr>
          <p:nvPr/>
        </p:nvSpPr>
        <p:spPr bwMode="auto">
          <a:xfrm>
            <a:off x="0" y="2573338"/>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graphicFrame>
        <p:nvGraphicFramePr>
          <p:cNvPr id="11" name="Table 10"/>
          <p:cNvGraphicFramePr>
            <a:graphicFrameLocks noGrp="1"/>
          </p:cNvGraphicFramePr>
          <p:nvPr>
            <p:extLst>
              <p:ext uri="{D42A27DB-BD31-4B8C-83A1-F6EECF244321}">
                <p14:modId xmlns:p14="http://schemas.microsoft.com/office/powerpoint/2010/main" val="2456631802"/>
              </p:ext>
            </p:extLst>
          </p:nvPr>
        </p:nvGraphicFramePr>
        <p:xfrm>
          <a:off x="274160" y="1524459"/>
          <a:ext cx="8686800" cy="1503045"/>
        </p:xfrm>
        <a:graphic>
          <a:graphicData uri="http://schemas.openxmlformats.org/drawingml/2006/table">
            <a:tbl>
              <a:tblPr/>
              <a:tblGrid>
                <a:gridCol w="1132609"/>
                <a:gridCol w="5528018"/>
                <a:gridCol w="1029879"/>
                <a:gridCol w="996294"/>
              </a:tblGrid>
              <a:tr h="476250">
                <a:tc>
                  <a:txBody>
                    <a:bodyPr/>
                    <a:lstStyle/>
                    <a:p>
                      <a:pPr algn="l">
                        <a:spcAft>
                          <a:spcPts val="0"/>
                        </a:spcAft>
                      </a:pPr>
                      <a:r>
                        <a:rPr lang="en-GB" sz="1400" b="1" dirty="0" err="1" smtClean="0">
                          <a:solidFill>
                            <a:srgbClr val="000000"/>
                          </a:solidFill>
                          <a:latin typeface="Arial"/>
                          <a:ea typeface="Batang"/>
                          <a:cs typeface="Arial"/>
                        </a:rPr>
                        <a:t>Tdoc</a:t>
                      </a:r>
                      <a:endParaRPr lang="en-GB" sz="1400" dirty="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400" b="1" dirty="0" smtClean="0">
                          <a:solidFill>
                            <a:srgbClr val="000000"/>
                          </a:solidFill>
                          <a:latin typeface="Arial"/>
                          <a:ea typeface="Batang"/>
                          <a:cs typeface="Arial"/>
                        </a:rPr>
                        <a:t>TS/TR Agreed </a:t>
                      </a:r>
                      <a:r>
                        <a:rPr lang="en-GB" sz="1400" b="1" dirty="0">
                          <a:solidFill>
                            <a:srgbClr val="000000"/>
                          </a:solidFill>
                          <a:latin typeface="Arial"/>
                          <a:ea typeface="Batang"/>
                          <a:cs typeface="Arial"/>
                        </a:rPr>
                        <a:t>to go for Approval</a:t>
                      </a:r>
                      <a:endParaRPr lang="en-GB" sz="1400" dirty="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400" b="1">
                          <a:solidFill>
                            <a:srgbClr val="000000"/>
                          </a:solidFill>
                          <a:latin typeface="Arial"/>
                          <a:ea typeface="Batang"/>
                          <a:cs typeface="Arial"/>
                        </a:rPr>
                        <a:t>Source</a:t>
                      </a:r>
                      <a:endParaRPr lang="en-GB" sz="140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400" b="1" dirty="0">
                          <a:solidFill>
                            <a:srgbClr val="000000"/>
                          </a:solidFill>
                          <a:latin typeface="Arial"/>
                          <a:ea typeface="Batang"/>
                          <a:cs typeface="Arial"/>
                        </a:rPr>
                        <a:t>Notes</a:t>
                      </a:r>
                      <a:endParaRPr lang="en-GB" sz="1400" dirty="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r>
              <a:tr h="521970">
                <a:tc>
                  <a:txBody>
                    <a:bodyPr/>
                    <a:lstStyle/>
                    <a:p>
                      <a:pPr algn="l" fontAlgn="t"/>
                      <a:r>
                        <a:rPr lang="fr-FR" sz="1600" b="1" i="0" u="sng" strike="noStrike" dirty="0">
                          <a:solidFill>
                            <a:srgbClr val="0000FF"/>
                          </a:solidFill>
                          <a:effectLst/>
                          <a:latin typeface="Arial"/>
                          <a:hlinkClick r:id="rId2"/>
                        </a:rPr>
                        <a:t>CP-173039</a:t>
                      </a:r>
                      <a:endParaRPr lang="fr-FR" sz="1600" b="1" i="0" u="sng" strike="noStrike" dirty="0">
                        <a:solidFill>
                          <a:srgbClr val="0000FF"/>
                        </a:solidFill>
                        <a:effectLst/>
                        <a:latin typeface="Arial"/>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fontAlgn="auto" hangingPunct="1">
                        <a:spcAft>
                          <a:spcPts val="0"/>
                        </a:spcAft>
                      </a:pPr>
                      <a:r>
                        <a:rPr lang="en-US" sz="1400" dirty="0" smtClean="0">
                          <a:solidFill>
                            <a:srgbClr val="000000"/>
                          </a:solidFill>
                          <a:effectLst/>
                          <a:latin typeface="Arial"/>
                          <a:ea typeface="Times New Roman"/>
                        </a:rPr>
                        <a:t>TR 29.891 v2.0.0 5G System – Phase 1; CT WG4 Aspects</a:t>
                      </a: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fontAlgn="auto" hangingPunct="1">
                        <a:spcAft>
                          <a:spcPts val="0"/>
                        </a:spcAft>
                      </a:pPr>
                      <a:r>
                        <a:rPr lang="fr-FR" sz="1400" dirty="0" smtClean="0">
                          <a:solidFill>
                            <a:srgbClr val="000000"/>
                          </a:solidFill>
                          <a:effectLst/>
                          <a:latin typeface="Arial"/>
                          <a:ea typeface="Times New Roman"/>
                        </a:rPr>
                        <a:t>CT4 (Nokia)</a:t>
                      </a:r>
                      <a:endParaRPr lang="fr-FR" sz="1800" dirty="0">
                        <a:solidFill>
                          <a:srgbClr val="000000"/>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fontAlgn="auto" hangingPunct="1">
                        <a:spcAft>
                          <a:spcPts val="0"/>
                        </a:spcAft>
                      </a:pPr>
                      <a:r>
                        <a:rPr lang="en-GB" sz="1400" u="none" dirty="0" smtClean="0">
                          <a:solidFill>
                            <a:srgbClr val="000000"/>
                          </a:solidFill>
                          <a:effectLst/>
                          <a:latin typeface="Arial"/>
                          <a:ea typeface="Times New Roman"/>
                        </a:rPr>
                        <a:t>5GS_Ph1-CT</a:t>
                      </a:r>
                      <a:endParaRPr lang="fr-FR" sz="1800" u="none" dirty="0">
                        <a:solidFill>
                          <a:srgbClr val="000000"/>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504825">
                <a:tc>
                  <a:txBody>
                    <a:bodyPr/>
                    <a:lstStyle/>
                    <a:p>
                      <a:pPr algn="ctr" fontAlgn="auto" hangingPunct="1">
                        <a:spcAft>
                          <a:spcPts val="0"/>
                        </a:spcAft>
                      </a:pPr>
                      <a:endParaRPr lang="fr-FR" sz="1400" kern="1200" dirty="0">
                        <a:solidFill>
                          <a:schemeClr val="tx1"/>
                        </a:solidFill>
                        <a:effectLst/>
                        <a:latin typeface="Arial"/>
                        <a:ea typeface="Times New Roman"/>
                        <a:cs typeface="+mn-cs"/>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fontAlgn="auto" hangingPunct="1">
                        <a:spcAft>
                          <a:spcPts val="0"/>
                        </a:spcAft>
                      </a:pPr>
                      <a:endParaRPr lang="fr-FR" sz="1800" dirty="0">
                        <a:solidFill>
                          <a:srgbClr val="000000"/>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fontAlgn="auto" hangingPunct="1">
                        <a:spcAft>
                          <a:spcPts val="0"/>
                        </a:spcAft>
                      </a:pPr>
                      <a:endParaRPr lang="fr-FR" sz="1800" dirty="0">
                        <a:solidFill>
                          <a:srgbClr val="000000"/>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fontAlgn="auto" hangingPunct="1">
                        <a:spcAft>
                          <a:spcPts val="0"/>
                        </a:spcAft>
                      </a:pPr>
                      <a:endParaRPr lang="fr-FR" sz="1800" u="none" dirty="0">
                        <a:solidFill>
                          <a:srgbClr val="000000"/>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graphicFrame>
        <p:nvGraphicFramePr>
          <p:cNvPr id="12" name="Table 10"/>
          <p:cNvGraphicFramePr>
            <a:graphicFrameLocks noGrp="1"/>
          </p:cNvGraphicFramePr>
          <p:nvPr>
            <p:extLst>
              <p:ext uri="{D42A27DB-BD31-4B8C-83A1-F6EECF244321}">
                <p14:modId xmlns:p14="http://schemas.microsoft.com/office/powerpoint/2010/main" val="2500925957"/>
              </p:ext>
            </p:extLst>
          </p:nvPr>
        </p:nvGraphicFramePr>
        <p:xfrm>
          <a:off x="263143" y="3699803"/>
          <a:ext cx="8705850" cy="1278995"/>
        </p:xfrm>
        <a:graphic>
          <a:graphicData uri="http://schemas.openxmlformats.org/drawingml/2006/table">
            <a:tbl>
              <a:tblPr/>
              <a:tblGrid>
                <a:gridCol w="1143626"/>
                <a:gridCol w="4895557"/>
                <a:gridCol w="1097280"/>
                <a:gridCol w="1569387"/>
              </a:tblGrid>
              <a:tr h="235055">
                <a:tc>
                  <a:txBody>
                    <a:bodyPr/>
                    <a:lstStyle/>
                    <a:p>
                      <a:pPr algn="l">
                        <a:spcAft>
                          <a:spcPts val="0"/>
                        </a:spcAft>
                      </a:pPr>
                      <a:r>
                        <a:rPr lang="en-GB" sz="1400" b="1" dirty="0" err="1" smtClean="0">
                          <a:solidFill>
                            <a:srgbClr val="000000"/>
                          </a:solidFill>
                          <a:latin typeface="Arial"/>
                          <a:ea typeface="Batang"/>
                          <a:cs typeface="Arial"/>
                        </a:rPr>
                        <a:t>Tdoc</a:t>
                      </a:r>
                      <a:endParaRPr lang="en-GB" sz="1400" dirty="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400" b="1" dirty="0" smtClean="0">
                          <a:solidFill>
                            <a:srgbClr val="000000"/>
                          </a:solidFill>
                          <a:latin typeface="Arial"/>
                          <a:ea typeface="Batang"/>
                          <a:cs typeface="Arial"/>
                        </a:rPr>
                        <a:t>TS/TR Agreed </a:t>
                      </a:r>
                      <a:r>
                        <a:rPr lang="en-GB" sz="1400" b="1" dirty="0">
                          <a:solidFill>
                            <a:srgbClr val="000000"/>
                          </a:solidFill>
                          <a:latin typeface="Arial"/>
                          <a:ea typeface="Batang"/>
                          <a:cs typeface="Arial"/>
                        </a:rPr>
                        <a:t>to go for </a:t>
                      </a:r>
                      <a:r>
                        <a:rPr lang="en-GB" sz="1400" b="1" dirty="0" smtClean="0">
                          <a:solidFill>
                            <a:srgbClr val="000000"/>
                          </a:solidFill>
                          <a:latin typeface="Arial"/>
                          <a:ea typeface="Batang"/>
                          <a:cs typeface="Arial"/>
                        </a:rPr>
                        <a:t>Information</a:t>
                      </a:r>
                      <a:endParaRPr lang="en-GB" sz="1400" dirty="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400" b="1">
                          <a:solidFill>
                            <a:srgbClr val="000000"/>
                          </a:solidFill>
                          <a:latin typeface="Arial"/>
                          <a:ea typeface="Batang"/>
                          <a:cs typeface="Arial"/>
                        </a:rPr>
                        <a:t>Source</a:t>
                      </a:r>
                      <a:endParaRPr lang="en-GB" sz="140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c>
                  <a:txBody>
                    <a:bodyPr/>
                    <a:lstStyle/>
                    <a:p>
                      <a:pPr algn="l">
                        <a:spcAft>
                          <a:spcPts val="0"/>
                        </a:spcAft>
                      </a:pPr>
                      <a:r>
                        <a:rPr lang="en-GB" sz="1400" b="1" dirty="0">
                          <a:solidFill>
                            <a:srgbClr val="000000"/>
                          </a:solidFill>
                          <a:latin typeface="Arial"/>
                          <a:ea typeface="Batang"/>
                          <a:cs typeface="Arial"/>
                        </a:rPr>
                        <a:t>Notes</a:t>
                      </a:r>
                      <a:endParaRPr lang="en-GB" sz="1400" dirty="0">
                        <a:latin typeface="Arial"/>
                        <a:ea typeface="Times New Roman"/>
                        <a:cs typeface="Times New Roman"/>
                      </a:endParaRPr>
                    </a:p>
                  </a:txBody>
                  <a:tcPr marL="56634" marR="566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CCCCC"/>
                    </a:solidFill>
                  </a:tcPr>
                </a:tc>
              </a:tr>
              <a:tr h="521970">
                <a:tc>
                  <a:txBody>
                    <a:bodyPr/>
                    <a:lstStyle/>
                    <a:p>
                      <a:pPr algn="ctr" fontAlgn="auto" hangingPunct="1">
                        <a:spcAft>
                          <a:spcPts val="0"/>
                        </a:spcAft>
                      </a:pPr>
                      <a:endParaRPr lang="fr-FR" sz="1400" kern="1200" dirty="0">
                        <a:solidFill>
                          <a:schemeClr val="tx1"/>
                        </a:solidFill>
                        <a:effectLst/>
                        <a:latin typeface="Arial"/>
                        <a:ea typeface="Times New Roman"/>
                        <a:cs typeface="+mn-cs"/>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fontAlgn="auto" hangingPunct="1">
                        <a:spcAft>
                          <a:spcPts val="0"/>
                        </a:spcAft>
                      </a:pPr>
                      <a:endParaRPr lang="fr-FR" sz="1800" dirty="0">
                        <a:solidFill>
                          <a:srgbClr val="000000"/>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fontAlgn="auto" hangingPunct="1">
                        <a:spcAft>
                          <a:spcPts val="0"/>
                        </a:spcAft>
                      </a:pPr>
                      <a:endParaRPr lang="fr-FR" sz="1800" dirty="0">
                        <a:solidFill>
                          <a:srgbClr val="000000"/>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fontAlgn="auto" hangingPunct="1">
                        <a:spcAft>
                          <a:spcPts val="0"/>
                        </a:spcAft>
                      </a:pPr>
                      <a:endParaRPr lang="fr-FR" sz="1800" u="none" dirty="0">
                        <a:solidFill>
                          <a:srgbClr val="000000"/>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521970">
                <a:tc>
                  <a:txBody>
                    <a:bodyPr/>
                    <a:lstStyle/>
                    <a:p>
                      <a:pPr algn="ctr" fontAlgn="auto" hangingPunct="1">
                        <a:spcAft>
                          <a:spcPts val="0"/>
                        </a:spcAft>
                      </a:pPr>
                      <a:endParaRPr lang="fr-FR" sz="1400" kern="1200" dirty="0">
                        <a:solidFill>
                          <a:schemeClr val="tx1"/>
                        </a:solidFill>
                        <a:effectLst/>
                        <a:latin typeface="Arial"/>
                        <a:ea typeface="Times New Roman"/>
                        <a:cs typeface="+mn-cs"/>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fontAlgn="auto" hangingPunct="1">
                        <a:spcAft>
                          <a:spcPts val="0"/>
                        </a:spcAft>
                      </a:pPr>
                      <a:endParaRPr lang="fr-FR" sz="1800" dirty="0">
                        <a:solidFill>
                          <a:srgbClr val="000000"/>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fontAlgn="auto" hangingPunct="1">
                        <a:spcAft>
                          <a:spcPts val="0"/>
                        </a:spcAft>
                      </a:pPr>
                      <a:endParaRPr lang="fr-FR" sz="1800" dirty="0">
                        <a:solidFill>
                          <a:srgbClr val="000000"/>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fontAlgn="auto" hangingPunct="1">
                        <a:spcAft>
                          <a:spcPts val="0"/>
                        </a:spcAft>
                      </a:pPr>
                      <a:endParaRPr lang="fr-FR" sz="1800" u="none" dirty="0">
                        <a:solidFill>
                          <a:srgbClr val="000000"/>
                        </a:solidFill>
                        <a:effectLst/>
                        <a:latin typeface="Arial"/>
                        <a:ea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83357534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p:cNvSpPr>
          <p:nvPr>
            <p:ph type="title"/>
          </p:nvPr>
        </p:nvSpPr>
        <p:spPr>
          <a:xfrm>
            <a:off x="506413" y="-79240"/>
            <a:ext cx="6834187" cy="1143000"/>
          </a:xfrm>
        </p:spPr>
        <p:txBody>
          <a:bodyPr/>
          <a:lstStyle/>
          <a:p>
            <a:r>
              <a:rPr lang="fr-FR" altLang="de-DE" dirty="0" smtClean="0">
                <a:latin typeface="Arial" charset="0"/>
                <a:cs typeface="Arial" charset="0"/>
              </a:rPr>
              <a:t>LS OUT</a:t>
            </a:r>
            <a:endParaRPr lang="en-US" altLang="de-DE" dirty="0" smtClean="0">
              <a:latin typeface="Arial" charset="0"/>
              <a:cs typeface="Arial" charset="0"/>
            </a:endParaRPr>
          </a:p>
        </p:txBody>
      </p:sp>
      <p:sp>
        <p:nvSpPr>
          <p:cNvPr id="20483" name="Rectangle 4"/>
          <p:cNvSpPr>
            <a:spLocks noChangeArrowheads="1"/>
          </p:cNvSpPr>
          <p:nvPr/>
        </p:nvSpPr>
        <p:spPr bwMode="auto">
          <a:xfrm>
            <a:off x="2097088" y="144793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4" name="Rectangle 159"/>
          <p:cNvSpPr>
            <a:spLocks noChangeArrowheads="1"/>
          </p:cNvSpPr>
          <p:nvPr/>
        </p:nvSpPr>
        <p:spPr bwMode="auto">
          <a:xfrm>
            <a:off x="49213" y="2022610"/>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5" name="Rectangle 576"/>
          <p:cNvSpPr>
            <a:spLocks noChangeArrowheads="1"/>
          </p:cNvSpPr>
          <p:nvPr/>
        </p:nvSpPr>
        <p:spPr bwMode="auto">
          <a:xfrm>
            <a:off x="49213" y="2219460"/>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6" name="Rectangle 693"/>
          <p:cNvSpPr>
            <a:spLocks noChangeArrowheads="1"/>
          </p:cNvSpPr>
          <p:nvPr/>
        </p:nvSpPr>
        <p:spPr bwMode="auto">
          <a:xfrm>
            <a:off x="0" y="246393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7" name="Rectangle 821"/>
          <p:cNvSpPr>
            <a:spLocks noChangeArrowheads="1"/>
          </p:cNvSpPr>
          <p:nvPr/>
        </p:nvSpPr>
        <p:spPr bwMode="auto">
          <a:xfrm>
            <a:off x="49213" y="246393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8" name="Rectangle 913"/>
          <p:cNvSpPr>
            <a:spLocks noChangeArrowheads="1"/>
          </p:cNvSpPr>
          <p:nvPr/>
        </p:nvSpPr>
        <p:spPr bwMode="auto">
          <a:xfrm>
            <a:off x="0" y="1486035"/>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sp>
        <p:nvSpPr>
          <p:cNvPr id="20489" name="Rectangle 1151"/>
          <p:cNvSpPr>
            <a:spLocks noChangeArrowheads="1"/>
          </p:cNvSpPr>
          <p:nvPr/>
        </p:nvSpPr>
        <p:spPr bwMode="auto">
          <a:xfrm>
            <a:off x="49213" y="2097223"/>
            <a:ext cx="184150" cy="2444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de-DE" altLang="de-DE"/>
          </a:p>
        </p:txBody>
      </p:sp>
      <p:graphicFrame>
        <p:nvGraphicFramePr>
          <p:cNvPr id="11" name="Tableau 10"/>
          <p:cNvGraphicFramePr>
            <a:graphicFrameLocks noGrp="1"/>
          </p:cNvGraphicFramePr>
          <p:nvPr>
            <p:extLst>
              <p:ext uri="{D42A27DB-BD31-4B8C-83A1-F6EECF244321}">
                <p14:modId xmlns:p14="http://schemas.microsoft.com/office/powerpoint/2010/main" val="2139415012"/>
              </p:ext>
            </p:extLst>
          </p:nvPr>
        </p:nvGraphicFramePr>
        <p:xfrm>
          <a:off x="766439" y="845551"/>
          <a:ext cx="7751297" cy="5628147"/>
        </p:xfrm>
        <a:graphic>
          <a:graphicData uri="http://schemas.openxmlformats.org/drawingml/2006/table">
            <a:tbl>
              <a:tblPr firstRow="1" firstCol="1" bandRow="1"/>
              <a:tblGrid>
                <a:gridCol w="1026941"/>
                <a:gridCol w="3387159"/>
                <a:gridCol w="811850"/>
                <a:gridCol w="2525347"/>
              </a:tblGrid>
              <a:tr h="369423">
                <a:tc>
                  <a:txBody>
                    <a:bodyPr/>
                    <a:lstStyle/>
                    <a:p>
                      <a:pPr algn="ctr" fontAlgn="auto" hangingPunct="1">
                        <a:spcAft>
                          <a:spcPts val="0"/>
                        </a:spcAft>
                      </a:pPr>
                      <a:r>
                        <a:rPr lang="fr-FR" sz="1600" b="1" dirty="0" err="1">
                          <a:solidFill>
                            <a:srgbClr val="FFFFFF"/>
                          </a:solidFill>
                          <a:effectLst/>
                          <a:latin typeface="Arial"/>
                          <a:ea typeface="Times New Roman"/>
                        </a:rPr>
                        <a:t>TDoc</a:t>
                      </a:r>
                      <a:r>
                        <a:rPr lang="fr-FR" sz="1600" b="1" dirty="0">
                          <a:solidFill>
                            <a:srgbClr val="FFFFFF"/>
                          </a:solidFill>
                          <a:effectLst/>
                          <a:latin typeface="Arial"/>
                          <a:ea typeface="Times New Roman"/>
                        </a:rPr>
                        <a:t> #</a:t>
                      </a:r>
                      <a:endParaRPr lang="fr-FR" sz="18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600" b="1">
                          <a:solidFill>
                            <a:srgbClr val="FFFFFF"/>
                          </a:solidFill>
                          <a:effectLst/>
                          <a:latin typeface="Arial"/>
                          <a:ea typeface="Times New Roman"/>
                        </a:rPr>
                        <a:t>Title</a:t>
                      </a:r>
                      <a:endParaRPr lang="fr-FR" sz="180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600" b="1">
                          <a:solidFill>
                            <a:srgbClr val="FFFFFF"/>
                          </a:solidFill>
                          <a:effectLst/>
                          <a:latin typeface="Arial"/>
                          <a:ea typeface="Times New Roman"/>
                        </a:rPr>
                        <a:t>Source</a:t>
                      </a:r>
                      <a:endParaRPr lang="fr-FR" sz="180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600" b="1" dirty="0">
                          <a:solidFill>
                            <a:srgbClr val="FFFFFF"/>
                          </a:solidFill>
                          <a:effectLst/>
                          <a:latin typeface="Arial"/>
                          <a:ea typeface="Times New Roman"/>
                        </a:rPr>
                        <a:t>Notes</a:t>
                      </a:r>
                      <a:endParaRPr lang="fr-FR" sz="1800" dirty="0">
                        <a:solidFill>
                          <a:srgbClr val="000000"/>
                        </a:solidFill>
                        <a:effectLst/>
                        <a:latin typeface="Arial"/>
                        <a:ea typeface="Times New Roman"/>
                      </a:endParaRPr>
                    </a:p>
                  </a:txBody>
                  <a:tcPr marL="44450" marR="4445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r>
              <a:tr h="732444">
                <a:tc>
                  <a:txBody>
                    <a:bodyPr/>
                    <a:lstStyle/>
                    <a:p>
                      <a:pPr hangingPunct="0">
                        <a:spcAft>
                          <a:spcPts val="1200"/>
                        </a:spcAft>
                      </a:pPr>
                      <a:r>
                        <a:rPr lang="en-GB" sz="1400" b="1" u="sng" dirty="0" smtClean="0">
                          <a:solidFill>
                            <a:srgbClr val="0000FF"/>
                          </a:solidFill>
                          <a:effectLst/>
                          <a:latin typeface="Arial"/>
                          <a:ea typeface="Times New Roman"/>
                          <a:hlinkClick r:id="rId2"/>
                        </a:rPr>
                        <a:t>C</a:t>
                      </a:r>
                      <a:r>
                        <a:rPr lang="en-GB" sz="1400" b="1" u="sng" dirty="0" smtClean="0">
                          <a:solidFill>
                            <a:srgbClr val="0000FF"/>
                          </a:solidFill>
                          <a:effectLst/>
                          <a:latin typeface="Arial"/>
                          <a:ea typeface="Times New Roman"/>
                        </a:rPr>
                        <a:t>P-17xxx</a:t>
                      </a:r>
                      <a:endParaRPr lang="fr-FR" sz="18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GB" sz="1400" dirty="0">
                          <a:solidFill>
                            <a:srgbClr val="000000"/>
                          </a:solidFill>
                          <a:effectLst/>
                          <a:latin typeface="Arial"/>
                          <a:ea typeface="Times New Roman"/>
                        </a:rPr>
                        <a:t>Reply LS answer on Standardised Slice Service Types</a:t>
                      </a:r>
                      <a:endParaRPr lang="fr-FR" sz="18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fr-FR" sz="1400">
                          <a:solidFill>
                            <a:srgbClr val="000000"/>
                          </a:solidFill>
                          <a:effectLst/>
                          <a:latin typeface="Arial"/>
                          <a:ea typeface="Times New Roman"/>
                        </a:rPr>
                        <a:t>CT4</a:t>
                      </a:r>
                      <a:endParaRPr lang="fr-FR" sz="180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en-GB" sz="1100" kern="1200" dirty="0" smtClean="0">
                          <a:solidFill>
                            <a:schemeClr val="tx1"/>
                          </a:solidFill>
                          <a:effectLst/>
                          <a:latin typeface="+mn-lt"/>
                          <a:ea typeface="+mn-ea"/>
                          <a:cs typeface="+mn-cs"/>
                        </a:rPr>
                        <a:t>To: SA2</a:t>
                      </a:r>
                    </a:p>
                    <a:p>
                      <a:pPr fontAlgn="auto" hangingPunct="1">
                        <a:spcAft>
                          <a:spcPts val="0"/>
                        </a:spcAft>
                      </a:pPr>
                      <a:r>
                        <a:rPr lang="en-US" sz="1100" kern="1200" dirty="0" smtClean="0">
                          <a:solidFill>
                            <a:schemeClr val="tx1"/>
                          </a:solidFill>
                          <a:effectLst/>
                          <a:latin typeface="+mn-lt"/>
                          <a:ea typeface="+mn-ea"/>
                          <a:cs typeface="+mn-cs"/>
                        </a:rPr>
                        <a:t>Definition of the S-NSSAI:</a:t>
                      </a:r>
                      <a:r>
                        <a:rPr lang="en-US" sz="1100" kern="1200" baseline="0" dirty="0" smtClean="0">
                          <a:solidFill>
                            <a:schemeClr val="tx1"/>
                          </a:solidFill>
                          <a:effectLst/>
                          <a:latin typeface="+mn-lt"/>
                          <a:ea typeface="+mn-ea"/>
                          <a:cs typeface="+mn-cs"/>
                        </a:rPr>
                        <a:t> </a:t>
                      </a:r>
                      <a:r>
                        <a:rPr lang="en-US" sz="1100" kern="1200" dirty="0" smtClean="0">
                          <a:solidFill>
                            <a:schemeClr val="tx1"/>
                          </a:solidFill>
                          <a:effectLst/>
                          <a:latin typeface="+mn-lt"/>
                          <a:ea typeface="+mn-ea"/>
                          <a:cs typeface="+mn-cs"/>
                        </a:rPr>
                        <a:t>256 standardized and non-standardized SSTs, with half of the range assigned to standardized and non-</a:t>
                      </a:r>
                      <a:r>
                        <a:rPr lang="en-US" sz="1100" kern="1200" dirty="0" err="1" smtClean="0">
                          <a:solidFill>
                            <a:schemeClr val="tx1"/>
                          </a:solidFill>
                          <a:effectLst/>
                          <a:latin typeface="+mn-lt"/>
                          <a:ea typeface="+mn-ea"/>
                          <a:cs typeface="+mn-cs"/>
                        </a:rPr>
                        <a:t>standardised</a:t>
                      </a:r>
                      <a:r>
                        <a:rPr lang="en-US" sz="1100" kern="1200" dirty="0" smtClean="0">
                          <a:solidFill>
                            <a:schemeClr val="tx1"/>
                          </a:solidFill>
                          <a:effectLst/>
                          <a:latin typeface="+mn-lt"/>
                          <a:ea typeface="+mn-ea"/>
                          <a:cs typeface="+mn-cs"/>
                        </a:rPr>
                        <a:t> values respectively.</a:t>
                      </a:r>
                      <a:endParaRPr lang="fr-FR" sz="11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732444">
                <a:tc>
                  <a:txBody>
                    <a:bodyPr/>
                    <a:lstStyle/>
                    <a:p>
                      <a:pPr hangingPunct="0">
                        <a:spcAft>
                          <a:spcPts val="1200"/>
                        </a:spcAft>
                      </a:pPr>
                      <a:r>
                        <a:rPr lang="en-GB" sz="1400" b="1" u="sng" smtClean="0">
                          <a:solidFill>
                            <a:srgbClr val="0000FF"/>
                          </a:solidFill>
                          <a:effectLst/>
                          <a:latin typeface="Arial"/>
                          <a:ea typeface="Times New Roman"/>
                          <a:hlinkClick r:id="rId2"/>
                        </a:rPr>
                        <a:t>C</a:t>
                      </a:r>
                      <a:r>
                        <a:rPr lang="en-GB" sz="1400" b="1" u="sng" smtClean="0">
                          <a:solidFill>
                            <a:srgbClr val="0000FF"/>
                          </a:solidFill>
                          <a:effectLst/>
                          <a:latin typeface="Arial"/>
                          <a:ea typeface="Times New Roman"/>
                        </a:rPr>
                        <a:t>P-17xxx</a:t>
                      </a:r>
                      <a:endParaRPr lang="fr-FR" sz="18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GB" sz="1400">
                          <a:solidFill>
                            <a:srgbClr val="000000"/>
                          </a:solidFill>
                          <a:effectLst/>
                          <a:latin typeface="Arial"/>
                          <a:ea typeface="Times New Roman"/>
                        </a:rPr>
                        <a:t>Reply LS on PLMN and RAT selection policies for roaming</a:t>
                      </a:r>
                      <a:endParaRPr lang="fr-FR" sz="180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fr-FR" sz="1400">
                          <a:solidFill>
                            <a:srgbClr val="000000"/>
                          </a:solidFill>
                          <a:effectLst/>
                          <a:latin typeface="Arial"/>
                          <a:ea typeface="Times New Roman"/>
                        </a:rPr>
                        <a:t>CT4</a:t>
                      </a:r>
                      <a:endParaRPr lang="fr-FR" sz="180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en-US" sz="1100" dirty="0" smtClean="0">
                          <a:solidFill>
                            <a:srgbClr val="000000"/>
                          </a:solidFill>
                          <a:effectLst/>
                          <a:latin typeface="+mn-lt"/>
                          <a:ea typeface="Times New Roman"/>
                        </a:rPr>
                        <a:t>To: CT1, SA3</a:t>
                      </a:r>
                    </a:p>
                    <a:p>
                      <a:pPr fontAlgn="auto" hangingPunct="1">
                        <a:spcAft>
                          <a:spcPts val="0"/>
                        </a:spcAft>
                      </a:pPr>
                      <a:r>
                        <a:rPr lang="en-US" sz="1100" kern="1200" dirty="0" smtClean="0">
                          <a:solidFill>
                            <a:schemeClr val="tx1"/>
                          </a:solidFill>
                          <a:effectLst/>
                          <a:latin typeface="+mn-lt"/>
                          <a:ea typeface="+mn-ea"/>
                          <a:cs typeface="+mn-cs"/>
                        </a:rPr>
                        <a:t>the list of preferred PLMN/access technology combinations is part of the subscription data and therefore belongs to the UDM.</a:t>
                      </a:r>
                      <a:endParaRPr lang="fr-FR" sz="1100" dirty="0">
                        <a:solidFill>
                          <a:srgbClr val="000000"/>
                        </a:solidFill>
                        <a:effectLst/>
                        <a:latin typeface="+mn-lt"/>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732444">
                <a:tc>
                  <a:txBody>
                    <a:bodyPr/>
                    <a:lstStyle/>
                    <a:p>
                      <a:pPr hangingPunct="0">
                        <a:spcAft>
                          <a:spcPts val="1200"/>
                        </a:spcAft>
                      </a:pPr>
                      <a:r>
                        <a:rPr lang="en-GB" sz="1400" b="1" u="sng" smtClean="0">
                          <a:solidFill>
                            <a:srgbClr val="0000FF"/>
                          </a:solidFill>
                          <a:effectLst/>
                          <a:latin typeface="Arial"/>
                          <a:ea typeface="Times New Roman"/>
                          <a:hlinkClick r:id="rId2"/>
                        </a:rPr>
                        <a:t>C</a:t>
                      </a:r>
                      <a:r>
                        <a:rPr lang="en-GB" sz="1400" b="1" u="sng" smtClean="0">
                          <a:solidFill>
                            <a:srgbClr val="0000FF"/>
                          </a:solidFill>
                          <a:effectLst/>
                          <a:latin typeface="Arial"/>
                          <a:ea typeface="Times New Roman"/>
                        </a:rPr>
                        <a:t>P-17xxx</a:t>
                      </a:r>
                      <a:endParaRPr lang="fr-FR" sz="18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GB" sz="1400" dirty="0">
                          <a:solidFill>
                            <a:srgbClr val="000000"/>
                          </a:solidFill>
                          <a:effectLst/>
                          <a:latin typeface="Arial"/>
                          <a:ea typeface="Times New Roman"/>
                        </a:rPr>
                        <a:t>Reply LS on extension of S6x interface for BEST</a:t>
                      </a:r>
                      <a:endParaRPr lang="fr-FR" sz="18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fr-FR" sz="1400">
                          <a:solidFill>
                            <a:srgbClr val="000000"/>
                          </a:solidFill>
                          <a:effectLst/>
                          <a:latin typeface="Arial"/>
                          <a:ea typeface="Times New Roman"/>
                        </a:rPr>
                        <a:t>CT4</a:t>
                      </a:r>
                      <a:endParaRPr lang="fr-FR" sz="180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000000"/>
                          </a:solidFill>
                          <a:effectLst/>
                          <a:uLnTx/>
                          <a:uFillTx/>
                          <a:latin typeface="+mn-lt"/>
                          <a:ea typeface="Times New Roman"/>
                          <a:cs typeface="+mn-cs"/>
                        </a:rPr>
                        <a:t>To: SA3</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100" b="0" i="0" u="none" strike="noStrike" kern="1200" cap="none" spc="0" normalizeH="0" baseline="0" noProof="0" dirty="0" smtClean="0">
                          <a:ln>
                            <a:noFill/>
                          </a:ln>
                          <a:solidFill>
                            <a:srgbClr val="000000"/>
                          </a:solidFill>
                          <a:effectLst/>
                          <a:uLnTx/>
                          <a:uFillTx/>
                          <a:latin typeface="+mn-lt"/>
                          <a:ea typeface="+mn-ea"/>
                          <a:cs typeface="+mn-cs"/>
                        </a:rPr>
                        <a:t>CT WG4 would like to highlight towards SA WG3 that CT WG4 does not see any issue when using the S6a application to retrieve LTE authentication vectors by the HSE for the BEST feature</a:t>
                      </a: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732444">
                <a:tc>
                  <a:txBody>
                    <a:bodyPr/>
                    <a:lstStyle/>
                    <a:p>
                      <a:pPr hangingPunct="0">
                        <a:spcAft>
                          <a:spcPts val="1200"/>
                        </a:spcAft>
                      </a:pPr>
                      <a:r>
                        <a:rPr lang="en-GB" sz="1400" b="1" u="sng" dirty="0" smtClean="0">
                          <a:solidFill>
                            <a:srgbClr val="0000FF"/>
                          </a:solidFill>
                          <a:effectLst/>
                          <a:latin typeface="Arial"/>
                          <a:ea typeface="Times New Roman"/>
                          <a:hlinkClick r:id="rId2"/>
                        </a:rPr>
                        <a:t>C</a:t>
                      </a:r>
                      <a:r>
                        <a:rPr lang="en-GB" sz="1400" b="1" u="sng" dirty="0" smtClean="0">
                          <a:solidFill>
                            <a:srgbClr val="0000FF"/>
                          </a:solidFill>
                          <a:effectLst/>
                          <a:latin typeface="Arial"/>
                          <a:ea typeface="Times New Roman"/>
                        </a:rPr>
                        <a:t>P-17xxx</a:t>
                      </a:r>
                      <a:endParaRPr lang="fr-FR" sz="18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GB" sz="1400" dirty="0">
                          <a:solidFill>
                            <a:srgbClr val="000000"/>
                          </a:solidFill>
                          <a:effectLst/>
                          <a:latin typeface="Arial"/>
                          <a:ea typeface="Times New Roman"/>
                        </a:rPr>
                        <a:t>USE of User ID in URI</a:t>
                      </a:r>
                      <a:endParaRPr lang="fr-FR" sz="18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fr-FR" sz="1400" dirty="0">
                          <a:solidFill>
                            <a:srgbClr val="000000"/>
                          </a:solidFill>
                          <a:effectLst/>
                          <a:latin typeface="Arial"/>
                          <a:ea typeface="Times New Roman"/>
                        </a:rPr>
                        <a:t>CT4</a:t>
                      </a:r>
                      <a:endParaRPr lang="fr-FR" sz="18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en-GB" sz="1100" b="0" kern="1200" dirty="0" smtClean="0">
                          <a:solidFill>
                            <a:schemeClr val="tx1"/>
                          </a:solidFill>
                          <a:effectLst/>
                          <a:latin typeface="+mn-lt"/>
                          <a:ea typeface="+mn-ea"/>
                          <a:cs typeface="+mn-cs"/>
                        </a:rPr>
                        <a:t>To: SA3</a:t>
                      </a:r>
                    </a:p>
                    <a:p>
                      <a:pPr fontAlgn="auto" hangingPunct="1">
                        <a:spcAft>
                          <a:spcPts val="0"/>
                        </a:spcAft>
                      </a:pPr>
                      <a:r>
                        <a:rPr lang="en-US" sz="1100" kern="1200" dirty="0" smtClean="0">
                          <a:solidFill>
                            <a:schemeClr val="tx1"/>
                          </a:solidFill>
                          <a:effectLst/>
                          <a:latin typeface="+mn-lt"/>
                          <a:ea typeface="+mn-ea"/>
                          <a:cs typeface="+mn-cs"/>
                        </a:rPr>
                        <a:t>any security guidelines, or requirements, regarding the use of Subscriber Identity in HTTP Methods?</a:t>
                      </a:r>
                      <a:endParaRPr lang="fr-FR" sz="800" b="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732444">
                <a:tc>
                  <a:txBody>
                    <a:bodyPr/>
                    <a:lstStyle/>
                    <a:p>
                      <a:pPr algn="l" fontAlgn="t"/>
                      <a:r>
                        <a:rPr lang="fr-FR" sz="1400" b="1" i="0" u="sng" strike="noStrike" dirty="0">
                          <a:solidFill>
                            <a:srgbClr val="0000FF"/>
                          </a:solidFill>
                          <a:effectLst/>
                          <a:latin typeface="Arial"/>
                          <a:hlinkClick r:id="rId3"/>
                        </a:rPr>
                        <a:t>CP-173117</a:t>
                      </a:r>
                      <a:endParaRPr lang="fr-FR" sz="1400" b="1" i="0" u="sng" strike="noStrike" dirty="0">
                        <a:solidFill>
                          <a:srgbClr val="0000FF"/>
                        </a:solidFill>
                        <a:effectLst/>
                        <a:latin typeface="Arial"/>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US" sz="1400" dirty="0" smtClean="0">
                          <a:solidFill>
                            <a:srgbClr val="000000"/>
                          </a:solidFill>
                          <a:effectLst/>
                          <a:latin typeface="Arial"/>
                          <a:ea typeface="Times New Roman"/>
                        </a:rPr>
                        <a:t>Reply LS on 5G Charging Study Phase 1 on N4</a:t>
                      </a:r>
                      <a:endParaRPr lang="fr-FR" sz="14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fr-FR" sz="1400" dirty="0" smtClean="0">
                          <a:solidFill>
                            <a:srgbClr val="000000"/>
                          </a:solidFill>
                          <a:effectLst/>
                          <a:latin typeface="Arial"/>
                          <a:ea typeface="Times New Roman"/>
                        </a:rPr>
                        <a:t>CT4</a:t>
                      </a:r>
                      <a:endParaRPr lang="fr-FR" sz="14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en-US" sz="1100" b="0" dirty="0" smtClean="0">
                          <a:solidFill>
                            <a:srgbClr val="000000"/>
                          </a:solidFill>
                          <a:effectLst/>
                          <a:latin typeface="+mn-lt"/>
                          <a:ea typeface="Times New Roman"/>
                        </a:rPr>
                        <a:t>To: SA3</a:t>
                      </a:r>
                    </a:p>
                    <a:p>
                      <a:pPr fontAlgn="auto" hangingPunct="1">
                        <a:spcAft>
                          <a:spcPts val="0"/>
                        </a:spcAft>
                      </a:pPr>
                      <a:r>
                        <a:rPr lang="en-US" sz="1100" b="0" dirty="0" smtClean="0">
                          <a:solidFill>
                            <a:srgbClr val="000000"/>
                          </a:solidFill>
                          <a:effectLst/>
                          <a:latin typeface="+mn-lt"/>
                          <a:ea typeface="Times New Roman"/>
                        </a:rPr>
                        <a:t>CT4 would like to kindly remind SA5 that any new requirement that might impact the N4 protocol should be provided early enough</a:t>
                      </a:r>
                      <a:endParaRPr lang="fr-FR" sz="1100" b="0" dirty="0">
                        <a:solidFill>
                          <a:srgbClr val="000000"/>
                        </a:solidFill>
                        <a:effectLst/>
                        <a:latin typeface="+mn-lt"/>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732444">
                <a:tc>
                  <a:txBody>
                    <a:bodyPr/>
                    <a:lstStyle/>
                    <a:p>
                      <a:pPr algn="l" fontAlgn="t"/>
                      <a:r>
                        <a:rPr lang="fr-FR" sz="1400" b="1" i="0" u="sng" strike="noStrike" dirty="0">
                          <a:solidFill>
                            <a:srgbClr val="0000FF"/>
                          </a:solidFill>
                          <a:effectLst/>
                          <a:latin typeface="Arial"/>
                          <a:hlinkClick r:id="rId4"/>
                        </a:rPr>
                        <a:t>CP-173118</a:t>
                      </a:r>
                      <a:endParaRPr lang="fr-FR" sz="1400" b="1" i="0" u="sng" strike="noStrike" dirty="0">
                        <a:solidFill>
                          <a:srgbClr val="0000FF"/>
                        </a:solidFill>
                        <a:effectLst/>
                        <a:latin typeface="Arial"/>
                      </a:endParaRPr>
                    </a:p>
                  </a:txBody>
                  <a:tcPr marL="0" marR="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r>
                        <a:rPr lang="en-US" sz="1400" dirty="0" smtClean="0">
                          <a:solidFill>
                            <a:srgbClr val="000000"/>
                          </a:solidFill>
                          <a:effectLst/>
                          <a:latin typeface="Arial"/>
                          <a:ea typeface="Times New Roman"/>
                        </a:rPr>
                        <a:t>Reply LS on the number of bearers</a:t>
                      </a:r>
                      <a:endParaRPr lang="fr-FR" sz="14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fr-FR" sz="1400" dirty="0" smtClean="0">
                          <a:solidFill>
                            <a:srgbClr val="000000"/>
                          </a:solidFill>
                          <a:effectLst/>
                          <a:latin typeface="Arial"/>
                          <a:ea typeface="Times New Roman"/>
                        </a:rPr>
                        <a:t>CT4</a:t>
                      </a:r>
                      <a:endParaRPr lang="fr-FR" sz="1400" dirty="0">
                        <a:solidFill>
                          <a:srgbClr val="000000"/>
                        </a:solidFill>
                        <a:effectLst/>
                        <a:latin typeface="Arial"/>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fontAlgn="auto" hangingPunct="1">
                        <a:spcAft>
                          <a:spcPts val="0"/>
                        </a:spcAft>
                      </a:pPr>
                      <a:r>
                        <a:rPr lang="fr-FR" sz="1100" b="0" dirty="0" smtClean="0">
                          <a:solidFill>
                            <a:srgbClr val="000000"/>
                          </a:solidFill>
                          <a:effectLst/>
                          <a:latin typeface="+mn-lt"/>
                          <a:ea typeface="Times New Roman"/>
                        </a:rPr>
                        <a:t>To: SA2</a:t>
                      </a:r>
                    </a:p>
                    <a:p>
                      <a:pPr fontAlgn="auto" hangingPunct="1">
                        <a:spcAft>
                          <a:spcPts val="0"/>
                        </a:spcAft>
                      </a:pPr>
                      <a:r>
                        <a:rPr lang="en-US" sz="1100" b="0" dirty="0" smtClean="0">
                          <a:solidFill>
                            <a:srgbClr val="000000"/>
                          </a:solidFill>
                          <a:effectLst/>
                          <a:latin typeface="+mn-lt"/>
                          <a:ea typeface="Times New Roman"/>
                        </a:rPr>
                        <a:t>It is possible to extend the maximum number of EPS bearer identities to 15 in Rel-15, with protocol changes potentially impacting the MME, SGW and PGW</a:t>
                      </a:r>
                      <a:endParaRPr lang="fr-FR" sz="1100" b="0" dirty="0">
                        <a:solidFill>
                          <a:srgbClr val="000000"/>
                        </a:solidFill>
                        <a:effectLst/>
                        <a:latin typeface="+mn-lt"/>
                        <a:ea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142758628"/>
      </p:ext>
    </p:extLst>
  </p:cSld>
  <p:clrMapOvr>
    <a:masterClrMapping/>
  </p:clrMapOvr>
  <p:timing>
    <p:tnLst>
      <p:par>
        <p:cTn id="1" dur="indefinite" restart="never" nodeType="tmRoot"/>
      </p:par>
    </p:tnLst>
  </p:timing>
</p:sld>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3gpp</Template>
  <TotalTime>0</TotalTime>
  <Words>2338</Words>
  <Application>Microsoft Office PowerPoint</Application>
  <PresentationFormat>Bildschirmpräsentation (4:3)</PresentationFormat>
  <Paragraphs>565</Paragraphs>
  <Slides>31</Slides>
  <Notes>1</Notes>
  <HiddenSlides>0</HiddenSlides>
  <MMClips>0</MMClips>
  <ScaleCrop>false</ScaleCrop>
  <HeadingPairs>
    <vt:vector size="6" baseType="variant">
      <vt:variant>
        <vt:lpstr>Design</vt:lpstr>
      </vt:variant>
      <vt:variant>
        <vt:i4>2</vt:i4>
      </vt:variant>
      <vt:variant>
        <vt:lpstr>Eingebettete OLE-Server</vt:lpstr>
      </vt:variant>
      <vt:variant>
        <vt:i4>1</vt:i4>
      </vt:variant>
      <vt:variant>
        <vt:lpstr>Folientitel</vt:lpstr>
      </vt:variant>
      <vt:variant>
        <vt:i4>31</vt:i4>
      </vt:variant>
    </vt:vector>
  </HeadingPairs>
  <TitlesOfParts>
    <vt:vector size="34" baseType="lpstr">
      <vt:lpstr>3gpp</vt:lpstr>
      <vt:lpstr>Custom Design</vt:lpstr>
      <vt:lpstr>Worksheet</vt:lpstr>
      <vt:lpstr>PowerPoint-Präsentation</vt:lpstr>
      <vt:lpstr>TSG CT WG4 Organisation </vt:lpstr>
      <vt:lpstr>PowerPoint-Präsentation</vt:lpstr>
      <vt:lpstr>CT4 Progress</vt:lpstr>
      <vt:lpstr>Agreed New WIs</vt:lpstr>
      <vt:lpstr>Endorsed New WIs</vt:lpstr>
      <vt:lpstr>PowerPoint-Präsentation</vt:lpstr>
      <vt:lpstr>Technical Specifications for Information and Approval</vt:lpstr>
      <vt:lpstr>LS OUT</vt:lpstr>
      <vt:lpstr>CT4: Update on 5GS_Ph1 (1/3)</vt:lpstr>
      <vt:lpstr>CT4: Update on 5GS_Ph1 (2/3)</vt:lpstr>
      <vt:lpstr>CT4: Update on 5GS_Ph1 (3/3)</vt:lpstr>
      <vt:lpstr>5G Timeline and impacts on CT4</vt:lpstr>
      <vt:lpstr>CT4: Study on User-plane Protocol</vt:lpstr>
      <vt:lpstr>CT4: Update on CUPS</vt:lpstr>
      <vt:lpstr>CT4: Update on EDCE5</vt:lpstr>
      <vt:lpstr>CT4: Update on NAPS</vt:lpstr>
      <vt:lpstr>CT4: Update on ProSe_WLAN_DD</vt:lpstr>
      <vt:lpstr>CT4: Update on USOS</vt:lpstr>
      <vt:lpstr>CT Plenary Decisions for CT4</vt:lpstr>
      <vt:lpstr>Incoming liaisons to CT plenary</vt:lpstr>
      <vt:lpstr>For CT Plenary action</vt:lpstr>
      <vt:lpstr>CRs to CT Plenary</vt:lpstr>
      <vt:lpstr>CRs for Conditional Approval (CT4) To be updated</vt:lpstr>
      <vt:lpstr>CRs for Conditional Approval (CT4)</vt:lpstr>
      <vt:lpstr>CRs for Conditional Approval (CT4)</vt:lpstr>
      <vt:lpstr>CRs for Conditional Approval (CT4)</vt:lpstr>
      <vt:lpstr>CRs Overview</vt:lpstr>
      <vt:lpstr>CRs Overview</vt:lpstr>
      <vt:lpstr>Acknowledgements</vt:lpstr>
      <vt:lpstr>Thank  You</vt:lpstr>
    </vt:vector>
  </TitlesOfParts>
  <Company>Nokia Oyj</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lionel.morand@orange.com</dc:creator>
  <dc:description>©3GPP 2009. All rights reserved</dc:description>
  <cp:lastModifiedBy>Wild, Peter, VF-DE</cp:lastModifiedBy>
  <cp:revision>1558</cp:revision>
  <dcterms:created xsi:type="dcterms:W3CDTF">2009-10-13T12:22:16Z</dcterms:created>
  <dcterms:modified xsi:type="dcterms:W3CDTF">2017-12-18T12:27:32Z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