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26"/>
  </p:notesMasterIdLst>
  <p:handoutMasterIdLst>
    <p:handoutMasterId r:id="rId27"/>
  </p:handoutMasterIdLst>
  <p:sldIdLst>
    <p:sldId id="337" r:id="rId3"/>
    <p:sldId id="339" r:id="rId4"/>
    <p:sldId id="338" r:id="rId5"/>
    <p:sldId id="516" r:id="rId6"/>
    <p:sldId id="355" r:id="rId7"/>
    <p:sldId id="385" r:id="rId8"/>
    <p:sldId id="512" r:id="rId9"/>
    <p:sldId id="500" r:id="rId10"/>
    <p:sldId id="470" r:id="rId11"/>
    <p:sldId id="388" r:id="rId12"/>
    <p:sldId id="517" r:id="rId13"/>
    <p:sldId id="509" r:id="rId14"/>
    <p:sldId id="508" r:id="rId15"/>
    <p:sldId id="515" r:id="rId16"/>
    <p:sldId id="511" r:id="rId17"/>
    <p:sldId id="340" r:id="rId18"/>
    <p:sldId id="387" r:id="rId19"/>
    <p:sldId id="487" r:id="rId20"/>
    <p:sldId id="518" r:id="rId21"/>
    <p:sldId id="491" r:id="rId22"/>
    <p:sldId id="482" r:id="rId23"/>
    <p:sldId id="372" r:id="rId24"/>
    <p:sldId id="507" r:id="rId25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9" autoAdjust="0"/>
    <p:restoredTop sz="94705" autoAdjust="0"/>
  </p:normalViewPr>
  <p:slideViewPr>
    <p:cSldViewPr snapToGrid="0">
      <p:cViewPr>
        <p:scale>
          <a:sx n="68" d="100"/>
          <a:sy n="68" d="100"/>
        </p:scale>
        <p:origin x="-169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2017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CT#76, June 2017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5/31/2017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3GPPRegistration/fViewPart.asp?mid=31807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ebapp.etsi.org/3GPPRegistration/fViewPart.asp?mid=3180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#76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 Meeting #76	</a:t>
            </a:r>
            <a:r>
              <a:rPr lang="en-GB" sz="1600" b="1" dirty="0" smtClean="0"/>
              <a:t>			CP-171011</a:t>
            </a:r>
            <a:endParaRPr lang="fr-FR" sz="1600" dirty="0"/>
          </a:p>
          <a:p>
            <a:r>
              <a:rPr lang="en-GB" sz="1600" b="1" dirty="0"/>
              <a:t>West Palm Beach, US; 05</a:t>
            </a:r>
            <a:r>
              <a:rPr lang="en-GB" sz="1600" b="1" baseline="30000" dirty="0"/>
              <a:t>th</a:t>
            </a:r>
            <a:r>
              <a:rPr lang="en-GB" sz="1600" b="1" dirty="0"/>
              <a:t> – 06</a:t>
            </a:r>
            <a:r>
              <a:rPr lang="en-GB" sz="1600" b="1" baseline="30000" dirty="0"/>
              <a:t>th</a:t>
            </a:r>
            <a:r>
              <a:rPr lang="en-GB" sz="1600" b="1" dirty="0"/>
              <a:t> June 2017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None.</a:t>
            </a:r>
            <a:endParaRPr lang="en-GB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1/4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>
                <a:cs typeface="Arial" panose="020B0604020202020204" pitchFamily="34" charset="0"/>
              </a:rPr>
              <a:t>Regarding</a:t>
            </a:r>
            <a:r>
              <a:rPr lang="fr-FR" sz="2400" dirty="0" smtClean="0">
                <a:cs typeface="Arial" panose="020B0604020202020204" pitchFamily="34" charset="0"/>
              </a:rPr>
              <a:t> the "</a:t>
            </a:r>
            <a:r>
              <a:rPr lang="fr-FR" sz="2400" dirty="0" err="1" smtClean="0">
                <a:cs typeface="Arial" panose="020B0604020202020204" pitchFamily="34" charset="0"/>
              </a:rPr>
              <a:t>critical</a:t>
            </a:r>
            <a:r>
              <a:rPr lang="fr-FR" sz="2400" dirty="0" smtClean="0">
                <a:cs typeface="Arial" panose="020B0604020202020204" pitchFamily="34" charset="0"/>
              </a:rPr>
              <a:t> mass" in CT4 WG meeting</a:t>
            </a:r>
          </a:p>
          <a:p>
            <a:pPr lvl="1"/>
            <a:r>
              <a:rPr lang="fr-FR" sz="2000" dirty="0">
                <a:cs typeface="Arial" panose="020B0604020202020204" pitchFamily="34" charset="0"/>
              </a:rPr>
              <a:t>N</a:t>
            </a:r>
            <a:r>
              <a:rPr lang="fr-FR" sz="2000" dirty="0" smtClean="0">
                <a:cs typeface="Arial" panose="020B0604020202020204" pitchFamily="34" charset="0"/>
              </a:rPr>
              <a:t>ew </a:t>
            </a:r>
            <a:r>
              <a:rPr lang="fr-FR" sz="2000" dirty="0" err="1" smtClean="0">
                <a:cs typeface="Arial" panose="020B0604020202020204" pitchFamily="34" charset="0"/>
              </a:rPr>
              <a:t>delegates</a:t>
            </a:r>
            <a:r>
              <a:rPr lang="fr-FR" sz="2000" dirty="0" smtClean="0">
                <a:cs typeface="Arial" panose="020B0604020202020204" pitchFamily="34" charset="0"/>
              </a:rPr>
              <a:t> (!!!)</a:t>
            </a:r>
          </a:p>
          <a:p>
            <a:pPr lvl="1"/>
            <a:r>
              <a:rPr lang="fr-FR" sz="2000" dirty="0" smtClean="0">
                <a:cs typeface="Arial" panose="020B0604020202020204" pitchFamily="34" charset="0"/>
              </a:rPr>
              <a:t>But CUPS, GTP, </a:t>
            </a:r>
            <a:r>
              <a:rPr lang="fr-FR" sz="2000" dirty="0" err="1" smtClean="0">
                <a:cs typeface="Arial" panose="020B0604020202020204" pitchFamily="34" charset="0"/>
              </a:rPr>
              <a:t>Diameter</a:t>
            </a:r>
            <a:r>
              <a:rPr lang="fr-FR" sz="2000" dirty="0" smtClean="0">
                <a:cs typeface="Arial" panose="020B0604020202020204" pitchFamily="34" charset="0"/>
              </a:rPr>
              <a:t>, IMS and H.248 </a:t>
            </a:r>
            <a:r>
              <a:rPr lang="fr-FR" sz="2000" dirty="0" err="1" smtClean="0">
                <a:cs typeface="Arial" panose="020B0604020202020204" pitchFamily="34" charset="0"/>
              </a:rPr>
              <a:t>still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covered</a:t>
            </a:r>
            <a:r>
              <a:rPr lang="fr-FR" sz="2000" dirty="0" smtClean="0">
                <a:cs typeface="Arial" panose="020B0604020202020204" pitchFamily="34" charset="0"/>
              </a:rPr>
              <a:t> by a </a:t>
            </a:r>
            <a:r>
              <a:rPr lang="fr-FR" sz="2000" dirty="0" err="1" smtClean="0">
                <a:cs typeface="Arial" panose="020B0604020202020204" pitchFamily="34" charset="0"/>
              </a:rPr>
              <a:t>small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bunch</a:t>
            </a:r>
            <a:r>
              <a:rPr lang="fr-FR" sz="2000" dirty="0" smtClean="0">
                <a:cs typeface="Arial" panose="020B0604020202020204" pitchFamily="34" charset="0"/>
              </a:rPr>
              <a:t> of people</a:t>
            </a:r>
          </a:p>
          <a:p>
            <a:pPr lvl="1"/>
            <a:r>
              <a:rPr lang="fr-FR" sz="2000" dirty="0" err="1">
                <a:cs typeface="Arial" panose="020B0604020202020204" pitchFamily="34" charset="0"/>
              </a:rPr>
              <a:t>Almost</a:t>
            </a:r>
            <a:r>
              <a:rPr lang="fr-FR" sz="2000" dirty="0">
                <a:cs typeface="Arial" panose="020B0604020202020204" pitchFamily="34" charset="0"/>
              </a:rPr>
              <a:t> impossible to </a:t>
            </a:r>
            <a:r>
              <a:rPr lang="fr-FR" sz="2000" dirty="0" err="1">
                <a:cs typeface="Arial" panose="020B0604020202020204" pitchFamily="34" charset="0"/>
              </a:rPr>
              <a:t>organize</a:t>
            </a:r>
            <a:r>
              <a:rPr lang="fr-FR" sz="2000" dirty="0">
                <a:cs typeface="Arial" panose="020B0604020202020204" pitchFamily="34" charset="0"/>
              </a:rPr>
              <a:t> </a:t>
            </a:r>
            <a:r>
              <a:rPr lang="fr-FR" sz="2000" dirty="0" err="1">
                <a:cs typeface="Arial" panose="020B0604020202020204" pitchFamily="34" charset="0"/>
              </a:rPr>
              <a:t>parallel</a:t>
            </a:r>
            <a:r>
              <a:rPr lang="fr-FR" sz="2000" dirty="0">
                <a:cs typeface="Arial" panose="020B0604020202020204" pitchFamily="34" charset="0"/>
              </a:rPr>
              <a:t> sessions </a:t>
            </a:r>
            <a:r>
              <a:rPr lang="fr-FR" sz="2000" dirty="0" err="1">
                <a:cs typeface="Arial" panose="020B0604020202020204" pitchFamily="34" charset="0"/>
              </a:rPr>
              <a:t>with</a:t>
            </a:r>
            <a:r>
              <a:rPr lang="fr-FR" sz="2000" dirty="0">
                <a:cs typeface="Arial" panose="020B0604020202020204" pitchFamily="34" charset="0"/>
              </a:rPr>
              <a:t> few multi-</a:t>
            </a:r>
            <a:r>
              <a:rPr lang="fr-FR" sz="2000" dirty="0" err="1">
                <a:cs typeface="Arial" panose="020B0604020202020204" pitchFamily="34" charset="0"/>
              </a:rPr>
              <a:t>card</a:t>
            </a:r>
            <a:r>
              <a:rPr lang="fr-FR" sz="2000" dirty="0">
                <a:cs typeface="Arial" panose="020B0604020202020204" pitchFamily="34" charset="0"/>
              </a:rPr>
              <a:t> </a:t>
            </a:r>
            <a:r>
              <a:rPr lang="fr-FR" sz="2000" dirty="0" err="1">
                <a:cs typeface="Arial" panose="020B0604020202020204" pitchFamily="34" charset="0"/>
              </a:rPr>
              <a:t>delegates</a:t>
            </a:r>
            <a:r>
              <a:rPr lang="fr-FR" sz="2000" dirty="0">
                <a:cs typeface="Arial" panose="020B0604020202020204" pitchFamily="34" charset="0"/>
              </a:rPr>
              <a:t>, no </a:t>
            </a:r>
            <a:r>
              <a:rPr lang="fr-FR" sz="2000" dirty="0" err="1">
                <a:cs typeface="Arial" panose="020B0604020202020204" pitchFamily="34" charset="0"/>
              </a:rPr>
              <a:t>matter</a:t>
            </a:r>
            <a:r>
              <a:rPr lang="fr-FR" sz="2000" dirty="0">
                <a:cs typeface="Arial" panose="020B0604020202020204" pitchFamily="34" charset="0"/>
              </a:rPr>
              <a:t> </a:t>
            </a:r>
            <a:r>
              <a:rPr lang="fr-FR" sz="2000" dirty="0" err="1">
                <a:cs typeface="Arial" panose="020B0604020202020204" pitchFamily="34" charset="0"/>
              </a:rPr>
              <a:t>skilled</a:t>
            </a:r>
            <a:r>
              <a:rPr lang="fr-FR" sz="2000" dirty="0">
                <a:cs typeface="Arial" panose="020B0604020202020204" pitchFamily="34" charset="0"/>
              </a:rPr>
              <a:t>/</a:t>
            </a:r>
            <a:r>
              <a:rPr lang="fr-FR" sz="2000" dirty="0" err="1">
                <a:cs typeface="Arial" panose="020B0604020202020204" pitchFamily="34" charset="0"/>
              </a:rPr>
              <a:t>talented</a:t>
            </a:r>
            <a:r>
              <a:rPr lang="fr-FR" sz="2000" dirty="0">
                <a:cs typeface="Arial" panose="020B0604020202020204" pitchFamily="34" charset="0"/>
              </a:rPr>
              <a:t> </a:t>
            </a:r>
            <a:r>
              <a:rPr lang="fr-FR" sz="2000" dirty="0" err="1">
                <a:cs typeface="Arial" panose="020B0604020202020204" pitchFamily="34" charset="0"/>
              </a:rPr>
              <a:t>they</a:t>
            </a:r>
            <a:r>
              <a:rPr lang="fr-FR" sz="2000" dirty="0">
                <a:cs typeface="Arial" panose="020B0604020202020204" pitchFamily="34" charset="0"/>
              </a:rPr>
              <a:t> are</a:t>
            </a:r>
            <a:r>
              <a:rPr lang="fr-FR" sz="2000" dirty="0" smtClean="0">
                <a:cs typeface="Arial" panose="020B0604020202020204" pitchFamily="34" charset="0"/>
              </a:rPr>
              <a:t>!</a:t>
            </a:r>
          </a:p>
          <a:p>
            <a:r>
              <a:rPr lang="fr-FR" sz="2400" dirty="0" smtClean="0">
                <a:cs typeface="Arial" panose="020B0604020202020204" pitchFamily="34" charset="0"/>
              </a:rPr>
              <a:t>5G </a:t>
            </a:r>
            <a:r>
              <a:rPr lang="fr-FR" sz="2400" dirty="0" err="1">
                <a:cs typeface="Arial" panose="020B0604020202020204" pitchFamily="34" charset="0"/>
              </a:rPr>
              <a:t>should</a:t>
            </a:r>
            <a:r>
              <a:rPr lang="fr-FR" sz="2400" dirty="0">
                <a:cs typeface="Arial" panose="020B0604020202020204" pitchFamily="34" charset="0"/>
              </a:rPr>
              <a:t> </a:t>
            </a:r>
            <a:r>
              <a:rPr lang="fr-FR" sz="2400" dirty="0" err="1">
                <a:cs typeface="Arial" panose="020B0604020202020204" pitchFamily="34" charset="0"/>
              </a:rPr>
              <a:t>become</a:t>
            </a:r>
            <a:r>
              <a:rPr lang="fr-FR" sz="2400" dirty="0">
                <a:cs typeface="Arial" panose="020B0604020202020204" pitchFamily="34" charset="0"/>
              </a:rPr>
              <a:t> the main topic!</a:t>
            </a:r>
          </a:p>
          <a:p>
            <a:pPr lvl="1"/>
            <a:r>
              <a:rPr lang="fr-FR" sz="2000" dirty="0" err="1">
                <a:cs typeface="Arial" panose="020B0604020202020204" pitchFamily="34" charset="0"/>
              </a:rPr>
              <a:t>Difficult</a:t>
            </a:r>
            <a:r>
              <a:rPr lang="fr-FR" sz="2000" dirty="0">
                <a:cs typeface="Arial" panose="020B0604020202020204" pitchFamily="34" charset="0"/>
              </a:rPr>
              <a:t> to </a:t>
            </a:r>
            <a:r>
              <a:rPr lang="fr-FR" sz="2000" dirty="0" err="1">
                <a:cs typeface="Arial" panose="020B0604020202020204" pitchFamily="34" charset="0"/>
              </a:rPr>
              <a:t>appraise</a:t>
            </a:r>
            <a:r>
              <a:rPr lang="fr-FR" sz="2000" dirty="0">
                <a:cs typeface="Arial" panose="020B0604020202020204" pitchFamily="34" charset="0"/>
              </a:rPr>
              <a:t> the extra </a:t>
            </a:r>
            <a:r>
              <a:rPr lang="fr-FR" sz="2000" dirty="0" err="1">
                <a:cs typeface="Arial" panose="020B0604020202020204" pitchFamily="34" charset="0"/>
              </a:rPr>
              <a:t>workload</a:t>
            </a:r>
            <a:r>
              <a:rPr lang="fr-FR" sz="2000" dirty="0">
                <a:cs typeface="Arial" panose="020B0604020202020204" pitchFamily="34" charset="0"/>
              </a:rPr>
              <a:t> in the </a:t>
            </a:r>
            <a:r>
              <a:rPr lang="fr-FR" sz="2000" dirty="0" err="1">
                <a:cs typeface="Arial" panose="020B0604020202020204" pitchFamily="34" charset="0"/>
              </a:rPr>
              <a:t>upcoming</a:t>
            </a:r>
            <a:r>
              <a:rPr lang="fr-FR" sz="2000" dirty="0">
                <a:cs typeface="Arial" panose="020B0604020202020204" pitchFamily="34" charset="0"/>
              </a:rPr>
              <a:t> meetings </a:t>
            </a:r>
            <a:r>
              <a:rPr lang="fr-FR" sz="2000" dirty="0" err="1">
                <a:cs typeface="Arial" panose="020B0604020202020204" pitchFamily="34" charset="0"/>
              </a:rPr>
              <a:t>depending</a:t>
            </a:r>
            <a:r>
              <a:rPr lang="fr-FR" sz="2000" dirty="0">
                <a:cs typeface="Arial" panose="020B0604020202020204" pitchFamily="34" charset="0"/>
              </a:rPr>
              <a:t> on the solution scope</a:t>
            </a:r>
          </a:p>
        </p:txBody>
      </p:sp>
    </p:spTree>
    <p:extLst>
      <p:ext uri="{BB962C8B-B14F-4D97-AF65-F5344CB8AC3E}">
        <p14:creationId xmlns:p14="http://schemas.microsoft.com/office/powerpoint/2010/main" val="2725910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2/4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>
                <a:cs typeface="Arial" panose="020B0604020202020204" pitchFamily="34" charset="0"/>
              </a:rPr>
              <a:t>Late</a:t>
            </a:r>
            <a:r>
              <a:rPr lang="fr-FR" sz="2400" dirty="0">
                <a:cs typeface="Arial" panose="020B0604020202020204" pitchFamily="34" charset="0"/>
              </a:rPr>
              <a:t> Rel-14 topics </a:t>
            </a:r>
            <a:r>
              <a:rPr lang="fr-FR" sz="2400" dirty="0" err="1">
                <a:cs typeface="Arial" panose="020B0604020202020204" pitchFamily="34" charset="0"/>
              </a:rPr>
              <a:t>completed</a:t>
            </a:r>
            <a:r>
              <a:rPr lang="fr-FR" sz="2400" dirty="0">
                <a:cs typeface="Arial" panose="020B0604020202020204" pitchFamily="34" charset="0"/>
              </a:rPr>
              <a:t> on…</a:t>
            </a:r>
          </a:p>
          <a:p>
            <a:pPr lvl="1"/>
            <a:r>
              <a:rPr lang="fr-FR" sz="2000" dirty="0">
                <a:cs typeface="Arial" panose="020B0604020202020204" pitchFamily="34" charset="0"/>
              </a:rPr>
              <a:t>CUPS, I</a:t>
            </a:r>
            <a:r>
              <a:rPr lang="en-GB" sz="2000" kern="1200" dirty="0">
                <a:solidFill>
                  <a:srgbClr val="000000"/>
                </a:solidFill>
                <a:ea typeface="Times New Roman"/>
                <a:cs typeface="Arial"/>
              </a:rPr>
              <a:t>SAT, </a:t>
            </a:r>
            <a:r>
              <a:rPr lang="en-US" sz="2000" kern="1200" dirty="0">
                <a:solidFill>
                  <a:srgbClr val="000000"/>
                </a:solidFill>
                <a:ea typeface="Times New Roman"/>
                <a:cs typeface="Arial"/>
              </a:rPr>
              <a:t>GENCEF, </a:t>
            </a:r>
            <a:r>
              <a:rPr lang="en-GB" sz="2000" kern="1200" dirty="0">
                <a:solidFill>
                  <a:srgbClr val="000000"/>
                </a:solidFill>
                <a:ea typeface="Times New Roman"/>
                <a:cs typeface="Arial"/>
              </a:rPr>
              <a:t>MMCMH,</a:t>
            </a:r>
            <a:r>
              <a:rPr lang="en-GB" sz="2000" kern="1200" dirty="0">
                <a:solidFill>
                  <a:srgbClr val="000000"/>
                </a:solidFill>
                <a:cs typeface="Arial"/>
              </a:rPr>
              <a:t>ERP, </a:t>
            </a:r>
            <a:r>
              <a:rPr lang="fr-FR" sz="2000" kern="1200" dirty="0" err="1">
                <a:solidFill>
                  <a:srgbClr val="000000"/>
                </a:solidFill>
                <a:ea typeface="Times New Roman"/>
                <a:cs typeface="Arial"/>
              </a:rPr>
              <a:t>CIoT</a:t>
            </a:r>
            <a:r>
              <a:rPr lang="fr-FR" sz="2000" kern="1200" dirty="0">
                <a:solidFill>
                  <a:srgbClr val="000000"/>
                </a:solidFill>
                <a:ea typeface="Times New Roman"/>
                <a:cs typeface="Arial"/>
              </a:rPr>
              <a:t>-Ext</a:t>
            </a:r>
            <a:endParaRPr lang="fr-FR" sz="2000" dirty="0"/>
          </a:p>
          <a:p>
            <a:pPr lvl="1"/>
            <a:r>
              <a:rPr lang="fr-FR" sz="2000" dirty="0">
                <a:cs typeface="Arial" panose="020B0604020202020204" pitchFamily="34" charset="0"/>
              </a:rPr>
              <a:t>Cat F </a:t>
            </a:r>
            <a:r>
              <a:rPr lang="fr-FR" sz="2000" dirty="0" err="1">
                <a:cs typeface="Arial" panose="020B0604020202020204" pitchFamily="34" charset="0"/>
              </a:rPr>
              <a:t>CRs</a:t>
            </a:r>
            <a:r>
              <a:rPr lang="fr-FR" sz="2000" dirty="0">
                <a:cs typeface="Arial" panose="020B0604020202020204" pitchFamily="34" charset="0"/>
              </a:rPr>
              <a:t> are </a:t>
            </a:r>
            <a:r>
              <a:rPr lang="fr-FR" sz="2000" dirty="0" err="1">
                <a:cs typeface="Arial" panose="020B0604020202020204" pitchFamily="34" charset="0"/>
              </a:rPr>
              <a:t>expected</a:t>
            </a:r>
            <a:r>
              <a:rPr lang="fr-FR" sz="2000" dirty="0">
                <a:cs typeface="Arial" panose="020B0604020202020204" pitchFamily="34" charset="0"/>
              </a:rPr>
              <a:t> for the </a:t>
            </a:r>
            <a:r>
              <a:rPr lang="fr-FR" sz="2000" dirty="0" err="1">
                <a:cs typeface="Arial" panose="020B0604020202020204" pitchFamily="34" charset="0"/>
              </a:rPr>
              <a:t>upcoming</a:t>
            </a:r>
            <a:r>
              <a:rPr lang="fr-FR" sz="2000" dirty="0">
                <a:cs typeface="Arial" panose="020B0604020202020204" pitchFamily="34" charset="0"/>
              </a:rPr>
              <a:t> meetings (« Business as </a:t>
            </a:r>
            <a:r>
              <a:rPr lang="fr-FR" sz="2000" dirty="0" err="1">
                <a:cs typeface="Arial" panose="020B0604020202020204" pitchFamily="34" charset="0"/>
              </a:rPr>
              <a:t>Usual</a:t>
            </a:r>
            <a:r>
              <a:rPr lang="fr-FR" sz="2000" dirty="0">
                <a:cs typeface="Arial" panose="020B0604020202020204" pitchFamily="34" charset="0"/>
              </a:rPr>
              <a:t> »)</a:t>
            </a:r>
            <a:endParaRPr lang="fr-FR" sz="1800" dirty="0">
              <a:cs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de-DE" altLang="ja-JP" sz="2400" kern="1200" dirty="0" smtClean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de-DE" altLang="ja-JP" sz="2400" kern="1200" dirty="0" smtClean="0">
                <a:cs typeface="Arial" charset="0"/>
              </a:rPr>
              <a:t>Updates </a:t>
            </a:r>
            <a:r>
              <a:rPr lang="de-DE" altLang="ja-JP" sz="2400" kern="1200" dirty="0">
                <a:cs typeface="Arial" charset="0"/>
              </a:rPr>
              <a:t>on IETF </a:t>
            </a:r>
            <a:r>
              <a:rPr lang="de-DE" altLang="ja-JP" sz="2400" kern="1200" dirty="0" err="1">
                <a:cs typeface="Arial" charset="0"/>
              </a:rPr>
              <a:t>dependencies</a:t>
            </a:r>
            <a:r>
              <a:rPr lang="de-DE" altLang="ja-JP" sz="2400" kern="1200" dirty="0">
                <a:cs typeface="Arial" charset="0"/>
              </a:rPr>
              <a:t>:</a:t>
            </a:r>
          </a:p>
          <a:p>
            <a:pPr lvl="1">
              <a:lnSpc>
                <a:spcPct val="80000"/>
              </a:lnSpc>
              <a:defRPr/>
            </a:pPr>
            <a:r>
              <a:rPr lang="fr-FR" sz="2000" dirty="0" err="1" smtClean="0"/>
              <a:t>draft</a:t>
            </a:r>
            <a:r>
              <a:rPr lang="fr-FR" sz="2000" dirty="0" smtClean="0"/>
              <a:t>-</a:t>
            </a:r>
            <a:r>
              <a:rPr lang="fr-FR" sz="2000" dirty="0" err="1" smtClean="0"/>
              <a:t>ietf</a:t>
            </a:r>
            <a:r>
              <a:rPr lang="fr-FR" sz="2000" dirty="0" smtClean="0"/>
              <a:t>-dime-</a:t>
            </a:r>
            <a:r>
              <a:rPr lang="fr-FR" sz="2000" dirty="0" err="1" smtClean="0"/>
              <a:t>load</a:t>
            </a:r>
            <a:r>
              <a:rPr lang="fr-FR" sz="2000" dirty="0"/>
              <a:t>	</a:t>
            </a:r>
            <a:r>
              <a:rPr lang="fr-FR" sz="2000" dirty="0" smtClean="0"/>
              <a:t>	</a:t>
            </a: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>
                <a:solidFill>
                  <a:srgbClr val="FF0000"/>
                </a:solidFill>
                <a:sym typeface="Wingdings" panose="05000000000000000000" pitchFamily="2" charset="2"/>
              </a:rPr>
              <a:t>RFC Ed Queue</a:t>
            </a:r>
            <a:endParaRPr lang="nb-NO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sz="2000" dirty="0"/>
              <a:t>draft-</a:t>
            </a:r>
            <a:r>
              <a:rPr lang="en-GB" sz="2000" dirty="0" err="1"/>
              <a:t>ietf</a:t>
            </a:r>
            <a:r>
              <a:rPr lang="en-GB" sz="2000" dirty="0"/>
              <a:t>-</a:t>
            </a:r>
            <a:r>
              <a:rPr lang="en-GB" sz="2000" dirty="0" err="1"/>
              <a:t>mmusic-dtls-sdp</a:t>
            </a:r>
            <a:r>
              <a:rPr lang="en-GB" sz="2000" dirty="0"/>
              <a:t> </a:t>
            </a:r>
            <a:r>
              <a:rPr lang="en-GB" sz="2000" dirty="0" smtClean="0"/>
              <a:t>		</a:t>
            </a:r>
            <a:r>
              <a:rPr lang="fr-FR" sz="2000" dirty="0" smtClean="0">
                <a:sym typeface="Wingdings" panose="05000000000000000000" pitchFamily="2" charset="2"/>
              </a:rPr>
              <a:t></a:t>
            </a:r>
            <a:r>
              <a:rPr lang="fr-FR" sz="2000" dirty="0" smtClean="0"/>
              <a:t> </a:t>
            </a:r>
            <a:r>
              <a:rPr lang="nb-NO" sz="2000" dirty="0">
                <a:solidFill>
                  <a:srgbClr val="FF0000"/>
                </a:solidFill>
                <a:cs typeface="Arial" panose="020B0604020202020204" pitchFamily="34" charset="0"/>
              </a:rPr>
              <a:t>Submitted to IESG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000" dirty="0" smtClean="0"/>
              <a:t>draft-ietf-mmusic-4572-update	</a:t>
            </a: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>
                <a:solidFill>
                  <a:srgbClr val="FF0000"/>
                </a:solidFill>
                <a:sym typeface="Wingdings" panose="05000000000000000000" pitchFamily="2" charset="2"/>
              </a:rPr>
              <a:t>RFC </a:t>
            </a:r>
            <a:r>
              <a:rPr lang="fr-FR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8122</a:t>
            </a:r>
            <a:endParaRPr lang="nb-NO" sz="20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929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3/4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43727"/>
            <a:ext cx="8229600" cy="4525963"/>
          </a:xfrm>
        </p:spPr>
        <p:txBody>
          <a:bodyPr/>
          <a:lstStyle/>
          <a:p>
            <a:r>
              <a:rPr lang="fr-FR" sz="2400" dirty="0">
                <a:cs typeface="Arial" panose="020B0604020202020204" pitchFamily="34" charset="0"/>
              </a:rPr>
              <a:t>5GS_Ph1-CT</a:t>
            </a:r>
          </a:p>
          <a:p>
            <a:pPr lvl="1"/>
            <a:r>
              <a:rPr lang="fr-FR" sz="2000" dirty="0" smtClean="0">
                <a:cs typeface="Arial" panose="020B0604020202020204" pitchFamily="34" charset="0"/>
              </a:rPr>
              <a:t>About 150 documents (DP/</a:t>
            </a:r>
            <a:r>
              <a:rPr lang="fr-FR" sz="2000" dirty="0" err="1" smtClean="0">
                <a:cs typeface="Arial" panose="020B0604020202020204" pitchFamily="34" charset="0"/>
              </a:rPr>
              <a:t>pCR</a:t>
            </a:r>
            <a:r>
              <a:rPr lang="fr-FR" sz="2000" dirty="0" smtClean="0">
                <a:cs typeface="Arial" panose="020B0604020202020204" pitchFamily="34" charset="0"/>
              </a:rPr>
              <a:t>) in 2 meetings </a:t>
            </a:r>
            <a:r>
              <a:rPr lang="fr-FR" sz="2000" dirty="0" smtClean="0"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fr-FR" sz="2000" dirty="0" smtClean="0">
                <a:cs typeface="Arial" panose="020B0604020202020204" pitchFamily="34" charset="0"/>
              </a:rPr>
              <a:t> 47 </a:t>
            </a:r>
            <a:r>
              <a:rPr lang="fr-FR" sz="2000" dirty="0" err="1" smtClean="0">
                <a:cs typeface="Arial" panose="020B0604020202020204" pitchFamily="34" charset="0"/>
              </a:rPr>
              <a:t>agreed</a:t>
            </a:r>
            <a:endParaRPr lang="fr-FR" sz="2000" dirty="0" smtClean="0">
              <a:cs typeface="Arial" panose="020B0604020202020204" pitchFamily="34" charset="0"/>
            </a:endParaRPr>
          </a:p>
          <a:p>
            <a:pPr lvl="1"/>
            <a:r>
              <a:rPr lang="fr-FR" sz="2000" dirty="0" err="1" smtClean="0">
                <a:cs typeface="Arial" panose="020B0604020202020204" pitchFamily="34" charset="0"/>
              </a:rPr>
              <a:t>Moving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quicly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from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requirement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analysis</a:t>
            </a:r>
            <a:r>
              <a:rPr lang="fr-FR" sz="2000" dirty="0" smtClean="0">
                <a:cs typeface="Arial" panose="020B0604020202020204" pitchFamily="34" charset="0"/>
              </a:rPr>
              <a:t> to </a:t>
            </a:r>
            <a:r>
              <a:rPr lang="fr-FR" sz="2000" dirty="0" err="1" smtClean="0">
                <a:cs typeface="Arial" panose="020B0604020202020204" pitchFamily="34" charset="0"/>
              </a:rPr>
              <a:t>protocol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selection</a:t>
            </a:r>
            <a:endParaRPr lang="fr-FR" sz="2000" dirty="0" smtClean="0">
              <a:cs typeface="Arial" panose="020B0604020202020204" pitchFamily="34" charset="0"/>
            </a:endParaRPr>
          </a:p>
          <a:p>
            <a:pPr lvl="1"/>
            <a:r>
              <a:rPr lang="fr-FR" sz="2000" dirty="0" smtClean="0">
                <a:cs typeface="Arial" panose="020B0604020202020204" pitchFamily="34" charset="0"/>
              </a:rPr>
              <a:t>Coordination effort </a:t>
            </a:r>
            <a:r>
              <a:rPr lang="fr-FR" sz="2000" dirty="0" err="1" smtClean="0">
                <a:cs typeface="Arial" panose="020B0604020202020204" pitchFamily="34" charset="0"/>
              </a:rPr>
              <a:t>with</a:t>
            </a:r>
            <a:r>
              <a:rPr lang="fr-FR" sz="2000" dirty="0" smtClean="0">
                <a:cs typeface="Arial" panose="020B0604020202020204" pitchFamily="34" charset="0"/>
              </a:rPr>
              <a:t> CT1/CT3 for clarification on the </a:t>
            </a:r>
            <a:r>
              <a:rPr lang="fr-FR" sz="2000" dirty="0" err="1" smtClean="0">
                <a:cs typeface="Arial" panose="020B0604020202020204" pitchFamily="34" charset="0"/>
              </a:rPr>
              <a:t>work</a:t>
            </a:r>
            <a:r>
              <a:rPr lang="fr-FR" sz="2000" dirty="0" smtClean="0">
                <a:cs typeface="Arial" panose="020B0604020202020204" pitchFamily="34" charset="0"/>
              </a:rPr>
              <a:t> split</a:t>
            </a:r>
          </a:p>
          <a:p>
            <a:pPr lvl="1"/>
            <a:r>
              <a:rPr lang="fr-FR" sz="2000" dirty="0" err="1" smtClean="0">
                <a:cs typeface="Arial" panose="020B0604020202020204" pitchFamily="34" charset="0"/>
              </a:rPr>
              <a:t>When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needed</a:t>
            </a:r>
            <a:r>
              <a:rPr lang="fr-FR" sz="2000" dirty="0" smtClean="0">
                <a:cs typeface="Arial" panose="020B0604020202020204" pitchFamily="34" charset="0"/>
              </a:rPr>
              <a:t>, joint sessions to </a:t>
            </a:r>
            <a:r>
              <a:rPr lang="fr-FR" sz="2000" dirty="0" err="1" smtClean="0">
                <a:cs typeface="Arial" panose="020B0604020202020204" pitchFamily="34" charset="0"/>
              </a:rPr>
              <a:t>set-up</a:t>
            </a:r>
            <a:r>
              <a:rPr lang="fr-FR" sz="2000" dirty="0" smtClean="0">
                <a:cs typeface="Arial" panose="020B0604020202020204" pitchFamily="34" charset="0"/>
              </a:rPr>
              <a:t> in the </a:t>
            </a:r>
            <a:r>
              <a:rPr lang="fr-FR" sz="2000" dirty="0" err="1" smtClean="0">
                <a:cs typeface="Arial" panose="020B0604020202020204" pitchFamily="34" charset="0"/>
              </a:rPr>
              <a:t>upcoming</a:t>
            </a:r>
            <a:r>
              <a:rPr lang="fr-FR" sz="2000" dirty="0" smtClean="0">
                <a:cs typeface="Arial" panose="020B0604020202020204" pitchFamily="34" charset="0"/>
              </a:rPr>
              <a:t> meetings</a:t>
            </a:r>
          </a:p>
          <a:p>
            <a:r>
              <a:rPr lang="fr-FR" sz="2400" dirty="0"/>
              <a:t>CUPS has </a:t>
            </a:r>
            <a:r>
              <a:rPr lang="fr-FR" sz="2400" dirty="0" err="1"/>
              <a:t>consumed</a:t>
            </a:r>
            <a:r>
              <a:rPr lang="fr-FR" sz="2400" dirty="0"/>
              <a:t> a lot of meeting time (</a:t>
            </a:r>
            <a:r>
              <a:rPr lang="fr-FR" sz="2400" dirty="0" err="1"/>
              <a:t>again</a:t>
            </a:r>
            <a:r>
              <a:rPr lang="fr-FR" sz="2400" dirty="0"/>
              <a:t>)</a:t>
            </a:r>
          </a:p>
          <a:p>
            <a:pPr lvl="1"/>
            <a:r>
              <a:rPr lang="fr-FR" sz="2000" dirty="0"/>
              <a:t>WI </a:t>
            </a:r>
            <a:r>
              <a:rPr lang="fr-FR" sz="2000" dirty="0" err="1"/>
              <a:t>completed</a:t>
            </a:r>
            <a:endParaRPr lang="fr-FR" sz="2000" dirty="0"/>
          </a:p>
          <a:p>
            <a:pPr lvl="1"/>
            <a:r>
              <a:rPr lang="fr-FR" sz="2000" dirty="0"/>
              <a:t>174 documents </a:t>
            </a:r>
            <a:r>
              <a:rPr lang="fr-FR" sz="2000" dirty="0" err="1"/>
              <a:t>handled</a:t>
            </a:r>
            <a:r>
              <a:rPr lang="fr-FR" sz="2000" dirty="0"/>
              <a:t> in 2 meetings </a:t>
            </a:r>
            <a:r>
              <a:rPr lang="fr-FR" sz="2000" dirty="0">
                <a:sym typeface="Wingdings" panose="05000000000000000000" pitchFamily="2" charset="2"/>
              </a:rPr>
              <a:t> 67 </a:t>
            </a:r>
            <a:r>
              <a:rPr lang="fr-FR" sz="2000" dirty="0" err="1">
                <a:sym typeface="Wingdings" panose="05000000000000000000" pitchFamily="2" charset="2"/>
              </a:rPr>
              <a:t>agreed</a:t>
            </a:r>
            <a:endParaRPr lang="fr-FR" sz="2000" dirty="0"/>
          </a:p>
          <a:p>
            <a:pPr lvl="1"/>
            <a:r>
              <a:rPr lang="fr-FR" sz="2000" dirty="0"/>
              <a:t>TR (</a:t>
            </a:r>
            <a:r>
              <a:rPr lang="fr-FR" sz="2000" dirty="0" err="1"/>
              <a:t>Study</a:t>
            </a:r>
            <a:r>
              <a:rPr lang="fr-FR" sz="2000" dirty="0"/>
              <a:t>) and TS (</a:t>
            </a:r>
            <a:r>
              <a:rPr lang="fr-FR" sz="2000" dirty="0" err="1"/>
              <a:t>protocol</a:t>
            </a:r>
            <a:r>
              <a:rPr lang="fr-FR" sz="2000" dirty="0"/>
              <a:t>) sent for </a:t>
            </a:r>
            <a:r>
              <a:rPr lang="fr-FR" sz="2000" dirty="0" err="1"/>
              <a:t>approval</a:t>
            </a:r>
            <a:endParaRPr lang="fr-FR" sz="2000" dirty="0"/>
          </a:p>
          <a:p>
            <a:pPr lvl="1"/>
            <a:r>
              <a:rPr lang="fr-FR" sz="2000" dirty="0" err="1"/>
              <a:t>Tight</a:t>
            </a:r>
            <a:r>
              <a:rPr lang="fr-FR" sz="2000" dirty="0"/>
              <a:t> </a:t>
            </a:r>
            <a:r>
              <a:rPr lang="fr-FR" sz="2000" dirty="0" err="1"/>
              <a:t>cooperation</a:t>
            </a:r>
            <a:r>
              <a:rPr lang="fr-FR" sz="2000" dirty="0"/>
              <a:t> </a:t>
            </a:r>
            <a:r>
              <a:rPr lang="fr-FR" sz="2000" dirty="0" err="1"/>
              <a:t>with</a:t>
            </a:r>
            <a:r>
              <a:rPr lang="fr-FR" sz="2000" dirty="0"/>
              <a:t> CT3, </a:t>
            </a:r>
            <a:r>
              <a:rPr lang="fr-FR" sz="2000" dirty="0" err="1"/>
              <a:t>through</a:t>
            </a:r>
            <a:r>
              <a:rPr lang="fr-FR" sz="2000" dirty="0"/>
              <a:t> cross-contributions and joint sessions. </a:t>
            </a:r>
          </a:p>
          <a:p>
            <a:pPr lvl="1"/>
            <a:r>
              <a:rPr lang="fr-F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</a:t>
            </a:r>
            <a:r>
              <a:rPr lang="fr-FR" sz="2000" dirty="0"/>
              <a:t>: SA5 has </a:t>
            </a:r>
            <a:r>
              <a:rPr lang="fr-FR" sz="2000" dirty="0" err="1"/>
              <a:t>launched</a:t>
            </a:r>
            <a:r>
              <a:rPr lang="fr-FR" sz="2000" dirty="0"/>
              <a:t> a </a:t>
            </a:r>
            <a:r>
              <a:rPr lang="fr-FR" sz="2000" dirty="0" err="1"/>
              <a:t>late</a:t>
            </a:r>
            <a:r>
              <a:rPr lang="fr-FR" sz="2000" dirty="0"/>
              <a:t> </a:t>
            </a:r>
            <a:r>
              <a:rPr lang="en-GB" sz="2000" dirty="0"/>
              <a:t>study on Charging in CUPS which may have impact on </a:t>
            </a:r>
            <a:r>
              <a:rPr lang="en-GB" sz="2000" dirty="0" err="1"/>
              <a:t>Sx</a:t>
            </a:r>
            <a:r>
              <a:rPr lang="en-GB" sz="2000" dirty="0"/>
              <a:t> protocol and related procedures.</a:t>
            </a:r>
          </a:p>
          <a:p>
            <a:pPr lvl="2"/>
            <a:r>
              <a:rPr lang="en-GB" sz="1800" dirty="0"/>
              <a:t>Completion date: </a:t>
            </a:r>
            <a:r>
              <a:rPr lang="en-GB" sz="1800" dirty="0">
                <a:solidFill>
                  <a:srgbClr val="FF0000"/>
                </a:solidFill>
              </a:rPr>
              <a:t>Dec. 2017</a:t>
            </a:r>
            <a:endParaRPr lang="fr-FR" sz="2000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49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Plenary </a:t>
            </a:r>
            <a:r>
              <a:rPr lang="en-US" dirty="0" smtClean="0"/>
              <a:t>4/4</a:t>
            </a:r>
            <a:endParaRPr lang="fr-FR" dirty="0"/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581275"/>
            <a:ext cx="4324351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4486273" y="2581275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5793582" y="2721875"/>
            <a:ext cx="1593054" cy="659500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5G Timeline is challenging for CT4, especially with a small expert community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Stage </a:t>
            </a:r>
            <a:r>
              <a:rPr lang="en-US" altLang="de-DE" sz="1600" dirty="0">
                <a:latin typeface="+mn-lt"/>
                <a:cs typeface="Arial" charset="0"/>
              </a:rPr>
              <a:t>3 </a:t>
            </a:r>
            <a:r>
              <a:rPr lang="en-US" altLang="de-DE" sz="1600" dirty="0" smtClean="0">
                <a:latin typeface="+mn-lt"/>
                <a:cs typeface="Arial" charset="0"/>
              </a:rPr>
              <a:t>normative work can only start when stage </a:t>
            </a:r>
            <a:r>
              <a:rPr lang="en-US" altLang="de-DE" sz="1600" dirty="0">
                <a:latin typeface="+mn-lt"/>
                <a:cs typeface="Arial" charset="0"/>
              </a:rPr>
              <a:t>2 </a:t>
            </a:r>
            <a:r>
              <a:rPr lang="en-US" altLang="de-DE" sz="1600" dirty="0" smtClean="0">
                <a:latin typeface="+mn-lt"/>
                <a:cs typeface="Arial" charset="0"/>
              </a:rPr>
              <a:t>and related stage 3 study </a:t>
            </a:r>
            <a:r>
              <a:rPr lang="en-US" altLang="de-DE" sz="1600" dirty="0">
                <a:latin typeface="+mn-lt"/>
                <a:cs typeface="Arial" charset="0"/>
              </a:rPr>
              <a:t>phase </a:t>
            </a:r>
            <a:r>
              <a:rPr lang="en-US" altLang="de-DE" sz="1600" dirty="0" smtClean="0">
                <a:latin typeface="+mn-lt"/>
                <a:cs typeface="Arial" charset="0"/>
              </a:rPr>
              <a:t>are </a:t>
            </a:r>
            <a:r>
              <a:rPr lang="en-US" altLang="de-DE" sz="1600" dirty="0">
                <a:latin typeface="+mn-lt"/>
                <a:cs typeface="Arial" charset="0"/>
              </a:rPr>
              <a:t>stable enough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>
                <a:latin typeface="+mn-lt"/>
                <a:cs typeface="Arial" charset="0"/>
              </a:rPr>
              <a:t>Any delay in the stage 2 </a:t>
            </a:r>
            <a:r>
              <a:rPr lang="en-US" altLang="de-DE" sz="1600" dirty="0" smtClean="0">
                <a:latin typeface="+mn-lt"/>
                <a:cs typeface="Arial" charset="0"/>
              </a:rPr>
              <a:t>completion will automatically </a:t>
            </a:r>
            <a:r>
              <a:rPr lang="en-US" altLang="de-DE" sz="1600" dirty="0">
                <a:latin typeface="+mn-lt"/>
                <a:cs typeface="Arial" charset="0"/>
              </a:rPr>
              <a:t>delay the work in stage 3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b="1" dirty="0">
                <a:solidFill>
                  <a:srgbClr val="FF0000"/>
                </a:solidFill>
                <a:latin typeface="+mn-lt"/>
                <a:cs typeface="Arial" charset="0"/>
              </a:rPr>
              <a:t>Risk</a:t>
            </a:r>
            <a:r>
              <a:rPr lang="en-US" altLang="de-DE" sz="1600" dirty="0">
                <a:latin typeface="+mn-lt"/>
                <a:cs typeface="Arial" charset="0"/>
              </a:rPr>
              <a:t>: </a:t>
            </a:r>
            <a:r>
              <a:rPr lang="en-US" altLang="de-DE" sz="1600" dirty="0" smtClean="0">
                <a:latin typeface="+mn-lt"/>
                <a:cs typeface="Arial" charset="0"/>
              </a:rPr>
              <a:t>incomplete Stage 3 based on late stage 2 inputs shifted to Rel-16 (5G phase 2)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2320613" y="1049178"/>
            <a:ext cx="178419" cy="246221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5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7" dur="20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9" dur="20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1" dur="20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3" dur="20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/>
      <p:bldP spid="67" grpId="1" build="allAtOnce"/>
      <p:bldP spid="67" grpId="2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altLang="ja-JP" sz="2400" dirty="0" smtClean="0">
                <a:ea typeface="MS PGothic" pitchFamily="34" charset="-128"/>
                <a:cs typeface="Arial" pitchFamily="34" charset="0"/>
              </a:rPr>
              <a:t>None.</a:t>
            </a:r>
            <a:endParaRPr lang="en-US" altLang="zh-CN" sz="1400" b="1" kern="0" dirty="0" smtClean="0">
              <a:solidFill>
                <a:srgbClr val="72AF2F"/>
              </a:solidFill>
              <a:ea typeface="宋体" charset="-122"/>
            </a:endParaRP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  <a:defRPr/>
            </a:pPr>
            <a:endParaRPr lang="en-US" altLang="ja-JP" sz="1600" kern="0" dirty="0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at:	CT4#77 and CT4#78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7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24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60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10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Rel-13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Rel-13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79184"/>
              </p:ext>
            </p:extLst>
          </p:nvPr>
        </p:nvGraphicFramePr>
        <p:xfrm>
          <a:off x="250288" y="1449261"/>
          <a:ext cx="8643424" cy="1395518"/>
        </p:xfrm>
        <a:graphic>
          <a:graphicData uri="http://schemas.openxmlformats.org/drawingml/2006/table">
            <a:tbl>
              <a:tblPr/>
              <a:tblGrid>
                <a:gridCol w="811416"/>
                <a:gridCol w="675656"/>
                <a:gridCol w="487680"/>
                <a:gridCol w="594360"/>
                <a:gridCol w="2106052"/>
                <a:gridCol w="466657"/>
                <a:gridCol w="777252"/>
                <a:gridCol w="1377224"/>
                <a:gridCol w="1347127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6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3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</a:rPr>
                        <a:t>1030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29.336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0089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Rel-14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NIDD Authorization update per APN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</a:rPr>
                        <a:t>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C4-172208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  <a:latin typeface="Arial"/>
                          <a:ea typeface="Times New Roman"/>
                        </a:rPr>
                        <a:t>CIoT_Ext</a:t>
                      </a: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-CT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23.682-0293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</a:rPr>
                        <a:t>1035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</a:rPr>
                        <a:t>29.273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</a:rPr>
                        <a:t>0505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</a:rPr>
                        <a:t>Rel-14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</a:rPr>
                        <a:t>Only ERP Implicit Bootstrapping mode is supported in Rel-14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</a:rPr>
                        <a:t>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</a:rPr>
                        <a:t>C4-173242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</a:rPr>
                        <a:t>ERP-CT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33.402-0141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Rel-15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altLang="de-DE" sz="2400" dirty="0">
                <a:cs typeface="Arial" charset="0"/>
              </a:rPr>
              <a:t>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10 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Use of </a:t>
            </a:r>
            <a:r>
              <a:rPr lang="en-GB" sz="1800" dirty="0" smtClean="0"/>
              <a:t>External </a:t>
            </a:r>
            <a:r>
              <a:rPr lang="en-GB" sz="1800" dirty="0"/>
              <a:t>Identifier </a:t>
            </a:r>
            <a:r>
              <a:rPr lang="en-GB" sz="1800" dirty="0" smtClean="0"/>
              <a:t>over </a:t>
            </a:r>
            <a:r>
              <a:rPr lang="en-GB" sz="1800" dirty="0" err="1" smtClean="0"/>
              <a:t>Sh</a:t>
            </a:r>
            <a:r>
              <a:rPr lang="en-GB" sz="1800" dirty="0" smtClean="0"/>
              <a:t> for MSISDN-less subscriptions </a:t>
            </a:r>
            <a:endParaRPr lang="en-GB" altLang="de-DE" sz="1800" dirty="0" smtClean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fr-FR" altLang="de-DE" sz="1800" dirty="0" err="1" smtClean="0">
                <a:cs typeface="Arial" charset="0"/>
              </a:rPr>
              <a:t>Some</a:t>
            </a:r>
            <a:r>
              <a:rPr lang="fr-FR" altLang="de-DE" sz="1800" dirty="0" smtClean="0">
                <a:cs typeface="Arial" charset="0"/>
              </a:rPr>
              <a:t> TEI15 clarifications/corrections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GTP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TEI15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Diameter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</a:t>
            </a:r>
            <a:r>
              <a:rPr lang="en-GB" altLang="de-DE" sz="1800" dirty="0" smtClean="0">
                <a:cs typeface="Arial" charset="0"/>
              </a:rPr>
              <a:t>-CT, DECOR-CT, IMS, TEI15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Other: </a:t>
            </a:r>
            <a:r>
              <a:rPr lang="en-GB" altLang="de-DE" sz="1800" dirty="0" smtClean="0">
                <a:cs typeface="Arial" charset="0"/>
              </a:rPr>
              <a:t>MAP, TEI15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Rel-14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B </a:t>
            </a:r>
            <a:r>
              <a:rPr lang="en-GB" altLang="de-DE" sz="2400" dirty="0">
                <a:cs typeface="Arial" charset="0"/>
              </a:rPr>
              <a:t>&amp;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60 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Completion of CUPS, MMCMH</a:t>
            </a:r>
            <a:r>
              <a:rPr lang="en-GB" altLang="de-DE" sz="1800" dirty="0">
                <a:cs typeface="Arial" charset="0"/>
              </a:rPr>
              <a:t>, V2X, </a:t>
            </a: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, </a:t>
            </a:r>
            <a:r>
              <a:rPr lang="en-US" sz="1800" kern="1200" dirty="0" smtClean="0">
                <a:solidFill>
                  <a:srgbClr val="000000"/>
                </a:solidFill>
                <a:ea typeface="Times New Roman"/>
                <a:cs typeface="Arial"/>
              </a:rPr>
              <a:t>GENCEF, ERP, ISAT</a:t>
            </a:r>
            <a:endParaRPr lang="en-GB" altLang="de-DE" sz="1800" dirty="0" smtClean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de-DE" sz="1800" dirty="0">
                <a:cs typeface="Arial" charset="0"/>
              </a:rPr>
              <a:t>NAI for emergency services over WLAN access to EPC </a:t>
            </a:r>
            <a:endParaRPr lang="en-US" altLang="de-DE" sz="1800" dirty="0" smtClean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de-DE" sz="1800" dirty="0">
                <a:cs typeface="Arial" charset="0"/>
              </a:rPr>
              <a:t>FQDN for DNS Query of Local Emergency Numbers </a:t>
            </a:r>
            <a:endParaRPr lang="en-US" altLang="de-DE" sz="1800" dirty="0" smtClean="0">
              <a:cs typeface="Arial" charset="0"/>
            </a:endParaRPr>
          </a:p>
          <a:p>
            <a:pPr marL="457200" lvl="1" indent="0">
              <a:lnSpc>
                <a:spcPct val="90000"/>
              </a:lnSpc>
              <a:buNone/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GTP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none (!)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Diameter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-CT, </a:t>
            </a:r>
            <a:r>
              <a:rPr lang="en-GB" altLang="de-DE" sz="1800" dirty="0" err="1" smtClean="0">
                <a:cs typeface="Arial" charset="0"/>
              </a:rPr>
              <a:t>DLocMe</a:t>
            </a:r>
            <a:r>
              <a:rPr lang="en-GB" altLang="de-DE" sz="1800" dirty="0" smtClean="0">
                <a:cs typeface="Arial" charset="0"/>
              </a:rPr>
              <a:t>, V2X, </a:t>
            </a:r>
            <a:r>
              <a:rPr lang="en-GB" altLang="de-DE" sz="1800" dirty="0">
                <a:cs typeface="Arial" charset="0"/>
              </a:rPr>
              <a:t>SEW2-CT</a:t>
            </a:r>
            <a:r>
              <a:rPr lang="en-GB" altLang="de-DE" sz="2000" dirty="0">
                <a:cs typeface="Arial" charset="0"/>
              </a:rPr>
              <a:t>,</a:t>
            </a:r>
            <a:r>
              <a:rPr lang="en-GB" altLang="de-DE" sz="1800" dirty="0">
                <a:cs typeface="Arial" charset="0"/>
              </a:rPr>
              <a:t> </a:t>
            </a:r>
            <a:r>
              <a:rPr lang="en-GB" altLang="de-DE" sz="1800" dirty="0" smtClean="0">
                <a:cs typeface="Arial" charset="0"/>
              </a:rPr>
              <a:t>ERP-CT, MONTE-CT, </a:t>
            </a:r>
            <a:r>
              <a:rPr lang="en-GB" altLang="de-DE" sz="1800" dirty="0" err="1" smtClean="0">
                <a:cs typeface="Arial" charset="0"/>
              </a:rPr>
              <a:t>NonIP_GPRS</a:t>
            </a:r>
            <a:r>
              <a:rPr lang="en-GB" altLang="de-DE" sz="1800" dirty="0" smtClean="0">
                <a:cs typeface="Arial" charset="0"/>
              </a:rPr>
              <a:t>-CT, TEI14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Other: </a:t>
            </a:r>
            <a:r>
              <a:rPr lang="en-GB" altLang="de-DE" sz="1800" dirty="0" err="1" smtClean="0">
                <a:cs typeface="Arial" charset="0"/>
              </a:rPr>
              <a:t>MMCMH_Enh</a:t>
            </a:r>
            <a:r>
              <a:rPr lang="en-GB" altLang="de-DE" sz="1800" dirty="0" smtClean="0">
                <a:cs typeface="Arial" charset="0"/>
              </a:rPr>
              <a:t>-CT</a:t>
            </a:r>
            <a:r>
              <a:rPr lang="en-GB" altLang="de-DE" sz="1800" dirty="0">
                <a:cs typeface="Arial" charset="0"/>
              </a:rPr>
              <a:t>, </a:t>
            </a:r>
            <a:r>
              <a:rPr lang="en-GB" altLang="de-DE" sz="1800" dirty="0" smtClean="0">
                <a:cs typeface="Arial" charset="0"/>
              </a:rPr>
              <a:t>CUPS, </a:t>
            </a:r>
            <a:r>
              <a:rPr lang="en-GB" altLang="de-DE" sz="1800" dirty="0" err="1" smtClean="0">
                <a:cs typeface="Arial" charset="0"/>
              </a:rPr>
              <a:t>AE_enTV</a:t>
            </a:r>
            <a:r>
              <a:rPr lang="en-GB" altLang="de-DE" sz="1800" dirty="0" smtClean="0">
                <a:cs typeface="Arial" charset="0"/>
              </a:rPr>
              <a:t>, TEI14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83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CT4#77 (Spokane, USA)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307 </a:t>
            </a:r>
            <a:r>
              <a:rPr lang="en-US" altLang="de-DE" sz="1600" dirty="0">
                <a:latin typeface="+mn-lt"/>
                <a:cs typeface="Arial" charset="0"/>
              </a:rPr>
              <a:t>input documents 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CT4#78 (</a:t>
            </a:r>
            <a:r>
              <a:rPr lang="en-US" altLang="de-DE" sz="1800" dirty="0" err="1">
                <a:latin typeface="+mn-lt"/>
                <a:cs typeface="Arial" charset="0"/>
              </a:rPr>
              <a:t>Zhangjiajie</a:t>
            </a:r>
            <a:r>
              <a:rPr lang="en-US" altLang="de-DE" sz="1800" dirty="0">
                <a:latin typeface="+mn-lt"/>
                <a:cs typeface="Arial" charset="0"/>
              </a:rPr>
              <a:t>, China)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370 </a:t>
            </a:r>
            <a:r>
              <a:rPr lang="en-US" altLang="de-DE" sz="1600" dirty="0">
                <a:latin typeface="+mn-lt"/>
                <a:cs typeface="Arial" charset="0"/>
              </a:rPr>
              <a:t>input documents 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CP-171012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CT4#79 </a:t>
            </a:r>
            <a:r>
              <a:rPr lang="en-US" altLang="de-DE" sz="1800" dirty="0">
                <a:latin typeface="+mn-lt"/>
                <a:cs typeface="Arial" charset="0"/>
              </a:rPr>
              <a:t>(</a:t>
            </a:r>
            <a:r>
              <a:rPr lang="en-US" altLang="de-DE" sz="1800" dirty="0" smtClean="0">
                <a:latin typeface="+mn-lt"/>
                <a:cs typeface="Arial" charset="0"/>
              </a:rPr>
              <a:t>Krakow, Poland)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Full </a:t>
            </a:r>
            <a:r>
              <a:rPr lang="en-US" altLang="de-DE" sz="1600" dirty="0" smtClean="0">
                <a:latin typeface="+mn-lt"/>
                <a:cs typeface="Arial" charset="0"/>
              </a:rPr>
              <a:t>agenda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Koza (DT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Rel-13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altLang="de-DE" sz="2400" dirty="0">
                <a:cs typeface="Arial" charset="0"/>
              </a:rPr>
              <a:t>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24 agreed CRs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>
                <a:cs typeface="Arial" charset="0"/>
              </a:rPr>
              <a:t>Reference </a:t>
            </a:r>
            <a:r>
              <a:rPr lang="en-GB" altLang="de-DE" sz="1800" dirty="0" smtClean="0">
                <a:cs typeface="Arial" charset="0"/>
              </a:rPr>
              <a:t>update (new RFC 8122)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CT4 and CT1 spec alignment on </a:t>
            </a:r>
            <a:r>
              <a:rPr lang="en-GB" altLang="de-DE" sz="1800" dirty="0" err="1" smtClean="0">
                <a:cs typeface="Arial" charset="0"/>
              </a:rPr>
              <a:t>CIoT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Rel-13 </a:t>
            </a:r>
            <a:r>
              <a:rPr lang="en-GB" altLang="de-DE" sz="1800" dirty="0">
                <a:cs typeface="Arial" charset="0"/>
              </a:rPr>
              <a:t>is considered as frozen, taking into only serious </a:t>
            </a:r>
            <a:r>
              <a:rPr lang="en-GB" altLang="de-DE" sz="1800" dirty="0" smtClean="0">
                <a:cs typeface="Arial" charset="0"/>
              </a:rPr>
              <a:t>FASMO.</a:t>
            </a: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GTP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</a:t>
            </a:r>
            <a:r>
              <a:rPr lang="en-GB" altLang="de-DE" sz="1800" dirty="0" smtClean="0">
                <a:cs typeface="Arial" charset="0"/>
              </a:rPr>
              <a:t>-CT, 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Diameter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AESE-CT, </a:t>
            </a:r>
            <a:r>
              <a:rPr lang="en-GB" altLang="de-DE" sz="1800" dirty="0" err="1" smtClean="0">
                <a:cs typeface="Arial" charset="0"/>
              </a:rPr>
              <a:t>CIoT</a:t>
            </a:r>
            <a:r>
              <a:rPr lang="en-GB" altLang="de-DE" sz="1800" dirty="0" smtClean="0">
                <a:cs typeface="Arial" charset="0"/>
              </a:rPr>
              <a:t>-CT, MCPTT-CT, ISAT ,TEI13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Other: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WebRCTH248DC, </a:t>
            </a:r>
            <a:r>
              <a:rPr lang="en-GB" altLang="de-DE" sz="1800" dirty="0" err="1" smtClean="0">
                <a:cs typeface="Arial" charset="0"/>
              </a:rPr>
              <a:t>eDRX</a:t>
            </a:r>
            <a:r>
              <a:rPr lang="en-GB" altLang="de-DE" sz="1800" dirty="0" smtClean="0">
                <a:cs typeface="Arial" charset="0"/>
              </a:rPr>
              <a:t>-CT, TEI13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</a:t>
            </a:r>
            <a:r>
              <a:rPr lang="en-US" altLang="de-DE" dirty="0">
                <a:latin typeface="Arial" charset="0"/>
                <a:cs typeface="Arial" charset="0"/>
              </a:rPr>
              <a:t>and earlier </a:t>
            </a:r>
            <a:r>
              <a:rPr lang="en-US" altLang="de-DE" dirty="0" smtClean="0">
                <a:latin typeface="Arial" charset="0"/>
                <a:cs typeface="Arial" charset="0"/>
              </a:rPr>
              <a:t>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466849"/>
            <a:ext cx="8567737" cy="59055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Rel-12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altLang="de-DE" sz="2400" dirty="0">
                <a:cs typeface="Arial" charset="0"/>
              </a:rPr>
              <a:t>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7 </a:t>
            </a:r>
            <a:r>
              <a:rPr lang="en-GB" altLang="de-DE" sz="1800" dirty="0">
                <a:cs typeface="Arial" charset="0"/>
              </a:rPr>
              <a:t>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ISAT impact on </a:t>
            </a:r>
            <a:r>
              <a:rPr lang="en-GB" altLang="de-DE" sz="1800" dirty="0" err="1" smtClean="0">
                <a:cs typeface="Arial" charset="0"/>
              </a:rPr>
              <a:t>Cx</a:t>
            </a:r>
            <a:r>
              <a:rPr lang="en-GB" altLang="de-DE" sz="1800" dirty="0" smtClean="0">
                <a:cs typeface="Arial" charset="0"/>
              </a:rPr>
              <a:t>/</a:t>
            </a:r>
            <a:r>
              <a:rPr lang="en-GB" altLang="de-DE" sz="1800" dirty="0" err="1" smtClean="0">
                <a:cs typeface="Arial" charset="0"/>
              </a:rPr>
              <a:t>Sh</a:t>
            </a:r>
            <a:r>
              <a:rPr lang="en-GB" altLang="de-DE" sz="1800" dirty="0" smtClean="0">
                <a:cs typeface="Arial" charset="0"/>
              </a:rPr>
              <a:t> (to ensure onward compatibility) </a:t>
            </a:r>
            <a:endParaRPr lang="en-US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fr-FR" altLang="de-DE" sz="1800" dirty="0" smtClean="0">
                <a:cs typeface="Arial" charset="0"/>
              </a:rPr>
              <a:t>Reference update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>
                <a:cs typeface="Arial" charset="0"/>
              </a:rPr>
              <a:t>CRs were agreed under the following work items: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600" dirty="0">
                <a:cs typeface="Arial" charset="0"/>
              </a:rPr>
              <a:t>GTP related:</a:t>
            </a:r>
            <a:br>
              <a:rPr lang="en-GB" altLang="de-DE" sz="1600" dirty="0">
                <a:cs typeface="Arial" charset="0"/>
              </a:rPr>
            </a:br>
            <a:r>
              <a:rPr lang="en-GB" altLang="de-DE" sz="1400" dirty="0" smtClean="0">
                <a:cs typeface="Arial" charset="0"/>
              </a:rPr>
              <a:t>none</a:t>
            </a:r>
            <a:endParaRPr lang="en-GB" altLang="de-DE" sz="1400" dirty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altLang="de-DE" sz="1600" dirty="0">
                <a:cs typeface="Arial" charset="0"/>
              </a:rPr>
              <a:t>Diameter related:</a:t>
            </a:r>
            <a:br>
              <a:rPr lang="en-GB" altLang="de-DE" sz="1600" dirty="0">
                <a:cs typeface="Arial" charset="0"/>
              </a:rPr>
            </a:br>
            <a:r>
              <a:rPr lang="en-GB" altLang="de-DE" sz="1400" dirty="0" smtClean="0">
                <a:cs typeface="Arial" charset="0"/>
              </a:rPr>
              <a:t>ISAT</a:t>
            </a:r>
            <a:endParaRPr lang="en-GB" altLang="de-DE" sz="1400" dirty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altLang="de-DE" sz="1600" dirty="0" smtClean="0">
                <a:cs typeface="Arial" charset="0"/>
              </a:rPr>
              <a:t>Other: IMS_TELEP</a:t>
            </a:r>
            <a:r>
              <a:rPr lang="en-GB" altLang="de-DE" sz="1600" dirty="0">
                <a:cs typeface="Arial" charset="0"/>
              </a:rPr>
              <a:t/>
            </a:r>
            <a:br>
              <a:rPr lang="en-GB" altLang="de-DE" sz="1600" dirty="0">
                <a:cs typeface="Arial" charset="0"/>
              </a:rPr>
            </a:br>
            <a:r>
              <a:rPr lang="en-GB" altLang="de-DE" sz="1400" dirty="0" err="1">
                <a:cs typeface="Arial" charset="0"/>
              </a:rPr>
              <a:t>IMS_TELEP</a:t>
            </a:r>
            <a:r>
              <a:rPr lang="en-GB" altLang="de-DE" sz="1400" dirty="0" smtClean="0">
                <a:cs typeface="Arial" charset="0"/>
              </a:rPr>
              <a:t>, TEI12</a:t>
            </a:r>
            <a:endParaRPr lang="en-GB" altLang="de-DE" sz="1400" dirty="0">
              <a:ea typeface="MS PGothic" pitchFamily="34" charset="-128"/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endParaRPr lang="en-GB" altLang="ko-KR" sz="16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pre Rel-12 </a:t>
            </a:r>
            <a:r>
              <a:rPr lang="en-GB" altLang="de-DE" sz="2400" dirty="0">
                <a:cs typeface="Arial" charset="0"/>
              </a:rPr>
              <a:t>CRs (Category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None</a:t>
            </a: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the great work achieved to complete Rel-14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Atle and </a:t>
            </a:r>
            <a:r>
              <a:rPr lang="en-GB" altLang="ja-JP" dirty="0" err="1" smtClean="0">
                <a:ea typeface="MS PGothic" pitchFamily="34" charset="-128"/>
                <a:cs typeface="Arial" pitchFamily="34" charset="0"/>
              </a:rPr>
              <a:t>Weihua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 for the coordination on 5GS work split between CT1, CT3 and CT4.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CT3 for the joint work on CUPS.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WI and spec rapporteurs for their priceless coordination work.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Peter Schmitt and Yvette Koza for their help in CT4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management. </a:t>
            </a:r>
            <a:endParaRPr lang="en-GB" altLang="ja-JP" dirty="0" smtClean="0"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for coming in meeting without a PC.</a:t>
            </a:r>
            <a:endParaRPr lang="en-GB" altLang="ja-JP" dirty="0" smtClean="0"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hosts of our meeting locations (Spokane and </a:t>
            </a:r>
            <a:r>
              <a:rPr lang="en-GB" altLang="ja-JP" dirty="0" err="1" smtClean="0">
                <a:ea typeface="MS PGothic" pitchFamily="34" charset="-128"/>
                <a:cs typeface="Arial" pitchFamily="34" charset="0"/>
              </a:rPr>
              <a:t>Zhangjiajie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)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and 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23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73596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134 (91 BCF + 33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107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agreed on CUPS and 5G_Phase 1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new Work Item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6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</a:t>
            </a:r>
            <a:r>
              <a:rPr lang="nb-NO" altLang="de-DE" sz="2000" dirty="0">
                <a:latin typeface="+mn-lt"/>
                <a:cs typeface="Arial" pitchFamily="34" charset="0"/>
              </a:rPr>
              <a:t>new Work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 and 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revised Work Items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TR and </a:t>
            </a: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TS for Approval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#77: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86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 </a:t>
            </a:r>
            <a:r>
              <a:rPr lang="en-GB" sz="1600" u="sng" dirty="0">
                <a:latin typeface="+mn-lt"/>
                <a:hlinkClick r:id="rId3"/>
              </a:rPr>
              <a:t>http://</a:t>
            </a:r>
            <a:r>
              <a:rPr lang="en-GB" sz="1600" u="sng" dirty="0" smtClean="0">
                <a:latin typeface="+mn-lt"/>
                <a:hlinkClick r:id="rId3"/>
              </a:rPr>
              <a:t>webapp.etsi.org/3GPPRegistration/fViewPart.asp?mid=31807</a:t>
            </a:r>
            <a:endParaRPr lang="en-GB" sz="1600" u="sng" dirty="0" smtClean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20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Participants Attending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pitchFamily="34" charset="0"/>
              </a:rPr>
              <a:t>CT4 #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75: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74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</a:t>
            </a:r>
            <a:r>
              <a:rPr lang="en-US" altLang="de-DE" sz="1600" dirty="0">
                <a:latin typeface="+mn-lt"/>
                <a:cs typeface="Arial" pitchFamily="34" charset="0"/>
              </a:rPr>
              <a:t>Participants </a:t>
            </a:r>
            <a:r>
              <a:rPr lang="en-GB" sz="1600" u="sng" dirty="0">
                <a:latin typeface="+mn-lt"/>
                <a:hlinkClick r:id="rId4"/>
              </a:rPr>
              <a:t>http://</a:t>
            </a:r>
            <a:r>
              <a:rPr lang="en-GB" sz="1600" u="sng" dirty="0" smtClean="0">
                <a:latin typeface="+mn-lt"/>
                <a:hlinkClick r:id="rId4"/>
              </a:rPr>
              <a:t>webapp.etsi.org/3GPPRegistration/fViewPart.asp?mid=31808</a:t>
            </a:r>
            <a:r>
              <a:rPr lang="en-GB" sz="1600" u="sng" dirty="0" smtClean="0">
                <a:latin typeface="+mn-lt"/>
              </a:rPr>
              <a:t> 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30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Participants 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Rel-14 and 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195654"/>
              </p:ext>
            </p:extLst>
          </p:nvPr>
        </p:nvGraphicFramePr>
        <p:xfrm>
          <a:off x="785813" y="1087707"/>
          <a:ext cx="7573962" cy="483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Worksheet" r:id="rId4" imgW="7574312" imgH="4838616" progId="Excel.Sheet.12">
                  <p:embed/>
                </p:oleObj>
              </mc:Choice>
              <mc:Fallback>
                <p:oleObj name="Worksheet" r:id="rId4" imgW="7574312" imgH="483861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5813" y="1087707"/>
                        <a:ext cx="7573962" cy="483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623995"/>
              </p:ext>
            </p:extLst>
          </p:nvPr>
        </p:nvGraphicFramePr>
        <p:xfrm>
          <a:off x="228601" y="1273423"/>
          <a:ext cx="8715374" cy="1218317"/>
        </p:xfrm>
        <a:graphic>
          <a:graphicData uri="http://schemas.openxmlformats.org/drawingml/2006/table">
            <a:tbl>
              <a:tblPr/>
              <a:tblGrid>
                <a:gridCol w="877088"/>
                <a:gridCol w="3375126"/>
                <a:gridCol w="1405635"/>
                <a:gridCol w="3057525"/>
              </a:tblGrid>
              <a:tr h="517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1045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WID on EPC enhancements to support 5G New Radio via Dual Connectivity, CT aspects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CT4 led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CT1 and CT3 support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2596667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14403"/>
              </p:ext>
            </p:extLst>
          </p:nvPr>
        </p:nvGraphicFramePr>
        <p:xfrm>
          <a:off x="249848" y="3500794"/>
          <a:ext cx="8675076" cy="844473"/>
        </p:xfrm>
        <a:graphic>
          <a:graphicData uri="http://schemas.openxmlformats.org/drawingml/2006/table">
            <a:tbl>
              <a:tblPr/>
              <a:tblGrid>
                <a:gridCol w="837328"/>
                <a:gridCol w="3359520"/>
                <a:gridCol w="1480841"/>
                <a:gridCol w="2997387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>New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250258"/>
              </p:ext>
            </p:extLst>
          </p:nvPr>
        </p:nvGraphicFramePr>
        <p:xfrm>
          <a:off x="234096" y="1356945"/>
          <a:ext cx="8675807" cy="4163530"/>
        </p:xfrm>
        <a:graphic>
          <a:graphicData uri="http://schemas.openxmlformats.org/drawingml/2006/table">
            <a:tbl>
              <a:tblPr/>
              <a:tblGrid>
                <a:gridCol w="804129"/>
                <a:gridCol w="3533775"/>
                <a:gridCol w="1482281"/>
                <a:gridCol w="2855622"/>
              </a:tblGrid>
              <a:tr h="4718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1103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New WID on IMS impact due to 5GS IP-CAN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0" i="0" u="none" strike="noStrike" dirty="0">
                          <a:effectLst/>
                          <a:latin typeface="Arial"/>
                        </a:rPr>
                        <a:t>China Mobile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MCImp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eMCPTT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1143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WID on CT aspects of Northbound APIs for SCEF – SCS/AS Interworking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NAPS-CT</a:t>
                      </a:r>
                      <a:endParaRPr lang="en-GB" sz="1400" dirty="0" smtClean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1101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support of voice services over WLAN Access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VoWLAN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1102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Work Item for Inclusion of WLAN direct discovery technologies as an alternative for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ProSe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direct discovery; Stage3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Intel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ProSe_WLAN_DD_Stage3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1104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3GPP PS data off function – Phase 2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PS_DATA_OFF2-CT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CT1 led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Revised 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230380"/>
              </p:ext>
            </p:extLst>
          </p:nvPr>
        </p:nvGraphicFramePr>
        <p:xfrm>
          <a:off x="234096" y="1356945"/>
          <a:ext cx="8675807" cy="1344345"/>
        </p:xfrm>
        <a:graphic>
          <a:graphicData uri="http://schemas.openxmlformats.org/drawingml/2006/table">
            <a:tbl>
              <a:tblPr/>
              <a:tblGrid>
                <a:gridCol w="756504"/>
                <a:gridCol w="3581400"/>
                <a:gridCol w="1482281"/>
                <a:gridCol w="2855622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1105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on 5G System - Phase 1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5GS_Ph1-CT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10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874713"/>
              </p:ext>
            </p:extLst>
          </p:nvPr>
        </p:nvGraphicFramePr>
        <p:xfrm>
          <a:off x="274160" y="1524459"/>
          <a:ext cx="8686800" cy="1503045"/>
        </p:xfrm>
        <a:graphic>
          <a:graphicData uri="http://schemas.openxmlformats.org/drawingml/2006/table">
            <a:tbl>
              <a:tblPr/>
              <a:tblGrid>
                <a:gridCol w="850769"/>
                <a:gridCol w="5809858"/>
                <a:gridCol w="1029879"/>
                <a:gridCol w="996294"/>
              </a:tblGrid>
              <a:tr h="4762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Approval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1047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TS 29.244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v2.0.0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Interface between the Control Plane and the User Plane of EPS Nodes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(Huawei)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CUPS-CT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1046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TR 29.844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v2.0.0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Study on control and user plane separation of EPC nodes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CUPS-CT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514255"/>
              </p:ext>
            </p:extLst>
          </p:nvPr>
        </p:nvGraphicFramePr>
        <p:xfrm>
          <a:off x="263143" y="3448280"/>
          <a:ext cx="8705850" cy="1530518"/>
        </p:xfrm>
        <a:graphic>
          <a:graphicData uri="http://schemas.openxmlformats.org/drawingml/2006/table">
            <a:tbl>
              <a:tblPr/>
              <a:tblGrid>
                <a:gridCol w="852635"/>
                <a:gridCol w="5822599"/>
                <a:gridCol w="1032137"/>
                <a:gridCol w="998479"/>
              </a:tblGrid>
              <a:tr h="4865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54570</TotalTime>
  <Words>1233</Words>
  <Application>Microsoft Office PowerPoint</Application>
  <PresentationFormat>Affichage à l'écran (4:3)</PresentationFormat>
  <Paragraphs>298</Paragraphs>
  <Slides>23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6" baseType="lpstr">
      <vt:lpstr>3gpp</vt:lpstr>
      <vt:lpstr>Custom Design</vt:lpstr>
      <vt:lpstr>Worksheet</vt:lpstr>
      <vt:lpstr>Présentation PowerPoint</vt:lpstr>
      <vt:lpstr>TSG CT WG4 Organisation </vt:lpstr>
      <vt:lpstr>Présentation PowerPoint</vt:lpstr>
      <vt:lpstr>CT4 Progress</vt:lpstr>
      <vt:lpstr>Agreed New WIs</vt:lpstr>
      <vt:lpstr>Endorsed New WIs</vt:lpstr>
      <vt:lpstr>Endorsed Revised WIs</vt:lpstr>
      <vt:lpstr>Technical Specifications for Information and Approval</vt:lpstr>
      <vt:lpstr>CT Plenary Decisions for CT4</vt:lpstr>
      <vt:lpstr>Incoming liaisons to CT plenary</vt:lpstr>
      <vt:lpstr>For information to CT Plenary 1/4</vt:lpstr>
      <vt:lpstr>For information to CT Plenary 2/4</vt:lpstr>
      <vt:lpstr>For information to CT Plenary 3/4</vt:lpstr>
      <vt:lpstr>For information to CT Plenary 4/4</vt:lpstr>
      <vt:lpstr>For CT Plenary action</vt:lpstr>
      <vt:lpstr>CRs to CT Plenary</vt:lpstr>
      <vt:lpstr>CRs for Conditional Approval (CT4)</vt:lpstr>
      <vt:lpstr>Rel-15 Overview</vt:lpstr>
      <vt:lpstr>Rel-14 Overview</vt:lpstr>
      <vt:lpstr>Rel-13 Overview</vt:lpstr>
      <vt:lpstr>Rel-12 and earlier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Orange V2</cp:lastModifiedBy>
  <cp:revision>1477</cp:revision>
  <dcterms:created xsi:type="dcterms:W3CDTF">2009-10-13T12:22:16Z</dcterms:created>
  <dcterms:modified xsi:type="dcterms:W3CDTF">2017-05-31T08:52:58Z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