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30" r:id="rId2"/>
  </p:sldMasterIdLst>
  <p:notesMasterIdLst>
    <p:notesMasterId r:id="rId25"/>
  </p:notesMasterIdLst>
  <p:handoutMasterIdLst>
    <p:handoutMasterId r:id="rId26"/>
  </p:handoutMasterIdLst>
  <p:sldIdLst>
    <p:sldId id="337" r:id="rId3"/>
    <p:sldId id="339" r:id="rId4"/>
    <p:sldId id="338" r:id="rId5"/>
    <p:sldId id="499" r:id="rId6"/>
    <p:sldId id="355" r:id="rId7"/>
    <p:sldId id="385" r:id="rId8"/>
    <p:sldId id="512" r:id="rId9"/>
    <p:sldId id="513" r:id="rId10"/>
    <p:sldId id="500" r:id="rId11"/>
    <p:sldId id="470" r:id="rId12"/>
    <p:sldId id="388" r:id="rId13"/>
    <p:sldId id="508" r:id="rId14"/>
    <p:sldId id="515" r:id="rId15"/>
    <p:sldId id="509" r:id="rId16"/>
    <p:sldId id="511" r:id="rId17"/>
    <p:sldId id="340" r:id="rId18"/>
    <p:sldId id="387" r:id="rId19"/>
    <p:sldId id="487" r:id="rId20"/>
    <p:sldId id="491" r:id="rId21"/>
    <p:sldId id="482" r:id="rId22"/>
    <p:sldId id="372" r:id="rId23"/>
    <p:sldId id="507" r:id="rId24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CC"/>
    <a:srgbClr val="FF0000"/>
    <a:srgbClr val="0000FF"/>
    <a:srgbClr val="72AF2F"/>
    <a:srgbClr val="3399FF"/>
    <a:srgbClr val="999999"/>
    <a:srgbClr val="72732F"/>
    <a:srgbClr val="B1D254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59" autoAdjust="0"/>
    <p:restoredTop sz="94705" autoAdjust="0"/>
  </p:normalViewPr>
  <p:slideViewPr>
    <p:cSldViewPr snapToGrid="0">
      <p:cViewPr>
        <p:scale>
          <a:sx n="68" d="100"/>
          <a:sy n="68" d="100"/>
        </p:scale>
        <p:origin x="-1675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-2789" y="-91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05324B0-B21C-4180-A49F-47E63A192B2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5439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68AC1C94-CDB4-4B40-B394-58C67C32F446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750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de-DE" smtClean="0"/>
          </a:p>
          <a:p>
            <a:pPr eaLnBrk="1" hangingPunct="1"/>
            <a:endParaRPr lang="en-US" altLang="de-DE" smtClean="0"/>
          </a:p>
        </p:txBody>
      </p:sp>
      <p:sp>
        <p:nvSpPr>
          <p:cNvPr id="52228" name="Slide Number Placeholder 3"/>
          <p:cNvSpPr txBox="1">
            <a:spLocks noGrp="1"/>
          </p:cNvSpPr>
          <p:nvPr/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59" tIns="46430" rIns="92859" bIns="46430" anchor="b"/>
          <a:lstStyle>
            <a:lvl1pPr defTabSz="930275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B08FE9F-E3AB-4566-ADCD-E14AFC046636}" type="slidenum">
              <a:rPr lang="en-GB" altLang="de-DE" sz="1200">
                <a:latin typeface="Times New Roman" pitchFamily="18" charset="0"/>
              </a:rPr>
              <a:pPr algn="r" eaLnBrk="1" hangingPunct="1"/>
              <a:t>2</a:t>
            </a:fld>
            <a:endParaRPr lang="en-GB" altLang="de-DE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506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17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814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815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509639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1139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CAE33-E1A8-4B32-8C65-489B241130DF}" type="datetimeFigureOut">
              <a:rPr lang="en-US"/>
              <a:pPr>
                <a:defRPr/>
              </a:pPr>
              <a:t>3/3/2017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3F404-A207-4201-A772-67413AA3230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8956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92347-9E57-4364-821E-92816920C66C}" type="datetimeFigureOut">
              <a:rPr lang="en-US"/>
              <a:pPr>
                <a:defRPr/>
              </a:pPr>
              <a:t>3/3/2017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1F24E-CFED-46B9-BC16-25017DF0AC3E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7297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55013-9F95-4BFE-94D4-197FB7048F38}" type="datetimeFigureOut">
              <a:rPr lang="en-US"/>
              <a:pPr>
                <a:defRPr/>
              </a:pPr>
              <a:t>3/3/2017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0A52B-7D80-41DD-B770-E5BFCEF3E7C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8077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B6418-CA46-4930-846A-55B7FBB6DFF3}" type="datetimeFigureOut">
              <a:rPr lang="en-US"/>
              <a:pPr>
                <a:defRPr/>
              </a:pPr>
              <a:t>3/3/2017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BCA76-7223-4E29-8A51-66240AE467E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955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880E5-F090-4510-BE0A-AAD1969C565C}" type="datetimeFigureOut">
              <a:rPr lang="en-US"/>
              <a:pPr>
                <a:defRPr/>
              </a:pPr>
              <a:t>3/3/2017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9B55E-A689-498A-996A-87A7BC2FF4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8170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2B7DE-B8FC-4131-B803-AEF4938CB7EA}" type="datetimeFigureOut">
              <a:rPr lang="en-US"/>
              <a:pPr>
                <a:defRPr/>
              </a:pPr>
              <a:t>3/3/2017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29EA6-5163-422A-BB58-DD8AFE09FF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957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6758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B7E7E-2C86-413E-943D-2F4763E06244}" type="datetimeFigureOut">
              <a:rPr lang="en-US"/>
              <a:pPr>
                <a:defRPr/>
              </a:pPr>
              <a:t>3/3/2017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906C-8469-46C0-B4C1-1A2F710AE185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232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B5BD4-F425-417D-90D8-B43BEBDEF848}" type="datetimeFigureOut">
              <a:rPr lang="en-US"/>
              <a:pPr>
                <a:defRPr/>
              </a:pPr>
              <a:t>3/3/2017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4D021-828C-412B-983D-D1FA2F7E177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345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29478-7400-47F7-8CE0-FE1EC0F677E4}" type="datetimeFigureOut">
              <a:rPr lang="en-US"/>
              <a:pPr>
                <a:defRPr/>
              </a:pPr>
              <a:t>3/3/2017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26158-1A65-493D-9772-EFB47DDBE3A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734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AD296-15C6-4D51-A2AA-158FF5D19B7F}" type="datetimeFigureOut">
              <a:rPr lang="en-US"/>
              <a:pPr>
                <a:defRPr/>
              </a:pPr>
              <a:t>3/3/2017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BAD23-934D-4955-ABF1-9D6E4980B5D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9006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831A8-76EE-4CED-AE76-6960D3800D6A}" type="datetimeFigureOut">
              <a:rPr lang="en-US"/>
              <a:pPr>
                <a:defRPr/>
              </a:pPr>
              <a:t>3/3/2017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DDA8D-3BF7-48A6-AE76-B2C3BCE8B6A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515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6977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300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837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95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847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1809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065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 Click to edit Master text styles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2B1655FF-5E33-46F1-BB88-97A14AAD3328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de-DE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US" altLang="de-DE" baseline="30000" smtClean="0">
                <a:solidFill>
                  <a:schemeClr val="bg1"/>
                </a:solidFill>
              </a:rPr>
              <a:t>th</a:t>
            </a:r>
            <a:r>
              <a:rPr lang="en-US" altLang="de-DE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36563" y="6470650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de-DE" dirty="0">
                <a:solidFill>
                  <a:schemeClr val="bg1"/>
                </a:solidFill>
              </a:rPr>
              <a:t>© 3GPP </a:t>
            </a:r>
            <a:r>
              <a:rPr lang="en-US" altLang="de-DE" dirty="0" smtClean="0">
                <a:solidFill>
                  <a:schemeClr val="bg1"/>
                </a:solidFill>
              </a:rPr>
              <a:t>2017     </a:t>
            </a:r>
            <a:r>
              <a:rPr lang="en-US" altLang="de-DE" dirty="0">
                <a:solidFill>
                  <a:schemeClr val="bg1"/>
                </a:solidFill>
              </a:rPr>
              <a:t>CT WG</a:t>
            </a:r>
            <a:r>
              <a:rPr lang="de-DE" altLang="de-DE" dirty="0">
                <a:solidFill>
                  <a:schemeClr val="bg1"/>
                </a:solidFill>
              </a:rPr>
              <a:t>4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S</a:t>
            </a:r>
            <a:r>
              <a:rPr lang="en-US" altLang="de-DE" dirty="0" err="1">
                <a:solidFill>
                  <a:schemeClr val="bg1"/>
                </a:solidFill>
              </a:rPr>
              <a:t>tatus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R</a:t>
            </a:r>
            <a:r>
              <a:rPr lang="en-US" altLang="de-DE" dirty="0" err="1">
                <a:solidFill>
                  <a:schemeClr val="bg1"/>
                </a:solidFill>
              </a:rPr>
              <a:t>eport</a:t>
            </a:r>
            <a:r>
              <a:rPr lang="en-US" altLang="de-DE" dirty="0">
                <a:solidFill>
                  <a:schemeClr val="bg1"/>
                </a:solidFill>
              </a:rPr>
              <a:t> to TSG CT </a:t>
            </a:r>
            <a:r>
              <a:rPr lang="en-US" altLang="de-DE" dirty="0" smtClean="0">
                <a:solidFill>
                  <a:schemeClr val="bg1"/>
                </a:solidFill>
              </a:rPr>
              <a:t>#75, March 2017</a:t>
            </a:r>
            <a:endParaRPr lang="en-US" altLang="de-DE" dirty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2894AF1F-90D0-4887-9D09-6F8742B3338B}" type="slidenum">
              <a:rPr lang="en-US" sz="1100" smtClean="0">
                <a:solidFill>
                  <a:schemeClr val="bg1"/>
                </a:solidFill>
              </a:rPr>
              <a:pPr eaLnBrk="1" hangingPunct="1">
                <a:defRPr/>
              </a:pPr>
              <a:t>‹N°›</a:t>
            </a:fld>
            <a:endParaRPr lang="en-US" sz="1100" dirty="0" smtClean="0">
              <a:solidFill>
                <a:schemeClr val="bg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233988" y="63928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2" r:id="rId1"/>
    <p:sldLayoutId id="2147484373" r:id="rId2"/>
    <p:sldLayoutId id="2147484374" r:id="rId3"/>
    <p:sldLayoutId id="2147484375" r:id="rId4"/>
    <p:sldLayoutId id="2147484376" r:id="rId5"/>
    <p:sldLayoutId id="2147484377" r:id="rId6"/>
    <p:sldLayoutId id="2147484378" r:id="rId7"/>
    <p:sldLayoutId id="2147484379" r:id="rId8"/>
    <p:sldLayoutId id="2147484380" r:id="rId9"/>
    <p:sldLayoutId id="2147484381" r:id="rId10"/>
    <p:sldLayoutId id="2147484382" r:id="rId11"/>
    <p:sldLayoutId id="2147484383" r:id="rId12"/>
    <p:sldLayoutId id="2147484384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BED503C2-C1D5-44E3-AF72-BD5251E94FD3}" type="datetimeFigureOut">
              <a:rPr lang="en-US"/>
              <a:pPr>
                <a:defRPr/>
              </a:pPr>
              <a:t>3/3/2017</a:t>
            </a:fld>
            <a:endParaRPr lang="en-US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D69F49B9-E1D1-4C95-9D5B-A8776C6FBF8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1" r:id="rId1"/>
    <p:sldLayoutId id="2147484362" r:id="rId2"/>
    <p:sldLayoutId id="2147484363" r:id="rId3"/>
    <p:sldLayoutId id="2147484364" r:id="rId4"/>
    <p:sldLayoutId id="2147484365" r:id="rId5"/>
    <p:sldLayoutId id="2147484366" r:id="rId6"/>
    <p:sldLayoutId id="2147484367" r:id="rId7"/>
    <p:sldLayoutId id="2147484368" r:id="rId8"/>
    <p:sldLayoutId id="2147484369" r:id="rId9"/>
    <p:sldLayoutId id="2147484370" r:id="rId10"/>
    <p:sldLayoutId id="21474843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ebapp.etsi.org/3GPPRegistration/fViewPart.asp?mid=31807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ebapp.etsi.org/3GPPRegistration/fViewPart.asp?mid=31808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Excel_Worksheet1.xlsx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3GPP_TM_RD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56" y="1524000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Subtitle 6"/>
          <p:cNvSpPr>
            <a:spLocks/>
          </p:cNvSpPr>
          <p:nvPr/>
        </p:nvSpPr>
        <p:spPr bwMode="auto">
          <a:xfrm>
            <a:off x="1049338" y="3790950"/>
            <a:ext cx="713581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en-GB" altLang="de-DE" sz="2400" dirty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2400" dirty="0">
                <a:latin typeface="Arial" pitchFamily="34" charset="0"/>
                <a:cs typeface="Arial" pitchFamily="34" charset="0"/>
              </a:rPr>
              <a:t>4</a:t>
            </a:r>
            <a:r>
              <a:rPr lang="en-GB" altLang="de-DE" sz="2400" dirty="0">
                <a:latin typeface="Arial" pitchFamily="34" charset="0"/>
                <a:cs typeface="Arial" pitchFamily="34" charset="0"/>
              </a:rPr>
              <a:t> Chairman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fr-FR" altLang="de-DE" sz="2400" dirty="0" smtClean="0">
                <a:latin typeface="Arial" pitchFamily="34" charset="0"/>
                <a:cs typeface="Arial" pitchFamily="34" charset="0"/>
              </a:rPr>
              <a:t>Lionel Morand </a:t>
            </a:r>
            <a:r>
              <a:rPr lang="en-GB" altLang="de-DE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de-DE" altLang="de-DE" sz="2400" dirty="0" smtClean="0">
                <a:latin typeface="Arial" pitchFamily="34" charset="0"/>
                <a:cs typeface="Arial" pitchFamily="34" charset="0"/>
              </a:rPr>
              <a:t>Orange</a:t>
            </a:r>
            <a:r>
              <a:rPr lang="en-GB" altLang="de-DE" sz="2400" dirty="0" smtClean="0">
                <a:latin typeface="Arial" pitchFamily="34" charset="0"/>
                <a:cs typeface="Arial" pitchFamily="34" charset="0"/>
              </a:rPr>
              <a:t>)</a:t>
            </a:r>
            <a:endParaRPr lang="en-GB" altLang="de-DE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5" name="Text Box 63"/>
          <p:cNvSpPr txBox="1">
            <a:spLocks noChangeArrowheads="1"/>
          </p:cNvSpPr>
          <p:nvPr/>
        </p:nvSpPr>
        <p:spPr bwMode="auto">
          <a:xfrm>
            <a:off x="1641899" y="2011363"/>
            <a:ext cx="559191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CT WG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tatus 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R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eport </a:t>
            </a:r>
            <a:b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</a:b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to TSG CT #75</a:t>
            </a:r>
            <a:endParaRPr lang="en-US" altLang="de-DE" sz="4000" dirty="0" smtClean="0">
              <a:solidFill>
                <a:srgbClr val="FF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6" name="Text Box 11"/>
          <p:cNvSpPr txBox="1">
            <a:spLocks noChangeArrowheads="1"/>
          </p:cNvSpPr>
          <p:nvPr/>
        </p:nvSpPr>
        <p:spPr bwMode="auto">
          <a:xfrm>
            <a:off x="382588" y="185738"/>
            <a:ext cx="70929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ja-JP" sz="1600" dirty="0">
                <a:ea typeface="MS PGothic" pitchFamily="34" charset="-128"/>
                <a:cs typeface="Arial" charset="0"/>
              </a:rPr>
              <a:t>3GPP TSG CT Meeting #75	</a:t>
            </a:r>
            <a:r>
              <a:rPr lang="en-US" altLang="ja-JP" sz="1600" dirty="0" smtClean="0">
                <a:ea typeface="MS PGothic" pitchFamily="34" charset="-128"/>
                <a:cs typeface="Arial" charset="0"/>
              </a:rPr>
              <a:t>			</a:t>
            </a:r>
            <a:r>
              <a:rPr lang="en-US" altLang="ja-JP" sz="1600" dirty="0" smtClean="0">
                <a:ea typeface="MS PGothic" pitchFamily="34" charset="-128"/>
                <a:cs typeface="Arial" charset="0"/>
              </a:rPr>
              <a:t>CP-170230</a:t>
            </a:r>
            <a:endParaRPr lang="en-US" altLang="ja-JP" sz="1600" dirty="0">
              <a:ea typeface="MS PGothic" pitchFamily="34" charset="-128"/>
              <a:cs typeface="Arial" charset="0"/>
            </a:endParaRPr>
          </a:p>
          <a:p>
            <a:pPr eaLnBrk="1" hangingPunct="1"/>
            <a:r>
              <a:rPr lang="en-US" altLang="ja-JP" sz="1600" dirty="0">
                <a:ea typeface="MS PGothic" pitchFamily="34" charset="-128"/>
                <a:cs typeface="Arial" charset="0"/>
              </a:rPr>
              <a:t>Dubrovnik, Croatia; 06th – 07th March 2017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CT </a:t>
            </a:r>
            <a:r>
              <a:rPr lang="en-US" altLang="de-DE" dirty="0" smtClean="0">
                <a:latin typeface="Arial" charset="0"/>
                <a:cs typeface="Arial" charset="0"/>
              </a:rPr>
              <a:t>Plenary Decisions </a:t>
            </a:r>
            <a:r>
              <a:rPr lang="de-DE" altLang="de-DE" dirty="0">
                <a:latin typeface="Arial" charset="0"/>
                <a:cs typeface="Arial" charset="0"/>
              </a:rPr>
              <a:t>f</a:t>
            </a:r>
            <a:r>
              <a:rPr lang="en-US" altLang="de-DE" dirty="0" smtClean="0">
                <a:latin typeface="Arial" charset="0"/>
                <a:cs typeface="Arial" charset="0"/>
              </a:rPr>
              <a:t>or </a:t>
            </a:r>
            <a:r>
              <a:rPr lang="de-DE" altLang="de-DE" dirty="0" smtClean="0">
                <a:latin typeface="Arial" charset="0"/>
                <a:cs typeface="Arial" charset="0"/>
              </a:rPr>
              <a:t>CT4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Rel-14 Exception Sheet for CT4</a:t>
            </a:r>
            <a:endParaRPr lang="en-GB" sz="1800" i="1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8823320"/>
              </p:ext>
            </p:extLst>
          </p:nvPr>
        </p:nvGraphicFramePr>
        <p:xfrm>
          <a:off x="323850" y="2395170"/>
          <a:ext cx="8675807" cy="2369814"/>
        </p:xfrm>
        <a:graphic>
          <a:graphicData uri="http://schemas.openxmlformats.org/drawingml/2006/table">
            <a:tbl>
              <a:tblPr/>
              <a:tblGrid>
                <a:gridCol w="838200"/>
                <a:gridCol w="3499704"/>
                <a:gridCol w="1482281"/>
                <a:gridCol w="2855622"/>
              </a:tblGrid>
              <a:tr h="4528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CP-17#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WI exception request 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To be completed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3168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0020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ISAT</a:t>
                      </a: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Vodafone GmbH</a:t>
                      </a: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Adoption of the IETF RFC</a:t>
                      </a: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0018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Group based enhancements (GENCEF)</a:t>
                      </a: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ZTE</a:t>
                      </a: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CT4 Impacts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smtClean="0">
                          <a:latin typeface="Arial"/>
                          <a:ea typeface="Times New Roman"/>
                          <a:cs typeface="Times New Roman"/>
                        </a:rPr>
                        <a:t>0229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MMCMH</a:t>
                      </a: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Ericsson</a:t>
                      </a: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25%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0021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CUPS</a:t>
                      </a: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Huawei</a:t>
                      </a: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25%</a:t>
                      </a: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0022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LTE_LIGHT_CON-CT</a:t>
                      </a: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Huawei</a:t>
                      </a: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0%</a:t>
                      </a: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0019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ERP</a:t>
                      </a:r>
                      <a:endParaRPr lang="fr-FR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Orange</a:t>
                      </a: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Explicit Bootstrapping</a:t>
                      </a:r>
                      <a:r>
                        <a:rPr lang="en-GB" sz="1400" baseline="0" dirty="0" smtClean="0">
                          <a:latin typeface="Arial"/>
                          <a:ea typeface="Times New Roman"/>
                          <a:cs typeface="Times New Roman"/>
                        </a:rPr>
                        <a:t> support?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0228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400" dirty="0" err="1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CIoT</a:t>
                      </a:r>
                      <a:r>
                        <a:rPr lang="fr-FR" sz="14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-Ext</a:t>
                      </a:r>
                      <a:endParaRPr lang="fr-FR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Intel</a:t>
                      </a: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10%</a:t>
                      </a: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63160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6834188" cy="639762"/>
          </a:xfrm>
        </p:spPr>
        <p:txBody>
          <a:bodyPr/>
          <a:lstStyle/>
          <a:p>
            <a:r>
              <a:rPr lang="en-GB" dirty="0" smtClean="0">
                <a:latin typeface="Arial" charset="0"/>
              </a:rPr>
              <a:t>Incoming liaisons to CT plenary</a:t>
            </a:r>
            <a:endParaRPr lang="en-GB" dirty="0" smtClean="0"/>
          </a:p>
        </p:txBody>
      </p:sp>
      <p:sp>
        <p:nvSpPr>
          <p:cNvPr id="5" name="Rectangle 4"/>
          <p:cNvSpPr/>
          <p:nvPr/>
        </p:nvSpPr>
        <p:spPr>
          <a:xfrm>
            <a:off x="332509" y="1255760"/>
            <a:ext cx="8455231" cy="400110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GB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None.</a:t>
            </a:r>
            <a:endParaRPr lang="en-GB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</a:t>
            </a:r>
            <a:r>
              <a:rPr lang="en-US" dirty="0" smtClean="0"/>
              <a:t>Plenary 1/3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Warning</a:t>
            </a:r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fr-FR" sz="2400" dirty="0" err="1" smtClean="0">
                <a:cs typeface="Arial" panose="020B0604020202020204" pitchFamily="34" charset="0"/>
              </a:rPr>
              <a:t>regarding</a:t>
            </a:r>
            <a:r>
              <a:rPr lang="fr-FR" sz="2400" dirty="0" smtClean="0">
                <a:cs typeface="Arial" panose="020B0604020202020204" pitchFamily="34" charset="0"/>
              </a:rPr>
              <a:t> the "</a:t>
            </a:r>
            <a:r>
              <a:rPr lang="fr-FR" sz="2400" dirty="0" err="1" smtClean="0">
                <a:cs typeface="Arial" panose="020B0604020202020204" pitchFamily="34" charset="0"/>
              </a:rPr>
              <a:t>critical</a:t>
            </a:r>
            <a:r>
              <a:rPr lang="fr-FR" sz="2400" dirty="0" smtClean="0">
                <a:cs typeface="Arial" panose="020B0604020202020204" pitchFamily="34" charset="0"/>
              </a:rPr>
              <a:t> mass" in CT4 WG meeting</a:t>
            </a:r>
          </a:p>
          <a:p>
            <a:pPr lvl="1"/>
            <a:r>
              <a:rPr lang="fr-FR" sz="2000" dirty="0" smtClean="0">
                <a:cs typeface="Arial" panose="020B0604020202020204" pitchFamily="34" charset="0"/>
              </a:rPr>
              <a:t>CUPS, GTP, </a:t>
            </a:r>
            <a:r>
              <a:rPr lang="fr-FR" sz="2000" dirty="0" err="1" smtClean="0">
                <a:cs typeface="Arial" panose="020B0604020202020204" pitchFamily="34" charset="0"/>
              </a:rPr>
              <a:t>Diameter</a:t>
            </a:r>
            <a:r>
              <a:rPr lang="fr-FR" sz="2000" dirty="0" smtClean="0">
                <a:cs typeface="Arial" panose="020B0604020202020204" pitchFamily="34" charset="0"/>
              </a:rPr>
              <a:t>, IMS and H.248 </a:t>
            </a:r>
            <a:r>
              <a:rPr lang="fr-FR" sz="2000" dirty="0" err="1" smtClean="0">
                <a:cs typeface="Arial" panose="020B0604020202020204" pitchFamily="34" charset="0"/>
              </a:rPr>
              <a:t>covered</a:t>
            </a:r>
            <a:r>
              <a:rPr lang="fr-FR" sz="2000" dirty="0" smtClean="0">
                <a:cs typeface="Arial" panose="020B0604020202020204" pitchFamily="34" charset="0"/>
              </a:rPr>
              <a:t> by a </a:t>
            </a:r>
            <a:r>
              <a:rPr lang="fr-FR" sz="2000" dirty="0" err="1" smtClean="0">
                <a:cs typeface="Arial" panose="020B0604020202020204" pitchFamily="34" charset="0"/>
              </a:rPr>
              <a:t>small</a:t>
            </a:r>
            <a:r>
              <a:rPr lang="fr-FR" sz="2000" dirty="0" smtClean="0">
                <a:cs typeface="Arial" panose="020B0604020202020204" pitchFamily="34" charset="0"/>
              </a:rPr>
              <a:t> </a:t>
            </a:r>
            <a:r>
              <a:rPr lang="fr-FR" sz="2000" dirty="0" err="1" smtClean="0">
                <a:cs typeface="Arial" panose="020B0604020202020204" pitchFamily="34" charset="0"/>
              </a:rPr>
              <a:t>bunch</a:t>
            </a:r>
            <a:r>
              <a:rPr lang="fr-FR" sz="2000" dirty="0" smtClean="0">
                <a:cs typeface="Arial" panose="020B0604020202020204" pitchFamily="34" charset="0"/>
              </a:rPr>
              <a:t> of people</a:t>
            </a:r>
          </a:p>
          <a:p>
            <a:pPr lvl="1"/>
            <a:r>
              <a:rPr lang="fr-FR" sz="2000" dirty="0" smtClean="0">
                <a:cs typeface="Arial" panose="020B0604020202020204" pitchFamily="34" charset="0"/>
              </a:rPr>
              <a:t>Expertise </a:t>
            </a:r>
            <a:r>
              <a:rPr lang="fr-FR" sz="2000" dirty="0" err="1" smtClean="0">
                <a:cs typeface="Arial" panose="020B0604020202020204" pitchFamily="34" charset="0"/>
              </a:rPr>
              <a:t>is</a:t>
            </a:r>
            <a:r>
              <a:rPr lang="fr-FR" sz="2000" dirty="0" smtClean="0">
                <a:cs typeface="Arial" panose="020B0604020202020204" pitchFamily="34" charset="0"/>
              </a:rPr>
              <a:t> </a:t>
            </a:r>
            <a:r>
              <a:rPr lang="fr-FR" sz="2000" dirty="0" err="1" smtClean="0">
                <a:cs typeface="Arial" panose="020B0604020202020204" pitchFamily="34" charset="0"/>
              </a:rPr>
              <a:t>still</a:t>
            </a:r>
            <a:r>
              <a:rPr lang="fr-FR" sz="2000" dirty="0" smtClean="0">
                <a:cs typeface="Arial" panose="020B0604020202020204" pitchFamily="34" charset="0"/>
              </a:rPr>
              <a:t> </a:t>
            </a:r>
            <a:r>
              <a:rPr lang="fr-FR" sz="2000" dirty="0" err="1" smtClean="0">
                <a:cs typeface="Arial" panose="020B0604020202020204" pitchFamily="34" charset="0"/>
              </a:rPr>
              <a:t>there</a:t>
            </a:r>
            <a:r>
              <a:rPr lang="fr-FR" sz="2000" dirty="0" smtClean="0">
                <a:cs typeface="Arial" panose="020B0604020202020204" pitchFamily="34" charset="0"/>
              </a:rPr>
              <a:t> but </a:t>
            </a:r>
            <a:r>
              <a:rPr lang="fr-FR" sz="2000" dirty="0" err="1" smtClean="0">
                <a:cs typeface="Arial" panose="020B0604020202020204" pitchFamily="34" charset="0"/>
              </a:rPr>
              <a:t>relying</a:t>
            </a:r>
            <a:r>
              <a:rPr lang="fr-FR" sz="2000" dirty="0" smtClean="0">
                <a:cs typeface="Arial" panose="020B0604020202020204" pitchFamily="34" charset="0"/>
              </a:rPr>
              <a:t> on </a:t>
            </a:r>
            <a:r>
              <a:rPr lang="fr-FR" sz="2000" dirty="0" err="1" smtClean="0">
                <a:cs typeface="Arial" panose="020B0604020202020204" pitchFamily="34" charset="0"/>
              </a:rPr>
              <a:t>too</a:t>
            </a:r>
            <a:r>
              <a:rPr lang="fr-FR" sz="2000" dirty="0" smtClean="0">
                <a:cs typeface="Arial" panose="020B0604020202020204" pitchFamily="34" charset="0"/>
              </a:rPr>
              <a:t> few </a:t>
            </a:r>
            <a:r>
              <a:rPr lang="fr-FR" sz="2000" dirty="0" err="1" smtClean="0">
                <a:cs typeface="Arial" panose="020B0604020202020204" pitchFamily="34" charset="0"/>
              </a:rPr>
              <a:t>delegates</a:t>
            </a:r>
            <a:r>
              <a:rPr lang="fr-FR" sz="2000" dirty="0" smtClean="0">
                <a:cs typeface="Arial" panose="020B0604020202020204" pitchFamily="34" charset="0"/>
              </a:rPr>
              <a:t>.</a:t>
            </a:r>
          </a:p>
          <a:p>
            <a:r>
              <a:rPr lang="fr-FR" sz="2400" dirty="0" smtClean="0">
                <a:cs typeface="Arial" panose="020B0604020202020204" pitchFamily="34" charset="0"/>
              </a:rPr>
              <a:t>Rel-14 topics </a:t>
            </a:r>
            <a:r>
              <a:rPr lang="fr-FR" sz="2400" dirty="0" err="1" smtClean="0">
                <a:cs typeface="Arial" panose="020B0604020202020204" pitchFamily="34" charset="0"/>
              </a:rPr>
              <a:t>under</a:t>
            </a:r>
            <a:r>
              <a:rPr lang="fr-FR" sz="2400" dirty="0" smtClean="0">
                <a:cs typeface="Arial" panose="020B0604020202020204" pitchFamily="34" charset="0"/>
              </a:rPr>
              <a:t> control or </a:t>
            </a:r>
            <a:r>
              <a:rPr lang="fr-FR" sz="2400" dirty="0" err="1" smtClean="0">
                <a:cs typeface="Arial" panose="020B0604020202020204" pitchFamily="34" charset="0"/>
              </a:rPr>
              <a:t>so</a:t>
            </a:r>
            <a:r>
              <a:rPr lang="fr-FR" sz="2400" dirty="0" smtClean="0">
                <a:cs typeface="Arial" panose="020B0604020202020204" pitchFamily="34" charset="0"/>
              </a:rPr>
              <a:t>…</a:t>
            </a:r>
          </a:p>
          <a:p>
            <a:pPr lvl="1"/>
            <a:r>
              <a:rPr lang="fr-FR" sz="1800" dirty="0" smtClean="0">
                <a:cs typeface="Arial" panose="020B0604020202020204" pitchFamily="34" charset="0"/>
              </a:rPr>
              <a:t>« </a:t>
            </a:r>
            <a:r>
              <a:rPr lang="fr-FR" sz="1800" dirty="0" err="1" smtClean="0">
                <a:cs typeface="Arial" panose="020B0604020202020204" pitchFamily="34" charset="0"/>
              </a:rPr>
              <a:t>only</a:t>
            </a:r>
            <a:r>
              <a:rPr lang="fr-FR" sz="1800" dirty="0" smtClean="0">
                <a:cs typeface="Arial" panose="020B0604020202020204" pitchFamily="34" charset="0"/>
              </a:rPr>
              <a:t> » 6 exception </a:t>
            </a:r>
            <a:r>
              <a:rPr lang="fr-FR" sz="1800" dirty="0" err="1" smtClean="0">
                <a:cs typeface="Arial" panose="020B0604020202020204" pitchFamily="34" charset="0"/>
              </a:rPr>
              <a:t>sheets</a:t>
            </a:r>
            <a:r>
              <a:rPr lang="fr-FR" sz="1800" dirty="0" smtClean="0">
                <a:cs typeface="Arial" panose="020B0604020202020204" pitchFamily="34" charset="0"/>
              </a:rPr>
              <a:t>, </a:t>
            </a:r>
            <a:r>
              <a:rPr lang="fr-FR" sz="1800" dirty="0" err="1" smtClean="0">
                <a:cs typeface="Arial" panose="020B0604020202020204" pitchFamily="34" charset="0"/>
              </a:rPr>
              <a:t>with</a:t>
            </a:r>
            <a:r>
              <a:rPr lang="fr-FR" sz="1800" dirty="0" smtClean="0">
                <a:cs typeface="Arial" panose="020B0604020202020204" pitchFamily="34" charset="0"/>
              </a:rPr>
              <a:t> </a:t>
            </a:r>
            <a:r>
              <a:rPr lang="fr-FR" sz="1800" dirty="0" err="1" smtClean="0">
                <a:cs typeface="Arial" panose="020B0604020202020204" pitchFamily="34" charset="0"/>
              </a:rPr>
              <a:t>limited</a:t>
            </a:r>
            <a:r>
              <a:rPr lang="fr-FR" sz="1800" dirty="0" smtClean="0">
                <a:cs typeface="Arial" panose="020B0604020202020204" pitchFamily="34" charset="0"/>
              </a:rPr>
              <a:t> </a:t>
            </a:r>
            <a:r>
              <a:rPr lang="fr-FR" sz="1800" dirty="0" err="1" smtClean="0">
                <a:cs typeface="Arial" panose="020B0604020202020204" pitchFamily="34" charset="0"/>
              </a:rPr>
              <a:t>remaining</a:t>
            </a:r>
            <a:r>
              <a:rPr lang="fr-FR" sz="1800" dirty="0" smtClean="0">
                <a:cs typeface="Arial" panose="020B0604020202020204" pitchFamily="34" charset="0"/>
              </a:rPr>
              <a:t> </a:t>
            </a:r>
            <a:r>
              <a:rPr lang="fr-FR" sz="1800" dirty="0" err="1" smtClean="0">
                <a:cs typeface="Arial" panose="020B0604020202020204" pitchFamily="34" charset="0"/>
              </a:rPr>
              <a:t>work</a:t>
            </a:r>
            <a:r>
              <a:rPr lang="fr-FR" sz="1800" dirty="0" smtClean="0">
                <a:cs typeface="Arial" panose="020B0604020202020204" pitchFamily="34" charset="0"/>
              </a:rPr>
              <a:t>, CUPS </a:t>
            </a:r>
            <a:r>
              <a:rPr lang="fr-FR" sz="1800" dirty="0" err="1" smtClean="0">
                <a:cs typeface="Arial" panose="020B0604020202020204" pitchFamily="34" charset="0"/>
              </a:rPr>
              <a:t>being</a:t>
            </a:r>
            <a:r>
              <a:rPr lang="fr-FR" sz="1800" dirty="0" smtClean="0">
                <a:cs typeface="Arial" panose="020B0604020202020204" pitchFamily="34" charset="0"/>
              </a:rPr>
              <a:t> the master </a:t>
            </a:r>
            <a:r>
              <a:rPr lang="fr-FR" sz="1800" dirty="0" err="1" smtClean="0">
                <a:cs typeface="Arial" panose="020B0604020202020204" pitchFamily="34" charset="0"/>
              </a:rPr>
              <a:t>piece</a:t>
            </a:r>
            <a:r>
              <a:rPr lang="fr-FR" sz="1800" dirty="0" smtClean="0">
                <a:cs typeface="Arial" panose="020B0604020202020204" pitchFamily="34" charset="0"/>
              </a:rPr>
              <a:t> to </a:t>
            </a:r>
            <a:r>
              <a:rPr lang="fr-FR" sz="1800" dirty="0" err="1" smtClean="0">
                <a:cs typeface="Arial" panose="020B0604020202020204" pitchFamily="34" charset="0"/>
              </a:rPr>
              <a:t>achieve</a:t>
            </a:r>
            <a:r>
              <a:rPr lang="fr-FR" sz="1800" dirty="0" smtClean="0">
                <a:cs typeface="Arial" panose="020B0604020202020204" pitchFamily="34" charset="0"/>
              </a:rPr>
              <a:t>.</a:t>
            </a:r>
          </a:p>
          <a:p>
            <a:pPr lvl="1"/>
            <a:r>
              <a:rPr lang="fr-FR" sz="1800" dirty="0" smtClean="0">
                <a:cs typeface="Arial" panose="020B0604020202020204" pitchFamily="34" charset="0"/>
              </a:rPr>
              <a:t>but CT4 impacts for LIGHT_CON are </a:t>
            </a:r>
            <a:r>
              <a:rPr lang="fr-FR" sz="1800" dirty="0" err="1" smtClean="0">
                <a:cs typeface="Arial" panose="020B0604020202020204" pitchFamily="34" charset="0"/>
              </a:rPr>
              <a:t>still</a:t>
            </a:r>
            <a:r>
              <a:rPr lang="fr-FR" sz="1800" dirty="0" smtClean="0">
                <a:cs typeface="Arial" panose="020B0604020202020204" pitchFamily="34" charset="0"/>
              </a:rPr>
              <a:t> "</a:t>
            </a:r>
            <a:r>
              <a:rPr lang="fr-FR" sz="1800" dirty="0" err="1" smtClean="0">
                <a:cs typeface="Arial" panose="020B0604020202020204" pitchFamily="34" charset="0"/>
              </a:rPr>
              <a:t>Undefined</a:t>
            </a:r>
            <a:r>
              <a:rPr lang="fr-FR" sz="1800" dirty="0" smtClean="0">
                <a:cs typeface="Arial" panose="020B0604020202020204" pitchFamily="34" charset="0"/>
              </a:rPr>
              <a:t>"</a:t>
            </a:r>
          </a:p>
          <a:p>
            <a:r>
              <a:rPr lang="fr-FR" sz="2400" dirty="0" smtClean="0">
                <a:cs typeface="Arial" panose="020B0604020202020204" pitchFamily="34" charset="0"/>
              </a:rPr>
              <a:t>But "5G </a:t>
            </a:r>
            <a:r>
              <a:rPr lang="fr-FR" sz="2400" dirty="0" err="1" smtClean="0">
                <a:cs typeface="Arial" panose="020B0604020202020204" pitchFamily="34" charset="0"/>
              </a:rPr>
              <a:t>is</a:t>
            </a:r>
            <a:r>
              <a:rPr lang="fr-FR" sz="2400" dirty="0" smtClean="0">
                <a:cs typeface="Arial" panose="020B0604020202020204" pitchFamily="34" charset="0"/>
              </a:rPr>
              <a:t> </a:t>
            </a:r>
            <a:r>
              <a:rPr lang="fr-FR" sz="2400" dirty="0" err="1" smtClean="0">
                <a:cs typeface="Arial" panose="020B0604020202020204" pitchFamily="34" charset="0"/>
              </a:rPr>
              <a:t>coming</a:t>
            </a:r>
            <a:r>
              <a:rPr lang="fr-FR" sz="2400" dirty="0" smtClean="0">
                <a:cs typeface="Arial" panose="020B0604020202020204" pitchFamily="34" charset="0"/>
              </a:rPr>
              <a:t>" !</a:t>
            </a:r>
          </a:p>
          <a:p>
            <a:pPr lvl="1"/>
            <a:r>
              <a:rPr lang="fr-FR" sz="2000" dirty="0" err="1" smtClean="0">
                <a:cs typeface="Arial" panose="020B0604020202020204" pitchFamily="34" charset="0"/>
              </a:rPr>
              <a:t>Difficult</a:t>
            </a:r>
            <a:r>
              <a:rPr lang="fr-FR" sz="2000" dirty="0" smtClean="0">
                <a:cs typeface="Arial" panose="020B0604020202020204" pitchFamily="34" charset="0"/>
              </a:rPr>
              <a:t> to </a:t>
            </a:r>
            <a:r>
              <a:rPr lang="fr-FR" sz="2000" dirty="0" err="1" smtClean="0">
                <a:cs typeface="Arial" panose="020B0604020202020204" pitchFamily="34" charset="0"/>
              </a:rPr>
              <a:t>appraise</a:t>
            </a:r>
            <a:r>
              <a:rPr lang="fr-FR" sz="2000" dirty="0" smtClean="0">
                <a:cs typeface="Arial" panose="020B0604020202020204" pitchFamily="34" charset="0"/>
              </a:rPr>
              <a:t> the extra </a:t>
            </a:r>
            <a:r>
              <a:rPr lang="fr-FR" sz="2000" dirty="0" err="1" smtClean="0">
                <a:cs typeface="Arial" panose="020B0604020202020204" pitchFamily="34" charset="0"/>
              </a:rPr>
              <a:t>workload</a:t>
            </a:r>
            <a:r>
              <a:rPr lang="fr-FR" sz="2000" dirty="0" smtClean="0">
                <a:cs typeface="Arial" panose="020B0604020202020204" pitchFamily="34" charset="0"/>
              </a:rPr>
              <a:t> in the </a:t>
            </a:r>
            <a:r>
              <a:rPr lang="fr-FR" sz="2000" dirty="0" err="1" smtClean="0">
                <a:cs typeface="Arial" panose="020B0604020202020204" pitchFamily="34" charset="0"/>
              </a:rPr>
              <a:t>coming</a:t>
            </a:r>
            <a:r>
              <a:rPr lang="fr-FR" sz="2000" dirty="0" smtClean="0">
                <a:cs typeface="Arial" panose="020B0604020202020204" pitchFamily="34" charset="0"/>
              </a:rPr>
              <a:t> meetings</a:t>
            </a:r>
          </a:p>
          <a:p>
            <a:pPr lvl="1"/>
            <a:r>
              <a:rPr lang="fr-FR" sz="2000" dirty="0" err="1" smtClean="0">
                <a:cs typeface="Arial" panose="020B0604020202020204" pitchFamily="34" charset="0"/>
              </a:rPr>
              <a:t>Almost</a:t>
            </a:r>
            <a:r>
              <a:rPr lang="fr-FR" sz="2000" dirty="0" smtClean="0">
                <a:cs typeface="Arial" panose="020B0604020202020204" pitchFamily="34" charset="0"/>
              </a:rPr>
              <a:t> impossible to </a:t>
            </a:r>
            <a:r>
              <a:rPr lang="fr-FR" sz="2000" dirty="0" err="1" smtClean="0">
                <a:cs typeface="Arial" panose="020B0604020202020204" pitchFamily="34" charset="0"/>
              </a:rPr>
              <a:t>organize</a:t>
            </a:r>
            <a:r>
              <a:rPr lang="fr-FR" sz="2000" dirty="0" smtClean="0">
                <a:cs typeface="Arial" panose="020B0604020202020204" pitchFamily="34" charset="0"/>
              </a:rPr>
              <a:t> </a:t>
            </a:r>
            <a:r>
              <a:rPr lang="fr-FR" sz="2000" dirty="0" err="1" smtClean="0">
                <a:cs typeface="Arial" panose="020B0604020202020204" pitchFamily="34" charset="0"/>
              </a:rPr>
              <a:t>parallel</a:t>
            </a:r>
            <a:r>
              <a:rPr lang="fr-FR" sz="2000" dirty="0" smtClean="0">
                <a:cs typeface="Arial" panose="020B0604020202020204" pitchFamily="34" charset="0"/>
              </a:rPr>
              <a:t> sessions </a:t>
            </a:r>
            <a:r>
              <a:rPr lang="fr-FR" sz="2000" dirty="0" err="1" smtClean="0">
                <a:cs typeface="Arial" panose="020B0604020202020204" pitchFamily="34" charset="0"/>
              </a:rPr>
              <a:t>with</a:t>
            </a:r>
            <a:r>
              <a:rPr lang="fr-FR" sz="2000" dirty="0" smtClean="0">
                <a:cs typeface="Arial" panose="020B0604020202020204" pitchFamily="34" charset="0"/>
              </a:rPr>
              <a:t> few multi-</a:t>
            </a:r>
            <a:r>
              <a:rPr lang="fr-FR" sz="2000" dirty="0" err="1" smtClean="0">
                <a:cs typeface="Arial" panose="020B0604020202020204" pitchFamily="34" charset="0"/>
              </a:rPr>
              <a:t>card</a:t>
            </a:r>
            <a:r>
              <a:rPr lang="fr-FR" sz="2000" dirty="0" smtClean="0">
                <a:cs typeface="Arial" panose="020B0604020202020204" pitchFamily="34" charset="0"/>
              </a:rPr>
              <a:t> </a:t>
            </a:r>
            <a:r>
              <a:rPr lang="fr-FR" sz="2000" dirty="0" err="1" smtClean="0">
                <a:cs typeface="Arial" panose="020B0604020202020204" pitchFamily="34" charset="0"/>
              </a:rPr>
              <a:t>delegates</a:t>
            </a:r>
            <a:r>
              <a:rPr lang="fr-FR" sz="2000" dirty="0" smtClean="0">
                <a:cs typeface="Arial" panose="020B0604020202020204" pitchFamily="34" charset="0"/>
              </a:rPr>
              <a:t>, no </a:t>
            </a:r>
            <a:r>
              <a:rPr lang="fr-FR" sz="2000" dirty="0" err="1" smtClean="0">
                <a:cs typeface="Arial" panose="020B0604020202020204" pitchFamily="34" charset="0"/>
              </a:rPr>
              <a:t>matter</a:t>
            </a:r>
            <a:r>
              <a:rPr lang="fr-FR" sz="2000" dirty="0" smtClean="0">
                <a:cs typeface="Arial" panose="020B0604020202020204" pitchFamily="34" charset="0"/>
              </a:rPr>
              <a:t> </a:t>
            </a:r>
            <a:r>
              <a:rPr lang="fr-FR" sz="2000" dirty="0" err="1" smtClean="0">
                <a:cs typeface="Arial" panose="020B0604020202020204" pitchFamily="34" charset="0"/>
              </a:rPr>
              <a:t>skilled</a:t>
            </a:r>
            <a:r>
              <a:rPr lang="fr-FR" sz="2000" dirty="0" smtClean="0">
                <a:cs typeface="Arial" panose="020B0604020202020204" pitchFamily="34" charset="0"/>
              </a:rPr>
              <a:t>/</a:t>
            </a:r>
            <a:r>
              <a:rPr lang="fr-FR" sz="2000" dirty="0" err="1" smtClean="0">
                <a:cs typeface="Arial" panose="020B0604020202020204" pitchFamily="34" charset="0"/>
              </a:rPr>
              <a:t>talented</a:t>
            </a:r>
            <a:r>
              <a:rPr lang="fr-FR" sz="2000" dirty="0" smtClean="0">
                <a:cs typeface="Arial" panose="020B0604020202020204" pitchFamily="34" charset="0"/>
              </a:rPr>
              <a:t> </a:t>
            </a:r>
            <a:r>
              <a:rPr lang="fr-FR" sz="2000" dirty="0" err="1" smtClean="0">
                <a:cs typeface="Arial" panose="020B0604020202020204" pitchFamily="34" charset="0"/>
              </a:rPr>
              <a:t>they</a:t>
            </a:r>
            <a:r>
              <a:rPr lang="fr-FR" sz="2000" dirty="0" smtClean="0">
                <a:cs typeface="Arial" panose="020B0604020202020204" pitchFamily="34" charset="0"/>
              </a:rPr>
              <a:t> are!</a:t>
            </a:r>
          </a:p>
          <a:p>
            <a:pPr lvl="2"/>
            <a:r>
              <a:rPr lang="fr-FR" sz="1600" dirty="0" err="1" smtClean="0">
                <a:cs typeface="Arial" panose="020B0604020202020204" pitchFamily="34" charset="0"/>
              </a:rPr>
              <a:t>which</a:t>
            </a:r>
            <a:r>
              <a:rPr lang="fr-FR" sz="1600" dirty="0" smtClean="0"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cs typeface="Arial" panose="020B0604020202020204" pitchFamily="34" charset="0"/>
              </a:rPr>
              <a:t>means</a:t>
            </a:r>
            <a:r>
              <a:rPr lang="fr-FR" sz="1600" dirty="0" smtClean="0"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cs typeface="Arial" panose="020B0604020202020204" pitchFamily="34" charset="0"/>
              </a:rPr>
              <a:t>that</a:t>
            </a:r>
            <a:r>
              <a:rPr lang="fr-FR" sz="1600" dirty="0" smtClean="0"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cs typeface="Arial" panose="020B0604020202020204" pitchFamily="34" charset="0"/>
              </a:rPr>
              <a:t>most</a:t>
            </a:r>
            <a:r>
              <a:rPr lang="fr-FR" sz="1600" dirty="0" smtClean="0">
                <a:cs typeface="Arial" panose="020B0604020202020204" pitchFamily="34" charset="0"/>
              </a:rPr>
              <a:t> of the topics </a:t>
            </a:r>
            <a:r>
              <a:rPr lang="fr-FR" sz="1600" dirty="0" err="1" smtClean="0">
                <a:cs typeface="Arial" panose="020B0604020202020204" pitchFamily="34" charset="0"/>
              </a:rPr>
              <a:t>need</a:t>
            </a:r>
            <a:r>
              <a:rPr lang="fr-FR" sz="1600" dirty="0" smtClean="0">
                <a:cs typeface="Arial" panose="020B0604020202020204" pitchFamily="34" charset="0"/>
              </a:rPr>
              <a:t> to </a:t>
            </a:r>
            <a:r>
              <a:rPr lang="fr-FR" sz="1600" dirty="0" err="1" smtClean="0">
                <a:cs typeface="Arial" panose="020B0604020202020204" pitchFamily="34" charset="0"/>
              </a:rPr>
              <a:t>be</a:t>
            </a:r>
            <a:r>
              <a:rPr lang="fr-FR" sz="1600" dirty="0" smtClean="0">
                <a:cs typeface="Arial" panose="020B0604020202020204" pitchFamily="34" charset="0"/>
              </a:rPr>
              <a:t> </a:t>
            </a:r>
            <a:r>
              <a:rPr lang="fr-FR" sz="1600" dirty="0" err="1" smtClean="0">
                <a:cs typeface="Arial" panose="020B0604020202020204" pitchFamily="34" charset="0"/>
              </a:rPr>
              <a:t>handled</a:t>
            </a:r>
            <a:r>
              <a:rPr lang="fr-FR" sz="1600" dirty="0" smtClean="0">
                <a:cs typeface="Arial" panose="020B0604020202020204" pitchFamily="34" charset="0"/>
              </a:rPr>
              <a:t> in a single </a:t>
            </a:r>
            <a:r>
              <a:rPr lang="fr-FR" sz="1600" dirty="0" err="1" smtClean="0">
                <a:cs typeface="Arial" panose="020B0604020202020204" pitchFamily="34" charset="0"/>
              </a:rPr>
              <a:t>plenary</a:t>
            </a:r>
            <a:r>
              <a:rPr lang="fr-FR" sz="1600" dirty="0" smtClean="0">
                <a:cs typeface="Arial" panose="020B0604020202020204" pitchFamily="34" charset="0"/>
              </a:rPr>
              <a:t> session.</a:t>
            </a:r>
          </a:p>
        </p:txBody>
      </p:sp>
    </p:spTree>
    <p:extLst>
      <p:ext uri="{BB962C8B-B14F-4D97-AF65-F5344CB8AC3E}">
        <p14:creationId xmlns:p14="http://schemas.microsoft.com/office/powerpoint/2010/main" val="1210493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Plenary </a:t>
            </a:r>
            <a:r>
              <a:rPr lang="en-US" dirty="0" smtClean="0"/>
              <a:t>2/3</a:t>
            </a:r>
            <a:endParaRPr lang="fr-FR" dirty="0"/>
          </a:p>
        </p:txBody>
      </p:sp>
      <p:sp>
        <p:nvSpPr>
          <p:cNvPr id="5" name="Chevron 4"/>
          <p:cNvSpPr/>
          <p:nvPr/>
        </p:nvSpPr>
        <p:spPr bwMode="auto">
          <a:xfrm>
            <a:off x="-1" y="1853184"/>
            <a:ext cx="1300161" cy="242316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Rel-14</a:t>
            </a:r>
          </a:p>
        </p:txBody>
      </p:sp>
      <p:sp>
        <p:nvSpPr>
          <p:cNvPr id="6" name="Chevron 5"/>
          <p:cNvSpPr/>
          <p:nvPr/>
        </p:nvSpPr>
        <p:spPr bwMode="auto">
          <a:xfrm>
            <a:off x="1695449" y="2146173"/>
            <a:ext cx="5048251" cy="242316"/>
          </a:xfrm>
          <a:prstGeom prst="chevron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Rel-15 (5G Phase 1)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228600" y="1295400"/>
            <a:ext cx="4343400" cy="2762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2017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4572000" y="1295399"/>
            <a:ext cx="4343400" cy="2762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2018</a:t>
            </a:r>
          </a:p>
        </p:txBody>
      </p:sp>
      <p:cxnSp>
        <p:nvCxnSpPr>
          <p:cNvPr id="10" name="Connecteur droit 9"/>
          <p:cNvCxnSpPr>
            <a:stCxn id="8" idx="2"/>
            <a:endCxn id="6" idx="3"/>
          </p:cNvCxnSpPr>
          <p:nvPr/>
        </p:nvCxnSpPr>
        <p:spPr bwMode="auto">
          <a:xfrm>
            <a:off x="6743700" y="1571624"/>
            <a:ext cx="0" cy="69570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Pentagone 10"/>
          <p:cNvSpPr/>
          <p:nvPr/>
        </p:nvSpPr>
        <p:spPr bwMode="auto">
          <a:xfrm>
            <a:off x="1695449" y="3057525"/>
            <a:ext cx="2876551" cy="276225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Stage 3 </a:t>
            </a:r>
            <a:r>
              <a:rPr kumimoji="0" lang="fr-FR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Study</a:t>
            </a: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Phase on CT aspects for 5G</a:t>
            </a:r>
          </a:p>
        </p:txBody>
      </p:sp>
      <p:sp>
        <p:nvSpPr>
          <p:cNvPr id="12" name="Pentagone 11"/>
          <p:cNvSpPr/>
          <p:nvPr/>
        </p:nvSpPr>
        <p:spPr bwMode="auto">
          <a:xfrm>
            <a:off x="3838573" y="3467100"/>
            <a:ext cx="2895601" cy="275519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Stage 3 </a:t>
            </a:r>
            <a:r>
              <a:rPr lang="fr-FR" b="1" dirty="0">
                <a:latin typeface="Arial" pitchFamily="34" charset="0"/>
              </a:rPr>
              <a:t>Normative </a:t>
            </a:r>
            <a:r>
              <a:rPr lang="fr-FR" b="1" dirty="0" smtClean="0">
                <a:latin typeface="Arial" pitchFamily="34" charset="0"/>
              </a:rPr>
              <a:t>Phase</a:t>
            </a:r>
            <a:endParaRPr kumimoji="0" lang="fr-FR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5" name="Connecteur droit 14"/>
          <p:cNvCxnSpPr>
            <a:stCxn id="48" idx="4"/>
            <a:endCxn id="5" idx="3"/>
          </p:cNvCxnSpPr>
          <p:nvPr/>
        </p:nvCxnSpPr>
        <p:spPr bwMode="auto">
          <a:xfrm flipH="1">
            <a:off x="1300160" y="1724591"/>
            <a:ext cx="1" cy="24975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Triangle isocèle 15"/>
          <p:cNvSpPr/>
          <p:nvPr/>
        </p:nvSpPr>
        <p:spPr bwMode="auto">
          <a:xfrm>
            <a:off x="1614485" y="1571623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Triangle isocèle 16"/>
          <p:cNvSpPr/>
          <p:nvPr/>
        </p:nvSpPr>
        <p:spPr bwMode="auto">
          <a:xfrm>
            <a:off x="1995486" y="1571624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" name="Triangle isocèle 17"/>
          <p:cNvSpPr/>
          <p:nvPr/>
        </p:nvSpPr>
        <p:spPr bwMode="auto">
          <a:xfrm>
            <a:off x="3038475" y="1571621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Triangle isocèle 18"/>
          <p:cNvSpPr/>
          <p:nvPr/>
        </p:nvSpPr>
        <p:spPr bwMode="auto">
          <a:xfrm>
            <a:off x="3767136" y="1571622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" name="Triangle isocèle 19"/>
          <p:cNvSpPr/>
          <p:nvPr/>
        </p:nvSpPr>
        <p:spPr bwMode="auto">
          <a:xfrm>
            <a:off x="4138611" y="1571625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" name="Triangle isocèle 20"/>
          <p:cNvSpPr/>
          <p:nvPr/>
        </p:nvSpPr>
        <p:spPr bwMode="auto">
          <a:xfrm>
            <a:off x="4852984" y="1576382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3119438" y="3467100"/>
            <a:ext cx="728662" cy="27551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" name="Triangle isocèle 22"/>
          <p:cNvSpPr/>
          <p:nvPr/>
        </p:nvSpPr>
        <p:spPr bwMode="auto">
          <a:xfrm>
            <a:off x="5276846" y="1576382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" name="Triangle isocèle 23"/>
          <p:cNvSpPr/>
          <p:nvPr/>
        </p:nvSpPr>
        <p:spPr bwMode="auto">
          <a:xfrm>
            <a:off x="5919784" y="1585907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" name="Triangle isocèle 24"/>
          <p:cNvSpPr/>
          <p:nvPr/>
        </p:nvSpPr>
        <p:spPr bwMode="auto">
          <a:xfrm>
            <a:off x="6348409" y="1585907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" name="Ellipse 25"/>
          <p:cNvSpPr/>
          <p:nvPr/>
        </p:nvSpPr>
        <p:spPr bwMode="auto">
          <a:xfrm>
            <a:off x="2309812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" name="Ellipse 26"/>
          <p:cNvSpPr/>
          <p:nvPr/>
        </p:nvSpPr>
        <p:spPr bwMode="auto">
          <a:xfrm>
            <a:off x="3393281" y="1576382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" name="Ellipse 27"/>
          <p:cNvSpPr/>
          <p:nvPr/>
        </p:nvSpPr>
        <p:spPr bwMode="auto">
          <a:xfrm>
            <a:off x="4481512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9" name="Ellipse 28"/>
          <p:cNvSpPr/>
          <p:nvPr/>
        </p:nvSpPr>
        <p:spPr bwMode="auto">
          <a:xfrm>
            <a:off x="5612606" y="1568952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" name="Ellipse 29"/>
          <p:cNvSpPr/>
          <p:nvPr/>
        </p:nvSpPr>
        <p:spPr bwMode="auto">
          <a:xfrm>
            <a:off x="6653211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" name="Ellipse 31"/>
          <p:cNvSpPr/>
          <p:nvPr/>
        </p:nvSpPr>
        <p:spPr bwMode="auto">
          <a:xfrm>
            <a:off x="7739061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" name="Triangle isocèle 32"/>
          <p:cNvSpPr/>
          <p:nvPr/>
        </p:nvSpPr>
        <p:spPr bwMode="auto">
          <a:xfrm>
            <a:off x="7024686" y="1581150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" name="Triangle isocèle 33"/>
          <p:cNvSpPr/>
          <p:nvPr/>
        </p:nvSpPr>
        <p:spPr bwMode="auto">
          <a:xfrm>
            <a:off x="7386636" y="1581150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5" name="Chevron 34"/>
          <p:cNvSpPr/>
          <p:nvPr/>
        </p:nvSpPr>
        <p:spPr bwMode="auto">
          <a:xfrm>
            <a:off x="6653212" y="3467100"/>
            <a:ext cx="1176338" cy="275519"/>
          </a:xfrm>
          <a:prstGeom prst="chevron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cxnSp>
        <p:nvCxnSpPr>
          <p:cNvPr id="37" name="Connecteur droit 36"/>
          <p:cNvCxnSpPr>
            <a:stCxn id="32" idx="4"/>
            <a:endCxn id="35" idx="3"/>
          </p:cNvCxnSpPr>
          <p:nvPr/>
        </p:nvCxnSpPr>
        <p:spPr bwMode="auto">
          <a:xfrm>
            <a:off x="7829549" y="1743641"/>
            <a:ext cx="1" cy="18612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" name="Pentagone 40"/>
          <p:cNvSpPr/>
          <p:nvPr/>
        </p:nvSpPr>
        <p:spPr bwMode="auto">
          <a:xfrm>
            <a:off x="247648" y="2581275"/>
            <a:ext cx="4324351" cy="276225"/>
          </a:xfrm>
          <a:prstGeom prst="homePlat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Stage 2 Normative Phase (SA2, SA3, SA6…)</a:t>
            </a:r>
          </a:p>
        </p:txBody>
      </p:sp>
      <p:sp>
        <p:nvSpPr>
          <p:cNvPr id="42" name="Chevron 41"/>
          <p:cNvSpPr/>
          <p:nvPr/>
        </p:nvSpPr>
        <p:spPr bwMode="auto">
          <a:xfrm>
            <a:off x="4486273" y="2581275"/>
            <a:ext cx="1264445" cy="276225"/>
          </a:xfrm>
          <a:prstGeom prst="chevron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sp>
        <p:nvSpPr>
          <p:cNvPr id="45" name="ZoneTexte 44"/>
          <p:cNvSpPr txBox="1"/>
          <p:nvPr/>
        </p:nvSpPr>
        <p:spPr>
          <a:xfrm>
            <a:off x="266698" y="3213892"/>
            <a:ext cx="761747" cy="5254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b="1" dirty="0" smtClean="0"/>
              <a:t>- CT/SA</a:t>
            </a:r>
          </a:p>
          <a:p>
            <a:pPr>
              <a:lnSpc>
                <a:spcPct val="150000"/>
              </a:lnSpc>
            </a:pPr>
            <a:r>
              <a:rPr lang="fr-FR" b="1" dirty="0" smtClean="0"/>
              <a:t>- </a:t>
            </a:r>
            <a:r>
              <a:rPr lang="fr-FR" b="1" dirty="0" err="1" smtClean="0"/>
              <a:t>CTx</a:t>
            </a:r>
            <a:r>
              <a:rPr lang="fr-FR" b="1" dirty="0" smtClean="0"/>
              <a:t> WG</a:t>
            </a:r>
            <a:endParaRPr lang="fr-FR" b="1" dirty="0"/>
          </a:p>
        </p:txBody>
      </p:sp>
      <p:sp>
        <p:nvSpPr>
          <p:cNvPr id="46" name="Triangle isocèle 45"/>
          <p:cNvSpPr/>
          <p:nvPr/>
        </p:nvSpPr>
        <p:spPr bwMode="auto">
          <a:xfrm>
            <a:off x="150016" y="3542594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7" name="Ellipse 46"/>
          <p:cNvSpPr/>
          <p:nvPr/>
        </p:nvSpPr>
        <p:spPr bwMode="auto">
          <a:xfrm>
            <a:off x="130966" y="3309142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8" name="Ellipse 47"/>
          <p:cNvSpPr/>
          <p:nvPr/>
        </p:nvSpPr>
        <p:spPr bwMode="auto">
          <a:xfrm>
            <a:off x="1209673" y="156685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" name="Chevron 50"/>
          <p:cNvSpPr/>
          <p:nvPr/>
        </p:nvSpPr>
        <p:spPr bwMode="auto">
          <a:xfrm>
            <a:off x="1209673" y="1853184"/>
            <a:ext cx="1200151" cy="242316"/>
          </a:xfrm>
          <a:prstGeom prst="chevron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sp>
        <p:nvSpPr>
          <p:cNvPr id="52" name="Chevron 51"/>
          <p:cNvSpPr/>
          <p:nvPr/>
        </p:nvSpPr>
        <p:spPr bwMode="auto">
          <a:xfrm>
            <a:off x="6677022" y="2139315"/>
            <a:ext cx="1152527" cy="242316"/>
          </a:xfrm>
          <a:prstGeom prst="chevron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sp>
        <p:nvSpPr>
          <p:cNvPr id="53" name="Chevron 52"/>
          <p:cNvSpPr/>
          <p:nvPr/>
        </p:nvSpPr>
        <p:spPr bwMode="auto">
          <a:xfrm>
            <a:off x="6734174" y="2417064"/>
            <a:ext cx="2181226" cy="242316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Rel-16 (5G Phase 2) </a:t>
            </a:r>
          </a:p>
        </p:txBody>
      </p:sp>
      <p:sp>
        <p:nvSpPr>
          <p:cNvPr id="64" name="Flèche à angle droit 63"/>
          <p:cNvSpPr/>
          <p:nvPr/>
        </p:nvSpPr>
        <p:spPr bwMode="auto">
          <a:xfrm rot="10800000" flipH="1">
            <a:off x="5793582" y="2721875"/>
            <a:ext cx="1593054" cy="659500"/>
          </a:xfrm>
          <a:prstGeom prst="bentUpArrow">
            <a:avLst>
              <a:gd name="adj1" fmla="val 14890"/>
              <a:gd name="adj2" fmla="val 25000"/>
              <a:gd name="adj3" fmla="val 25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7" name="Content Placeholder 2"/>
          <p:cNvSpPr>
            <a:spLocks/>
          </p:cNvSpPr>
          <p:nvPr/>
        </p:nvSpPr>
        <p:spPr bwMode="auto">
          <a:xfrm>
            <a:off x="109537" y="4188706"/>
            <a:ext cx="8743950" cy="1640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5G Timeline and impacts on CT4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5G Timeline is challenging for CT4, especially with a small expert community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Stage </a:t>
            </a:r>
            <a:r>
              <a:rPr lang="en-US" altLang="de-DE" sz="1600" dirty="0">
                <a:latin typeface="+mn-lt"/>
                <a:cs typeface="Arial" charset="0"/>
              </a:rPr>
              <a:t>3 </a:t>
            </a:r>
            <a:r>
              <a:rPr lang="en-US" altLang="de-DE" sz="1600" dirty="0" smtClean="0">
                <a:latin typeface="+mn-lt"/>
                <a:cs typeface="Arial" charset="0"/>
              </a:rPr>
              <a:t>normative work can only start when stage </a:t>
            </a:r>
            <a:r>
              <a:rPr lang="en-US" altLang="de-DE" sz="1600" dirty="0">
                <a:latin typeface="+mn-lt"/>
                <a:cs typeface="Arial" charset="0"/>
              </a:rPr>
              <a:t>2 </a:t>
            </a:r>
            <a:r>
              <a:rPr lang="en-US" altLang="de-DE" sz="1600" dirty="0" smtClean="0">
                <a:latin typeface="+mn-lt"/>
                <a:cs typeface="Arial" charset="0"/>
              </a:rPr>
              <a:t>and related stage 3 study </a:t>
            </a:r>
            <a:r>
              <a:rPr lang="en-US" altLang="de-DE" sz="1600" dirty="0">
                <a:latin typeface="+mn-lt"/>
                <a:cs typeface="Arial" charset="0"/>
              </a:rPr>
              <a:t>phase </a:t>
            </a:r>
            <a:r>
              <a:rPr lang="en-US" altLang="de-DE" sz="1600" dirty="0" smtClean="0">
                <a:latin typeface="+mn-lt"/>
                <a:cs typeface="Arial" charset="0"/>
              </a:rPr>
              <a:t>are </a:t>
            </a:r>
            <a:r>
              <a:rPr lang="en-US" altLang="de-DE" sz="1600" dirty="0">
                <a:latin typeface="+mn-lt"/>
                <a:cs typeface="Arial" charset="0"/>
              </a:rPr>
              <a:t>stable enough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dirty="0">
                <a:latin typeface="+mn-lt"/>
                <a:cs typeface="Arial" charset="0"/>
              </a:rPr>
              <a:t>Any delay in the stage 2 </a:t>
            </a:r>
            <a:r>
              <a:rPr lang="en-US" altLang="de-DE" sz="1600" dirty="0" smtClean="0">
                <a:latin typeface="+mn-lt"/>
                <a:cs typeface="Arial" charset="0"/>
              </a:rPr>
              <a:t>completion will automatically </a:t>
            </a:r>
            <a:r>
              <a:rPr lang="en-US" altLang="de-DE" sz="1600" dirty="0">
                <a:latin typeface="+mn-lt"/>
                <a:cs typeface="Arial" charset="0"/>
              </a:rPr>
              <a:t>delay the work in stage 3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b="1" dirty="0">
                <a:solidFill>
                  <a:srgbClr val="FF0000"/>
                </a:solidFill>
                <a:latin typeface="+mn-lt"/>
                <a:cs typeface="Arial" charset="0"/>
              </a:rPr>
              <a:t>Risk</a:t>
            </a:r>
            <a:r>
              <a:rPr lang="en-US" altLang="de-DE" sz="1600" dirty="0">
                <a:latin typeface="+mn-lt"/>
                <a:cs typeface="Arial" charset="0"/>
              </a:rPr>
              <a:t>: </a:t>
            </a:r>
            <a:r>
              <a:rPr lang="en-US" altLang="de-DE" sz="1600" dirty="0" smtClean="0">
                <a:latin typeface="+mn-lt"/>
                <a:cs typeface="Arial" charset="0"/>
              </a:rPr>
              <a:t>incomplete Stage 3 based on late stage 2 inputs shifted to Rel-16 (5G phase 2)</a:t>
            </a:r>
            <a:endParaRPr lang="en-US" altLang="de-DE" sz="1600" dirty="0">
              <a:latin typeface="+mn-lt"/>
              <a:cs typeface="Arial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9922" y="3742619"/>
            <a:ext cx="21707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20000"/>
              </a:spcBef>
              <a:defRPr/>
            </a:pPr>
            <a:r>
              <a:rPr lang="en-US" altLang="de-DE" b="1" i="1" dirty="0" smtClean="0">
                <a:cs typeface="Arial" charset="0"/>
              </a:rPr>
              <a:t>Release </a:t>
            </a:r>
            <a:r>
              <a:rPr lang="en-US" altLang="de-DE" b="1" i="1" dirty="0">
                <a:cs typeface="Arial" charset="0"/>
              </a:rPr>
              <a:t>Timeline </a:t>
            </a:r>
            <a:r>
              <a:rPr lang="en-US" altLang="de-DE" b="1" i="1" dirty="0" smtClean="0">
                <a:cs typeface="Arial" charset="0"/>
              </a:rPr>
              <a:t>(Stage 3 focus)</a:t>
            </a:r>
            <a:endParaRPr lang="en-US" altLang="de-DE" b="1" i="1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96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45" dur="2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47" dur="2000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49" dur="2000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51" dur="2000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53" dur="2000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build="allAtOnce"/>
      <p:bldP spid="67" grpId="1" build="allAtOnce"/>
      <p:bldP spid="67" grpId="2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</a:t>
            </a:r>
            <a:r>
              <a:rPr lang="en-US" dirty="0" smtClean="0"/>
              <a:t>Plenary 3/3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 smtClean="0"/>
              <a:t>CUPS has </a:t>
            </a:r>
            <a:r>
              <a:rPr lang="fr-FR" sz="2400" dirty="0" err="1" smtClean="0"/>
              <a:t>consumed</a:t>
            </a:r>
            <a:r>
              <a:rPr lang="fr-FR" sz="2400" dirty="0" smtClean="0"/>
              <a:t> a lot of meeting time (</a:t>
            </a:r>
            <a:r>
              <a:rPr lang="fr-FR" sz="2400" dirty="0" err="1" smtClean="0"/>
              <a:t>again</a:t>
            </a:r>
            <a:r>
              <a:rPr lang="fr-FR" sz="2400" dirty="0" smtClean="0"/>
              <a:t>)</a:t>
            </a:r>
          </a:p>
          <a:p>
            <a:pPr lvl="1"/>
            <a:r>
              <a:rPr lang="fr-FR" sz="2000" dirty="0" smtClean="0"/>
              <a:t>158 documents </a:t>
            </a:r>
            <a:r>
              <a:rPr lang="fr-FR" sz="2000" dirty="0" err="1" smtClean="0"/>
              <a:t>handled</a:t>
            </a:r>
            <a:r>
              <a:rPr lang="fr-FR" sz="2000" dirty="0" smtClean="0"/>
              <a:t> in 2 meetings </a:t>
            </a:r>
            <a:r>
              <a:rPr lang="fr-FR" sz="2000" dirty="0" smtClean="0">
                <a:sym typeface="Wingdings" panose="05000000000000000000" pitchFamily="2" charset="2"/>
              </a:rPr>
              <a:t> 48 </a:t>
            </a:r>
            <a:r>
              <a:rPr lang="fr-FR" sz="2000" dirty="0" err="1" smtClean="0">
                <a:sym typeface="Wingdings" panose="05000000000000000000" pitchFamily="2" charset="2"/>
              </a:rPr>
              <a:t>agreed</a:t>
            </a:r>
            <a:endParaRPr lang="fr-FR" sz="2000" dirty="0" smtClean="0"/>
          </a:p>
          <a:p>
            <a:pPr lvl="1"/>
            <a:r>
              <a:rPr lang="fr-FR" sz="2000" dirty="0" smtClean="0"/>
              <a:t>TR (</a:t>
            </a:r>
            <a:r>
              <a:rPr lang="fr-FR" sz="2000" dirty="0" err="1" smtClean="0"/>
              <a:t>Study</a:t>
            </a:r>
            <a:r>
              <a:rPr lang="fr-FR" sz="2000" dirty="0" smtClean="0"/>
              <a:t>) and TS (</a:t>
            </a:r>
            <a:r>
              <a:rPr lang="fr-FR" sz="2000" dirty="0" err="1" smtClean="0"/>
              <a:t>protocol</a:t>
            </a:r>
            <a:r>
              <a:rPr lang="fr-FR" sz="2000" dirty="0" smtClean="0"/>
              <a:t>) sent for information but </a:t>
            </a:r>
            <a:r>
              <a:rPr lang="fr-FR" sz="2000" dirty="0" err="1" smtClean="0"/>
              <a:t>still</a:t>
            </a:r>
            <a:r>
              <a:rPr lang="fr-FR" sz="2000" dirty="0" smtClean="0"/>
              <a:t> 25% TBC</a:t>
            </a:r>
          </a:p>
          <a:p>
            <a:pPr lvl="1"/>
            <a:r>
              <a:rPr lang="fr-FR" sz="2000" dirty="0" err="1" smtClean="0"/>
              <a:t>Tight</a:t>
            </a:r>
            <a:r>
              <a:rPr lang="fr-FR" sz="2000" dirty="0" smtClean="0"/>
              <a:t> </a:t>
            </a:r>
            <a:r>
              <a:rPr lang="fr-FR" sz="2000" dirty="0" err="1" smtClean="0"/>
              <a:t>cooperation</a:t>
            </a:r>
            <a:r>
              <a:rPr lang="fr-FR" sz="2000" dirty="0" smtClean="0"/>
              <a:t> </a:t>
            </a:r>
            <a:r>
              <a:rPr lang="fr-FR" sz="2000" dirty="0" err="1" smtClean="0"/>
              <a:t>with</a:t>
            </a:r>
            <a:r>
              <a:rPr lang="fr-FR" sz="2000" dirty="0" smtClean="0"/>
              <a:t> CT3, </a:t>
            </a:r>
            <a:r>
              <a:rPr lang="fr-FR" sz="2000" dirty="0" err="1" smtClean="0"/>
              <a:t>through</a:t>
            </a:r>
            <a:r>
              <a:rPr lang="fr-FR" sz="2000" dirty="0" smtClean="0"/>
              <a:t> cross-contributions and joint sessions. SA5 </a:t>
            </a:r>
            <a:r>
              <a:rPr lang="fr-FR" sz="2000" dirty="0" err="1" smtClean="0"/>
              <a:t>consulted</a:t>
            </a:r>
            <a:r>
              <a:rPr lang="fr-FR" sz="2000" dirty="0" smtClean="0"/>
              <a:t> for </a:t>
            </a:r>
            <a:r>
              <a:rPr lang="fr-FR" sz="2000" dirty="0" err="1" smtClean="0"/>
              <a:t>charging</a:t>
            </a:r>
            <a:r>
              <a:rPr lang="fr-FR" sz="2000" dirty="0" smtClean="0"/>
              <a:t> and trace management issues.</a:t>
            </a:r>
          </a:p>
          <a:p>
            <a:pPr lvl="1"/>
            <a:r>
              <a:rPr lang="fr-FR" sz="2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Warning</a:t>
            </a:r>
            <a:r>
              <a:rPr lang="fr-FR" sz="2000" dirty="0" smtClean="0"/>
              <a:t>: </a:t>
            </a:r>
            <a:r>
              <a:rPr lang="fr-FR" sz="2000" dirty="0" err="1" smtClean="0"/>
              <a:t>heavy</a:t>
            </a:r>
            <a:r>
              <a:rPr lang="fr-FR" sz="2000" dirty="0" smtClean="0"/>
              <a:t> </a:t>
            </a:r>
            <a:r>
              <a:rPr lang="fr-FR" sz="2000" dirty="0" err="1" smtClean="0"/>
              <a:t>workload</a:t>
            </a:r>
            <a:r>
              <a:rPr lang="fr-FR" sz="2000" dirty="0" smtClean="0"/>
              <a:t>, </a:t>
            </a:r>
            <a:r>
              <a:rPr lang="fr-FR" sz="2000" dirty="0" err="1" smtClean="0"/>
              <a:t>maybe</a:t>
            </a:r>
            <a:r>
              <a:rPr lang="fr-FR" sz="2000" dirty="0" smtClean="0"/>
              <a:t> to the </a:t>
            </a:r>
            <a:r>
              <a:rPr lang="fr-FR" sz="2000" dirty="0" err="1" smtClean="0"/>
              <a:t>detriment</a:t>
            </a:r>
            <a:r>
              <a:rPr lang="fr-FR" sz="2000" dirty="0" smtClean="0"/>
              <a:t> of </a:t>
            </a:r>
            <a:r>
              <a:rPr lang="fr-FR" sz="2000" dirty="0" err="1" smtClean="0"/>
              <a:t>other</a:t>
            </a:r>
            <a:r>
              <a:rPr lang="fr-FR" sz="2000" dirty="0" smtClean="0"/>
              <a:t> topics</a:t>
            </a:r>
          </a:p>
          <a:p>
            <a:pPr lvl="1"/>
            <a:endParaRPr lang="fr-FR" sz="2000" dirty="0" smtClean="0"/>
          </a:p>
          <a:p>
            <a:pPr>
              <a:lnSpc>
                <a:spcPct val="80000"/>
              </a:lnSpc>
              <a:defRPr/>
            </a:pPr>
            <a:r>
              <a:rPr lang="de-DE" altLang="ja-JP" sz="2400" kern="1200" dirty="0">
                <a:cs typeface="Arial" charset="0"/>
              </a:rPr>
              <a:t>Updates on IETF </a:t>
            </a:r>
            <a:r>
              <a:rPr lang="de-DE" altLang="ja-JP" sz="2400" kern="1200" dirty="0" err="1">
                <a:cs typeface="Arial" charset="0"/>
              </a:rPr>
              <a:t>dependencies</a:t>
            </a:r>
            <a:r>
              <a:rPr lang="de-DE" altLang="ja-JP" sz="2400" kern="1200" dirty="0">
                <a:cs typeface="Arial" charset="0"/>
              </a:rPr>
              <a:t>:</a:t>
            </a:r>
          </a:p>
          <a:p>
            <a:pPr lvl="1">
              <a:lnSpc>
                <a:spcPct val="80000"/>
              </a:lnSpc>
              <a:defRPr/>
            </a:pPr>
            <a:r>
              <a:rPr lang="fr-FR" sz="2000" dirty="0" err="1" smtClean="0"/>
              <a:t>draft</a:t>
            </a:r>
            <a:r>
              <a:rPr lang="fr-FR" sz="2000" dirty="0" smtClean="0"/>
              <a:t>-</a:t>
            </a:r>
            <a:r>
              <a:rPr lang="fr-FR" sz="2000" dirty="0" err="1" smtClean="0"/>
              <a:t>ietf</a:t>
            </a:r>
            <a:r>
              <a:rPr lang="fr-FR" sz="2000" dirty="0" smtClean="0"/>
              <a:t>-dime-</a:t>
            </a:r>
            <a:r>
              <a:rPr lang="fr-FR" sz="2000" dirty="0" err="1" smtClean="0"/>
              <a:t>load</a:t>
            </a:r>
            <a:r>
              <a:rPr lang="fr-FR" sz="2000" dirty="0"/>
              <a:t>	</a:t>
            </a:r>
            <a:r>
              <a:rPr lang="fr-FR" sz="2000" dirty="0" smtClean="0"/>
              <a:t>	</a:t>
            </a:r>
            <a:r>
              <a:rPr lang="fr-FR" sz="2000" dirty="0" smtClean="0">
                <a:sym typeface="Wingdings" panose="05000000000000000000" pitchFamily="2" charset="2"/>
              </a:rPr>
              <a:t> </a:t>
            </a:r>
            <a:r>
              <a:rPr lang="fr-FR" sz="2000" dirty="0">
                <a:solidFill>
                  <a:srgbClr val="FF0000"/>
                </a:solidFill>
                <a:sym typeface="Wingdings" panose="05000000000000000000" pitchFamily="2" charset="2"/>
              </a:rPr>
              <a:t>IETF Last Call</a:t>
            </a:r>
            <a:endParaRPr lang="nb-NO" sz="2000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GB" sz="2000" dirty="0"/>
              <a:t>draft-</a:t>
            </a:r>
            <a:r>
              <a:rPr lang="en-GB" sz="2000" dirty="0" err="1"/>
              <a:t>ietf</a:t>
            </a:r>
            <a:r>
              <a:rPr lang="en-GB" sz="2000" dirty="0"/>
              <a:t>-</a:t>
            </a:r>
            <a:r>
              <a:rPr lang="en-GB" sz="2000" dirty="0" err="1"/>
              <a:t>mmusic-dtls-sdp</a:t>
            </a:r>
            <a:r>
              <a:rPr lang="en-GB" sz="2000" dirty="0"/>
              <a:t> </a:t>
            </a:r>
            <a:r>
              <a:rPr lang="en-GB" sz="2000" dirty="0" smtClean="0"/>
              <a:t>		</a:t>
            </a:r>
            <a:r>
              <a:rPr lang="fr-FR" sz="2000" dirty="0" smtClean="0">
                <a:sym typeface="Wingdings" panose="05000000000000000000" pitchFamily="2" charset="2"/>
              </a:rPr>
              <a:t></a:t>
            </a:r>
            <a:r>
              <a:rPr lang="fr-FR" sz="2000" dirty="0" smtClean="0"/>
              <a:t> </a:t>
            </a:r>
            <a:r>
              <a:rPr lang="nb-NO" sz="2000" dirty="0">
                <a:solidFill>
                  <a:srgbClr val="FF0000"/>
                </a:solidFill>
                <a:cs typeface="Arial" panose="020B0604020202020204" pitchFamily="34" charset="0"/>
              </a:rPr>
              <a:t>Submitted to IESG</a:t>
            </a:r>
          </a:p>
          <a:p>
            <a:pPr lvl="1">
              <a:lnSpc>
                <a:spcPct val="80000"/>
              </a:lnSpc>
              <a:defRPr/>
            </a:pPr>
            <a:r>
              <a:rPr lang="en-GB" sz="2000" dirty="0" smtClean="0"/>
              <a:t>draft-ietf-mmusic-4572-update	</a:t>
            </a:r>
            <a:r>
              <a:rPr lang="fr-FR" sz="2000" dirty="0" smtClean="0">
                <a:sym typeface="Wingdings" panose="05000000000000000000" pitchFamily="2" charset="2"/>
              </a:rPr>
              <a:t> </a:t>
            </a:r>
            <a:r>
              <a:rPr lang="fr-FR" sz="2000" dirty="0">
                <a:solidFill>
                  <a:srgbClr val="FF0000"/>
                </a:solidFill>
                <a:sym typeface="Wingdings" panose="05000000000000000000" pitchFamily="2" charset="2"/>
              </a:rPr>
              <a:t>RFC Ed Queue</a:t>
            </a:r>
            <a:endParaRPr lang="nb-NO" sz="2000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9293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 idx="4294967295"/>
          </p:nvPr>
        </p:nvSpPr>
        <p:spPr>
          <a:xfrm>
            <a:off x="609600" y="381000"/>
            <a:ext cx="7772400" cy="114300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For CT Plenary action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49250" y="1435100"/>
            <a:ext cx="8686800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ja-JP" sz="2400" dirty="0" smtClean="0">
                <a:ea typeface="MS PGothic" pitchFamily="34" charset="-128"/>
                <a:cs typeface="Arial" pitchFamily="34" charset="0"/>
              </a:rPr>
              <a:t>On LTE_LIGHT_CON</a:t>
            </a:r>
            <a:endParaRPr lang="en-US" altLang="ja-JP" sz="2400" dirty="0">
              <a:ea typeface="MS PGothic" pitchFamily="34" charset="-128"/>
              <a:cs typeface="Arial" pitchFamily="34" charset="0"/>
            </a:endParaRPr>
          </a:p>
          <a:p>
            <a:pPr lvl="1"/>
            <a:r>
              <a:rPr lang="fr-FR" sz="1800" dirty="0"/>
              <a:t>WID has been </a:t>
            </a:r>
            <a:r>
              <a:rPr lang="fr-FR" sz="1800" dirty="0" err="1"/>
              <a:t>revised</a:t>
            </a:r>
            <a:r>
              <a:rPr lang="fr-FR" sz="1800" dirty="0"/>
              <a:t>, Exception </a:t>
            </a:r>
            <a:r>
              <a:rPr lang="fr-FR" sz="1800" dirty="0" err="1"/>
              <a:t>Sheet</a:t>
            </a:r>
            <a:r>
              <a:rPr lang="fr-FR" sz="1800" dirty="0"/>
              <a:t> has been </a:t>
            </a:r>
            <a:r>
              <a:rPr lang="fr-FR" sz="1800" dirty="0" err="1"/>
              <a:t>agreed</a:t>
            </a:r>
            <a:r>
              <a:rPr lang="fr-FR" sz="1800" dirty="0"/>
              <a:t>, LS </a:t>
            </a:r>
            <a:r>
              <a:rPr lang="fr-FR" sz="1800" dirty="0" err="1"/>
              <a:t>from</a:t>
            </a:r>
            <a:r>
              <a:rPr lang="fr-FR" sz="1800" dirty="0"/>
              <a:t> SA2 has been </a:t>
            </a:r>
            <a:r>
              <a:rPr lang="fr-FR" sz="1800" dirty="0" err="1" smtClean="0"/>
              <a:t>received</a:t>
            </a:r>
            <a:r>
              <a:rPr lang="fr-FR" sz="1800" dirty="0" smtClean="0"/>
              <a:t>… But CT4 </a:t>
            </a:r>
            <a:r>
              <a:rPr lang="fr-FR" sz="1800" dirty="0"/>
              <a:t>impacts are </a:t>
            </a:r>
            <a:r>
              <a:rPr lang="fr-FR" sz="1800" dirty="0" err="1"/>
              <a:t>still</a:t>
            </a:r>
            <a:r>
              <a:rPr lang="fr-FR" sz="1800" dirty="0"/>
              <a:t> </a:t>
            </a:r>
            <a:r>
              <a:rPr lang="fr-FR" sz="1800" dirty="0" err="1"/>
              <a:t>unknown</a:t>
            </a:r>
            <a:r>
              <a:rPr lang="fr-FR" sz="1800" dirty="0"/>
              <a:t>… </a:t>
            </a:r>
            <a:r>
              <a:rPr lang="fr-FR" sz="1800" dirty="0" err="1"/>
              <a:t>with</a:t>
            </a:r>
            <a:r>
              <a:rPr lang="fr-FR" sz="1800" dirty="0"/>
              <a:t> </a:t>
            </a:r>
            <a:r>
              <a:rPr lang="fr-FR" sz="1800" dirty="0" err="1"/>
              <a:t>only</a:t>
            </a:r>
            <a:r>
              <a:rPr lang="fr-FR" sz="1800" dirty="0"/>
              <a:t> </a:t>
            </a:r>
            <a:r>
              <a:rPr lang="fr-FR" sz="1800" dirty="0" err="1"/>
              <a:t>two</a:t>
            </a:r>
            <a:r>
              <a:rPr lang="fr-FR" sz="1800" dirty="0"/>
              <a:t> meetings to </a:t>
            </a:r>
            <a:r>
              <a:rPr lang="fr-FR" sz="1800" dirty="0" err="1"/>
              <a:t>complete</a:t>
            </a:r>
            <a:r>
              <a:rPr lang="fr-FR" sz="1800" dirty="0"/>
              <a:t> the stage 3 </a:t>
            </a:r>
            <a:r>
              <a:rPr lang="fr-FR" sz="1800" dirty="0" err="1"/>
              <a:t>work</a:t>
            </a:r>
            <a:r>
              <a:rPr lang="fr-FR" sz="1800" dirty="0"/>
              <a:t> in Rel-14!</a:t>
            </a:r>
          </a:p>
          <a:p>
            <a:pPr lvl="1"/>
            <a:r>
              <a:rPr lang="fr-FR" sz="1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Warning</a:t>
            </a:r>
            <a:r>
              <a:rPr lang="fr-FR" sz="1800" dirty="0"/>
              <a:t>: </a:t>
            </a:r>
            <a:r>
              <a:rPr lang="en-GB" altLang="ja-JP" sz="1800" dirty="0" smtClean="0">
                <a:ea typeface="MS PGothic" pitchFamily="34" charset="-128"/>
                <a:cs typeface="Arial" pitchFamily="34" charset="0"/>
              </a:rPr>
              <a:t>Stage 2 requirements are not available and </a:t>
            </a:r>
            <a:r>
              <a:rPr lang="en-GB" altLang="ja-JP" sz="1800" b="1" dirty="0" smtClean="0">
                <a:solidFill>
                  <a:srgbClr val="FF0000"/>
                </a:solidFill>
                <a:ea typeface="MS PGothic" pitchFamily="34" charset="-128"/>
                <a:cs typeface="Arial" pitchFamily="34" charset="0"/>
              </a:rPr>
              <a:t>SA2 inputs are still required  </a:t>
            </a:r>
          </a:p>
          <a:p>
            <a:pPr lvl="1"/>
            <a:endParaRPr lang="en-GB" altLang="ja-JP" sz="1800" dirty="0" smtClean="0">
              <a:ea typeface="MS PGothic" pitchFamily="34" charset="-128"/>
              <a:cs typeface="Arial" pitchFamily="34" charset="0"/>
            </a:endParaRPr>
          </a:p>
          <a:p>
            <a:r>
              <a:rPr lang="en-US" sz="2400" dirty="0">
                <a:cs typeface="Arial" panose="020B0604020202020204" pitchFamily="34" charset="0"/>
              </a:rPr>
              <a:t>On Group based enhancements in the network capability exposure functions (GENCEF)</a:t>
            </a:r>
            <a:r>
              <a:rPr lang="en-US" sz="2400" dirty="0" smtClean="0">
                <a:cs typeface="Arial" panose="020B0604020202020204" pitchFamily="34" charset="0"/>
              </a:rPr>
              <a:t>. </a:t>
            </a:r>
          </a:p>
          <a:p>
            <a:pPr lvl="1"/>
            <a:r>
              <a:rPr lang="en-US" sz="2000" dirty="0" smtClean="0">
                <a:cs typeface="Arial" panose="020B0604020202020204" pitchFamily="34" charset="0"/>
              </a:rPr>
              <a:t>No CT4 aspects WID on GENCEF</a:t>
            </a:r>
          </a:p>
          <a:p>
            <a:pPr lvl="1"/>
            <a:r>
              <a:rPr lang="en-GB" sz="2000" dirty="0" smtClean="0"/>
              <a:t>But impacts on </a:t>
            </a:r>
            <a:r>
              <a:rPr lang="en-GB" sz="2000" dirty="0"/>
              <a:t>TS 29.336, TS29.230 and TS 23.008 to support group based monitoring event configuration and </a:t>
            </a:r>
            <a:r>
              <a:rPr lang="en-GB" sz="2000" dirty="0" smtClean="0"/>
              <a:t>reporting.</a:t>
            </a:r>
          </a:p>
          <a:p>
            <a:pPr lvl="1"/>
            <a:r>
              <a:rPr lang="en-GB" sz="2000" dirty="0" smtClean="0"/>
              <a:t>Exception Sheet provided to allow to complete CT4 aspects.</a:t>
            </a:r>
          </a:p>
          <a:p>
            <a:pPr lvl="1"/>
            <a:r>
              <a:rPr lang="fr-FR" sz="2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Warning</a:t>
            </a:r>
            <a:r>
              <a:rPr lang="fr-FR" sz="2000" dirty="0"/>
              <a:t>: </a:t>
            </a:r>
            <a:r>
              <a:rPr lang="en-GB" sz="2000" dirty="0" smtClean="0"/>
              <a:t>Ensure that SA is made aware and does not declare the WI as completed.</a:t>
            </a:r>
            <a:endParaRPr lang="en-US" altLang="zh-CN" sz="1400" b="1" kern="0" dirty="0" smtClean="0">
              <a:solidFill>
                <a:srgbClr val="72AF2F"/>
              </a:solidFill>
              <a:ea typeface="宋体" charset="-122"/>
            </a:endParaRPr>
          </a:p>
          <a:p>
            <a:pPr marL="342900" lvl="1" indent="-342900">
              <a:buClrTx/>
              <a:buFont typeface="Arial" charset="0"/>
              <a:buBlip>
                <a:blip r:embed="rId2"/>
              </a:buBlip>
              <a:defRPr/>
            </a:pPr>
            <a:endParaRPr lang="en-US" altLang="ja-JP" sz="1600" kern="0" dirty="0"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95783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514350" y="381000"/>
            <a:ext cx="6848475" cy="762000"/>
          </a:xfrm>
        </p:spPr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CRs to CT Plenary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>
          <a:xfrm>
            <a:off x="874713" y="1335088"/>
            <a:ext cx="7907337" cy="473075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dirty="0" smtClean="0">
                <a:cs typeface="Arial" pitchFamily="34" charset="0"/>
              </a:rPr>
              <a:t>CRs agreed at:	CT4#74bis and CT4#75</a:t>
            </a:r>
            <a:r>
              <a:rPr lang="en-US" sz="2400" dirty="0">
                <a:cs typeface="Arial" pitchFamily="34" charset="0"/>
              </a:rPr>
              <a:t>	 </a:t>
            </a:r>
            <a:r>
              <a:rPr lang="en-US" sz="2400" dirty="0" smtClean="0">
                <a:cs typeface="Arial" pitchFamily="34" charset="0"/>
              </a:rPr>
              <a:t>	  		</a:t>
            </a:r>
            <a:endParaRPr lang="en-US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sz="2000" dirty="0" smtClean="0">
                <a:cs typeface="Arial" pitchFamily="34" charset="0"/>
              </a:rPr>
              <a:t>Rel-8	=</a:t>
            </a:r>
            <a:r>
              <a:rPr lang="en-US" sz="2000" dirty="0">
                <a:cs typeface="Arial" pitchFamily="34" charset="0"/>
              </a:rPr>
              <a:t>	</a:t>
            </a:r>
            <a:r>
              <a:rPr lang="en-US" sz="2000" dirty="0" smtClean="0">
                <a:cs typeface="Arial" pitchFamily="34" charset="0"/>
              </a:rPr>
              <a:t>0	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Rel-9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Rel-10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Rel-11	=	0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Rel-12	=	0	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Rel-13	=	15			</a:t>
            </a:r>
            <a:endParaRPr lang="en-US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Rel-14</a:t>
            </a:r>
            <a:r>
              <a:rPr lang="en-GB" sz="2000" dirty="0">
                <a:cs typeface="Arial" pitchFamily="34" charset="0"/>
              </a:rPr>
              <a:t>	</a:t>
            </a:r>
            <a:r>
              <a:rPr lang="en-GB" sz="2000" dirty="0" smtClean="0">
                <a:cs typeface="Arial" pitchFamily="34" charset="0"/>
              </a:rPr>
              <a:t>=	109		</a:t>
            </a:r>
          </a:p>
          <a:p>
            <a:pPr lvl="1">
              <a:lnSpc>
                <a:spcPct val="80000"/>
              </a:lnSpc>
            </a:pPr>
            <a:endParaRPr lang="en-GB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No mirror CRs are included in these figures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Rel-8 to Rel-13 CRs are under FASMO acceptance, i.e. CRs that solve Frequent and Serious </a:t>
            </a:r>
            <a:r>
              <a:rPr lang="en-GB" sz="2000" dirty="0" err="1" smtClean="0">
                <a:cs typeface="Arial" pitchFamily="34" charset="0"/>
              </a:rPr>
              <a:t>Mis</a:t>
            </a:r>
            <a:r>
              <a:rPr lang="en-GB" sz="2000" dirty="0" smtClean="0">
                <a:cs typeface="Arial" pitchFamily="34" charset="0"/>
              </a:rPr>
              <a:t>-operation Only are accepted.</a:t>
            </a:r>
          </a:p>
          <a:p>
            <a:pPr lvl="2">
              <a:lnSpc>
                <a:spcPct val="80000"/>
              </a:lnSpc>
            </a:pPr>
            <a:r>
              <a:rPr lang="en-GB" sz="1600" dirty="0" smtClean="0">
                <a:cs typeface="Arial" pitchFamily="34" charset="0"/>
              </a:rPr>
              <a:t>Careful check of the “Consequences if not approved” even for Rel-13 CRs</a:t>
            </a:r>
            <a:endParaRPr lang="en-US" altLang="de-DE" sz="2400" dirty="0" smtClean="0"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457200" y="390524"/>
            <a:ext cx="6834188" cy="695325"/>
          </a:xfrm>
        </p:spPr>
        <p:txBody>
          <a:bodyPr/>
          <a:lstStyle/>
          <a:p>
            <a:r>
              <a:rPr lang="nb-NO" altLang="de-DE" dirty="0" smtClean="0">
                <a:latin typeface="Arial" charset="0"/>
                <a:cs typeface="Arial" charset="0"/>
              </a:rPr>
              <a:t>CRs for </a:t>
            </a:r>
            <a:r>
              <a:rPr lang="de-DE" altLang="de-DE" dirty="0" smtClean="0">
                <a:latin typeface="Arial" charset="0"/>
                <a:cs typeface="Arial" charset="0"/>
              </a:rPr>
              <a:t>C</a:t>
            </a:r>
            <a:r>
              <a:rPr lang="nb-NO" altLang="de-DE" dirty="0" smtClean="0">
                <a:latin typeface="Arial" charset="0"/>
                <a:cs typeface="Arial" charset="0"/>
              </a:rPr>
              <a:t>onditional </a:t>
            </a:r>
            <a:r>
              <a:rPr lang="de-DE" altLang="de-DE" dirty="0" smtClean="0">
                <a:latin typeface="Arial" charset="0"/>
                <a:cs typeface="Arial" charset="0"/>
              </a:rPr>
              <a:t>A</a:t>
            </a:r>
            <a:r>
              <a:rPr lang="nb-NO" altLang="de-DE" dirty="0" smtClean="0">
                <a:latin typeface="Arial" charset="0"/>
                <a:cs typeface="Arial" charset="0"/>
              </a:rPr>
              <a:t>pproval (CT</a:t>
            </a:r>
            <a:r>
              <a:rPr lang="de-DE" altLang="de-DE" dirty="0" smtClean="0">
                <a:latin typeface="Arial" charset="0"/>
                <a:cs typeface="Arial" charset="0"/>
              </a:rPr>
              <a:t>4</a:t>
            </a:r>
            <a:r>
              <a:rPr lang="nb-NO" altLang="de-DE" dirty="0" smtClean="0">
                <a:latin typeface="Arial" charset="0"/>
                <a:cs typeface="Arial" charset="0"/>
              </a:rPr>
              <a:t>)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9699" name="Rectangle 1097"/>
          <p:cNvSpPr>
            <a:spLocks noChangeArrowheads="1"/>
          </p:cNvSpPr>
          <p:nvPr/>
        </p:nvSpPr>
        <p:spPr bwMode="auto">
          <a:xfrm>
            <a:off x="0" y="-576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0" name="Rectangle 1098"/>
          <p:cNvSpPr>
            <a:spLocks noChangeArrowheads="1"/>
          </p:cNvSpPr>
          <p:nvPr/>
        </p:nvSpPr>
        <p:spPr bwMode="auto">
          <a:xfrm>
            <a:off x="0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1" name="Rectangle 1248"/>
          <p:cNvSpPr>
            <a:spLocks noChangeArrowheads="1"/>
          </p:cNvSpPr>
          <p:nvPr/>
        </p:nvSpPr>
        <p:spPr bwMode="auto">
          <a:xfrm>
            <a:off x="0" y="7434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2" name="Rectangle 1256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3" name="Rectangle 1417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4" name="Rectangle 3668"/>
          <p:cNvSpPr>
            <a:spLocks noChangeArrowheads="1"/>
          </p:cNvSpPr>
          <p:nvPr/>
        </p:nvSpPr>
        <p:spPr bwMode="auto">
          <a:xfrm>
            <a:off x="0" y="-24526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9575641"/>
              </p:ext>
            </p:extLst>
          </p:nvPr>
        </p:nvGraphicFramePr>
        <p:xfrm>
          <a:off x="250288" y="1449261"/>
          <a:ext cx="8643424" cy="2135352"/>
        </p:xfrm>
        <a:graphic>
          <a:graphicData uri="http://schemas.openxmlformats.org/drawingml/2006/table">
            <a:tbl>
              <a:tblPr/>
              <a:tblGrid>
                <a:gridCol w="811416"/>
                <a:gridCol w="675656"/>
                <a:gridCol w="487680"/>
                <a:gridCol w="594360"/>
                <a:gridCol w="2106052"/>
                <a:gridCol w="466657"/>
                <a:gridCol w="777252"/>
                <a:gridCol w="1377224"/>
                <a:gridCol w="1347127"/>
              </a:tblGrid>
              <a:tr h="55098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6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CP-17#</a:t>
                      </a:r>
                      <a:endParaRPr lang="en-GB" sz="16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TS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CR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Rel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Title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Cat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TD#</a:t>
                      </a:r>
                      <a:endParaRPr lang="en-GB" sz="16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Work Item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Other </a:t>
                      </a:r>
                      <a:r>
                        <a:rPr lang="en-GB" sz="16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Aff</a:t>
                      </a: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Specs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4376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0032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29.281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0080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Rel-14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Support for transport level packet marking over GTP-U interfaces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05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C4-171355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TEI14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23.401-3200</a:t>
                      </a:r>
                      <a:endParaRPr lang="fr-FR" sz="105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fr-FR" sz="105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069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0039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29.128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0044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Rel-14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SCEF Initiated T6 Release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05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B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C4-171331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CIoT_Ext</a:t>
                      </a: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-CT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23.682-0259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884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0040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29.060</a:t>
                      </a:r>
                      <a:endParaRPr lang="fr-FR" sz="105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1051</a:t>
                      </a:r>
                      <a:endParaRPr lang="fr-FR" sz="105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Rel-14</a:t>
                      </a:r>
                      <a:endParaRPr lang="fr-FR" sz="105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RAB Setup information in the IRAT handover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05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F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C4-171421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TEI14,SAES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23.401-3167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514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0040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29.274</a:t>
                      </a:r>
                      <a:endParaRPr lang="fr-FR" sz="105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1814</a:t>
                      </a:r>
                      <a:endParaRPr lang="fr-FR" sz="105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Rel-14</a:t>
                      </a:r>
                      <a:endParaRPr lang="fr-FR" sz="105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Support of long and short Macro </a:t>
                      </a:r>
                      <a:r>
                        <a:rPr lang="en-GB" sz="1050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eNodeB</a:t>
                      </a: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IDs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05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F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C4-171466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LTE_FNBID-Core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36.413-1502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 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ZoneTexte 1"/>
          <p:cNvSpPr txBox="1"/>
          <p:nvPr/>
        </p:nvSpPr>
        <p:spPr>
          <a:xfrm>
            <a:off x="614363" y="5457074"/>
            <a:ext cx="1066800" cy="2462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SA</a:t>
            </a:r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614363" y="5738537"/>
            <a:ext cx="1066800" cy="2462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RAN</a:t>
            </a:r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614363" y="6043482"/>
            <a:ext cx="1066800" cy="246221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CT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Rel-14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514475"/>
            <a:ext cx="8567737" cy="494008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altLang="de-DE" sz="2400" dirty="0" smtClean="0">
                <a:cs typeface="Arial" charset="0"/>
              </a:rPr>
              <a:t>Rel-14 </a:t>
            </a:r>
            <a:r>
              <a:rPr lang="en-GB" altLang="de-DE" sz="2400" dirty="0">
                <a:cs typeface="Arial" charset="0"/>
              </a:rPr>
              <a:t>CRs (Category B, C &amp; F)</a:t>
            </a:r>
            <a:endParaRPr lang="en-GB" altLang="de-DE" sz="20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109 agreed CRs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Update of the Diameter base protocol reference in all Diameter specs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Extension of MMCMH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>
                <a:cs typeface="Arial" charset="0"/>
              </a:rPr>
              <a:t>Enhanced coverage and Inter-RAT </a:t>
            </a:r>
            <a:r>
              <a:rPr lang="en-GB" altLang="de-DE" sz="1800" dirty="0" smtClean="0">
                <a:cs typeface="Arial" charset="0"/>
              </a:rPr>
              <a:t>PDN-Continuity for </a:t>
            </a:r>
            <a:r>
              <a:rPr lang="en-GB" altLang="de-DE" sz="1800" dirty="0" err="1" smtClean="0">
                <a:cs typeface="Arial" charset="0"/>
              </a:rPr>
              <a:t>CIoT</a:t>
            </a:r>
            <a:endParaRPr lang="en-US" altLang="de-DE" sz="1800" dirty="0" smtClean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altLang="de-DE" sz="1800" dirty="0" smtClean="0">
                <a:cs typeface="Arial" charset="0"/>
              </a:rPr>
              <a:t>Support of V2X</a:t>
            </a:r>
          </a:p>
          <a:p>
            <a:pPr lvl="1">
              <a:lnSpc>
                <a:spcPct val="90000"/>
              </a:lnSpc>
              <a:defRPr/>
            </a:pPr>
            <a:r>
              <a:rPr lang="en-US" altLang="de-DE" sz="1800" dirty="0" smtClean="0">
                <a:cs typeface="Arial" charset="0"/>
              </a:rPr>
              <a:t>Support of </a:t>
            </a:r>
            <a:r>
              <a:rPr lang="en-US" altLang="de-DE" sz="1800" dirty="0" err="1" smtClean="0">
                <a:cs typeface="Arial" charset="0"/>
              </a:rPr>
              <a:t>MCVideo</a:t>
            </a:r>
            <a:r>
              <a:rPr lang="en-US" altLang="de-DE" sz="1800" dirty="0" smtClean="0">
                <a:cs typeface="Arial" charset="0"/>
              </a:rPr>
              <a:t> and </a:t>
            </a:r>
            <a:r>
              <a:rPr lang="en-US" altLang="de-DE" sz="1800" dirty="0" err="1" smtClean="0">
                <a:cs typeface="Arial" charset="0"/>
              </a:rPr>
              <a:t>MCData</a:t>
            </a:r>
            <a:r>
              <a:rPr lang="en-US" altLang="de-DE" sz="1800" dirty="0" smtClean="0">
                <a:cs typeface="Arial" charset="0"/>
              </a:rPr>
              <a:t> services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endParaRPr lang="en-GB" altLang="de-DE" sz="1800" dirty="0">
              <a:cs typeface="Arial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GB" altLang="de-DE" sz="2400" dirty="0">
                <a:cs typeface="Arial" charset="0"/>
              </a:rPr>
              <a:t>CRs were agreed under the following work items: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 smtClean="0">
                <a:cs typeface="Arial" charset="0"/>
              </a:rPr>
              <a:t>GTP related:</a:t>
            </a:r>
            <a:br>
              <a:rPr lang="en-GB" altLang="de-DE" sz="2000" dirty="0" smtClean="0">
                <a:cs typeface="Arial" charset="0"/>
              </a:rPr>
            </a:br>
            <a:r>
              <a:rPr lang="en-GB" altLang="de-DE" sz="1800" dirty="0" err="1" smtClean="0">
                <a:cs typeface="Arial" charset="0"/>
              </a:rPr>
              <a:t>CIoT_Ext</a:t>
            </a:r>
            <a:r>
              <a:rPr lang="en-GB" altLang="de-DE" sz="1800" dirty="0" smtClean="0">
                <a:cs typeface="Arial" charset="0"/>
              </a:rPr>
              <a:t>-CT, TEI14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 smtClean="0">
                <a:cs typeface="Arial" charset="0"/>
              </a:rPr>
              <a:t>Diameter related:</a:t>
            </a:r>
            <a:br>
              <a:rPr lang="en-GB" altLang="de-DE" sz="2000" dirty="0" smtClean="0">
                <a:cs typeface="Arial" charset="0"/>
              </a:rPr>
            </a:br>
            <a:r>
              <a:rPr lang="en-GB" altLang="de-DE" sz="1800" dirty="0" err="1" smtClean="0">
                <a:cs typeface="Arial" charset="0"/>
              </a:rPr>
              <a:t>CIoT_Ext</a:t>
            </a:r>
            <a:r>
              <a:rPr lang="en-GB" altLang="de-DE" sz="1800" dirty="0" smtClean="0">
                <a:cs typeface="Arial" charset="0"/>
              </a:rPr>
              <a:t>-CT, DBPU, ERP-CT, EWE-CT, </a:t>
            </a:r>
            <a:r>
              <a:rPr lang="en-GB" altLang="de-DE" sz="1800" dirty="0" err="1" smtClean="0">
                <a:cs typeface="Arial" charset="0"/>
              </a:rPr>
              <a:t>MCImp</a:t>
            </a:r>
            <a:r>
              <a:rPr lang="en-GB" altLang="de-DE" sz="1800" dirty="0" smtClean="0">
                <a:cs typeface="Arial" charset="0"/>
              </a:rPr>
              <a:t>-</a:t>
            </a:r>
            <a:r>
              <a:rPr lang="en-GB" altLang="de-DE" sz="1800" dirty="0" err="1" smtClean="0">
                <a:cs typeface="Arial" charset="0"/>
              </a:rPr>
              <a:t>eMCPTT</a:t>
            </a:r>
            <a:r>
              <a:rPr lang="en-GB" altLang="de-DE" sz="1800" dirty="0" smtClean="0">
                <a:cs typeface="Arial" charset="0"/>
              </a:rPr>
              <a:t>-CT, </a:t>
            </a:r>
            <a:r>
              <a:rPr lang="en-GB" altLang="de-DE" sz="1800" dirty="0" err="1" smtClean="0">
                <a:cs typeface="Arial" charset="0"/>
              </a:rPr>
              <a:t>MCImp</a:t>
            </a:r>
            <a:r>
              <a:rPr lang="en-GB" altLang="de-DE" sz="1800" dirty="0" smtClean="0">
                <a:cs typeface="Arial" charset="0"/>
              </a:rPr>
              <a:t>-MCVIDEO-CT, </a:t>
            </a:r>
            <a:r>
              <a:rPr lang="en-GB" altLang="de-DE" sz="1800" dirty="0" err="1" smtClean="0">
                <a:cs typeface="Arial" charset="0"/>
              </a:rPr>
              <a:t>MCImp</a:t>
            </a:r>
            <a:r>
              <a:rPr lang="en-GB" altLang="de-DE" sz="1800" dirty="0" smtClean="0">
                <a:cs typeface="Arial" charset="0"/>
              </a:rPr>
              <a:t>-MCDATA-CT, MONTE-CT, </a:t>
            </a:r>
            <a:r>
              <a:rPr lang="en-GB" altLang="de-DE" sz="1800" dirty="0" err="1" smtClean="0">
                <a:cs typeface="Arial" charset="0"/>
              </a:rPr>
              <a:t>NonIP_GPRS</a:t>
            </a:r>
            <a:r>
              <a:rPr lang="en-GB" altLang="de-DE" sz="1800" dirty="0" smtClean="0">
                <a:cs typeface="Arial" charset="0"/>
              </a:rPr>
              <a:t>-CT, SEW2-CT</a:t>
            </a:r>
            <a:r>
              <a:rPr lang="en-GB" altLang="de-DE" sz="2000" dirty="0" smtClean="0">
                <a:cs typeface="Arial" charset="0"/>
              </a:rPr>
              <a:t>,</a:t>
            </a:r>
            <a:r>
              <a:rPr lang="en-GB" altLang="de-DE" sz="1800" dirty="0" smtClean="0">
                <a:cs typeface="Arial" charset="0"/>
              </a:rPr>
              <a:t> </a:t>
            </a:r>
            <a:r>
              <a:rPr lang="en-GB" altLang="de-DE" sz="1800" dirty="0">
                <a:cs typeface="Arial" charset="0"/>
              </a:rPr>
              <a:t>TEI14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 smtClean="0">
                <a:cs typeface="Arial" charset="0"/>
              </a:rPr>
              <a:t>Other: </a:t>
            </a:r>
            <a:r>
              <a:rPr lang="en-GB" altLang="de-DE" sz="1800" dirty="0" err="1" smtClean="0">
                <a:cs typeface="Arial" charset="0"/>
              </a:rPr>
              <a:t>MMCMH_Enh</a:t>
            </a:r>
            <a:r>
              <a:rPr lang="en-GB" altLang="de-DE" sz="1800" dirty="0" smtClean="0">
                <a:cs typeface="Arial" charset="0"/>
              </a:rPr>
              <a:t>-CT</a:t>
            </a:r>
            <a:r>
              <a:rPr lang="en-GB" altLang="de-DE" sz="1800" dirty="0">
                <a:cs typeface="Arial" charset="0"/>
              </a:rPr>
              <a:t>, </a:t>
            </a:r>
            <a:r>
              <a:rPr lang="en-GB" altLang="de-DE" sz="1800" dirty="0" err="1" smtClean="0">
                <a:cs typeface="Arial" charset="0"/>
              </a:rPr>
              <a:t>eDECOR</a:t>
            </a:r>
            <a:r>
              <a:rPr lang="en-GB" altLang="de-DE" sz="1800" dirty="0" smtClean="0">
                <a:cs typeface="Arial" charset="0"/>
              </a:rPr>
              <a:t>-CT, TEI14</a:t>
            </a:r>
            <a:endParaRPr lang="en-GB" altLang="de-DE" sz="1800" dirty="0">
              <a:ea typeface="MS PGothic" pitchFamily="34" charset="-128"/>
              <a:cs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514475"/>
            <a:ext cx="8567737" cy="494008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altLang="de-DE" sz="2400" dirty="0" smtClean="0">
                <a:cs typeface="Arial" charset="0"/>
              </a:rPr>
              <a:t>Rel-13 </a:t>
            </a:r>
            <a:r>
              <a:rPr lang="en-GB" altLang="de-DE" sz="2400" dirty="0">
                <a:cs typeface="Arial" charset="0"/>
              </a:rPr>
              <a:t>CRs (Category </a:t>
            </a:r>
            <a:r>
              <a:rPr lang="en-GB" altLang="de-DE" sz="2400" dirty="0" smtClean="0">
                <a:cs typeface="Arial" charset="0"/>
              </a:rPr>
              <a:t>C </a:t>
            </a:r>
            <a:r>
              <a:rPr lang="en-GB" altLang="de-DE" sz="2400" dirty="0">
                <a:cs typeface="Arial" charset="0"/>
              </a:rPr>
              <a:t>&amp; F)</a:t>
            </a:r>
            <a:endParaRPr lang="en-GB" altLang="de-DE" sz="20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15 agreed CRs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>
                <a:cs typeface="Arial" charset="0"/>
              </a:rPr>
              <a:t>Rel-13 is considered as frozen, taking into only serious </a:t>
            </a:r>
            <a:r>
              <a:rPr lang="en-GB" altLang="de-DE" sz="1800" dirty="0" smtClean="0">
                <a:cs typeface="Arial" charset="0"/>
              </a:rPr>
              <a:t>FASMO.</a:t>
            </a:r>
          </a:p>
          <a:p>
            <a:pPr lvl="1">
              <a:lnSpc>
                <a:spcPct val="90000"/>
              </a:lnSpc>
              <a:defRPr/>
            </a:pPr>
            <a:endParaRPr lang="en-GB" altLang="de-DE" sz="1800" dirty="0">
              <a:cs typeface="Arial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GB" altLang="de-DE" sz="2400" dirty="0">
                <a:cs typeface="Arial" charset="0"/>
              </a:rPr>
              <a:t>CRs were agreed under the following work items:</a:t>
            </a: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>
                <a:cs typeface="Arial" charset="0"/>
              </a:rPr>
              <a:t>GTP related:</a:t>
            </a:r>
            <a:br>
              <a:rPr lang="en-GB" altLang="de-DE" sz="2000" dirty="0">
                <a:cs typeface="Arial" charset="0"/>
              </a:rPr>
            </a:br>
            <a:r>
              <a:rPr lang="en-GB" altLang="de-DE" sz="1800" dirty="0" err="1" smtClean="0">
                <a:cs typeface="Arial" charset="0"/>
              </a:rPr>
              <a:t>MCImp</a:t>
            </a:r>
            <a:r>
              <a:rPr lang="en-GB" altLang="de-DE" sz="1800" dirty="0" smtClean="0">
                <a:cs typeface="Arial" charset="0"/>
              </a:rPr>
              <a:t>-</a:t>
            </a:r>
            <a:r>
              <a:rPr lang="en-GB" altLang="de-DE" sz="1800" dirty="0" err="1" smtClean="0">
                <a:cs typeface="Arial" charset="0"/>
              </a:rPr>
              <a:t>eMCPTT</a:t>
            </a:r>
            <a:r>
              <a:rPr lang="en-GB" altLang="de-DE" sz="1800" dirty="0" smtClean="0">
                <a:cs typeface="Arial" charset="0"/>
              </a:rPr>
              <a:t>-CT, </a:t>
            </a:r>
            <a:r>
              <a:rPr lang="en-GB" altLang="de-DE" sz="1800" dirty="0" err="1" smtClean="0">
                <a:cs typeface="Arial" charset="0"/>
              </a:rPr>
              <a:t>eDRX</a:t>
            </a:r>
            <a:r>
              <a:rPr lang="en-GB" altLang="de-DE" sz="1800" dirty="0" smtClean="0">
                <a:cs typeface="Arial" charset="0"/>
              </a:rPr>
              <a:t>-CT, EPC_SIG_RACE, TEI13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>
                <a:cs typeface="Arial" charset="0"/>
              </a:rPr>
              <a:t>Diameter related:</a:t>
            </a:r>
            <a:br>
              <a:rPr lang="en-GB" altLang="de-DE" sz="2000" dirty="0">
                <a:cs typeface="Arial" charset="0"/>
              </a:rPr>
            </a:br>
            <a:r>
              <a:rPr lang="en-GB" altLang="de-DE" sz="1800" dirty="0" err="1" smtClean="0">
                <a:cs typeface="Arial" charset="0"/>
              </a:rPr>
              <a:t>HLCom</a:t>
            </a:r>
            <a:r>
              <a:rPr lang="en-GB" altLang="de-DE" sz="1800" dirty="0" smtClean="0">
                <a:cs typeface="Arial" charset="0"/>
              </a:rPr>
              <a:t>-CT, MONTE-CT, TEI13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2000" dirty="0">
                <a:cs typeface="Arial" charset="0"/>
              </a:rPr>
              <a:t>Other:</a:t>
            </a:r>
            <a:br>
              <a:rPr lang="en-GB" altLang="de-DE" sz="2000" dirty="0">
                <a:cs typeface="Arial" charset="0"/>
              </a:rPr>
            </a:br>
            <a:r>
              <a:rPr lang="en-GB" altLang="de-DE" sz="1800" dirty="0" smtClean="0">
                <a:cs typeface="Arial" charset="0"/>
              </a:rPr>
              <a:t>WebRCTH248DC, TEI13</a:t>
            </a:r>
            <a:endParaRPr lang="en-GB" altLang="de-DE" sz="1800" dirty="0">
              <a:ea typeface="MS PGothic" pitchFamily="34" charset="-128"/>
              <a:cs typeface="Arial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 idx="4294967295"/>
          </p:nvPr>
        </p:nvSpPr>
        <p:spPr>
          <a:xfrm>
            <a:off x="457200" y="284163"/>
            <a:ext cx="6834188" cy="1143000"/>
          </a:xfrm>
        </p:spPr>
        <p:txBody>
          <a:bodyPr/>
          <a:lstStyle/>
          <a:p>
            <a:pPr eaLnBrk="1" hangingPunct="1"/>
            <a:r>
              <a:rPr lang="en-US" altLang="de-DE" dirty="0" smtClean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altLang="de-DE" dirty="0" smtClean="0">
                <a:latin typeface="Arial" pitchFamily="34" charset="0"/>
                <a:cs typeface="Arial" pitchFamily="34" charset="0"/>
              </a:rPr>
              <a:t>Organisation </a:t>
            </a:r>
          </a:p>
        </p:txBody>
      </p:sp>
      <p:sp>
        <p:nvSpPr>
          <p:cNvPr id="16387" name="Content Placeholder 2"/>
          <p:cNvSpPr txBox="1">
            <a:spLocks/>
          </p:cNvSpPr>
          <p:nvPr/>
        </p:nvSpPr>
        <p:spPr bwMode="auto">
          <a:xfrm>
            <a:off x="3900488" y="1385889"/>
            <a:ext cx="4927600" cy="442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latin typeface="+mn-lt"/>
                <a:cs typeface="Arial" charset="0"/>
              </a:rPr>
              <a:t>Meetings since the last CT plenary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CT4#75bis (Spokane, USA)</a:t>
            </a: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Limited scope (mainly CUPS)</a:t>
            </a:r>
            <a:endParaRPr lang="en-US" altLang="de-DE" sz="1600" dirty="0">
              <a:latin typeface="+mn-lt"/>
              <a:cs typeface="Arial" charset="0"/>
            </a:endParaRP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130 </a:t>
            </a:r>
            <a:r>
              <a:rPr lang="en-US" altLang="de-DE" sz="1600" dirty="0">
                <a:latin typeface="+mn-lt"/>
                <a:cs typeface="Arial" charset="0"/>
              </a:rPr>
              <a:t>input documents – all </a:t>
            </a:r>
            <a:r>
              <a:rPr lang="en-US" altLang="de-DE" sz="1600" dirty="0" smtClean="0">
                <a:latin typeface="+mn-lt"/>
                <a:cs typeface="Arial" charset="0"/>
              </a:rPr>
              <a:t>treated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CT4#76 (Dubrovnik, Croatia)</a:t>
            </a:r>
            <a:endParaRPr lang="en-US" altLang="de-DE" sz="1800" dirty="0">
              <a:latin typeface="+mn-lt"/>
              <a:cs typeface="Arial" charset="0"/>
            </a:endParaRP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468 </a:t>
            </a:r>
            <a:r>
              <a:rPr lang="en-US" altLang="de-DE" sz="1600" dirty="0">
                <a:latin typeface="+mn-lt"/>
                <a:cs typeface="Arial" charset="0"/>
              </a:rPr>
              <a:t>input documents – all </a:t>
            </a:r>
            <a:r>
              <a:rPr lang="en-US" altLang="de-DE" sz="1600" dirty="0" smtClean="0">
                <a:latin typeface="+mn-lt"/>
                <a:cs typeface="Arial" charset="0"/>
              </a:rPr>
              <a:t>treated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600" dirty="0" smtClean="0">
                <a:latin typeface="+mn-lt"/>
                <a:cs typeface="Arial" charset="0"/>
              </a:rPr>
              <a:t>Meeting Report in CP-170009</a:t>
            </a: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endParaRPr lang="de-DE" altLang="de-DE" sz="1600" dirty="0" smtClean="0">
              <a:latin typeface="+mn-lt"/>
              <a:cs typeface="Arial" charset="0"/>
            </a:endParaRPr>
          </a:p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Upcoming Meetings before the next CT </a:t>
            </a:r>
            <a:r>
              <a:rPr lang="en-US" altLang="de-DE" sz="1800" dirty="0">
                <a:latin typeface="+mn-lt"/>
                <a:cs typeface="Arial" charset="0"/>
              </a:rPr>
              <a:t>plenary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CT4#77 (</a:t>
            </a:r>
            <a:r>
              <a:rPr lang="en-US" altLang="de-DE" sz="1800" dirty="0">
                <a:latin typeface="+mn-lt"/>
                <a:cs typeface="Arial" charset="0"/>
              </a:rPr>
              <a:t>Spokane, USA</a:t>
            </a:r>
            <a:r>
              <a:rPr lang="en-US" altLang="de-DE" sz="1800" dirty="0" smtClean="0">
                <a:latin typeface="+mn-lt"/>
                <a:cs typeface="Arial" charset="0"/>
              </a:rPr>
              <a:t>)</a:t>
            </a:r>
            <a:endParaRPr lang="en-US" altLang="de-DE" sz="1800" dirty="0">
              <a:latin typeface="+mn-lt"/>
              <a:cs typeface="Arial" charset="0"/>
            </a:endParaRP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Full agenda</a:t>
            </a:r>
            <a:endParaRPr lang="en-US" altLang="de-DE" sz="1600" dirty="0">
              <a:latin typeface="+mn-lt"/>
              <a:cs typeface="Arial" charset="0"/>
            </a:endParaRP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CT4#78 (</a:t>
            </a:r>
            <a:r>
              <a:rPr lang="fr-FR" sz="1800" dirty="0" err="1" smtClean="0">
                <a:latin typeface="+mn-lt"/>
              </a:rPr>
              <a:t>Zhangjiajie</a:t>
            </a:r>
            <a:r>
              <a:rPr lang="en-US" altLang="de-DE" sz="1800" dirty="0" smtClean="0">
                <a:latin typeface="+mn-lt"/>
                <a:cs typeface="Arial" charset="0"/>
              </a:rPr>
              <a:t>, China)</a:t>
            </a:r>
            <a:endParaRPr lang="en-US" altLang="de-DE" sz="1800" dirty="0">
              <a:latin typeface="+mn-lt"/>
              <a:cs typeface="Arial" charset="0"/>
            </a:endParaRP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Full agenda</a:t>
            </a:r>
            <a:endParaRPr lang="en-US" altLang="de-DE" sz="1600" dirty="0">
              <a:latin typeface="+mn-lt"/>
              <a:cs typeface="Arial" charset="0"/>
            </a:endParaRPr>
          </a:p>
        </p:txBody>
      </p:sp>
      <p:sp>
        <p:nvSpPr>
          <p:cNvPr id="16388" name="Content Placeholder 2"/>
          <p:cNvSpPr>
            <a:spLocks/>
          </p:cNvSpPr>
          <p:nvPr/>
        </p:nvSpPr>
        <p:spPr bwMode="auto">
          <a:xfrm>
            <a:off x="171450" y="1393825"/>
            <a:ext cx="4103688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latin typeface="+mn-lt"/>
                <a:cs typeface="Arial" charset="0"/>
              </a:rPr>
              <a:t>TSG CT WG</a:t>
            </a:r>
            <a:r>
              <a:rPr lang="de-DE" altLang="de-DE" sz="1800" dirty="0">
                <a:latin typeface="+mn-lt"/>
                <a:cs typeface="Arial" charset="0"/>
              </a:rPr>
              <a:t>4</a:t>
            </a:r>
            <a:r>
              <a:rPr lang="en-US" altLang="de-DE" sz="1800" dirty="0">
                <a:latin typeface="+mn-lt"/>
                <a:cs typeface="Arial" charset="0"/>
              </a:rPr>
              <a:t> officials are: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>
                <a:latin typeface="+mn-lt"/>
                <a:cs typeface="Arial" charset="0"/>
              </a:rPr>
              <a:t>Chairman</a:t>
            </a:r>
            <a:r>
              <a:rPr lang="en-US" altLang="de-DE" sz="1800" dirty="0" smtClean="0">
                <a:latin typeface="+mn-lt"/>
                <a:cs typeface="Arial" charset="0"/>
              </a:rPr>
              <a:t>:</a:t>
            </a:r>
          </a:p>
          <a:p>
            <a:pPr marL="1200150" lvl="2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Lionel Morand </a:t>
            </a:r>
            <a:r>
              <a:rPr lang="en-GB" altLang="de-DE" sz="1800" dirty="0" smtClean="0">
                <a:latin typeface="+mn-lt"/>
                <a:cs typeface="Arial" charset="0"/>
              </a:rPr>
              <a:t>(</a:t>
            </a:r>
            <a:r>
              <a:rPr lang="de-DE" altLang="de-DE" sz="1800" dirty="0" smtClean="0">
                <a:latin typeface="+mn-lt"/>
                <a:cs typeface="Arial" charset="0"/>
              </a:rPr>
              <a:t>Orange</a:t>
            </a:r>
            <a:r>
              <a:rPr lang="en-GB" altLang="de-DE" sz="1800" dirty="0" smtClean="0">
                <a:latin typeface="+mn-lt"/>
                <a:cs typeface="Arial" charset="0"/>
              </a:rPr>
              <a:t> / ETSI)</a:t>
            </a:r>
            <a:endParaRPr lang="en-US" altLang="de-DE" sz="1800" dirty="0">
              <a:latin typeface="+mn-lt"/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Vice </a:t>
            </a:r>
            <a:r>
              <a:rPr lang="en-US" altLang="de-DE" sz="1800" dirty="0">
                <a:latin typeface="+mn-lt"/>
                <a:cs typeface="Arial" charset="0"/>
              </a:rPr>
              <a:t>chairs:</a:t>
            </a:r>
            <a:endParaRPr lang="en-GB" altLang="de-DE" sz="1800" dirty="0">
              <a:latin typeface="+mn-lt"/>
              <a:cs typeface="Arial" charset="0"/>
            </a:endParaRP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Yvette Koza (DT</a:t>
            </a:r>
            <a:r>
              <a:rPr lang="en-GB" altLang="de-DE" sz="1800" dirty="0" smtClean="0">
                <a:latin typeface="+mn-lt"/>
                <a:cs typeface="Arial" charset="0"/>
              </a:rPr>
              <a:t> / ETSI)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Peter Schmitt </a:t>
            </a:r>
            <a:r>
              <a:rPr lang="en-GB" altLang="de-DE" sz="1800" dirty="0" smtClean="0">
                <a:latin typeface="+mn-lt"/>
                <a:cs typeface="Arial" charset="0"/>
              </a:rPr>
              <a:t>(Huawei </a:t>
            </a:r>
            <a:r>
              <a:rPr lang="en-GB" altLang="de-DE" sz="1800" dirty="0">
                <a:latin typeface="+mn-lt"/>
                <a:cs typeface="Arial" charset="0"/>
              </a:rPr>
              <a:t>/ </a:t>
            </a:r>
            <a:r>
              <a:rPr lang="en-GB" altLang="de-DE" sz="1800" dirty="0" smtClean="0">
                <a:latin typeface="+mn-lt"/>
                <a:cs typeface="Arial" charset="0"/>
              </a:rPr>
              <a:t>CCSA)</a:t>
            </a:r>
            <a:endParaRPr lang="en-GB" altLang="de-DE" sz="1800" dirty="0">
              <a:latin typeface="+mn-lt"/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altLang="de-DE" sz="1800" dirty="0" smtClean="0">
                <a:latin typeface="+mn-lt"/>
                <a:cs typeface="Arial" charset="0"/>
              </a:rPr>
              <a:t>MCC </a:t>
            </a:r>
            <a:r>
              <a:rPr lang="en-GB" altLang="de-DE" sz="1800" dirty="0">
                <a:latin typeface="+mn-lt"/>
                <a:cs typeface="Arial" charset="0"/>
              </a:rPr>
              <a:t>support: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GB" altLang="de-DE" sz="1800" dirty="0" smtClean="0">
                <a:latin typeface="+mn-lt"/>
                <a:cs typeface="Arial" charset="0"/>
              </a:rPr>
              <a:t>Kimmo </a:t>
            </a:r>
            <a:r>
              <a:rPr lang="en-GB" altLang="de-DE" sz="1800" dirty="0">
                <a:latin typeface="+mn-lt"/>
                <a:cs typeface="Arial" charset="0"/>
              </a:rPr>
              <a:t>Kymäläinen</a:t>
            </a:r>
          </a:p>
        </p:txBody>
      </p:sp>
      <p:sp>
        <p:nvSpPr>
          <p:cNvPr id="16389" name="Content Placeholder 2"/>
          <p:cNvSpPr txBox="1">
            <a:spLocks/>
          </p:cNvSpPr>
          <p:nvPr/>
        </p:nvSpPr>
        <p:spPr bwMode="auto">
          <a:xfrm>
            <a:off x="171450" y="5707063"/>
            <a:ext cx="4529138" cy="62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Legend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0000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elected since previous plenary</a:t>
            </a:r>
          </a:p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	</a:t>
            </a:r>
            <a:r>
              <a:rPr lang="fi-FI" altLang="de-DE" dirty="0">
                <a:solidFill>
                  <a:srgbClr val="3399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re-elected since previous plenary 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FF3300"/>
                </a:solidFill>
                <a:cs typeface="Arial" charset="0"/>
              </a:rPr>
              <a:t>Red</a:t>
            </a:r>
            <a:r>
              <a:rPr lang="fi-FI" altLang="de-DE" dirty="0">
                <a:cs typeface="Arial" charset="0"/>
              </a:rPr>
              <a:t> –   for election in coming plenary period</a:t>
            </a:r>
            <a:endParaRPr lang="da-DK" altLang="de-DE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66" dur="20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68" dur="20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0" dur="20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2" dur="20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4" dur="20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6" dur="20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8" dur="20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80" dur="20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uild="allAtOnce"/>
      <p:bldP spid="16388" grpId="1" build="allAtOnce"/>
      <p:bldP spid="16388" grpId="2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Rel-12 </a:t>
            </a:r>
            <a:r>
              <a:rPr lang="en-US" altLang="de-DE" dirty="0">
                <a:latin typeface="Arial" charset="0"/>
                <a:cs typeface="Arial" charset="0"/>
              </a:rPr>
              <a:t>and earlier </a:t>
            </a:r>
            <a:r>
              <a:rPr lang="en-US" altLang="de-DE" dirty="0" smtClean="0">
                <a:latin typeface="Arial" charset="0"/>
                <a:cs typeface="Arial" charset="0"/>
              </a:rPr>
              <a:t>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466849"/>
            <a:ext cx="8567737" cy="590551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altLang="de-DE" sz="2400" dirty="0">
                <a:cs typeface="Arial" charset="0"/>
              </a:rPr>
              <a:t>pre Rel-12 CRs (Category B, C &amp; F)</a:t>
            </a:r>
            <a:endParaRPr lang="en-GB" altLang="de-DE" sz="20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de-DE" altLang="de-DE" sz="1800" dirty="0" smtClean="0">
                <a:cs typeface="Arial" charset="0"/>
              </a:rPr>
              <a:t>None</a:t>
            </a:r>
            <a:endParaRPr lang="en-GB" altLang="ko-KR" sz="2000" dirty="0" smtClean="0"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</p:nvPr>
        </p:nvSpPr>
        <p:spPr>
          <a:xfrm>
            <a:off x="609600" y="381000"/>
            <a:ext cx="7772400" cy="80010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Acknowledgements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5900" y="1235075"/>
            <a:ext cx="8686800" cy="483076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altLang="ja-JP" sz="3200" dirty="0" smtClean="0">
                <a:ea typeface="MS PGothic" pitchFamily="34" charset="-128"/>
                <a:cs typeface="Arial" pitchFamily="34" charset="0"/>
              </a:rPr>
              <a:t>The Chairman wants to: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CT4 delegates for their contributions prepared in record time and their consensus-seeking.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WI and spec rapporteurs for their priceless coordination work.</a:t>
            </a:r>
          </a:p>
          <a:p>
            <a:pPr lvl="1"/>
            <a:r>
              <a:rPr lang="en-GB" altLang="ja-JP" dirty="0">
                <a:ea typeface="MS PGothic" pitchFamily="34" charset="-128"/>
                <a:cs typeface="Arial" pitchFamily="34" charset="0"/>
              </a:rPr>
              <a:t>T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hank </a:t>
            </a:r>
            <a:r>
              <a:rPr lang="en-GB" altLang="ja-JP" dirty="0" err="1" smtClean="0">
                <a:ea typeface="MS PGothic" pitchFamily="34" charset="-128"/>
                <a:cs typeface="Arial" pitchFamily="34" charset="0"/>
              </a:rPr>
              <a:t>Weihua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 and CT3 for the joint work on CUPS.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Peter Schmitt and Yvette Koza for their help in CT4 management and parallel session chairing. </a:t>
            </a:r>
          </a:p>
          <a:p>
            <a:pPr lvl="1"/>
            <a:r>
              <a:rPr lang="en-GB" altLang="ja-JP" dirty="0">
                <a:ea typeface="MS PGothic" pitchFamily="34" charset="-128"/>
                <a:cs typeface="Arial" pitchFamily="34" charset="0"/>
              </a:rPr>
              <a:t>T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hank Kimmo </a:t>
            </a:r>
            <a:r>
              <a:rPr lang="en-GB" altLang="de-DE" dirty="0" err="1" smtClean="0">
                <a:cs typeface="Arial" pitchFamily="34" charset="0"/>
              </a:rPr>
              <a:t>Kymäläinen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 for being a wonderful MCC.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the hosts of our meeting locations (Spokane and Dubrovnik) and ETSI support for IT facilities. </a:t>
            </a:r>
            <a:endParaRPr lang="en-US" altLang="ja-JP" dirty="0" smtClean="0">
              <a:ea typeface="MS PGothic" pitchFamily="34" charset="-128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99488" y="5753100"/>
            <a:ext cx="395287" cy="222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fld id="{C5E5204D-AAEA-45D2-8F14-5356C2D33F0F}" type="slidenum">
              <a:rPr lang="en-GB" altLang="de-DE" sz="1100">
                <a:solidFill>
                  <a:schemeClr val="bg1"/>
                </a:solidFill>
                <a:latin typeface="Arial" charset="0"/>
              </a:rPr>
              <a:pPr eaLnBrk="0" hangingPunct="0">
                <a:spcBef>
                  <a:spcPct val="0"/>
                </a:spcBef>
                <a:buFontTx/>
                <a:buNone/>
              </a:pPr>
              <a:t>22</a:t>
            </a:fld>
            <a:endParaRPr lang="en-GB" altLang="de-DE" sz="110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30723" name="Picture 8" descr="webp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2614613" y="2716213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Title 1"/>
          <p:cNvSpPr>
            <a:spLocks noGrp="1"/>
          </p:cNvSpPr>
          <p:nvPr>
            <p:ph type="title" idx="4294967295"/>
          </p:nvPr>
        </p:nvSpPr>
        <p:spPr>
          <a:xfrm>
            <a:off x="2033588" y="242888"/>
            <a:ext cx="5232400" cy="1143000"/>
          </a:xfrm>
        </p:spPr>
        <p:txBody>
          <a:bodyPr/>
          <a:lstStyle/>
          <a:p>
            <a:r>
              <a:rPr lang="en-GB" altLang="de-DE" sz="4400" smtClean="0"/>
              <a:t>Thank  You</a:t>
            </a:r>
          </a:p>
        </p:txBody>
      </p:sp>
      <p:sp>
        <p:nvSpPr>
          <p:cNvPr id="30725" name="Rectangle 11"/>
          <p:cNvSpPr>
            <a:spLocks noChangeArrowheads="1"/>
          </p:cNvSpPr>
          <p:nvPr/>
        </p:nvSpPr>
        <p:spPr bwMode="auto">
          <a:xfrm>
            <a:off x="4494213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de-DE" altLang="de-DE" sz="1800"/>
          </a:p>
        </p:txBody>
      </p:sp>
      <p:sp>
        <p:nvSpPr>
          <p:cNvPr id="37895" name="Rectangle 11"/>
          <p:cNvSpPr>
            <a:spLocks noChangeArrowheads="1"/>
          </p:cNvSpPr>
          <p:nvPr/>
        </p:nvSpPr>
        <p:spPr bwMode="auto">
          <a:xfrm>
            <a:off x="3179763" y="1404938"/>
            <a:ext cx="27670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fi-FI" sz="2800" b="1" dirty="0" smtClean="0">
                <a:cs typeface="Arial" charset="0"/>
              </a:rPr>
              <a:t>Lionel Morand</a:t>
            </a:r>
            <a:endParaRPr lang="fi-FI" sz="2800" b="1" dirty="0">
              <a:cs typeface="Arial" charset="0"/>
            </a:endParaRPr>
          </a:p>
          <a:p>
            <a:pPr algn="ctr">
              <a:defRPr/>
            </a:pPr>
            <a:r>
              <a:rPr lang="fi-FI" sz="1400" dirty="0">
                <a:cs typeface="Arial" charset="0"/>
              </a:rPr>
              <a:t>3GPP TSG CT </a:t>
            </a:r>
            <a:r>
              <a:rPr lang="fi-FI" sz="1400" dirty="0" smtClean="0">
                <a:cs typeface="Arial" charset="0"/>
              </a:rPr>
              <a:t>WG4 chairman</a:t>
            </a:r>
            <a:endParaRPr lang="fi-FI" sz="1400" dirty="0">
              <a:cs typeface="Arial" charset="0"/>
            </a:endParaRPr>
          </a:p>
          <a:p>
            <a:pPr algn="ctr">
              <a:defRPr/>
            </a:pPr>
            <a:r>
              <a:rPr lang="fi-FI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lionel.morand@orange.com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1036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Statistics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58762" y="1196975"/>
            <a:ext cx="8433975" cy="523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de-DE" sz="2800" dirty="0">
                <a:latin typeface="+mn-lt"/>
                <a:cs typeface="Arial" pitchFamily="34" charset="0"/>
              </a:rPr>
              <a:t> </a:t>
            </a:r>
            <a:r>
              <a:rPr lang="en-US" altLang="de-DE" sz="2000" dirty="0">
                <a:latin typeface="+mn-lt"/>
                <a:cs typeface="Arial" pitchFamily="34" charset="0"/>
              </a:rPr>
              <a:t>TSG CT WG</a:t>
            </a:r>
            <a:r>
              <a:rPr lang="de-DE" altLang="de-DE" sz="2000" dirty="0">
                <a:latin typeface="+mn-lt"/>
                <a:cs typeface="Arial" pitchFamily="34" charset="0"/>
              </a:rPr>
              <a:t>4</a:t>
            </a:r>
            <a:r>
              <a:rPr lang="en-US" altLang="de-DE" sz="2000" dirty="0">
                <a:latin typeface="+mn-lt"/>
                <a:cs typeface="Arial" pitchFamily="34" charset="0"/>
              </a:rPr>
              <a:t> statistics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:</a:t>
            </a:r>
            <a:endParaRPr lang="en-US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136 (1+122 BCF + 12 A) 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Change </a:t>
            </a:r>
            <a:r>
              <a:rPr lang="en-US" altLang="de-DE" sz="2000" dirty="0">
                <a:latin typeface="+mn-lt"/>
                <a:cs typeface="Arial" pitchFamily="34" charset="0"/>
              </a:rPr>
              <a:t>Requests agreed</a:t>
            </a:r>
            <a:endParaRPr lang="nb-NO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latin typeface="+mn-lt"/>
                <a:cs typeface="Arial" pitchFamily="34" charset="0"/>
              </a:rPr>
              <a:t>Work </a:t>
            </a:r>
            <a:r>
              <a:rPr lang="nb-NO" altLang="de-DE" sz="2000" dirty="0">
                <a:latin typeface="+mn-lt"/>
                <a:cs typeface="Arial" pitchFamily="34" charset="0"/>
              </a:rPr>
              <a:t>Items / Study Items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agreed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0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new/revised Work Item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latin typeface="+mn-lt"/>
                <a:cs typeface="Arial" pitchFamily="34" charset="0"/>
              </a:rPr>
              <a:t>Work </a:t>
            </a:r>
            <a:r>
              <a:rPr lang="nb-NO" altLang="de-DE" sz="2000" dirty="0">
                <a:latin typeface="+mn-lt"/>
                <a:cs typeface="Arial" pitchFamily="34" charset="0"/>
              </a:rPr>
              <a:t>Items / Study Items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endorsed</a:t>
            </a:r>
          </a:p>
          <a:p>
            <a:pPr marL="1257300" lvl="2" indent="-342900" eaLnBrk="1" hangingPunct="1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2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 </a:t>
            </a:r>
            <a:r>
              <a:rPr lang="nb-NO" altLang="de-DE" sz="2000" dirty="0">
                <a:latin typeface="+mn-lt"/>
                <a:cs typeface="Arial" pitchFamily="34" charset="0"/>
              </a:rPr>
              <a:t>new Work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Item and </a:t>
            </a: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7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 revised Work Items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2000" dirty="0" smtClean="0">
                <a:latin typeface="+mn-lt"/>
                <a:cs typeface="Arial" pitchFamily="34" charset="0"/>
              </a:rPr>
              <a:t>TS/TRs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 sent for information and approval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18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</a:t>
            </a:r>
            <a:r>
              <a:rPr lang="nb-NO" altLang="de-DE" sz="1800" dirty="0" smtClean="0">
                <a:latin typeface="+mn-lt"/>
                <a:cs typeface="Arial" pitchFamily="34" charset="0"/>
              </a:rPr>
              <a:t> TR and TS for Informational, </a:t>
            </a:r>
            <a:r>
              <a:rPr lang="nb-NO" altLang="de-DE" sz="18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2</a:t>
            </a:r>
            <a:r>
              <a:rPr lang="nb-NO" altLang="de-DE" sz="1800" dirty="0" smtClean="0">
                <a:latin typeface="+mn-lt"/>
                <a:cs typeface="Arial" pitchFamily="34" charset="0"/>
              </a:rPr>
              <a:t> TS for Approval</a:t>
            </a:r>
            <a:endParaRPr lang="en-US" altLang="de-DE" sz="18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latin typeface="+mn-lt"/>
                <a:cs typeface="Arial" pitchFamily="34" charset="0"/>
              </a:rPr>
              <a:t>Participation: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pitchFamily="34" charset="0"/>
              </a:rPr>
              <a:t>CT4 #75bis: </a:t>
            </a:r>
            <a:endParaRPr lang="en-US" altLang="de-DE" sz="1800" dirty="0">
              <a:latin typeface="+mn-lt"/>
              <a:cs typeface="Arial" pitchFamily="34" charset="0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76</a:t>
            </a:r>
            <a:r>
              <a:rPr lang="de-DE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Registered Participants </a:t>
            </a:r>
            <a:r>
              <a:rPr lang="en-GB" sz="1600" u="sng" dirty="0">
                <a:latin typeface="+mn-lt"/>
                <a:hlinkClick r:id="rId3"/>
              </a:rPr>
              <a:t>http://</a:t>
            </a:r>
            <a:r>
              <a:rPr lang="en-GB" sz="1600" u="sng" dirty="0" smtClean="0">
                <a:latin typeface="+mn-lt"/>
                <a:hlinkClick r:id="rId3"/>
              </a:rPr>
              <a:t>webapp.etsi.org/3GPPRegistration/fViewPart.asp?mid=31807</a:t>
            </a:r>
            <a:endParaRPr lang="en-GB" sz="1600" u="sng" dirty="0" smtClean="0">
              <a:latin typeface="+mn-lt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pitchFamily="34" charset="0"/>
              </a:rPr>
              <a:t>~</a:t>
            </a:r>
            <a:r>
              <a:rPr lang="en-US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10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en-US" altLang="de-DE" sz="1600" dirty="0">
                <a:latin typeface="+mn-lt"/>
                <a:cs typeface="Arial" pitchFamily="34" charset="0"/>
              </a:rPr>
              <a:t>Participants Attending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>
                <a:latin typeface="+mn-lt"/>
                <a:cs typeface="Arial" pitchFamily="34" charset="0"/>
              </a:rPr>
              <a:t>CT4 #</a:t>
            </a:r>
            <a:r>
              <a:rPr lang="en-US" altLang="de-DE" sz="1800" dirty="0" smtClean="0">
                <a:latin typeface="+mn-lt"/>
                <a:cs typeface="Arial" pitchFamily="34" charset="0"/>
              </a:rPr>
              <a:t>75: </a:t>
            </a:r>
            <a:endParaRPr lang="en-US" altLang="de-DE" sz="1800" dirty="0">
              <a:latin typeface="+mn-lt"/>
              <a:cs typeface="Arial" pitchFamily="34" charset="0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de-DE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96</a:t>
            </a:r>
            <a:r>
              <a:rPr lang="de-DE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Registered </a:t>
            </a:r>
            <a:r>
              <a:rPr lang="en-US" altLang="de-DE" sz="1600" dirty="0">
                <a:latin typeface="+mn-lt"/>
                <a:cs typeface="Arial" pitchFamily="34" charset="0"/>
              </a:rPr>
              <a:t>Participants </a:t>
            </a:r>
            <a:r>
              <a:rPr lang="en-GB" sz="1600" u="sng" dirty="0">
                <a:latin typeface="+mn-lt"/>
                <a:hlinkClick r:id="rId4"/>
              </a:rPr>
              <a:t>http://</a:t>
            </a:r>
            <a:r>
              <a:rPr lang="en-GB" sz="1600" u="sng" dirty="0" smtClean="0">
                <a:latin typeface="+mn-lt"/>
                <a:hlinkClick r:id="rId4"/>
              </a:rPr>
              <a:t>webapp.etsi.org/3GPPRegistration/fViewPart.asp?mid=31808</a:t>
            </a:r>
            <a:r>
              <a:rPr lang="en-GB" sz="1600" u="sng" dirty="0" smtClean="0">
                <a:latin typeface="+mn-lt"/>
              </a:rPr>
              <a:t> </a:t>
            </a:r>
            <a:endParaRPr lang="en-US" altLang="de-DE" sz="1600" dirty="0">
              <a:latin typeface="+mn-lt"/>
              <a:cs typeface="Arial" pitchFamily="34" charset="0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pitchFamily="34" charset="0"/>
              </a:rPr>
              <a:t>~</a:t>
            </a:r>
            <a:r>
              <a:rPr lang="en-US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20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en-US" altLang="de-DE" sz="1600" dirty="0">
                <a:latin typeface="+mn-lt"/>
                <a:cs typeface="Arial" pitchFamily="34" charset="0"/>
              </a:rPr>
              <a:t>Participants Attending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+mn-lt"/>
              <a:cs typeface="Arial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821321" y="4761036"/>
            <a:ext cx="4180175" cy="172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CT4 Progress</a:t>
            </a:r>
            <a:endParaRPr lang="fr-FR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66713" y="5872163"/>
            <a:ext cx="86868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1" indent="-342900">
              <a:buClrTx/>
              <a:buFont typeface="Arial" charset="0"/>
              <a:buBlip>
                <a:blip r:embed="rId3"/>
              </a:buBlip>
              <a:defRPr/>
            </a:pPr>
            <a:r>
              <a:rPr lang="en-US" altLang="de-DE" sz="1400" dirty="0">
                <a:latin typeface="+mj-lt"/>
                <a:cs typeface="Arial" charset="0"/>
              </a:rPr>
              <a:t>The above table shows the progress for the approved Rel-14 </a:t>
            </a:r>
            <a:r>
              <a:rPr lang="en-US" altLang="de-DE" sz="1400" dirty="0" err="1">
                <a:latin typeface="+mj-lt"/>
                <a:cs typeface="Arial" charset="0"/>
              </a:rPr>
              <a:t>WIs.</a:t>
            </a:r>
            <a:endParaRPr lang="en-US" altLang="de-DE" sz="1400" dirty="0">
              <a:latin typeface="+mj-lt"/>
              <a:cs typeface="Arial" charset="0"/>
            </a:endParaRPr>
          </a:p>
        </p:txBody>
      </p:sp>
      <p:graphicFrame>
        <p:nvGraphicFramePr>
          <p:cNvPr id="8" name="Obje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7645240"/>
              </p:ext>
            </p:extLst>
          </p:nvPr>
        </p:nvGraphicFramePr>
        <p:xfrm>
          <a:off x="1458913" y="1116013"/>
          <a:ext cx="6226175" cy="462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Worksheet" r:id="rId5" imgW="6225592" imgH="4625424" progId="Excel.Sheet.12">
                  <p:embed/>
                </p:oleObj>
              </mc:Choice>
              <mc:Fallback>
                <p:oleObj name="Worksheet" r:id="rId5" imgW="6225592" imgH="4625424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58913" y="1116013"/>
                        <a:ext cx="6226175" cy="4625975"/>
                      </a:xfrm>
                      <a:prstGeom prst="rect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2067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330200"/>
            <a:ext cx="6834187" cy="1143000"/>
          </a:xfrm>
        </p:spPr>
        <p:txBody>
          <a:bodyPr/>
          <a:lstStyle/>
          <a:p>
            <a:r>
              <a:rPr lang="nb-NO" altLang="de-DE" dirty="0" smtClean="0">
                <a:latin typeface="Arial" charset="0"/>
                <a:cs typeface="Arial" charset="0"/>
              </a:rPr>
              <a:t>A</a:t>
            </a:r>
            <a:r>
              <a:rPr lang="de-DE" altLang="de-DE" dirty="0" smtClean="0">
                <a:latin typeface="Arial" charset="0"/>
                <a:cs typeface="Arial" charset="0"/>
              </a:rPr>
              <a:t>greed</a:t>
            </a:r>
            <a:r>
              <a:rPr lang="nb-NO" altLang="de-DE" dirty="0" smtClean="0">
                <a:latin typeface="Arial" charset="0"/>
                <a:cs typeface="Arial" charset="0"/>
              </a:rPr>
              <a:t> </a:t>
            </a:r>
            <a:r>
              <a:rPr lang="de-DE" altLang="de-DE" dirty="0" smtClean="0">
                <a:latin typeface="Arial" charset="0"/>
                <a:cs typeface="Arial" charset="0"/>
              </a:rPr>
              <a:t>N</a:t>
            </a:r>
            <a:r>
              <a:rPr lang="nb-NO" altLang="de-DE" dirty="0" smtClean="0">
                <a:latin typeface="Arial" charset="0"/>
                <a:cs typeface="Arial" charset="0"/>
              </a:rPr>
              <a:t>ew WIs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857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43205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62890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8954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50666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74518"/>
              </p:ext>
            </p:extLst>
          </p:nvPr>
        </p:nvGraphicFramePr>
        <p:xfrm>
          <a:off x="228601" y="1273423"/>
          <a:ext cx="8715374" cy="908190"/>
        </p:xfrm>
        <a:graphic>
          <a:graphicData uri="http://schemas.openxmlformats.org/drawingml/2006/table">
            <a:tbl>
              <a:tblPr/>
              <a:tblGrid>
                <a:gridCol w="877088"/>
                <a:gridCol w="3375126"/>
                <a:gridCol w="1405635"/>
                <a:gridCol w="3057525"/>
              </a:tblGrid>
              <a:tr h="51727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CP-17#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New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39091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ectangle 2"/>
          <p:cNvSpPr txBox="1">
            <a:spLocks/>
          </p:cNvSpPr>
          <p:nvPr/>
        </p:nvSpPr>
        <p:spPr bwMode="auto">
          <a:xfrm>
            <a:off x="658812" y="2596667"/>
            <a:ext cx="68341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fr-FR" altLang="de-DE" kern="0" dirty="0" err="1" smtClean="0">
                <a:latin typeface="Arial" charset="0"/>
                <a:cs typeface="Arial" charset="0"/>
              </a:rPr>
              <a:t>Revised</a:t>
            </a:r>
            <a:r>
              <a:rPr lang="fr-FR" altLang="de-DE" kern="0" dirty="0" smtClean="0">
                <a:latin typeface="Arial" charset="0"/>
                <a:cs typeface="Arial" charset="0"/>
              </a:rPr>
              <a:t> </a:t>
            </a:r>
            <a:r>
              <a:rPr lang="nb-NO" altLang="de-DE" kern="0" dirty="0" smtClean="0">
                <a:latin typeface="Arial" charset="0"/>
                <a:cs typeface="Arial" charset="0"/>
              </a:rPr>
              <a:t>WIs</a:t>
            </a:r>
            <a:endParaRPr lang="en-US" altLang="de-DE" kern="0" dirty="0" smtClean="0">
              <a:latin typeface="Arial" charset="0"/>
              <a:cs typeface="Arial" charset="0"/>
            </a:endParaRPr>
          </a:p>
        </p:txBody>
      </p:sp>
      <p:graphicFrame>
        <p:nvGraphicFramePr>
          <p:cNvPr id="13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514403"/>
              </p:ext>
            </p:extLst>
          </p:nvPr>
        </p:nvGraphicFramePr>
        <p:xfrm>
          <a:off x="249848" y="3500794"/>
          <a:ext cx="8675076" cy="844473"/>
        </p:xfrm>
        <a:graphic>
          <a:graphicData uri="http://schemas.openxmlformats.org/drawingml/2006/table">
            <a:tbl>
              <a:tblPr/>
              <a:tblGrid>
                <a:gridCol w="837328"/>
                <a:gridCol w="3359520"/>
                <a:gridCol w="1480841"/>
                <a:gridCol w="2997387"/>
              </a:tblGrid>
              <a:tr h="49970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CP-17#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New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344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/>
          </p:cNvSpPr>
          <p:nvPr>
            <p:ph type="title"/>
          </p:nvPr>
        </p:nvSpPr>
        <p:spPr>
          <a:xfrm>
            <a:off x="600075" y="692274"/>
            <a:ext cx="6834188" cy="507957"/>
          </a:xfrm>
        </p:spPr>
        <p:txBody>
          <a:bodyPr/>
          <a:lstStyle/>
          <a:p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Endorsed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>
                <a:latin typeface="Arial" pitchFamily="34" charset="0"/>
                <a:cs typeface="Arial" pitchFamily="34" charset="0"/>
              </a:rPr>
              <a:t>New 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WIs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6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8" name="Rectangle 7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9" name="Rectangle 8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0" name="Rectangle 9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1" name="Rectangle 10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2" name="Rectangle 78"/>
          <p:cNvSpPr>
            <a:spLocks noChangeArrowheads="1"/>
          </p:cNvSpPr>
          <p:nvPr/>
        </p:nvSpPr>
        <p:spPr bwMode="auto">
          <a:xfrm>
            <a:off x="0" y="30622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459189"/>
              </p:ext>
            </p:extLst>
          </p:nvPr>
        </p:nvGraphicFramePr>
        <p:xfrm>
          <a:off x="234096" y="1356945"/>
          <a:ext cx="8675807" cy="1875944"/>
        </p:xfrm>
        <a:graphic>
          <a:graphicData uri="http://schemas.openxmlformats.org/drawingml/2006/table">
            <a:tbl>
              <a:tblPr/>
              <a:tblGrid>
                <a:gridCol w="804129"/>
                <a:gridCol w="3533775"/>
                <a:gridCol w="1482281"/>
                <a:gridCol w="2855622"/>
              </a:tblGrid>
              <a:tr h="4718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CP-17#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Endorsed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6870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0177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WID on</a:t>
                      </a:r>
                      <a:r>
                        <a:rPr lang="en-US" sz="14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Enhancements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for Mission Critical Push To Talk – CT aspects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BlackBerry UK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MCImp</a:t>
                      </a: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GB" sz="1400" dirty="0" err="1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eMCPTT</a:t>
                      </a: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 led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CT3, CT4 and CT6 support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70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0204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WID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on CT aspects on 5G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System-Phase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MCImp</a:t>
                      </a: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GB" sz="1400" dirty="0" err="1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eMCPTT</a:t>
                      </a: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 led.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</a:t>
                      </a: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, CT4 and CT6 </a:t>
                      </a: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support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/>
          </p:cNvSpPr>
          <p:nvPr>
            <p:ph type="title"/>
          </p:nvPr>
        </p:nvSpPr>
        <p:spPr>
          <a:xfrm>
            <a:off x="600075" y="692274"/>
            <a:ext cx="6834188" cy="507957"/>
          </a:xfrm>
        </p:spPr>
        <p:txBody>
          <a:bodyPr/>
          <a:lstStyle/>
          <a:p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Endorsed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Revised WIs 1/2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6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8" name="Rectangle 7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9" name="Rectangle 8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0" name="Rectangle 9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1" name="Rectangle 10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2" name="Rectangle 78"/>
          <p:cNvSpPr>
            <a:spLocks noChangeArrowheads="1"/>
          </p:cNvSpPr>
          <p:nvPr/>
        </p:nvSpPr>
        <p:spPr bwMode="auto">
          <a:xfrm>
            <a:off x="0" y="30622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821746"/>
              </p:ext>
            </p:extLst>
          </p:nvPr>
        </p:nvGraphicFramePr>
        <p:xfrm>
          <a:off x="234096" y="1356945"/>
          <a:ext cx="8675807" cy="3904665"/>
        </p:xfrm>
        <a:graphic>
          <a:graphicData uri="http://schemas.openxmlformats.org/drawingml/2006/table">
            <a:tbl>
              <a:tblPr/>
              <a:tblGrid>
                <a:gridCol w="756504"/>
                <a:gridCol w="3581400"/>
                <a:gridCol w="1482281"/>
                <a:gridCol w="2855622"/>
              </a:tblGrid>
              <a:tr h="4909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CP-17#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Endorsed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0175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Mission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Critical Data – CT aspects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Samsung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MCImp</a:t>
                      </a: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-MCDATA-CT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 led.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CT3, CT4 and CT6 support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0176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Mission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Critical Video – CT aspects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MCImp</a:t>
                      </a: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-MCVIDEO-CT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 </a:t>
                      </a: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led.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CT3, CT4 and CT6 </a:t>
                      </a: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support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0178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IMS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signalling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activated trace (ISAT)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Vodafone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ISAT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 </a:t>
                      </a: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Led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 and CT4 support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0180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aspects of PS data off function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PS_DATA_OFF-CT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 led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CT3, CT4 and CT6 support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010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/>
          </p:cNvSpPr>
          <p:nvPr>
            <p:ph type="title"/>
          </p:nvPr>
        </p:nvSpPr>
        <p:spPr>
          <a:xfrm>
            <a:off x="600075" y="692274"/>
            <a:ext cx="6834188" cy="507957"/>
          </a:xfrm>
        </p:spPr>
        <p:txBody>
          <a:bodyPr/>
          <a:lstStyle/>
          <a:p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Endorsed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Revised WIs 2/2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6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8" name="Rectangle 7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9" name="Rectangle 8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0" name="Rectangle 9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1" name="Rectangle 10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2" name="Rectangle 78"/>
          <p:cNvSpPr>
            <a:spLocks noChangeArrowheads="1"/>
          </p:cNvSpPr>
          <p:nvPr/>
        </p:nvSpPr>
        <p:spPr bwMode="auto">
          <a:xfrm>
            <a:off x="0" y="30622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2427614"/>
              </p:ext>
            </p:extLst>
          </p:nvPr>
        </p:nvGraphicFramePr>
        <p:xfrm>
          <a:off x="234096" y="1356945"/>
          <a:ext cx="8675807" cy="2421660"/>
        </p:xfrm>
        <a:graphic>
          <a:graphicData uri="http://schemas.openxmlformats.org/drawingml/2006/table">
            <a:tbl>
              <a:tblPr/>
              <a:tblGrid>
                <a:gridCol w="756504"/>
                <a:gridCol w="3581400"/>
                <a:gridCol w="1482281"/>
                <a:gridCol w="2855622"/>
              </a:tblGrid>
              <a:tr h="4909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CP-17#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Endorsed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5020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0181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aspects of extended Architecture support for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CIoT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Intel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latin typeface="Arial"/>
                          <a:ea typeface="Times New Roman"/>
                          <a:cs typeface="Times New Roman"/>
                        </a:rPr>
                        <a:t>CIoT</a:t>
                      </a: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-Ext-CT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CT1 led.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CT4 support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0179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 aspects of V2X Services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LG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V2X-CT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 </a:t>
                      </a:r>
                      <a:r>
                        <a:rPr lang="en-GB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led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CT3, CT4 and CT6 support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5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0182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aspects of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signalling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reduction to enable light connection for LTE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LTE_LIGHT_CON-CT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CT1 led</a:t>
                      </a:r>
                      <a:endParaRPr lang="en-GB" sz="14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CT4 and CT6 support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040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598488" y="274638"/>
            <a:ext cx="6937375" cy="1143000"/>
          </a:xfrm>
        </p:spPr>
        <p:txBody>
          <a:bodyPr/>
          <a:lstStyle/>
          <a:p>
            <a:r>
              <a:rPr lang="de-DE" altLang="de-DE" dirty="0" smtClean="0">
                <a:latin typeface="Arial" pitchFamily="34" charset="0"/>
                <a:cs typeface="Arial" pitchFamily="34" charset="0"/>
              </a:rPr>
              <a:t>Technical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Specifications for Information and Approval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2047875" y="1924050"/>
            <a:ext cx="476091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6" name="Rectangle 159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7" name="Rectangle 576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8" name="Rectangle 693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9" name="Rectangle 821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0" name="Rectangle 913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1" name="Rectangle 1151"/>
          <p:cNvSpPr>
            <a:spLocks noChangeArrowheads="1"/>
          </p:cNvSpPr>
          <p:nvPr/>
        </p:nvSpPr>
        <p:spPr bwMode="auto">
          <a:xfrm>
            <a:off x="0" y="257333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0878787"/>
              </p:ext>
            </p:extLst>
          </p:nvPr>
        </p:nvGraphicFramePr>
        <p:xfrm>
          <a:off x="274160" y="1524459"/>
          <a:ext cx="8686800" cy="1503045"/>
        </p:xfrm>
        <a:graphic>
          <a:graphicData uri="http://schemas.openxmlformats.org/drawingml/2006/table">
            <a:tbl>
              <a:tblPr/>
              <a:tblGrid>
                <a:gridCol w="850769"/>
                <a:gridCol w="5809858"/>
                <a:gridCol w="1029879"/>
                <a:gridCol w="996294"/>
              </a:tblGrid>
              <a:tr h="4762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CP-17#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TS/TR Agreed 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to go for Approval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0014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TS 29.388 v.0.3.0 V2X Control Function to Home Subscriber Server (HSS) aspects (V4); Stage 3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 (ZTE)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u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V2X-CT</a:t>
                      </a:r>
                      <a:endParaRPr lang="fr-FR" sz="1800" u="none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0015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TS 29.389 v0.3.0 Inter-V2X Control Function Signalling aspects (V6); Stage 3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 (ZTE)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u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V2X-CT</a:t>
                      </a:r>
                      <a:endParaRPr lang="fr-FR" sz="1800" u="none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582047"/>
              </p:ext>
            </p:extLst>
          </p:nvPr>
        </p:nvGraphicFramePr>
        <p:xfrm>
          <a:off x="263143" y="3448280"/>
          <a:ext cx="8705850" cy="1530518"/>
        </p:xfrm>
        <a:graphic>
          <a:graphicData uri="http://schemas.openxmlformats.org/drawingml/2006/table">
            <a:tbl>
              <a:tblPr/>
              <a:tblGrid>
                <a:gridCol w="852635"/>
                <a:gridCol w="5822599"/>
                <a:gridCol w="1032137"/>
                <a:gridCol w="998479"/>
              </a:tblGrid>
              <a:tr h="4865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CP-17#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TS/TR Agreed 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to go for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Information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0016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TS 29.244 v0.5.0 Interface between the Control Plane and the User Plane of EPS Nodes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 (Huawei)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CUPS-CT</a:t>
                      </a:r>
                      <a:endParaRPr lang="fr-FR" sz="1800" u="none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0017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TR 29.844 v0.5.0 Study on control and user plane separation of EPC nodes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 (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CUPS-CT</a:t>
                      </a:r>
                      <a:endParaRPr lang="fr-FR" sz="1800" u="none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357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54054</TotalTime>
  <Words>1341</Words>
  <Application>Microsoft Office PowerPoint</Application>
  <PresentationFormat>Affichage à l'écran (4:3)</PresentationFormat>
  <Paragraphs>352</Paragraphs>
  <Slides>22</Slides>
  <Notes>1</Notes>
  <HiddenSlides>0</HiddenSlides>
  <MMClips>0</MMClips>
  <ScaleCrop>false</ScaleCrop>
  <HeadingPairs>
    <vt:vector size="6" baseType="variant">
      <vt:variant>
        <vt:lpstr>Thème</vt:lpstr>
      </vt:variant>
      <vt:variant>
        <vt:i4>2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5" baseType="lpstr">
      <vt:lpstr>3gpp</vt:lpstr>
      <vt:lpstr>Custom Design</vt:lpstr>
      <vt:lpstr>Worksheet</vt:lpstr>
      <vt:lpstr>Présentation PowerPoint</vt:lpstr>
      <vt:lpstr>TSG CT WG4 Organisation </vt:lpstr>
      <vt:lpstr>Présentation PowerPoint</vt:lpstr>
      <vt:lpstr>CT4 Progress</vt:lpstr>
      <vt:lpstr>Agreed New WIs</vt:lpstr>
      <vt:lpstr>Endorsed New WIs</vt:lpstr>
      <vt:lpstr>Endorsed Revised WIs 1/2</vt:lpstr>
      <vt:lpstr>Endorsed Revised WIs 2/2</vt:lpstr>
      <vt:lpstr>Technical Specifications for Information and Approval</vt:lpstr>
      <vt:lpstr>CT Plenary Decisions for CT4</vt:lpstr>
      <vt:lpstr>Incoming liaisons to CT plenary</vt:lpstr>
      <vt:lpstr>For information to CT Plenary 1/3</vt:lpstr>
      <vt:lpstr>For information to CT Plenary 2/3</vt:lpstr>
      <vt:lpstr>For information to CT Plenary 3/3</vt:lpstr>
      <vt:lpstr>For CT Plenary action</vt:lpstr>
      <vt:lpstr>CRs to CT Plenary</vt:lpstr>
      <vt:lpstr>CRs for Conditional Approval (CT4)</vt:lpstr>
      <vt:lpstr>Rel-14 Overview</vt:lpstr>
      <vt:lpstr>Rel-13 Overview</vt:lpstr>
      <vt:lpstr>Rel-12 and earlier Overview</vt:lpstr>
      <vt:lpstr>Acknowledgements</vt:lpstr>
      <vt:lpstr>Thank  You</vt:lpstr>
    </vt:vector>
  </TitlesOfParts>
  <Company>Nokia Oyj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lionel.morand@orange.com</dc:creator>
  <dc:description>©3GPP 2009. All rights reserved</dc:description>
  <cp:lastModifiedBy>Orange V2</cp:lastModifiedBy>
  <cp:revision>1448</cp:revision>
  <dcterms:created xsi:type="dcterms:W3CDTF">2009-10-13T12:22:16Z</dcterms:created>
  <dcterms:modified xsi:type="dcterms:W3CDTF">2017-03-03T10:31:39Z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