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25"/>
  </p:notesMasterIdLst>
  <p:handoutMasterIdLst>
    <p:handoutMasterId r:id="rId26"/>
  </p:handoutMasterIdLst>
  <p:sldIdLst>
    <p:sldId id="337" r:id="rId3"/>
    <p:sldId id="339" r:id="rId4"/>
    <p:sldId id="338" r:id="rId5"/>
    <p:sldId id="499" r:id="rId6"/>
    <p:sldId id="355" r:id="rId7"/>
    <p:sldId id="385" r:id="rId8"/>
    <p:sldId id="512" r:id="rId9"/>
    <p:sldId id="513" r:id="rId10"/>
    <p:sldId id="500" r:id="rId11"/>
    <p:sldId id="470" r:id="rId12"/>
    <p:sldId id="388" r:id="rId13"/>
    <p:sldId id="508" r:id="rId14"/>
    <p:sldId id="515" r:id="rId15"/>
    <p:sldId id="509" r:id="rId16"/>
    <p:sldId id="511" r:id="rId17"/>
    <p:sldId id="340" r:id="rId18"/>
    <p:sldId id="387" r:id="rId19"/>
    <p:sldId id="487" r:id="rId20"/>
    <p:sldId id="491" r:id="rId21"/>
    <p:sldId id="482" r:id="rId22"/>
    <p:sldId id="372" r:id="rId23"/>
    <p:sldId id="507" r:id="rId24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FF0000"/>
    <a:srgbClr val="0000FF"/>
    <a:srgbClr val="72AF2F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59" autoAdjust="0"/>
    <p:restoredTop sz="94705" autoAdjust="0"/>
  </p:normalViewPr>
  <p:slideViewPr>
    <p:cSldViewPr snapToGrid="0">
      <p:cViewPr>
        <p:scale>
          <a:sx n="68" d="100"/>
          <a:sy n="68" d="100"/>
        </p:scale>
        <p:origin x="-1675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113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2017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CT </a:t>
            </a:r>
            <a:r>
              <a:rPr lang="en-US" altLang="de-DE" dirty="0" smtClean="0">
                <a:solidFill>
                  <a:schemeClr val="bg1"/>
                </a:solidFill>
              </a:rPr>
              <a:t>#75, March 2017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ebapp.etsi.org/3GPPRegistration/fViewPart.asp?mid=31807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ebapp.etsi.org/3GPPRegistration/fViewPart.asp?mid=3180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Arial" pitchFamily="34" charset="0"/>
                <a:cs typeface="Arial" pitchFamily="34" charset="0"/>
              </a:rPr>
              <a:t>Lionel Morand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Orange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#75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ja-JP" sz="1600" dirty="0">
                <a:ea typeface="MS PGothic" pitchFamily="34" charset="-128"/>
                <a:cs typeface="Arial" charset="0"/>
              </a:rPr>
              <a:t>3GPP TSG CT Meeting #75	</a:t>
            </a:r>
            <a:r>
              <a:rPr lang="en-US" altLang="ja-JP" sz="1600" dirty="0" smtClean="0">
                <a:ea typeface="MS PGothic" pitchFamily="34" charset="-128"/>
                <a:cs typeface="Arial" charset="0"/>
              </a:rPr>
              <a:t>		</a:t>
            </a:r>
            <a:r>
              <a:rPr lang="en-US" altLang="ja-JP" sz="1600" smtClean="0">
                <a:ea typeface="MS PGothic" pitchFamily="34" charset="-128"/>
                <a:cs typeface="Arial" charset="0"/>
              </a:rPr>
              <a:t>	</a:t>
            </a:r>
            <a:r>
              <a:rPr lang="en-US" altLang="ja-JP" sz="1600" smtClean="0">
                <a:ea typeface="MS PGothic" pitchFamily="34" charset="-128"/>
                <a:cs typeface="Arial" charset="0"/>
              </a:rPr>
              <a:t>CP-170010</a:t>
            </a:r>
            <a:endParaRPr lang="en-US" altLang="ja-JP" sz="1600" dirty="0">
              <a:ea typeface="MS PGothic" pitchFamily="34" charset="-128"/>
              <a:cs typeface="Arial" charset="0"/>
            </a:endParaRPr>
          </a:p>
          <a:p>
            <a:pPr eaLnBrk="1" hangingPunct="1"/>
            <a:r>
              <a:rPr lang="en-US" altLang="ja-JP" sz="1600" dirty="0">
                <a:ea typeface="MS PGothic" pitchFamily="34" charset="-128"/>
                <a:cs typeface="Arial" charset="0"/>
              </a:rPr>
              <a:t>Dubrovnik, Croatia; 06th – 07th March 2017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Rel-14 Exception Sheet for CT4</a:t>
            </a:r>
            <a:endParaRPr lang="en-GB" sz="1800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913614"/>
              </p:ext>
            </p:extLst>
          </p:nvPr>
        </p:nvGraphicFramePr>
        <p:xfrm>
          <a:off x="323850" y="2395170"/>
          <a:ext cx="8675807" cy="2369814"/>
        </p:xfrm>
        <a:graphic>
          <a:graphicData uri="http://schemas.openxmlformats.org/drawingml/2006/table">
            <a:tbl>
              <a:tblPr/>
              <a:tblGrid>
                <a:gridCol w="838200"/>
                <a:gridCol w="3499704"/>
                <a:gridCol w="1482281"/>
                <a:gridCol w="2855622"/>
              </a:tblGrid>
              <a:tr h="4528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WI exception request 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be completed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168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0020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ISAT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Vodafone GmbH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Adoption of the IETF RFC</a:t>
                      </a: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0018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Group based enhancements (GENCEF)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ZTE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CT4 </a:t>
                      </a: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Impacts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MMCMH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Ericsson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25%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0021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CUPS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Huawei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25%</a:t>
                      </a: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0022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LTE_LIGHT_CON-CT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Huawei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0019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ERP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Orange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Explicit Bootstrapping</a:t>
                      </a:r>
                      <a:r>
                        <a:rPr lang="en-GB" sz="1400" baseline="0" dirty="0" smtClean="0">
                          <a:latin typeface="Arial"/>
                          <a:ea typeface="Times New Roman"/>
                          <a:cs typeface="Times New Roman"/>
                        </a:rPr>
                        <a:t> support?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0228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CIoT</a:t>
                      </a:r>
                      <a:r>
                        <a:rPr lang="fr-FR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-Ext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Intel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10%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6316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6834188" cy="639762"/>
          </a:xfrm>
        </p:spPr>
        <p:txBody>
          <a:bodyPr/>
          <a:lstStyle/>
          <a:p>
            <a:r>
              <a:rPr lang="en-GB" dirty="0" smtClean="0">
                <a:latin typeface="Arial" charset="0"/>
              </a:rPr>
              <a:t>Incoming liaisons to CT plenary</a:t>
            </a:r>
            <a:endParaRPr lang="en-GB" dirty="0" smtClean="0"/>
          </a:p>
        </p:txBody>
      </p:sp>
      <p:sp>
        <p:nvSpPr>
          <p:cNvPr id="5" name="Rectangle 4"/>
          <p:cNvSpPr/>
          <p:nvPr/>
        </p:nvSpPr>
        <p:spPr>
          <a:xfrm>
            <a:off x="332509" y="1255760"/>
            <a:ext cx="8455231" cy="40011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GB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None.</a:t>
            </a:r>
            <a:endParaRPr lang="en-GB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  <a:r>
              <a:rPr lang="en-US" dirty="0" smtClean="0"/>
              <a:t>Plenary 1/3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Warning</a:t>
            </a:r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fr-FR" sz="2400" dirty="0" err="1" smtClean="0">
                <a:cs typeface="Arial" panose="020B0604020202020204" pitchFamily="34" charset="0"/>
              </a:rPr>
              <a:t>regarding</a:t>
            </a:r>
            <a:r>
              <a:rPr lang="fr-FR" sz="2400" dirty="0" smtClean="0">
                <a:cs typeface="Arial" panose="020B0604020202020204" pitchFamily="34" charset="0"/>
              </a:rPr>
              <a:t> the "</a:t>
            </a:r>
            <a:r>
              <a:rPr lang="fr-FR" sz="2400" dirty="0" err="1" smtClean="0">
                <a:cs typeface="Arial" panose="020B0604020202020204" pitchFamily="34" charset="0"/>
              </a:rPr>
              <a:t>critical</a:t>
            </a:r>
            <a:r>
              <a:rPr lang="fr-FR" sz="2400" dirty="0" smtClean="0">
                <a:cs typeface="Arial" panose="020B0604020202020204" pitchFamily="34" charset="0"/>
              </a:rPr>
              <a:t> mass" in CT4 WG meeting</a:t>
            </a:r>
          </a:p>
          <a:p>
            <a:pPr lvl="1"/>
            <a:r>
              <a:rPr lang="fr-FR" sz="2000" dirty="0" smtClean="0">
                <a:cs typeface="Arial" panose="020B0604020202020204" pitchFamily="34" charset="0"/>
              </a:rPr>
              <a:t>CUPS, GTP, </a:t>
            </a:r>
            <a:r>
              <a:rPr lang="fr-FR" sz="2000" dirty="0" err="1" smtClean="0">
                <a:cs typeface="Arial" panose="020B0604020202020204" pitchFamily="34" charset="0"/>
              </a:rPr>
              <a:t>Diameter</a:t>
            </a:r>
            <a:r>
              <a:rPr lang="fr-FR" sz="2000" dirty="0" smtClean="0">
                <a:cs typeface="Arial" panose="020B0604020202020204" pitchFamily="34" charset="0"/>
              </a:rPr>
              <a:t>, IMS and H.248 </a:t>
            </a:r>
            <a:r>
              <a:rPr lang="fr-FR" sz="2000" dirty="0" err="1" smtClean="0">
                <a:cs typeface="Arial" panose="020B0604020202020204" pitchFamily="34" charset="0"/>
              </a:rPr>
              <a:t>covered</a:t>
            </a:r>
            <a:r>
              <a:rPr lang="fr-FR" sz="2000" dirty="0" smtClean="0">
                <a:cs typeface="Arial" panose="020B0604020202020204" pitchFamily="34" charset="0"/>
              </a:rPr>
              <a:t> by a </a:t>
            </a:r>
            <a:r>
              <a:rPr lang="fr-FR" sz="2000" dirty="0" err="1" smtClean="0">
                <a:cs typeface="Arial" panose="020B0604020202020204" pitchFamily="34" charset="0"/>
              </a:rPr>
              <a:t>small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bunch</a:t>
            </a:r>
            <a:r>
              <a:rPr lang="fr-FR" sz="2000" dirty="0" smtClean="0">
                <a:cs typeface="Arial" panose="020B0604020202020204" pitchFamily="34" charset="0"/>
              </a:rPr>
              <a:t> of people</a:t>
            </a:r>
          </a:p>
          <a:p>
            <a:pPr lvl="1"/>
            <a:r>
              <a:rPr lang="fr-FR" sz="2000" dirty="0" smtClean="0">
                <a:cs typeface="Arial" panose="020B0604020202020204" pitchFamily="34" charset="0"/>
              </a:rPr>
              <a:t>Expertise </a:t>
            </a:r>
            <a:r>
              <a:rPr lang="fr-FR" sz="2000" dirty="0" err="1" smtClean="0">
                <a:cs typeface="Arial" panose="020B0604020202020204" pitchFamily="34" charset="0"/>
              </a:rPr>
              <a:t>is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still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there</a:t>
            </a:r>
            <a:r>
              <a:rPr lang="fr-FR" sz="2000" dirty="0" smtClean="0">
                <a:cs typeface="Arial" panose="020B0604020202020204" pitchFamily="34" charset="0"/>
              </a:rPr>
              <a:t> but </a:t>
            </a:r>
            <a:r>
              <a:rPr lang="fr-FR" sz="2000" dirty="0" err="1" smtClean="0">
                <a:cs typeface="Arial" panose="020B0604020202020204" pitchFamily="34" charset="0"/>
              </a:rPr>
              <a:t>relying</a:t>
            </a:r>
            <a:r>
              <a:rPr lang="fr-FR" sz="2000" dirty="0" smtClean="0">
                <a:cs typeface="Arial" panose="020B0604020202020204" pitchFamily="34" charset="0"/>
              </a:rPr>
              <a:t> on </a:t>
            </a:r>
            <a:r>
              <a:rPr lang="fr-FR" sz="2000" dirty="0" err="1" smtClean="0">
                <a:cs typeface="Arial" panose="020B0604020202020204" pitchFamily="34" charset="0"/>
              </a:rPr>
              <a:t>too</a:t>
            </a:r>
            <a:r>
              <a:rPr lang="fr-FR" sz="2000" dirty="0" smtClean="0">
                <a:cs typeface="Arial" panose="020B0604020202020204" pitchFamily="34" charset="0"/>
              </a:rPr>
              <a:t> few </a:t>
            </a:r>
            <a:r>
              <a:rPr lang="fr-FR" sz="2000" dirty="0" err="1" smtClean="0">
                <a:cs typeface="Arial" panose="020B0604020202020204" pitchFamily="34" charset="0"/>
              </a:rPr>
              <a:t>delegates</a:t>
            </a:r>
            <a:r>
              <a:rPr lang="fr-FR" sz="2000" dirty="0" smtClean="0">
                <a:cs typeface="Arial" panose="020B0604020202020204" pitchFamily="34" charset="0"/>
              </a:rPr>
              <a:t>.</a:t>
            </a:r>
          </a:p>
          <a:p>
            <a:r>
              <a:rPr lang="fr-FR" sz="2400" dirty="0" smtClean="0">
                <a:cs typeface="Arial" panose="020B0604020202020204" pitchFamily="34" charset="0"/>
              </a:rPr>
              <a:t>Rel-14 topics </a:t>
            </a:r>
            <a:r>
              <a:rPr lang="fr-FR" sz="2400" dirty="0" err="1" smtClean="0">
                <a:cs typeface="Arial" panose="020B0604020202020204" pitchFamily="34" charset="0"/>
              </a:rPr>
              <a:t>under</a:t>
            </a:r>
            <a:r>
              <a:rPr lang="fr-FR" sz="2400" dirty="0" smtClean="0">
                <a:cs typeface="Arial" panose="020B0604020202020204" pitchFamily="34" charset="0"/>
              </a:rPr>
              <a:t> control or </a:t>
            </a:r>
            <a:r>
              <a:rPr lang="fr-FR" sz="2400" dirty="0" err="1" smtClean="0">
                <a:cs typeface="Arial" panose="020B0604020202020204" pitchFamily="34" charset="0"/>
              </a:rPr>
              <a:t>so</a:t>
            </a:r>
            <a:r>
              <a:rPr lang="fr-FR" sz="2400" dirty="0" smtClean="0">
                <a:cs typeface="Arial" panose="020B0604020202020204" pitchFamily="34" charset="0"/>
              </a:rPr>
              <a:t>…</a:t>
            </a:r>
          </a:p>
          <a:p>
            <a:pPr lvl="1"/>
            <a:r>
              <a:rPr lang="fr-FR" sz="1800" dirty="0" smtClean="0">
                <a:cs typeface="Arial" panose="020B0604020202020204" pitchFamily="34" charset="0"/>
              </a:rPr>
              <a:t>« </a:t>
            </a:r>
            <a:r>
              <a:rPr lang="fr-FR" sz="1800" dirty="0" err="1" smtClean="0">
                <a:cs typeface="Arial" panose="020B0604020202020204" pitchFamily="34" charset="0"/>
              </a:rPr>
              <a:t>only</a:t>
            </a:r>
            <a:r>
              <a:rPr lang="fr-FR" sz="1800" dirty="0" smtClean="0">
                <a:cs typeface="Arial" panose="020B0604020202020204" pitchFamily="34" charset="0"/>
              </a:rPr>
              <a:t> » 6 exception </a:t>
            </a:r>
            <a:r>
              <a:rPr lang="fr-FR" sz="1800" dirty="0" err="1" smtClean="0">
                <a:cs typeface="Arial" panose="020B0604020202020204" pitchFamily="34" charset="0"/>
              </a:rPr>
              <a:t>sheets</a:t>
            </a:r>
            <a:r>
              <a:rPr lang="fr-FR" sz="1800" dirty="0" smtClean="0">
                <a:cs typeface="Arial" panose="020B0604020202020204" pitchFamily="34" charset="0"/>
              </a:rPr>
              <a:t>, </a:t>
            </a:r>
            <a:r>
              <a:rPr lang="fr-FR" sz="1800" dirty="0" err="1" smtClean="0">
                <a:cs typeface="Arial" panose="020B0604020202020204" pitchFamily="34" charset="0"/>
              </a:rPr>
              <a:t>with</a:t>
            </a:r>
            <a:r>
              <a:rPr lang="fr-FR" sz="1800" dirty="0" smtClean="0">
                <a:cs typeface="Arial" panose="020B0604020202020204" pitchFamily="34" charset="0"/>
              </a:rPr>
              <a:t> </a:t>
            </a:r>
            <a:r>
              <a:rPr lang="fr-FR" sz="1800" dirty="0" err="1" smtClean="0">
                <a:cs typeface="Arial" panose="020B0604020202020204" pitchFamily="34" charset="0"/>
              </a:rPr>
              <a:t>limited</a:t>
            </a:r>
            <a:r>
              <a:rPr lang="fr-FR" sz="1800" dirty="0" smtClean="0">
                <a:cs typeface="Arial" panose="020B0604020202020204" pitchFamily="34" charset="0"/>
              </a:rPr>
              <a:t> </a:t>
            </a:r>
            <a:r>
              <a:rPr lang="fr-FR" sz="1800" dirty="0" err="1" smtClean="0">
                <a:cs typeface="Arial" panose="020B0604020202020204" pitchFamily="34" charset="0"/>
              </a:rPr>
              <a:t>remaining</a:t>
            </a:r>
            <a:r>
              <a:rPr lang="fr-FR" sz="1800" dirty="0" smtClean="0">
                <a:cs typeface="Arial" panose="020B0604020202020204" pitchFamily="34" charset="0"/>
              </a:rPr>
              <a:t> </a:t>
            </a:r>
            <a:r>
              <a:rPr lang="fr-FR" sz="1800" dirty="0" err="1" smtClean="0">
                <a:cs typeface="Arial" panose="020B0604020202020204" pitchFamily="34" charset="0"/>
              </a:rPr>
              <a:t>work</a:t>
            </a:r>
            <a:r>
              <a:rPr lang="fr-FR" sz="1800" dirty="0" smtClean="0">
                <a:cs typeface="Arial" panose="020B0604020202020204" pitchFamily="34" charset="0"/>
              </a:rPr>
              <a:t>, CUPS </a:t>
            </a:r>
            <a:r>
              <a:rPr lang="fr-FR" sz="1800" dirty="0" err="1" smtClean="0">
                <a:cs typeface="Arial" panose="020B0604020202020204" pitchFamily="34" charset="0"/>
              </a:rPr>
              <a:t>being</a:t>
            </a:r>
            <a:r>
              <a:rPr lang="fr-FR" sz="1800" dirty="0" smtClean="0">
                <a:cs typeface="Arial" panose="020B0604020202020204" pitchFamily="34" charset="0"/>
              </a:rPr>
              <a:t> the master </a:t>
            </a:r>
            <a:r>
              <a:rPr lang="fr-FR" sz="1800" dirty="0" err="1" smtClean="0">
                <a:cs typeface="Arial" panose="020B0604020202020204" pitchFamily="34" charset="0"/>
              </a:rPr>
              <a:t>piece</a:t>
            </a:r>
            <a:r>
              <a:rPr lang="fr-FR" sz="1800" dirty="0" smtClean="0">
                <a:cs typeface="Arial" panose="020B0604020202020204" pitchFamily="34" charset="0"/>
              </a:rPr>
              <a:t> to </a:t>
            </a:r>
            <a:r>
              <a:rPr lang="fr-FR" sz="1800" dirty="0" err="1" smtClean="0">
                <a:cs typeface="Arial" panose="020B0604020202020204" pitchFamily="34" charset="0"/>
              </a:rPr>
              <a:t>achieve</a:t>
            </a:r>
            <a:r>
              <a:rPr lang="fr-FR" sz="1800" dirty="0" smtClean="0">
                <a:cs typeface="Arial" panose="020B0604020202020204" pitchFamily="34" charset="0"/>
              </a:rPr>
              <a:t>.</a:t>
            </a:r>
          </a:p>
          <a:p>
            <a:pPr lvl="1"/>
            <a:r>
              <a:rPr lang="fr-FR" sz="1800" dirty="0" smtClean="0">
                <a:cs typeface="Arial" panose="020B0604020202020204" pitchFamily="34" charset="0"/>
              </a:rPr>
              <a:t>but CT4 impacts for LIGHT_CON are </a:t>
            </a:r>
            <a:r>
              <a:rPr lang="fr-FR" sz="1800" dirty="0" err="1" smtClean="0">
                <a:cs typeface="Arial" panose="020B0604020202020204" pitchFamily="34" charset="0"/>
              </a:rPr>
              <a:t>still</a:t>
            </a:r>
            <a:r>
              <a:rPr lang="fr-FR" sz="1800" dirty="0" smtClean="0">
                <a:cs typeface="Arial" panose="020B0604020202020204" pitchFamily="34" charset="0"/>
              </a:rPr>
              <a:t> "</a:t>
            </a:r>
            <a:r>
              <a:rPr lang="fr-FR" sz="1800" dirty="0" err="1" smtClean="0">
                <a:cs typeface="Arial" panose="020B0604020202020204" pitchFamily="34" charset="0"/>
              </a:rPr>
              <a:t>Undefined</a:t>
            </a:r>
            <a:r>
              <a:rPr lang="fr-FR" sz="1800" dirty="0" smtClean="0">
                <a:cs typeface="Arial" panose="020B0604020202020204" pitchFamily="34" charset="0"/>
              </a:rPr>
              <a:t>"</a:t>
            </a:r>
          </a:p>
          <a:p>
            <a:r>
              <a:rPr lang="fr-FR" sz="2400" dirty="0" smtClean="0">
                <a:cs typeface="Arial" panose="020B0604020202020204" pitchFamily="34" charset="0"/>
              </a:rPr>
              <a:t>But "5G </a:t>
            </a:r>
            <a:r>
              <a:rPr lang="fr-FR" sz="2400" dirty="0" err="1" smtClean="0">
                <a:cs typeface="Arial" panose="020B0604020202020204" pitchFamily="34" charset="0"/>
              </a:rPr>
              <a:t>is</a:t>
            </a:r>
            <a:r>
              <a:rPr lang="fr-FR" sz="2400" dirty="0" smtClean="0">
                <a:cs typeface="Arial" panose="020B0604020202020204" pitchFamily="34" charset="0"/>
              </a:rPr>
              <a:t> </a:t>
            </a:r>
            <a:r>
              <a:rPr lang="fr-FR" sz="2400" dirty="0" err="1" smtClean="0">
                <a:cs typeface="Arial" panose="020B0604020202020204" pitchFamily="34" charset="0"/>
              </a:rPr>
              <a:t>coming</a:t>
            </a:r>
            <a:r>
              <a:rPr lang="fr-FR" sz="2400" dirty="0" smtClean="0">
                <a:cs typeface="Arial" panose="020B0604020202020204" pitchFamily="34" charset="0"/>
              </a:rPr>
              <a:t>" !</a:t>
            </a:r>
          </a:p>
          <a:p>
            <a:pPr lvl="1"/>
            <a:r>
              <a:rPr lang="fr-FR" sz="2000" dirty="0" err="1" smtClean="0">
                <a:cs typeface="Arial" panose="020B0604020202020204" pitchFamily="34" charset="0"/>
              </a:rPr>
              <a:t>Difficult</a:t>
            </a:r>
            <a:r>
              <a:rPr lang="fr-FR" sz="2000" dirty="0" smtClean="0">
                <a:cs typeface="Arial" panose="020B0604020202020204" pitchFamily="34" charset="0"/>
              </a:rPr>
              <a:t> to </a:t>
            </a:r>
            <a:r>
              <a:rPr lang="fr-FR" sz="2000" dirty="0" err="1" smtClean="0">
                <a:cs typeface="Arial" panose="020B0604020202020204" pitchFamily="34" charset="0"/>
              </a:rPr>
              <a:t>appraise</a:t>
            </a:r>
            <a:r>
              <a:rPr lang="fr-FR" sz="2000" dirty="0" smtClean="0">
                <a:cs typeface="Arial" panose="020B0604020202020204" pitchFamily="34" charset="0"/>
              </a:rPr>
              <a:t> the extra </a:t>
            </a:r>
            <a:r>
              <a:rPr lang="fr-FR" sz="2000" dirty="0" err="1" smtClean="0">
                <a:cs typeface="Arial" panose="020B0604020202020204" pitchFamily="34" charset="0"/>
              </a:rPr>
              <a:t>workload</a:t>
            </a:r>
            <a:r>
              <a:rPr lang="fr-FR" sz="2000" dirty="0" smtClean="0">
                <a:cs typeface="Arial" panose="020B0604020202020204" pitchFamily="34" charset="0"/>
              </a:rPr>
              <a:t> in the </a:t>
            </a:r>
            <a:r>
              <a:rPr lang="fr-FR" sz="2000" dirty="0" err="1" smtClean="0">
                <a:cs typeface="Arial" panose="020B0604020202020204" pitchFamily="34" charset="0"/>
              </a:rPr>
              <a:t>coming</a:t>
            </a:r>
            <a:r>
              <a:rPr lang="fr-FR" sz="2000" dirty="0" smtClean="0">
                <a:cs typeface="Arial" panose="020B0604020202020204" pitchFamily="34" charset="0"/>
              </a:rPr>
              <a:t> meetings</a:t>
            </a:r>
          </a:p>
          <a:p>
            <a:pPr lvl="1"/>
            <a:r>
              <a:rPr lang="fr-FR" sz="2000" dirty="0" err="1" smtClean="0">
                <a:cs typeface="Arial" panose="020B0604020202020204" pitchFamily="34" charset="0"/>
              </a:rPr>
              <a:t>Almost</a:t>
            </a:r>
            <a:r>
              <a:rPr lang="fr-FR" sz="2000" dirty="0" smtClean="0">
                <a:cs typeface="Arial" panose="020B0604020202020204" pitchFamily="34" charset="0"/>
              </a:rPr>
              <a:t> impossible to </a:t>
            </a:r>
            <a:r>
              <a:rPr lang="fr-FR" sz="2000" dirty="0" err="1" smtClean="0">
                <a:cs typeface="Arial" panose="020B0604020202020204" pitchFamily="34" charset="0"/>
              </a:rPr>
              <a:t>organize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parallel</a:t>
            </a:r>
            <a:r>
              <a:rPr lang="fr-FR" sz="2000" dirty="0" smtClean="0">
                <a:cs typeface="Arial" panose="020B0604020202020204" pitchFamily="34" charset="0"/>
              </a:rPr>
              <a:t> sessions </a:t>
            </a:r>
            <a:r>
              <a:rPr lang="fr-FR" sz="2000" dirty="0" err="1" smtClean="0">
                <a:cs typeface="Arial" panose="020B0604020202020204" pitchFamily="34" charset="0"/>
              </a:rPr>
              <a:t>with</a:t>
            </a:r>
            <a:r>
              <a:rPr lang="fr-FR" sz="2000" dirty="0" smtClean="0">
                <a:cs typeface="Arial" panose="020B0604020202020204" pitchFamily="34" charset="0"/>
              </a:rPr>
              <a:t> few multi-</a:t>
            </a:r>
            <a:r>
              <a:rPr lang="fr-FR" sz="2000" dirty="0" err="1" smtClean="0">
                <a:cs typeface="Arial" panose="020B0604020202020204" pitchFamily="34" charset="0"/>
              </a:rPr>
              <a:t>card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delegates</a:t>
            </a:r>
            <a:r>
              <a:rPr lang="fr-FR" sz="2000" dirty="0" smtClean="0">
                <a:cs typeface="Arial" panose="020B0604020202020204" pitchFamily="34" charset="0"/>
              </a:rPr>
              <a:t>, no </a:t>
            </a:r>
            <a:r>
              <a:rPr lang="fr-FR" sz="2000" dirty="0" err="1" smtClean="0">
                <a:cs typeface="Arial" panose="020B0604020202020204" pitchFamily="34" charset="0"/>
              </a:rPr>
              <a:t>matter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skilled</a:t>
            </a:r>
            <a:r>
              <a:rPr lang="fr-FR" sz="2000" dirty="0" smtClean="0">
                <a:cs typeface="Arial" panose="020B0604020202020204" pitchFamily="34" charset="0"/>
              </a:rPr>
              <a:t>/</a:t>
            </a:r>
            <a:r>
              <a:rPr lang="fr-FR" sz="2000" dirty="0" err="1" smtClean="0">
                <a:cs typeface="Arial" panose="020B0604020202020204" pitchFamily="34" charset="0"/>
              </a:rPr>
              <a:t>talented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they</a:t>
            </a:r>
            <a:r>
              <a:rPr lang="fr-FR" sz="2000" dirty="0" smtClean="0">
                <a:cs typeface="Arial" panose="020B0604020202020204" pitchFamily="34" charset="0"/>
              </a:rPr>
              <a:t> are!</a:t>
            </a:r>
          </a:p>
          <a:p>
            <a:pPr lvl="2"/>
            <a:r>
              <a:rPr lang="fr-FR" sz="1600" dirty="0" err="1" smtClean="0">
                <a:cs typeface="Arial" panose="020B0604020202020204" pitchFamily="34" charset="0"/>
              </a:rPr>
              <a:t>which</a:t>
            </a:r>
            <a:r>
              <a:rPr lang="fr-FR" sz="1600" dirty="0" smtClean="0"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cs typeface="Arial" panose="020B0604020202020204" pitchFamily="34" charset="0"/>
              </a:rPr>
              <a:t>means</a:t>
            </a:r>
            <a:r>
              <a:rPr lang="fr-FR" sz="1600" dirty="0" smtClean="0"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cs typeface="Arial" panose="020B0604020202020204" pitchFamily="34" charset="0"/>
              </a:rPr>
              <a:t>that</a:t>
            </a:r>
            <a:r>
              <a:rPr lang="fr-FR" sz="1600" dirty="0" smtClean="0"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cs typeface="Arial" panose="020B0604020202020204" pitchFamily="34" charset="0"/>
              </a:rPr>
              <a:t>most</a:t>
            </a:r>
            <a:r>
              <a:rPr lang="fr-FR" sz="1600" dirty="0" smtClean="0">
                <a:cs typeface="Arial" panose="020B0604020202020204" pitchFamily="34" charset="0"/>
              </a:rPr>
              <a:t> of the topics </a:t>
            </a:r>
            <a:r>
              <a:rPr lang="fr-FR" sz="1600" dirty="0" err="1" smtClean="0">
                <a:cs typeface="Arial" panose="020B0604020202020204" pitchFamily="34" charset="0"/>
              </a:rPr>
              <a:t>need</a:t>
            </a:r>
            <a:r>
              <a:rPr lang="fr-FR" sz="1600" dirty="0" smtClean="0">
                <a:cs typeface="Arial" panose="020B0604020202020204" pitchFamily="34" charset="0"/>
              </a:rPr>
              <a:t> to </a:t>
            </a:r>
            <a:r>
              <a:rPr lang="fr-FR" sz="1600" dirty="0" err="1" smtClean="0">
                <a:cs typeface="Arial" panose="020B0604020202020204" pitchFamily="34" charset="0"/>
              </a:rPr>
              <a:t>be</a:t>
            </a:r>
            <a:r>
              <a:rPr lang="fr-FR" sz="1600" dirty="0" smtClean="0"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cs typeface="Arial" panose="020B0604020202020204" pitchFamily="34" charset="0"/>
              </a:rPr>
              <a:t>handled</a:t>
            </a:r>
            <a:r>
              <a:rPr lang="fr-FR" sz="1600" dirty="0" smtClean="0">
                <a:cs typeface="Arial" panose="020B0604020202020204" pitchFamily="34" charset="0"/>
              </a:rPr>
              <a:t> in a single </a:t>
            </a:r>
            <a:r>
              <a:rPr lang="fr-FR" sz="1600" dirty="0" err="1" smtClean="0">
                <a:cs typeface="Arial" panose="020B0604020202020204" pitchFamily="34" charset="0"/>
              </a:rPr>
              <a:t>plenary</a:t>
            </a:r>
            <a:r>
              <a:rPr lang="fr-FR" sz="1600" dirty="0" smtClean="0">
                <a:cs typeface="Arial" panose="020B0604020202020204" pitchFamily="34" charset="0"/>
              </a:rPr>
              <a:t> session.</a:t>
            </a:r>
          </a:p>
        </p:txBody>
      </p:sp>
    </p:spTree>
    <p:extLst>
      <p:ext uri="{BB962C8B-B14F-4D97-AF65-F5344CB8AC3E}">
        <p14:creationId xmlns:p14="http://schemas.microsoft.com/office/powerpoint/2010/main" val="121049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Plenary </a:t>
            </a:r>
            <a:r>
              <a:rPr lang="en-US" dirty="0" smtClean="0"/>
              <a:t>2/3</a:t>
            </a:r>
            <a:endParaRPr lang="fr-FR" dirty="0"/>
          </a:p>
        </p:txBody>
      </p:sp>
      <p:sp>
        <p:nvSpPr>
          <p:cNvPr id="5" name="Chevron 4"/>
          <p:cNvSpPr/>
          <p:nvPr/>
        </p:nvSpPr>
        <p:spPr bwMode="auto">
          <a:xfrm>
            <a:off x="-1" y="1853184"/>
            <a:ext cx="1300161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Rel-14</a:t>
            </a:r>
          </a:p>
        </p:txBody>
      </p:sp>
      <p:sp>
        <p:nvSpPr>
          <p:cNvPr id="6" name="Chevron 5"/>
          <p:cNvSpPr/>
          <p:nvPr/>
        </p:nvSpPr>
        <p:spPr bwMode="auto">
          <a:xfrm>
            <a:off x="1695449" y="2146173"/>
            <a:ext cx="5048251" cy="242316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Rel-15 (5G Phase 1)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28600" y="1295400"/>
            <a:ext cx="4343400" cy="2762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2017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572000" y="1295399"/>
            <a:ext cx="4343400" cy="2762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2018</a:t>
            </a:r>
          </a:p>
        </p:txBody>
      </p:sp>
      <p:cxnSp>
        <p:nvCxnSpPr>
          <p:cNvPr id="10" name="Connecteur droit 9"/>
          <p:cNvCxnSpPr>
            <a:stCxn id="8" idx="2"/>
            <a:endCxn id="6" idx="3"/>
          </p:cNvCxnSpPr>
          <p:nvPr/>
        </p:nvCxnSpPr>
        <p:spPr bwMode="auto">
          <a:xfrm>
            <a:off x="6743700" y="1571624"/>
            <a:ext cx="0" cy="69570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Pentagone 10"/>
          <p:cNvSpPr/>
          <p:nvPr/>
        </p:nvSpPr>
        <p:spPr bwMode="auto">
          <a:xfrm>
            <a:off x="1695449" y="3057525"/>
            <a:ext cx="2876551" cy="276225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Study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Phase on CT aspects for 5G</a:t>
            </a:r>
          </a:p>
        </p:txBody>
      </p:sp>
      <p:sp>
        <p:nvSpPr>
          <p:cNvPr id="12" name="Pentagone 11"/>
          <p:cNvSpPr/>
          <p:nvPr/>
        </p:nvSpPr>
        <p:spPr bwMode="auto">
          <a:xfrm>
            <a:off x="3838573" y="3467100"/>
            <a:ext cx="2895601" cy="275519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lang="fr-FR" b="1" dirty="0">
                <a:latin typeface="Arial" pitchFamily="34" charset="0"/>
              </a:rPr>
              <a:t>Normative </a:t>
            </a:r>
            <a:r>
              <a:rPr lang="fr-FR" b="1" dirty="0" smtClean="0">
                <a:latin typeface="Arial" pitchFamily="34" charset="0"/>
              </a:rPr>
              <a:t>Phase</a:t>
            </a:r>
            <a:endParaRPr kumimoji="0" lang="fr-F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Connecteur droit 14"/>
          <p:cNvCxnSpPr>
            <a:stCxn id="48" idx="4"/>
            <a:endCxn id="5" idx="3"/>
          </p:cNvCxnSpPr>
          <p:nvPr/>
        </p:nvCxnSpPr>
        <p:spPr bwMode="auto">
          <a:xfrm flipH="1">
            <a:off x="1300160" y="1724591"/>
            <a:ext cx="1" cy="2497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riangle isocèle 15"/>
          <p:cNvSpPr/>
          <p:nvPr/>
        </p:nvSpPr>
        <p:spPr bwMode="auto">
          <a:xfrm>
            <a:off x="1614485" y="1571623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riangle isocèle 16"/>
          <p:cNvSpPr/>
          <p:nvPr/>
        </p:nvSpPr>
        <p:spPr bwMode="auto">
          <a:xfrm>
            <a:off x="1995486" y="157162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riangle isocèle 17"/>
          <p:cNvSpPr/>
          <p:nvPr/>
        </p:nvSpPr>
        <p:spPr bwMode="auto">
          <a:xfrm>
            <a:off x="3038475" y="1571621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riangle isocèle 18"/>
          <p:cNvSpPr/>
          <p:nvPr/>
        </p:nvSpPr>
        <p:spPr bwMode="auto">
          <a:xfrm>
            <a:off x="3767136" y="157162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Triangle isocèle 19"/>
          <p:cNvSpPr/>
          <p:nvPr/>
        </p:nvSpPr>
        <p:spPr bwMode="auto">
          <a:xfrm>
            <a:off x="4138611" y="1571625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riangle isocèle 20"/>
          <p:cNvSpPr/>
          <p:nvPr/>
        </p:nvSpPr>
        <p:spPr bwMode="auto">
          <a:xfrm>
            <a:off x="4852984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119438" y="3467100"/>
            <a:ext cx="728662" cy="27551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Triangle isocèle 22"/>
          <p:cNvSpPr/>
          <p:nvPr/>
        </p:nvSpPr>
        <p:spPr bwMode="auto">
          <a:xfrm>
            <a:off x="5276846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Triangle isocèle 23"/>
          <p:cNvSpPr/>
          <p:nvPr/>
        </p:nvSpPr>
        <p:spPr bwMode="auto">
          <a:xfrm>
            <a:off x="5919784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Triangle isocèle 24"/>
          <p:cNvSpPr/>
          <p:nvPr/>
        </p:nvSpPr>
        <p:spPr bwMode="auto">
          <a:xfrm>
            <a:off x="6348409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23098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3393281" y="157638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Ellipse 27"/>
          <p:cNvSpPr/>
          <p:nvPr/>
        </p:nvSpPr>
        <p:spPr bwMode="auto">
          <a:xfrm>
            <a:off x="44815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Ellipse 28"/>
          <p:cNvSpPr/>
          <p:nvPr/>
        </p:nvSpPr>
        <p:spPr bwMode="auto">
          <a:xfrm>
            <a:off x="5612606" y="156895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Ellipse 29"/>
          <p:cNvSpPr/>
          <p:nvPr/>
        </p:nvSpPr>
        <p:spPr bwMode="auto">
          <a:xfrm>
            <a:off x="665321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Ellipse 31"/>
          <p:cNvSpPr/>
          <p:nvPr/>
        </p:nvSpPr>
        <p:spPr bwMode="auto">
          <a:xfrm>
            <a:off x="773906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riangle isocèle 32"/>
          <p:cNvSpPr/>
          <p:nvPr/>
        </p:nvSpPr>
        <p:spPr bwMode="auto">
          <a:xfrm>
            <a:off x="702468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riangle isocèle 33"/>
          <p:cNvSpPr/>
          <p:nvPr/>
        </p:nvSpPr>
        <p:spPr bwMode="auto">
          <a:xfrm>
            <a:off x="738663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Chevron 34"/>
          <p:cNvSpPr/>
          <p:nvPr/>
        </p:nvSpPr>
        <p:spPr bwMode="auto">
          <a:xfrm>
            <a:off x="6653212" y="3467100"/>
            <a:ext cx="1176338" cy="275519"/>
          </a:xfrm>
          <a:prstGeom prst="chevr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cxnSp>
        <p:nvCxnSpPr>
          <p:cNvPr id="37" name="Connecteur droit 36"/>
          <p:cNvCxnSpPr>
            <a:stCxn id="32" idx="4"/>
            <a:endCxn id="35" idx="3"/>
          </p:cNvCxnSpPr>
          <p:nvPr/>
        </p:nvCxnSpPr>
        <p:spPr bwMode="auto">
          <a:xfrm>
            <a:off x="7829549" y="1743641"/>
            <a:ext cx="1" cy="18612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Pentagone 40"/>
          <p:cNvSpPr/>
          <p:nvPr/>
        </p:nvSpPr>
        <p:spPr bwMode="auto">
          <a:xfrm>
            <a:off x="247648" y="2581275"/>
            <a:ext cx="4324351" cy="276225"/>
          </a:xfrm>
          <a:prstGeom prst="homeP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2 Normative Phase (SA2, SA3, SA6…)</a:t>
            </a:r>
          </a:p>
        </p:txBody>
      </p:sp>
      <p:sp>
        <p:nvSpPr>
          <p:cNvPr id="42" name="Chevron 41"/>
          <p:cNvSpPr/>
          <p:nvPr/>
        </p:nvSpPr>
        <p:spPr bwMode="auto">
          <a:xfrm>
            <a:off x="4486273" y="2581275"/>
            <a:ext cx="1264445" cy="276225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266698" y="3213892"/>
            <a:ext cx="761747" cy="525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/>
              <a:t>- CT/SA</a:t>
            </a:r>
          </a:p>
          <a:p>
            <a:pPr>
              <a:lnSpc>
                <a:spcPct val="150000"/>
              </a:lnSpc>
            </a:pPr>
            <a:r>
              <a:rPr lang="fr-FR" b="1" dirty="0" smtClean="0"/>
              <a:t>- </a:t>
            </a:r>
            <a:r>
              <a:rPr lang="fr-FR" b="1" dirty="0" err="1" smtClean="0"/>
              <a:t>CTx</a:t>
            </a:r>
            <a:r>
              <a:rPr lang="fr-FR" b="1" dirty="0" smtClean="0"/>
              <a:t> WG</a:t>
            </a:r>
            <a:endParaRPr lang="fr-FR" b="1" dirty="0"/>
          </a:p>
        </p:txBody>
      </p:sp>
      <p:sp>
        <p:nvSpPr>
          <p:cNvPr id="46" name="Triangle isocèle 45"/>
          <p:cNvSpPr/>
          <p:nvPr/>
        </p:nvSpPr>
        <p:spPr bwMode="auto">
          <a:xfrm>
            <a:off x="150016" y="354259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Ellipse 46"/>
          <p:cNvSpPr/>
          <p:nvPr/>
        </p:nvSpPr>
        <p:spPr bwMode="auto">
          <a:xfrm>
            <a:off x="130966" y="330914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Ellipse 47"/>
          <p:cNvSpPr/>
          <p:nvPr/>
        </p:nvSpPr>
        <p:spPr bwMode="auto">
          <a:xfrm>
            <a:off x="1209673" y="156685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Chevron 50"/>
          <p:cNvSpPr/>
          <p:nvPr/>
        </p:nvSpPr>
        <p:spPr bwMode="auto">
          <a:xfrm>
            <a:off x="1209673" y="1853184"/>
            <a:ext cx="1200151" cy="242316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2" name="Chevron 51"/>
          <p:cNvSpPr/>
          <p:nvPr/>
        </p:nvSpPr>
        <p:spPr bwMode="auto">
          <a:xfrm>
            <a:off x="6677022" y="2139315"/>
            <a:ext cx="1152527" cy="242316"/>
          </a:xfrm>
          <a:prstGeom prst="chevron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3" name="Chevron 52"/>
          <p:cNvSpPr/>
          <p:nvPr/>
        </p:nvSpPr>
        <p:spPr bwMode="auto">
          <a:xfrm>
            <a:off x="6734174" y="2417064"/>
            <a:ext cx="2181226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Rel-16 (5G Phase 2) </a:t>
            </a:r>
          </a:p>
        </p:txBody>
      </p:sp>
      <p:sp>
        <p:nvSpPr>
          <p:cNvPr id="64" name="Flèche à angle droit 63"/>
          <p:cNvSpPr/>
          <p:nvPr/>
        </p:nvSpPr>
        <p:spPr bwMode="auto">
          <a:xfrm rot="10800000" flipH="1">
            <a:off x="5793582" y="2721875"/>
            <a:ext cx="1593054" cy="659500"/>
          </a:xfrm>
          <a:prstGeom prst="bentUpArrow">
            <a:avLst>
              <a:gd name="adj1" fmla="val 14890"/>
              <a:gd name="adj2" fmla="val 25000"/>
              <a:gd name="adj3" fmla="val 25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" name="Content Placeholder 2"/>
          <p:cNvSpPr>
            <a:spLocks/>
          </p:cNvSpPr>
          <p:nvPr/>
        </p:nvSpPr>
        <p:spPr bwMode="auto">
          <a:xfrm>
            <a:off x="109537" y="4188706"/>
            <a:ext cx="8743950" cy="164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5G Timeline and impacts on CT4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5G Timeline is challenging for CT4, especially with a small expert community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Stage </a:t>
            </a:r>
            <a:r>
              <a:rPr lang="en-US" altLang="de-DE" sz="1600" dirty="0">
                <a:latin typeface="+mn-lt"/>
                <a:cs typeface="Arial" charset="0"/>
              </a:rPr>
              <a:t>3 </a:t>
            </a:r>
            <a:r>
              <a:rPr lang="en-US" altLang="de-DE" sz="1600" dirty="0" smtClean="0">
                <a:latin typeface="+mn-lt"/>
                <a:cs typeface="Arial" charset="0"/>
              </a:rPr>
              <a:t>normative work can only start when stage </a:t>
            </a:r>
            <a:r>
              <a:rPr lang="en-US" altLang="de-DE" sz="1600" dirty="0">
                <a:latin typeface="+mn-lt"/>
                <a:cs typeface="Arial" charset="0"/>
              </a:rPr>
              <a:t>2 </a:t>
            </a:r>
            <a:r>
              <a:rPr lang="en-US" altLang="de-DE" sz="1600" dirty="0" smtClean="0">
                <a:latin typeface="+mn-lt"/>
                <a:cs typeface="Arial" charset="0"/>
              </a:rPr>
              <a:t>and related stage 3 study </a:t>
            </a:r>
            <a:r>
              <a:rPr lang="en-US" altLang="de-DE" sz="1600" dirty="0">
                <a:latin typeface="+mn-lt"/>
                <a:cs typeface="Arial" charset="0"/>
              </a:rPr>
              <a:t>phase </a:t>
            </a:r>
            <a:r>
              <a:rPr lang="en-US" altLang="de-DE" sz="1600" dirty="0" smtClean="0">
                <a:latin typeface="+mn-lt"/>
                <a:cs typeface="Arial" charset="0"/>
              </a:rPr>
              <a:t>are </a:t>
            </a:r>
            <a:r>
              <a:rPr lang="en-US" altLang="de-DE" sz="1600" dirty="0">
                <a:latin typeface="+mn-lt"/>
                <a:cs typeface="Arial" charset="0"/>
              </a:rPr>
              <a:t>stable enough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>
                <a:latin typeface="+mn-lt"/>
                <a:cs typeface="Arial" charset="0"/>
              </a:rPr>
              <a:t>Any delay in the stage 2 </a:t>
            </a:r>
            <a:r>
              <a:rPr lang="en-US" altLang="de-DE" sz="1600" dirty="0" smtClean="0">
                <a:latin typeface="+mn-lt"/>
                <a:cs typeface="Arial" charset="0"/>
              </a:rPr>
              <a:t>completion will automatically </a:t>
            </a:r>
            <a:r>
              <a:rPr lang="en-US" altLang="de-DE" sz="1600" dirty="0">
                <a:latin typeface="+mn-lt"/>
                <a:cs typeface="Arial" charset="0"/>
              </a:rPr>
              <a:t>delay the work in stage 3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b="1" dirty="0">
                <a:solidFill>
                  <a:srgbClr val="FF0000"/>
                </a:solidFill>
                <a:latin typeface="+mn-lt"/>
                <a:cs typeface="Arial" charset="0"/>
              </a:rPr>
              <a:t>Risk</a:t>
            </a:r>
            <a:r>
              <a:rPr lang="en-US" altLang="de-DE" sz="1600" dirty="0">
                <a:latin typeface="+mn-lt"/>
                <a:cs typeface="Arial" charset="0"/>
              </a:rPr>
              <a:t>: </a:t>
            </a:r>
            <a:r>
              <a:rPr lang="en-US" altLang="de-DE" sz="1600" dirty="0" smtClean="0">
                <a:latin typeface="+mn-lt"/>
                <a:cs typeface="Arial" charset="0"/>
              </a:rPr>
              <a:t>incomplete Stage 3 based on late stage 2 inputs shifted to Rel-16 (5G phase 2)</a:t>
            </a: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9922" y="3742619"/>
            <a:ext cx="21707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lang="en-US" altLang="de-DE" b="1" i="1" dirty="0" smtClean="0">
                <a:cs typeface="Arial" charset="0"/>
              </a:rPr>
              <a:t>Release </a:t>
            </a:r>
            <a:r>
              <a:rPr lang="en-US" altLang="de-DE" b="1" i="1" dirty="0">
                <a:cs typeface="Arial" charset="0"/>
              </a:rPr>
              <a:t>Timeline </a:t>
            </a:r>
            <a:r>
              <a:rPr lang="en-US" altLang="de-DE" b="1" i="1" dirty="0" smtClean="0">
                <a:cs typeface="Arial" charset="0"/>
              </a:rPr>
              <a:t>(Stage 3 focus)</a:t>
            </a:r>
            <a:endParaRPr lang="en-US" altLang="de-DE" b="1" i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96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5" dur="2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7" dur="20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9" dur="20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1" dur="20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3" dur="20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uild="allAtOnce"/>
      <p:bldP spid="67" grpId="1" build="allAtOnce"/>
      <p:bldP spid="67" grpId="2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  <a:r>
              <a:rPr lang="en-US" dirty="0" smtClean="0"/>
              <a:t>Plenary 3/3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smtClean="0"/>
              <a:t>CUPS has </a:t>
            </a:r>
            <a:r>
              <a:rPr lang="fr-FR" sz="2400" dirty="0" err="1" smtClean="0"/>
              <a:t>consumed</a:t>
            </a:r>
            <a:r>
              <a:rPr lang="fr-FR" sz="2400" dirty="0" smtClean="0"/>
              <a:t> a lot of meeting time (</a:t>
            </a:r>
            <a:r>
              <a:rPr lang="fr-FR" sz="2400" dirty="0" err="1" smtClean="0"/>
              <a:t>again</a:t>
            </a:r>
            <a:r>
              <a:rPr lang="fr-FR" sz="2400" dirty="0" smtClean="0"/>
              <a:t>)</a:t>
            </a:r>
          </a:p>
          <a:p>
            <a:pPr lvl="1"/>
            <a:r>
              <a:rPr lang="fr-FR" sz="2000" dirty="0" smtClean="0"/>
              <a:t>158 documents </a:t>
            </a:r>
            <a:r>
              <a:rPr lang="fr-FR" sz="2000" dirty="0" err="1" smtClean="0"/>
              <a:t>handled</a:t>
            </a:r>
            <a:r>
              <a:rPr lang="fr-FR" sz="2000" dirty="0" smtClean="0"/>
              <a:t> in 2 meetings </a:t>
            </a:r>
            <a:r>
              <a:rPr lang="fr-FR" sz="2000" dirty="0" smtClean="0">
                <a:sym typeface="Wingdings" panose="05000000000000000000" pitchFamily="2" charset="2"/>
              </a:rPr>
              <a:t> 48 </a:t>
            </a:r>
            <a:r>
              <a:rPr lang="fr-FR" sz="2000" dirty="0" err="1" smtClean="0">
                <a:sym typeface="Wingdings" panose="05000000000000000000" pitchFamily="2" charset="2"/>
              </a:rPr>
              <a:t>agreed</a:t>
            </a:r>
            <a:endParaRPr lang="fr-FR" sz="2000" dirty="0" smtClean="0"/>
          </a:p>
          <a:p>
            <a:pPr lvl="1"/>
            <a:r>
              <a:rPr lang="fr-FR" sz="2000" dirty="0" smtClean="0"/>
              <a:t>TR (</a:t>
            </a:r>
            <a:r>
              <a:rPr lang="fr-FR" sz="2000" dirty="0" err="1" smtClean="0"/>
              <a:t>Study</a:t>
            </a:r>
            <a:r>
              <a:rPr lang="fr-FR" sz="2000" dirty="0" smtClean="0"/>
              <a:t>) and TS (</a:t>
            </a:r>
            <a:r>
              <a:rPr lang="fr-FR" sz="2000" dirty="0" err="1" smtClean="0"/>
              <a:t>protocol</a:t>
            </a:r>
            <a:r>
              <a:rPr lang="fr-FR" sz="2000" dirty="0" smtClean="0"/>
              <a:t>) sent for information but </a:t>
            </a:r>
            <a:r>
              <a:rPr lang="fr-FR" sz="2000" dirty="0" err="1" smtClean="0"/>
              <a:t>still</a:t>
            </a:r>
            <a:r>
              <a:rPr lang="fr-FR" sz="2000" dirty="0" smtClean="0"/>
              <a:t> 25% TBC</a:t>
            </a:r>
          </a:p>
          <a:p>
            <a:pPr lvl="1"/>
            <a:r>
              <a:rPr lang="fr-FR" sz="2000" dirty="0" err="1" smtClean="0"/>
              <a:t>Tight</a:t>
            </a:r>
            <a:r>
              <a:rPr lang="fr-FR" sz="2000" dirty="0" smtClean="0"/>
              <a:t> </a:t>
            </a:r>
            <a:r>
              <a:rPr lang="fr-FR" sz="2000" dirty="0" err="1" smtClean="0"/>
              <a:t>cooperation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CT3, </a:t>
            </a:r>
            <a:r>
              <a:rPr lang="fr-FR" sz="2000" dirty="0" err="1" smtClean="0"/>
              <a:t>through</a:t>
            </a:r>
            <a:r>
              <a:rPr lang="fr-FR" sz="2000" dirty="0" smtClean="0"/>
              <a:t> cross-contributions and joint sessions. SA5 </a:t>
            </a:r>
            <a:r>
              <a:rPr lang="fr-FR" sz="2000" dirty="0" err="1" smtClean="0"/>
              <a:t>consulted</a:t>
            </a:r>
            <a:r>
              <a:rPr lang="fr-FR" sz="2000" dirty="0" smtClean="0"/>
              <a:t> for </a:t>
            </a:r>
            <a:r>
              <a:rPr lang="fr-FR" sz="2000" dirty="0" err="1" smtClean="0"/>
              <a:t>charging</a:t>
            </a:r>
            <a:r>
              <a:rPr lang="fr-FR" sz="2000" dirty="0" smtClean="0"/>
              <a:t> and trace management issues.</a:t>
            </a:r>
          </a:p>
          <a:p>
            <a:pPr lvl="1"/>
            <a:r>
              <a:rPr lang="fr-FR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Warning</a:t>
            </a:r>
            <a:r>
              <a:rPr lang="fr-FR" sz="2000" dirty="0" smtClean="0"/>
              <a:t>: </a:t>
            </a:r>
            <a:r>
              <a:rPr lang="fr-FR" sz="2000" dirty="0" err="1" smtClean="0"/>
              <a:t>heavy</a:t>
            </a:r>
            <a:r>
              <a:rPr lang="fr-FR" sz="2000" dirty="0" smtClean="0"/>
              <a:t> </a:t>
            </a:r>
            <a:r>
              <a:rPr lang="fr-FR" sz="2000" dirty="0" err="1" smtClean="0"/>
              <a:t>workload</a:t>
            </a:r>
            <a:r>
              <a:rPr lang="fr-FR" sz="2000" dirty="0" smtClean="0"/>
              <a:t>, </a:t>
            </a:r>
            <a:r>
              <a:rPr lang="fr-FR" sz="2000" dirty="0" err="1" smtClean="0"/>
              <a:t>maybe</a:t>
            </a:r>
            <a:r>
              <a:rPr lang="fr-FR" sz="2000" dirty="0" smtClean="0"/>
              <a:t> to the </a:t>
            </a:r>
            <a:r>
              <a:rPr lang="fr-FR" sz="2000" dirty="0" err="1" smtClean="0"/>
              <a:t>detriment</a:t>
            </a:r>
            <a:r>
              <a:rPr lang="fr-FR" sz="2000" dirty="0" smtClean="0"/>
              <a:t> of </a:t>
            </a:r>
            <a:r>
              <a:rPr lang="fr-FR" sz="2000" dirty="0" err="1" smtClean="0"/>
              <a:t>other</a:t>
            </a:r>
            <a:r>
              <a:rPr lang="fr-FR" sz="2000" dirty="0" smtClean="0"/>
              <a:t> topics</a:t>
            </a:r>
          </a:p>
          <a:p>
            <a:pPr lvl="1"/>
            <a:endParaRPr lang="fr-FR" sz="2000" dirty="0" smtClean="0"/>
          </a:p>
          <a:p>
            <a:pPr>
              <a:lnSpc>
                <a:spcPct val="80000"/>
              </a:lnSpc>
              <a:defRPr/>
            </a:pPr>
            <a:r>
              <a:rPr lang="de-DE" altLang="ja-JP" sz="2400" kern="1200" dirty="0">
                <a:cs typeface="Arial" charset="0"/>
              </a:rPr>
              <a:t>Updates on IETF </a:t>
            </a:r>
            <a:r>
              <a:rPr lang="de-DE" altLang="ja-JP" sz="2400" kern="1200" dirty="0" err="1">
                <a:cs typeface="Arial" charset="0"/>
              </a:rPr>
              <a:t>dependencies</a:t>
            </a:r>
            <a:r>
              <a:rPr lang="de-DE" altLang="ja-JP" sz="2400" kern="1200" dirty="0">
                <a:cs typeface="Arial" charset="0"/>
              </a:rPr>
              <a:t>:</a:t>
            </a:r>
          </a:p>
          <a:p>
            <a:pPr lvl="1">
              <a:lnSpc>
                <a:spcPct val="80000"/>
              </a:lnSpc>
              <a:defRPr/>
            </a:pPr>
            <a:r>
              <a:rPr lang="fr-FR" sz="2000" dirty="0" err="1" smtClean="0"/>
              <a:t>draft</a:t>
            </a:r>
            <a:r>
              <a:rPr lang="fr-FR" sz="2000" dirty="0" smtClean="0"/>
              <a:t>-</a:t>
            </a:r>
            <a:r>
              <a:rPr lang="fr-FR" sz="2000" dirty="0" err="1" smtClean="0"/>
              <a:t>ietf</a:t>
            </a:r>
            <a:r>
              <a:rPr lang="fr-FR" sz="2000" dirty="0" smtClean="0"/>
              <a:t>-dime-</a:t>
            </a:r>
            <a:r>
              <a:rPr lang="fr-FR" sz="2000" dirty="0" err="1" smtClean="0"/>
              <a:t>load</a:t>
            </a:r>
            <a:r>
              <a:rPr lang="fr-FR" sz="2000" dirty="0"/>
              <a:t>	</a:t>
            </a:r>
            <a:r>
              <a:rPr lang="fr-FR" sz="2000" dirty="0" smtClean="0"/>
              <a:t>	</a:t>
            </a:r>
            <a:r>
              <a:rPr lang="fr-FR" sz="2000" dirty="0" smtClean="0">
                <a:sym typeface="Wingdings" panose="05000000000000000000" pitchFamily="2" charset="2"/>
              </a:rPr>
              <a:t> </a:t>
            </a:r>
            <a:r>
              <a:rPr lang="fr-FR" sz="2000" dirty="0">
                <a:solidFill>
                  <a:srgbClr val="FF0000"/>
                </a:solidFill>
                <a:sym typeface="Wingdings" panose="05000000000000000000" pitchFamily="2" charset="2"/>
              </a:rPr>
              <a:t>IETF Last Call</a:t>
            </a:r>
            <a:endParaRPr lang="nb-NO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GB" sz="2000" dirty="0"/>
              <a:t>draft-</a:t>
            </a:r>
            <a:r>
              <a:rPr lang="en-GB" sz="2000" dirty="0" err="1"/>
              <a:t>ietf</a:t>
            </a:r>
            <a:r>
              <a:rPr lang="en-GB" sz="2000" dirty="0"/>
              <a:t>-</a:t>
            </a:r>
            <a:r>
              <a:rPr lang="en-GB" sz="2000" dirty="0" err="1"/>
              <a:t>mmusic-dtls-sdp</a:t>
            </a:r>
            <a:r>
              <a:rPr lang="en-GB" sz="2000" dirty="0"/>
              <a:t> </a:t>
            </a:r>
            <a:r>
              <a:rPr lang="en-GB" sz="2000" dirty="0" smtClean="0"/>
              <a:t>		</a:t>
            </a:r>
            <a:r>
              <a:rPr lang="fr-FR" sz="2000" dirty="0" smtClean="0">
                <a:sym typeface="Wingdings" panose="05000000000000000000" pitchFamily="2" charset="2"/>
              </a:rPr>
              <a:t></a:t>
            </a:r>
            <a:r>
              <a:rPr lang="fr-FR" sz="2000" dirty="0" smtClean="0"/>
              <a:t> </a:t>
            </a:r>
            <a:r>
              <a:rPr lang="nb-NO" sz="2000" dirty="0">
                <a:solidFill>
                  <a:srgbClr val="FF0000"/>
                </a:solidFill>
                <a:cs typeface="Arial" panose="020B0604020202020204" pitchFamily="34" charset="0"/>
              </a:rPr>
              <a:t>Submitted to IESG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000" dirty="0" smtClean="0"/>
              <a:t>draft-ietf-mmusic-4572-update	</a:t>
            </a:r>
            <a:r>
              <a:rPr lang="fr-FR" sz="2000" dirty="0" smtClean="0">
                <a:sym typeface="Wingdings" panose="05000000000000000000" pitchFamily="2" charset="2"/>
              </a:rPr>
              <a:t> </a:t>
            </a:r>
            <a:r>
              <a:rPr lang="fr-FR" sz="2000" dirty="0">
                <a:solidFill>
                  <a:srgbClr val="FF0000"/>
                </a:solidFill>
                <a:sym typeface="Wingdings" panose="05000000000000000000" pitchFamily="2" charset="2"/>
              </a:rPr>
              <a:t>RFC Ed Queue</a:t>
            </a:r>
            <a:endParaRPr lang="nb-NO" sz="20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929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For CT Plenary action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49250" y="1435100"/>
            <a:ext cx="8686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ja-JP" sz="2400" dirty="0" smtClean="0">
                <a:ea typeface="MS PGothic" pitchFamily="34" charset="-128"/>
                <a:cs typeface="Arial" pitchFamily="34" charset="0"/>
              </a:rPr>
              <a:t>On LTE_LIGHT_CON</a:t>
            </a:r>
            <a:endParaRPr lang="en-US" altLang="ja-JP" sz="2400" dirty="0">
              <a:ea typeface="MS PGothic" pitchFamily="34" charset="-128"/>
              <a:cs typeface="Arial" pitchFamily="34" charset="0"/>
            </a:endParaRPr>
          </a:p>
          <a:p>
            <a:pPr lvl="1"/>
            <a:r>
              <a:rPr lang="fr-FR" sz="1800" dirty="0"/>
              <a:t>WID has been </a:t>
            </a:r>
            <a:r>
              <a:rPr lang="fr-FR" sz="1800" dirty="0" err="1"/>
              <a:t>revised</a:t>
            </a:r>
            <a:r>
              <a:rPr lang="fr-FR" sz="1800" dirty="0"/>
              <a:t>, Exception </a:t>
            </a:r>
            <a:r>
              <a:rPr lang="fr-FR" sz="1800" dirty="0" err="1"/>
              <a:t>Sheet</a:t>
            </a:r>
            <a:r>
              <a:rPr lang="fr-FR" sz="1800" dirty="0"/>
              <a:t> has been </a:t>
            </a:r>
            <a:r>
              <a:rPr lang="fr-FR" sz="1800" dirty="0" err="1"/>
              <a:t>agreed</a:t>
            </a:r>
            <a:r>
              <a:rPr lang="fr-FR" sz="1800" dirty="0"/>
              <a:t>, LS </a:t>
            </a:r>
            <a:r>
              <a:rPr lang="fr-FR" sz="1800" dirty="0" err="1"/>
              <a:t>from</a:t>
            </a:r>
            <a:r>
              <a:rPr lang="fr-FR" sz="1800" dirty="0"/>
              <a:t> SA2 has been </a:t>
            </a:r>
            <a:r>
              <a:rPr lang="fr-FR" sz="1800" dirty="0" err="1" smtClean="0"/>
              <a:t>received</a:t>
            </a:r>
            <a:r>
              <a:rPr lang="fr-FR" sz="1800" dirty="0" smtClean="0"/>
              <a:t>… But CT4 </a:t>
            </a:r>
            <a:r>
              <a:rPr lang="fr-FR" sz="1800" dirty="0"/>
              <a:t>impacts are </a:t>
            </a:r>
            <a:r>
              <a:rPr lang="fr-FR" sz="1800" dirty="0" err="1"/>
              <a:t>still</a:t>
            </a:r>
            <a:r>
              <a:rPr lang="fr-FR" sz="1800" dirty="0"/>
              <a:t> </a:t>
            </a:r>
            <a:r>
              <a:rPr lang="fr-FR" sz="1800" dirty="0" err="1"/>
              <a:t>unknown</a:t>
            </a:r>
            <a:r>
              <a:rPr lang="fr-FR" sz="1800" dirty="0"/>
              <a:t>… </a:t>
            </a:r>
            <a:r>
              <a:rPr lang="fr-FR" sz="1800" dirty="0" err="1"/>
              <a:t>with</a:t>
            </a:r>
            <a:r>
              <a:rPr lang="fr-FR" sz="1800" dirty="0"/>
              <a:t> </a:t>
            </a:r>
            <a:r>
              <a:rPr lang="fr-FR" sz="1800" dirty="0" err="1"/>
              <a:t>only</a:t>
            </a:r>
            <a:r>
              <a:rPr lang="fr-FR" sz="1800" dirty="0"/>
              <a:t> </a:t>
            </a:r>
            <a:r>
              <a:rPr lang="fr-FR" sz="1800" dirty="0" err="1"/>
              <a:t>two</a:t>
            </a:r>
            <a:r>
              <a:rPr lang="fr-FR" sz="1800" dirty="0"/>
              <a:t> meetings to </a:t>
            </a:r>
            <a:r>
              <a:rPr lang="fr-FR" sz="1800" dirty="0" err="1"/>
              <a:t>complete</a:t>
            </a:r>
            <a:r>
              <a:rPr lang="fr-FR" sz="1800" dirty="0"/>
              <a:t> the stage 3 </a:t>
            </a:r>
            <a:r>
              <a:rPr lang="fr-FR" sz="1800" dirty="0" err="1"/>
              <a:t>work</a:t>
            </a:r>
            <a:r>
              <a:rPr lang="fr-FR" sz="1800" dirty="0"/>
              <a:t> in Rel-14!</a:t>
            </a:r>
          </a:p>
          <a:p>
            <a:pPr lvl="1"/>
            <a:r>
              <a:rPr lang="fr-FR" sz="1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Warning</a:t>
            </a:r>
            <a:r>
              <a:rPr lang="fr-FR" sz="1800" dirty="0"/>
              <a:t>: </a:t>
            </a:r>
            <a:r>
              <a:rPr lang="en-GB" altLang="ja-JP" sz="1800" dirty="0" smtClean="0">
                <a:ea typeface="MS PGothic" pitchFamily="34" charset="-128"/>
                <a:cs typeface="Arial" pitchFamily="34" charset="0"/>
              </a:rPr>
              <a:t>Stage 2 requirements are not available and </a:t>
            </a:r>
            <a:r>
              <a:rPr lang="en-GB" altLang="ja-JP" sz="1800" b="1" dirty="0" smtClean="0">
                <a:solidFill>
                  <a:srgbClr val="FF0000"/>
                </a:solidFill>
                <a:ea typeface="MS PGothic" pitchFamily="34" charset="-128"/>
                <a:cs typeface="Arial" pitchFamily="34" charset="0"/>
              </a:rPr>
              <a:t>SA2 inputs are still required  </a:t>
            </a:r>
          </a:p>
          <a:p>
            <a:pPr lvl="1"/>
            <a:endParaRPr lang="en-GB" altLang="ja-JP" sz="1800" dirty="0" smtClean="0">
              <a:ea typeface="MS PGothic" pitchFamily="34" charset="-128"/>
              <a:cs typeface="Arial" pitchFamily="34" charset="0"/>
            </a:endParaRPr>
          </a:p>
          <a:p>
            <a:r>
              <a:rPr lang="en-US" sz="2400" dirty="0">
                <a:cs typeface="Arial" panose="020B0604020202020204" pitchFamily="34" charset="0"/>
              </a:rPr>
              <a:t>On Group based enhancements in the network capability exposure functions (GENCEF)</a:t>
            </a:r>
            <a:r>
              <a:rPr lang="en-US" sz="2400" dirty="0" smtClean="0">
                <a:cs typeface="Arial" panose="020B0604020202020204" pitchFamily="34" charset="0"/>
              </a:rPr>
              <a:t>. </a:t>
            </a:r>
          </a:p>
          <a:p>
            <a:pPr lvl="1"/>
            <a:r>
              <a:rPr lang="en-US" sz="2000" dirty="0" smtClean="0">
                <a:cs typeface="Arial" panose="020B0604020202020204" pitchFamily="34" charset="0"/>
              </a:rPr>
              <a:t>No CT4 aspects WID on GENCEF</a:t>
            </a:r>
          </a:p>
          <a:p>
            <a:pPr lvl="1"/>
            <a:r>
              <a:rPr lang="en-GB" sz="2000" dirty="0" smtClean="0"/>
              <a:t>But impacts on </a:t>
            </a:r>
            <a:r>
              <a:rPr lang="en-GB" sz="2000" dirty="0"/>
              <a:t>TS 29.336, TS29.230 and TS 23.008 to support group based monitoring event configuration and </a:t>
            </a:r>
            <a:r>
              <a:rPr lang="en-GB" sz="2000" dirty="0" smtClean="0"/>
              <a:t>reporting.</a:t>
            </a:r>
          </a:p>
          <a:p>
            <a:pPr lvl="1"/>
            <a:r>
              <a:rPr lang="en-GB" sz="2000" dirty="0" smtClean="0"/>
              <a:t>Exception Sheet provided to allow to complete CT4 aspects.</a:t>
            </a:r>
          </a:p>
          <a:p>
            <a:pPr lvl="1"/>
            <a:r>
              <a:rPr lang="fr-FR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Warning</a:t>
            </a:r>
            <a:r>
              <a:rPr lang="fr-FR" sz="2000" dirty="0"/>
              <a:t>: </a:t>
            </a:r>
            <a:r>
              <a:rPr lang="en-GB" sz="2000" dirty="0" smtClean="0"/>
              <a:t>Ensure that SA is made aware and does not declare the WI as completed.</a:t>
            </a:r>
            <a:endParaRPr lang="en-US" altLang="zh-CN" sz="1400" b="1" kern="0" dirty="0" smtClean="0">
              <a:solidFill>
                <a:srgbClr val="72AF2F"/>
              </a:solidFill>
              <a:ea typeface="宋体" charset="-122"/>
            </a:endParaRP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  <a:defRPr/>
            </a:pPr>
            <a:endParaRPr lang="en-US" altLang="ja-JP" sz="1600" kern="0" dirty="0"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578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CRs agreed at:	CT4#74bis and CT4#75</a:t>
            </a:r>
            <a:r>
              <a:rPr lang="en-US" sz="2400" dirty="0">
                <a:cs typeface="Arial" pitchFamily="34" charset="0"/>
              </a:rPr>
              <a:t>	 </a:t>
            </a:r>
            <a:r>
              <a:rPr lang="en-US" sz="2400" dirty="0" smtClean="0">
                <a:cs typeface="Arial" pitchFamily="34" charset="0"/>
              </a:rPr>
              <a:t>	  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cs typeface="Arial" pitchFamily="34" charset="0"/>
              </a:rPr>
              <a:t>Rel-8	=</a:t>
            </a:r>
            <a:r>
              <a:rPr lang="en-US" sz="2000" dirty="0">
                <a:cs typeface="Arial" pitchFamily="34" charset="0"/>
              </a:rPr>
              <a:t>	</a:t>
            </a:r>
            <a:r>
              <a:rPr lang="en-US" sz="2000" dirty="0" smtClean="0"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Rel-11	=	0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Rel-12	=	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Rel-13	=	15	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Rel-14</a:t>
            </a:r>
            <a:r>
              <a:rPr lang="en-GB" sz="2000" dirty="0">
                <a:cs typeface="Arial" pitchFamily="34" charset="0"/>
              </a:rPr>
              <a:t>	</a:t>
            </a:r>
            <a:r>
              <a:rPr lang="en-GB" sz="2000" dirty="0" smtClean="0">
                <a:cs typeface="Arial" pitchFamily="34" charset="0"/>
              </a:rPr>
              <a:t>=	109		</a:t>
            </a:r>
          </a:p>
          <a:p>
            <a:pPr lvl="1">
              <a:lnSpc>
                <a:spcPct val="80000"/>
              </a:lnSpc>
            </a:pP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Rel-8 to Rel-13 CRs are under FASMO acceptance, i.e. CRs that solve Frequent and Serious </a:t>
            </a:r>
            <a:r>
              <a:rPr lang="en-GB" sz="2000" dirty="0" err="1" smtClean="0">
                <a:cs typeface="Arial" pitchFamily="34" charset="0"/>
              </a:rPr>
              <a:t>Mis</a:t>
            </a:r>
            <a:r>
              <a:rPr lang="en-GB" sz="2000" dirty="0" smtClean="0">
                <a:cs typeface="Arial" pitchFamily="34" charset="0"/>
              </a:rPr>
              <a:t>-operation Only are accepted.</a:t>
            </a:r>
          </a:p>
          <a:p>
            <a:pPr lvl="2">
              <a:lnSpc>
                <a:spcPct val="80000"/>
              </a:lnSpc>
            </a:pPr>
            <a:r>
              <a:rPr lang="en-GB" sz="1600" dirty="0" smtClean="0">
                <a:cs typeface="Arial" pitchFamily="34" charset="0"/>
              </a:rPr>
              <a:t>Careful check of the “Consequences if not approved” even for Rel-13 CRs</a:t>
            </a:r>
            <a:endParaRPr lang="en-US" altLang="de-DE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575641"/>
              </p:ext>
            </p:extLst>
          </p:nvPr>
        </p:nvGraphicFramePr>
        <p:xfrm>
          <a:off x="250288" y="1449261"/>
          <a:ext cx="8643424" cy="2135352"/>
        </p:xfrm>
        <a:graphic>
          <a:graphicData uri="http://schemas.openxmlformats.org/drawingml/2006/table">
            <a:tbl>
              <a:tblPr/>
              <a:tblGrid>
                <a:gridCol w="811416"/>
                <a:gridCol w="675656"/>
                <a:gridCol w="487680"/>
                <a:gridCol w="594360"/>
                <a:gridCol w="2106052"/>
                <a:gridCol w="466657"/>
                <a:gridCol w="777252"/>
                <a:gridCol w="1377224"/>
                <a:gridCol w="1347127"/>
              </a:tblGrid>
              <a:tr h="550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6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CP-17#</a:t>
                      </a:r>
                      <a:endParaRPr lang="en-GB" sz="16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Cat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6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Work Item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</a:t>
                      </a: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Aff</a:t>
                      </a: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Specs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4376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0032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29.281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0080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Rel-14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Support for transport level packet marking over GTP-U interfaces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C4-171355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TEI14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23.401-3200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0039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29.128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0044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Rel-14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SCEF Initiated T6 Release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B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C4-171331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CIoT_Ext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-CT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23.682-0259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884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0040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29.060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1051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Rel-14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RAB Setup information in the IRAT handover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C4-171421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TEI14,SAES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23.401-3167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51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0040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29.274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1814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Rel-14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Support of long and short Macro </a:t>
                      </a:r>
                      <a:r>
                        <a:rPr lang="en-GB" sz="105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eNodeB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IDs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C4-171466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LTE_FNBID-Core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36.413-1502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614363" y="5457074"/>
            <a:ext cx="10668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14363" y="5738537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614363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Rel-14 </a:t>
            </a:r>
            <a:r>
              <a:rPr lang="en-GB" altLang="de-DE" sz="2400" dirty="0">
                <a:cs typeface="Arial" charset="0"/>
              </a:rPr>
              <a:t>CRs (Category B, C &amp;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109 agreed CRs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Update of the Diameter base protocol reference in all Diameter specs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Extension of MMCMH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>
                <a:cs typeface="Arial" charset="0"/>
              </a:rPr>
              <a:t>Enhanced coverage and Inter-RAT </a:t>
            </a:r>
            <a:r>
              <a:rPr lang="en-GB" altLang="de-DE" sz="1800" dirty="0" smtClean="0">
                <a:cs typeface="Arial" charset="0"/>
              </a:rPr>
              <a:t>PDN-Continuity for </a:t>
            </a:r>
            <a:r>
              <a:rPr lang="en-GB" altLang="de-DE" sz="1800" dirty="0" err="1" smtClean="0">
                <a:cs typeface="Arial" charset="0"/>
              </a:rPr>
              <a:t>CIoT</a:t>
            </a:r>
            <a:endParaRPr lang="en-US" altLang="de-DE" sz="1800" dirty="0" smtClean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de-DE" sz="1800" dirty="0" smtClean="0">
                <a:cs typeface="Arial" charset="0"/>
              </a:rPr>
              <a:t>Support of V2X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de-DE" sz="1800" dirty="0" smtClean="0">
                <a:cs typeface="Arial" charset="0"/>
              </a:rPr>
              <a:t>Support of </a:t>
            </a:r>
            <a:r>
              <a:rPr lang="en-US" altLang="de-DE" sz="1800" dirty="0" err="1" smtClean="0">
                <a:cs typeface="Arial" charset="0"/>
              </a:rPr>
              <a:t>MCVideo</a:t>
            </a:r>
            <a:r>
              <a:rPr lang="en-US" altLang="de-DE" sz="1800" dirty="0" smtClean="0">
                <a:cs typeface="Arial" charset="0"/>
              </a:rPr>
              <a:t> and </a:t>
            </a:r>
            <a:r>
              <a:rPr lang="en-US" altLang="de-DE" sz="1800" dirty="0" err="1" smtClean="0">
                <a:cs typeface="Arial" charset="0"/>
              </a:rPr>
              <a:t>MCData</a:t>
            </a:r>
            <a:r>
              <a:rPr lang="en-US" altLang="de-DE" sz="1800" dirty="0" smtClean="0">
                <a:cs typeface="Arial" charset="0"/>
              </a:rPr>
              <a:t> services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GTP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CIoT_Ext</a:t>
            </a:r>
            <a:r>
              <a:rPr lang="en-GB" altLang="de-DE" sz="1800" dirty="0" smtClean="0">
                <a:cs typeface="Arial" charset="0"/>
              </a:rPr>
              <a:t>-CT, TEI14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Diameter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CIoT_Ext</a:t>
            </a:r>
            <a:r>
              <a:rPr lang="en-GB" altLang="de-DE" sz="1800" dirty="0" smtClean="0">
                <a:cs typeface="Arial" charset="0"/>
              </a:rPr>
              <a:t>-CT, DBPU, ERP-CT, EWE-CT, </a:t>
            </a:r>
            <a:r>
              <a:rPr lang="en-GB" altLang="de-DE" sz="1800" dirty="0" err="1" smtClean="0">
                <a:cs typeface="Arial" charset="0"/>
              </a:rPr>
              <a:t>MCImp</a:t>
            </a:r>
            <a:r>
              <a:rPr lang="en-GB" altLang="de-DE" sz="1800" dirty="0" smtClean="0">
                <a:cs typeface="Arial" charset="0"/>
              </a:rPr>
              <a:t>-</a:t>
            </a:r>
            <a:r>
              <a:rPr lang="en-GB" altLang="de-DE" sz="1800" dirty="0" err="1" smtClean="0">
                <a:cs typeface="Arial" charset="0"/>
              </a:rPr>
              <a:t>eMCPTT</a:t>
            </a:r>
            <a:r>
              <a:rPr lang="en-GB" altLang="de-DE" sz="1800" dirty="0" smtClean="0">
                <a:cs typeface="Arial" charset="0"/>
              </a:rPr>
              <a:t>-CT, </a:t>
            </a:r>
            <a:r>
              <a:rPr lang="en-GB" altLang="de-DE" sz="1800" dirty="0" err="1" smtClean="0">
                <a:cs typeface="Arial" charset="0"/>
              </a:rPr>
              <a:t>MCImp</a:t>
            </a:r>
            <a:r>
              <a:rPr lang="en-GB" altLang="de-DE" sz="1800" dirty="0" smtClean="0">
                <a:cs typeface="Arial" charset="0"/>
              </a:rPr>
              <a:t>-MCVIDEO-CT, </a:t>
            </a:r>
            <a:r>
              <a:rPr lang="en-GB" altLang="de-DE" sz="1800" dirty="0" err="1" smtClean="0">
                <a:cs typeface="Arial" charset="0"/>
              </a:rPr>
              <a:t>MCImp</a:t>
            </a:r>
            <a:r>
              <a:rPr lang="en-GB" altLang="de-DE" sz="1800" dirty="0" smtClean="0">
                <a:cs typeface="Arial" charset="0"/>
              </a:rPr>
              <a:t>-MCDATA-CT, MONTE-CT, </a:t>
            </a:r>
            <a:r>
              <a:rPr lang="en-GB" altLang="de-DE" sz="1800" dirty="0" err="1" smtClean="0">
                <a:cs typeface="Arial" charset="0"/>
              </a:rPr>
              <a:t>NonIP_GPRS</a:t>
            </a:r>
            <a:r>
              <a:rPr lang="en-GB" altLang="de-DE" sz="1800" dirty="0" smtClean="0">
                <a:cs typeface="Arial" charset="0"/>
              </a:rPr>
              <a:t>-CT, SEW2-CT</a:t>
            </a:r>
            <a:r>
              <a:rPr lang="en-GB" altLang="de-DE" sz="2000" dirty="0" smtClean="0">
                <a:cs typeface="Arial" charset="0"/>
              </a:rPr>
              <a:t>,</a:t>
            </a:r>
            <a:r>
              <a:rPr lang="en-GB" altLang="de-DE" sz="1800" dirty="0" smtClean="0">
                <a:cs typeface="Arial" charset="0"/>
              </a:rPr>
              <a:t> </a:t>
            </a:r>
            <a:r>
              <a:rPr lang="en-GB" altLang="de-DE" sz="1800" dirty="0">
                <a:cs typeface="Arial" charset="0"/>
              </a:rPr>
              <a:t>TEI14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Other: </a:t>
            </a:r>
            <a:r>
              <a:rPr lang="en-GB" altLang="de-DE" sz="1800" dirty="0" err="1" smtClean="0">
                <a:cs typeface="Arial" charset="0"/>
              </a:rPr>
              <a:t>MMCMH_Enh</a:t>
            </a:r>
            <a:r>
              <a:rPr lang="en-GB" altLang="de-DE" sz="1800" dirty="0" smtClean="0">
                <a:cs typeface="Arial" charset="0"/>
              </a:rPr>
              <a:t>-CT</a:t>
            </a:r>
            <a:r>
              <a:rPr lang="en-GB" altLang="de-DE" sz="1800" dirty="0">
                <a:cs typeface="Arial" charset="0"/>
              </a:rPr>
              <a:t>, </a:t>
            </a:r>
            <a:r>
              <a:rPr lang="en-GB" altLang="de-DE" sz="1800" dirty="0" err="1" smtClean="0">
                <a:cs typeface="Arial" charset="0"/>
              </a:rPr>
              <a:t>eDECOR</a:t>
            </a:r>
            <a:r>
              <a:rPr lang="en-GB" altLang="de-DE" sz="1800" dirty="0" smtClean="0">
                <a:cs typeface="Arial" charset="0"/>
              </a:rPr>
              <a:t>-CT, TEI14</a:t>
            </a:r>
            <a:endParaRPr lang="en-GB" altLang="de-DE" sz="1800" dirty="0">
              <a:ea typeface="MS PGothic" pitchFamily="34" charset="-128"/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Rel-13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C </a:t>
            </a:r>
            <a:r>
              <a:rPr lang="en-GB" altLang="de-DE" sz="2400" dirty="0">
                <a:cs typeface="Arial" charset="0"/>
              </a:rPr>
              <a:t>&amp;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15 agreed CRs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>
                <a:cs typeface="Arial" charset="0"/>
              </a:rPr>
              <a:t>Rel-13 is considered as frozen, taking into only serious </a:t>
            </a:r>
            <a:r>
              <a:rPr lang="en-GB" altLang="de-DE" sz="1800" dirty="0" smtClean="0">
                <a:cs typeface="Arial" charset="0"/>
              </a:rPr>
              <a:t>FASMO.</a:t>
            </a: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GTP related: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MCImp</a:t>
            </a:r>
            <a:r>
              <a:rPr lang="en-GB" altLang="de-DE" sz="1800" dirty="0" smtClean="0">
                <a:cs typeface="Arial" charset="0"/>
              </a:rPr>
              <a:t>-</a:t>
            </a:r>
            <a:r>
              <a:rPr lang="en-GB" altLang="de-DE" sz="1800" dirty="0" err="1" smtClean="0">
                <a:cs typeface="Arial" charset="0"/>
              </a:rPr>
              <a:t>eMCPTT</a:t>
            </a:r>
            <a:r>
              <a:rPr lang="en-GB" altLang="de-DE" sz="1800" dirty="0" smtClean="0">
                <a:cs typeface="Arial" charset="0"/>
              </a:rPr>
              <a:t>-CT, </a:t>
            </a:r>
            <a:r>
              <a:rPr lang="en-GB" altLang="de-DE" sz="1800" dirty="0" err="1" smtClean="0">
                <a:cs typeface="Arial" charset="0"/>
              </a:rPr>
              <a:t>eDRX</a:t>
            </a:r>
            <a:r>
              <a:rPr lang="en-GB" altLang="de-DE" sz="1800" dirty="0" smtClean="0">
                <a:cs typeface="Arial" charset="0"/>
              </a:rPr>
              <a:t>-CT, EPC_SIG_RACE, TEI13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Diameter related: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HLCom</a:t>
            </a:r>
            <a:r>
              <a:rPr lang="en-GB" altLang="de-DE" sz="1800" dirty="0" smtClean="0">
                <a:cs typeface="Arial" charset="0"/>
              </a:rPr>
              <a:t>-CT, MONTE-CT, TEI13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Other: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WebRCTH248DC, TEI13</a:t>
            </a:r>
            <a:endParaRPr lang="en-GB" altLang="de-DE" sz="1800" dirty="0">
              <a:ea typeface="MS PGothic" pitchFamily="34" charset="-128"/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Meetings since the last CT 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CT4#75bis (Spokane, USA)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Limited scope (mainly CUPS)</a:t>
            </a:r>
            <a:endParaRPr lang="en-US" altLang="de-DE" sz="16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130 </a:t>
            </a:r>
            <a:r>
              <a:rPr lang="en-US" altLang="de-DE" sz="1600" dirty="0">
                <a:latin typeface="+mn-lt"/>
                <a:cs typeface="Arial" charset="0"/>
              </a:rPr>
              <a:t>input documents – all </a:t>
            </a:r>
            <a:r>
              <a:rPr lang="en-US" altLang="de-DE" sz="1600" dirty="0" smtClean="0">
                <a:latin typeface="+mn-lt"/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CT4#76 (Dubrovnik, Croatia)</a:t>
            </a:r>
            <a:endParaRPr lang="en-US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468 </a:t>
            </a:r>
            <a:r>
              <a:rPr lang="en-US" altLang="de-DE" sz="1600" dirty="0">
                <a:latin typeface="+mn-lt"/>
                <a:cs typeface="Arial" charset="0"/>
              </a:rPr>
              <a:t>input documents – all </a:t>
            </a:r>
            <a:r>
              <a:rPr lang="en-US" altLang="de-DE" sz="1600" dirty="0" smtClean="0">
                <a:latin typeface="+mn-lt"/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charset="0"/>
              </a:rPr>
              <a:t>Meeting Report in CP-170009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de-DE" altLang="de-DE" sz="1600" dirty="0" smtClean="0">
              <a:latin typeface="+mn-lt"/>
              <a:cs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Upcoming Meetings before the next CT </a:t>
            </a:r>
            <a:r>
              <a:rPr lang="en-US" altLang="de-DE" sz="1800" dirty="0">
                <a:latin typeface="+mn-lt"/>
                <a:cs typeface="Arial" charset="0"/>
              </a:rPr>
              <a:t>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CT4#77 (</a:t>
            </a:r>
            <a:r>
              <a:rPr lang="en-US" altLang="de-DE" sz="1800" dirty="0">
                <a:latin typeface="+mn-lt"/>
                <a:cs typeface="Arial" charset="0"/>
              </a:rPr>
              <a:t>Spokane, USA</a:t>
            </a:r>
            <a:r>
              <a:rPr lang="en-US" altLang="de-DE" sz="1800" dirty="0" smtClean="0">
                <a:latin typeface="+mn-lt"/>
                <a:cs typeface="Arial" charset="0"/>
              </a:rPr>
              <a:t>)</a:t>
            </a:r>
            <a:endParaRPr lang="en-US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Full agenda</a:t>
            </a:r>
            <a:endParaRPr lang="en-US" altLang="de-DE" sz="1600" dirty="0">
              <a:latin typeface="+mn-lt"/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CT4#78 (</a:t>
            </a:r>
            <a:r>
              <a:rPr lang="fr-FR" sz="1800" dirty="0" err="1" smtClean="0">
                <a:latin typeface="+mn-lt"/>
              </a:rPr>
              <a:t>Zhangjiajie</a:t>
            </a:r>
            <a:r>
              <a:rPr lang="en-US" altLang="de-DE" sz="1800" dirty="0" smtClean="0">
                <a:latin typeface="+mn-lt"/>
                <a:cs typeface="Arial" charset="0"/>
              </a:rPr>
              <a:t>, China)</a:t>
            </a:r>
            <a:endParaRPr lang="en-US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Full agenda</a:t>
            </a: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</a:t>
            </a:r>
            <a:r>
              <a:rPr lang="en-US" altLang="de-DE" sz="1800" dirty="0" smtClean="0">
                <a:latin typeface="+mn-lt"/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1800" dirty="0" smtClean="0">
                <a:latin typeface="+mn-lt"/>
                <a:cs typeface="Arial" charset="0"/>
              </a:rPr>
              <a:t>(</a:t>
            </a:r>
            <a:r>
              <a:rPr lang="de-DE" altLang="de-DE" sz="1800" dirty="0" smtClean="0">
                <a:latin typeface="+mn-lt"/>
                <a:cs typeface="Arial" charset="0"/>
              </a:rPr>
              <a:t>Orange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  <a:endParaRPr lang="en-US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Vice </a:t>
            </a:r>
            <a:r>
              <a:rPr lang="en-US" altLang="de-DE" sz="1800" dirty="0">
                <a:latin typeface="+mn-lt"/>
                <a:cs typeface="Arial" charset="0"/>
              </a:rPr>
              <a:t>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Yvette Koza (DT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Peter Schmitt </a:t>
            </a:r>
            <a:r>
              <a:rPr lang="en-GB" altLang="de-DE" sz="1800" dirty="0" smtClean="0">
                <a:latin typeface="+mn-lt"/>
                <a:cs typeface="Arial" charset="0"/>
              </a:rPr>
              <a:t>(Huawei </a:t>
            </a:r>
            <a:r>
              <a:rPr lang="en-GB" altLang="de-DE" sz="1800" dirty="0">
                <a:latin typeface="+mn-lt"/>
                <a:cs typeface="Arial" charset="0"/>
              </a:rPr>
              <a:t>/ </a:t>
            </a:r>
            <a:r>
              <a:rPr lang="en-GB" altLang="de-DE" sz="1800" dirty="0" smtClean="0">
                <a:latin typeface="+mn-lt"/>
                <a:cs typeface="Arial" charset="0"/>
              </a:rPr>
              <a:t>CCSA)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MCC </a:t>
            </a:r>
            <a:r>
              <a:rPr lang="en-GB" altLang="de-DE" sz="1800" dirty="0">
                <a:latin typeface="+mn-lt"/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Kimmo </a:t>
            </a:r>
            <a:r>
              <a:rPr lang="en-GB" altLang="de-DE" sz="1800" dirty="0">
                <a:latin typeface="+mn-lt"/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elected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3399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re-elected since previous plenary 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Red</a:t>
            </a:r>
            <a:r>
              <a:rPr lang="fi-FI" altLang="de-DE" dirty="0">
                <a:cs typeface="Arial" charset="0"/>
              </a:rPr>
              <a:t> –   for election in coming plenary period</a:t>
            </a:r>
            <a:endParaRPr lang="da-DK" alt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6" dur="2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0" dur="2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2" dur="2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6" dur="2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8" dur="2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80" dur="20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allAtOnce"/>
      <p:bldP spid="16388" grpId="1" build="allAtOnce"/>
      <p:bldP spid="16388" grpId="2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Rel-12 </a:t>
            </a:r>
            <a:r>
              <a:rPr lang="en-US" altLang="de-DE" dirty="0">
                <a:latin typeface="Arial" charset="0"/>
                <a:cs typeface="Arial" charset="0"/>
              </a:rPr>
              <a:t>and earlier </a:t>
            </a:r>
            <a:r>
              <a:rPr lang="en-US" altLang="de-DE" dirty="0" smtClean="0">
                <a:latin typeface="Arial" charset="0"/>
                <a:cs typeface="Arial" charset="0"/>
              </a:rPr>
              <a:t>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466849"/>
            <a:ext cx="8567737" cy="590551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pre Rel-12 CRs (Category B, C &amp;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de-DE" altLang="de-DE" sz="1800" dirty="0" smtClean="0">
                <a:cs typeface="Arial" charset="0"/>
              </a:rPr>
              <a:t>None</a:t>
            </a: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235075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CT4 delegates for their contributions prepared in record time and their consensus-seeking.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WI and spec rapporteurs for their priceless coordination work.</a:t>
            </a:r>
          </a:p>
          <a:p>
            <a:pPr lvl="1"/>
            <a:r>
              <a:rPr lang="en-GB" altLang="ja-JP" dirty="0">
                <a:ea typeface="MS PGothic" pitchFamily="34" charset="-128"/>
                <a:cs typeface="Arial" pitchFamily="34" charset="0"/>
              </a:rPr>
              <a:t>T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hank </a:t>
            </a:r>
            <a:r>
              <a:rPr lang="en-GB" altLang="ja-JP" dirty="0" err="1" smtClean="0">
                <a:ea typeface="MS PGothic" pitchFamily="34" charset="-128"/>
                <a:cs typeface="Arial" pitchFamily="34" charset="0"/>
              </a:rPr>
              <a:t>Weihua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 and CT3 for the joint work on CUPS.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Peter Schmitt and Yvette Koza for their help in CT4 management and parallel session chairing. </a:t>
            </a:r>
          </a:p>
          <a:p>
            <a:pPr lvl="1"/>
            <a:r>
              <a:rPr lang="en-GB" altLang="ja-JP" dirty="0">
                <a:ea typeface="MS PGothic" pitchFamily="34" charset="-128"/>
                <a:cs typeface="Arial" pitchFamily="34" charset="0"/>
              </a:rPr>
              <a:t>T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hank Kimmo </a:t>
            </a:r>
            <a:r>
              <a:rPr lang="en-GB" altLang="de-DE" dirty="0" err="1" smtClean="0">
                <a:cs typeface="Arial" pitchFamily="34" charset="0"/>
              </a:rPr>
              <a:t>Kymäläinen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 for being a wonderful MCC.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the hosts of our meeting locations (Spokane and Dubrovnik) and ETSI support for IT facilities. </a:t>
            </a:r>
            <a:endParaRPr lang="en-US" altLang="ja-JP" dirty="0" smtClean="0"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9488" y="5753100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C5E5204D-AAEA-45D2-8F14-5356C2D33F0F}" type="slidenum">
              <a:rPr lang="en-GB" altLang="de-DE" sz="1100">
                <a:solidFill>
                  <a:schemeClr val="bg1"/>
                </a:solidFill>
                <a:latin typeface="Arial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22</a:t>
            </a:fld>
            <a:endParaRPr lang="en-GB" altLang="de-DE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23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614613" y="271621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smtClean="0"/>
              <a:t>Thank  You</a:t>
            </a: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3179763" y="1404938"/>
            <a:ext cx="2767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2800" b="1" dirty="0" smtClean="0">
                <a:cs typeface="Arial" charset="0"/>
              </a:rPr>
              <a:t>Lionel Morand</a:t>
            </a:r>
            <a:endParaRPr lang="fi-FI" sz="2800" b="1" dirty="0">
              <a:cs typeface="Arial" charset="0"/>
            </a:endParaRPr>
          </a:p>
          <a:p>
            <a:pPr algn="ctr">
              <a:defRPr/>
            </a:pPr>
            <a:r>
              <a:rPr lang="fi-FI" sz="1400" dirty="0">
                <a:cs typeface="Arial" charset="0"/>
              </a:rPr>
              <a:t>3GPP TSG CT </a:t>
            </a:r>
            <a:r>
              <a:rPr lang="fi-FI" sz="1400" dirty="0" smtClean="0">
                <a:cs typeface="Arial" charset="0"/>
              </a:rPr>
              <a:t>WG4 chairman</a:t>
            </a:r>
            <a:endParaRPr lang="fi-FI" sz="1400" dirty="0">
              <a:cs typeface="Arial" charset="0"/>
            </a:endParaRPr>
          </a:p>
          <a:p>
            <a:pPr algn="ctr">
              <a:defRPr/>
            </a:pPr>
            <a:r>
              <a:rPr lang="fi-FI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lionel.morand@orange.com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0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1196975"/>
            <a:ext cx="84339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+mn-lt"/>
                <a:cs typeface="Arial" pitchFamily="34" charset="0"/>
              </a:rPr>
              <a:t> </a:t>
            </a:r>
            <a:r>
              <a:rPr lang="en-US" altLang="de-DE" sz="2000" dirty="0">
                <a:latin typeface="+mn-lt"/>
                <a:cs typeface="Arial" pitchFamily="34" charset="0"/>
              </a:rPr>
              <a:t>TSG CT WG</a:t>
            </a:r>
            <a:r>
              <a:rPr lang="de-DE" altLang="de-DE" sz="2000" dirty="0">
                <a:latin typeface="+mn-lt"/>
                <a:cs typeface="Arial" pitchFamily="34" charset="0"/>
              </a:rPr>
              <a:t>4</a:t>
            </a:r>
            <a:r>
              <a:rPr lang="en-US" altLang="de-DE" sz="2000" dirty="0">
                <a:latin typeface="+mn-lt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: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136 (1+122 BCF + 12 A)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Change </a:t>
            </a:r>
            <a:r>
              <a:rPr lang="en-US" altLang="de-DE" sz="2000" dirty="0">
                <a:latin typeface="+mn-lt"/>
                <a:cs typeface="Arial" pitchFamily="34" charset="0"/>
              </a:rPr>
              <a:t>Requests agreed</a:t>
            </a:r>
            <a:endParaRPr lang="nb-NO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0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new/revised Work Item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endorsed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2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</a:t>
            </a:r>
            <a:r>
              <a:rPr lang="nb-NO" altLang="de-DE" sz="2000" dirty="0">
                <a:latin typeface="+mn-lt"/>
                <a:cs typeface="Arial" pitchFamily="34" charset="0"/>
              </a:rPr>
              <a:t>new Work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Item and </a:t>
            </a: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7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revised Work Items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latin typeface="+mn-lt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sent for information and approval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18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</a:t>
            </a:r>
            <a:r>
              <a:rPr lang="nb-NO" altLang="de-DE" sz="1800" dirty="0" smtClean="0">
                <a:latin typeface="+mn-lt"/>
                <a:cs typeface="Arial" pitchFamily="34" charset="0"/>
              </a:rPr>
              <a:t> TR and TS for Informational, </a:t>
            </a:r>
            <a:r>
              <a:rPr lang="nb-NO" altLang="de-DE" sz="18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2</a:t>
            </a:r>
            <a:r>
              <a:rPr lang="nb-NO" altLang="de-DE" sz="1800" dirty="0" smtClean="0">
                <a:latin typeface="+mn-lt"/>
                <a:cs typeface="Arial" pitchFamily="34" charset="0"/>
              </a:rPr>
              <a:t> TS for Approval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Participation: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pitchFamily="34" charset="0"/>
              </a:rPr>
              <a:t>CT4 #75bis: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76</a:t>
            </a: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 </a:t>
            </a:r>
            <a:r>
              <a:rPr lang="en-GB" sz="1600" u="sng" dirty="0">
                <a:latin typeface="+mn-lt"/>
                <a:hlinkClick r:id="rId3"/>
              </a:rPr>
              <a:t>http://</a:t>
            </a:r>
            <a:r>
              <a:rPr lang="en-GB" sz="1600" u="sng" dirty="0" smtClean="0">
                <a:latin typeface="+mn-lt"/>
                <a:hlinkClick r:id="rId3"/>
              </a:rPr>
              <a:t>webapp.etsi.org/3GPPRegistration/fViewPart.asp?mid=31807</a:t>
            </a:r>
            <a:endParaRPr lang="en-GB" sz="1600" u="sng" dirty="0" smtClean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10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>
                <a:latin typeface="+mn-lt"/>
                <a:cs typeface="Arial" pitchFamily="34" charset="0"/>
              </a:rPr>
              <a:t>Participants Attending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pitchFamily="34" charset="0"/>
              </a:rPr>
              <a:t>CT4 #</a:t>
            </a:r>
            <a:r>
              <a:rPr lang="en-US" altLang="de-DE" sz="1800" dirty="0" smtClean="0">
                <a:latin typeface="+mn-lt"/>
                <a:cs typeface="Arial" pitchFamily="34" charset="0"/>
              </a:rPr>
              <a:t>75: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96</a:t>
            </a: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</a:t>
            </a:r>
            <a:r>
              <a:rPr lang="en-US" altLang="de-DE" sz="1600" dirty="0">
                <a:latin typeface="+mn-lt"/>
                <a:cs typeface="Arial" pitchFamily="34" charset="0"/>
              </a:rPr>
              <a:t>Participants </a:t>
            </a:r>
            <a:r>
              <a:rPr lang="en-GB" sz="1600" u="sng" dirty="0">
                <a:latin typeface="+mn-lt"/>
                <a:hlinkClick r:id="rId4"/>
              </a:rPr>
              <a:t>http://</a:t>
            </a:r>
            <a:r>
              <a:rPr lang="en-GB" sz="1600" u="sng" dirty="0" smtClean="0">
                <a:latin typeface="+mn-lt"/>
                <a:hlinkClick r:id="rId4"/>
              </a:rPr>
              <a:t>webapp.etsi.org/3GPPRegistration/fViewPart.asp?mid=31808</a:t>
            </a:r>
            <a:r>
              <a:rPr lang="en-GB" sz="1600" u="sng" dirty="0" smtClean="0">
                <a:latin typeface="+mn-lt"/>
              </a:rPr>
              <a:t> </a:t>
            </a:r>
            <a:endParaRPr lang="en-US" altLang="de-DE" sz="16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20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>
                <a:latin typeface="+mn-lt"/>
                <a:cs typeface="Arial" pitchFamily="34" charset="0"/>
              </a:rPr>
              <a:t>Participants Attending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CT4 Progress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6713" y="5872163"/>
            <a:ext cx="8686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Font typeface="Arial" charset="0"/>
              <a:buBlip>
                <a:blip r:embed="rId3"/>
              </a:buBlip>
              <a:defRPr/>
            </a:pPr>
            <a:r>
              <a:rPr lang="en-US" altLang="de-DE" sz="1400" dirty="0">
                <a:latin typeface="+mj-lt"/>
                <a:cs typeface="Arial" charset="0"/>
              </a:rPr>
              <a:t>The above table shows the progress for the approved Rel-14 </a:t>
            </a:r>
            <a:r>
              <a:rPr lang="en-US" altLang="de-DE" sz="1400" dirty="0" err="1">
                <a:latin typeface="+mj-lt"/>
                <a:cs typeface="Arial" charset="0"/>
              </a:rPr>
              <a:t>WIs.</a:t>
            </a:r>
            <a:endParaRPr lang="en-US" altLang="de-DE" sz="1400" dirty="0">
              <a:latin typeface="+mj-lt"/>
              <a:cs typeface="Arial" charset="0"/>
            </a:endParaRPr>
          </a:p>
        </p:txBody>
      </p:sp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645240"/>
              </p:ext>
            </p:extLst>
          </p:nvPr>
        </p:nvGraphicFramePr>
        <p:xfrm>
          <a:off x="1458913" y="1116013"/>
          <a:ext cx="6226175" cy="462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Worksheet" r:id="rId4" imgW="6225592" imgH="4625424" progId="Excel.Sheet.12">
                  <p:embed/>
                </p:oleObj>
              </mc:Choice>
              <mc:Fallback>
                <p:oleObj name="Worksheet" r:id="rId4" imgW="6225592" imgH="462542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58913" y="1116013"/>
                        <a:ext cx="6226175" cy="4625975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2067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A</a:t>
            </a:r>
            <a:r>
              <a:rPr lang="de-DE" altLang="de-DE" dirty="0" smtClean="0">
                <a:latin typeface="Arial" charset="0"/>
                <a:cs typeface="Arial" charset="0"/>
              </a:rPr>
              <a:t>greed</a:t>
            </a:r>
            <a:r>
              <a:rPr lang="nb-NO" altLang="de-DE" dirty="0" smtClean="0">
                <a:latin typeface="Arial" charset="0"/>
                <a:cs typeface="Arial" charset="0"/>
              </a:rPr>
              <a:t> </a:t>
            </a:r>
            <a:r>
              <a:rPr lang="de-DE" altLang="de-DE" dirty="0" smtClean="0">
                <a:latin typeface="Arial" charset="0"/>
                <a:cs typeface="Arial" charset="0"/>
              </a:rPr>
              <a:t>N</a:t>
            </a:r>
            <a:r>
              <a:rPr lang="nb-NO" altLang="de-DE" dirty="0" smtClean="0">
                <a:latin typeface="Arial" charset="0"/>
                <a:cs typeface="Arial" charset="0"/>
              </a:rPr>
              <a:t>ew WIs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74518"/>
              </p:ext>
            </p:extLst>
          </p:nvPr>
        </p:nvGraphicFramePr>
        <p:xfrm>
          <a:off x="228601" y="1273423"/>
          <a:ext cx="8715374" cy="908190"/>
        </p:xfrm>
        <a:graphic>
          <a:graphicData uri="http://schemas.openxmlformats.org/drawingml/2006/table">
            <a:tbl>
              <a:tblPr/>
              <a:tblGrid>
                <a:gridCol w="877088"/>
                <a:gridCol w="3375126"/>
                <a:gridCol w="1405635"/>
                <a:gridCol w="3057525"/>
              </a:tblGrid>
              <a:tr h="5172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909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2"/>
          <p:cNvSpPr txBox="1">
            <a:spLocks/>
          </p:cNvSpPr>
          <p:nvPr/>
        </p:nvSpPr>
        <p:spPr bwMode="auto">
          <a:xfrm>
            <a:off x="658812" y="2596667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Revised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nb-NO" altLang="de-DE" kern="0" dirty="0" smtClean="0">
                <a:latin typeface="Arial" charset="0"/>
                <a:cs typeface="Arial" charset="0"/>
              </a:rPr>
              <a:t>WIs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13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14403"/>
              </p:ext>
            </p:extLst>
          </p:nvPr>
        </p:nvGraphicFramePr>
        <p:xfrm>
          <a:off x="249848" y="3500794"/>
          <a:ext cx="8675076" cy="844473"/>
        </p:xfrm>
        <a:graphic>
          <a:graphicData uri="http://schemas.openxmlformats.org/drawingml/2006/table">
            <a:tbl>
              <a:tblPr/>
              <a:tblGrid>
                <a:gridCol w="837328"/>
                <a:gridCol w="3359520"/>
                <a:gridCol w="1480841"/>
                <a:gridCol w="2997387"/>
              </a:tblGrid>
              <a:tr h="4997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44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>
          <a:xfrm>
            <a:off x="600075" y="692274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>
                <a:latin typeface="Arial" pitchFamily="34" charset="0"/>
                <a:cs typeface="Arial" pitchFamily="34" charset="0"/>
              </a:rPr>
              <a:t>New 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WIs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459189"/>
              </p:ext>
            </p:extLst>
          </p:nvPr>
        </p:nvGraphicFramePr>
        <p:xfrm>
          <a:off x="234096" y="1356945"/>
          <a:ext cx="8675807" cy="1875944"/>
        </p:xfrm>
        <a:graphic>
          <a:graphicData uri="http://schemas.openxmlformats.org/drawingml/2006/table">
            <a:tbl>
              <a:tblPr/>
              <a:tblGrid>
                <a:gridCol w="804129"/>
                <a:gridCol w="3533775"/>
                <a:gridCol w="1482281"/>
                <a:gridCol w="2855622"/>
              </a:tblGrid>
              <a:tr h="4718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0177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WID on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Enhancements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for Mission Critical Push To Talk – CT aspects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BlackBerry UK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MCImp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eMCPTT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0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0204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WID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on CT aspects on 5G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System-Phase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MCImp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eMCPTT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led.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, CT4 and CT6 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>
          <a:xfrm>
            <a:off x="600075" y="692274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Revised WIs 1/2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821746"/>
              </p:ext>
            </p:extLst>
          </p:nvPr>
        </p:nvGraphicFramePr>
        <p:xfrm>
          <a:off x="234096" y="1356945"/>
          <a:ext cx="8675807" cy="3904665"/>
        </p:xfrm>
        <a:graphic>
          <a:graphicData uri="http://schemas.openxmlformats.org/drawingml/2006/table">
            <a:tbl>
              <a:tblPr/>
              <a:tblGrid>
                <a:gridCol w="756504"/>
                <a:gridCol w="3581400"/>
                <a:gridCol w="1482281"/>
                <a:gridCol w="2855622"/>
              </a:tblGrid>
              <a:tr h="4909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0175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Mission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Critical Data – CT aspects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Samsung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MCImp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-MCDATA-CT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led.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0176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Mission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Critical Video – CT aspects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MCImp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-MCVIDEO-CT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led.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0178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IMS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signalling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activated trace (ISAT)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Vodafone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ISAT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Led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 and CT4 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0180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PS data off function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PS_DATA_OFF-CT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010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>
          <a:xfrm>
            <a:off x="600075" y="692274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Revised WIs 2/2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427614"/>
              </p:ext>
            </p:extLst>
          </p:nvPr>
        </p:nvGraphicFramePr>
        <p:xfrm>
          <a:off x="234096" y="1356945"/>
          <a:ext cx="8675807" cy="2421660"/>
        </p:xfrm>
        <a:graphic>
          <a:graphicData uri="http://schemas.openxmlformats.org/drawingml/2006/table">
            <a:tbl>
              <a:tblPr/>
              <a:tblGrid>
                <a:gridCol w="756504"/>
                <a:gridCol w="3581400"/>
                <a:gridCol w="1482281"/>
                <a:gridCol w="2855622"/>
              </a:tblGrid>
              <a:tr h="4909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020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0181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extended Architecture support for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CIoT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Intel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latin typeface="Arial"/>
                          <a:ea typeface="Times New Roman"/>
                          <a:cs typeface="Times New Roman"/>
                        </a:rPr>
                        <a:t>CIoT</a:t>
                      </a: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-Ext-CT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CT1 led.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0179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aspects of V2X Services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LG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V2X-CT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led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5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0182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signalling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reduction to enable light connection for LTE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LTE_LIGHT_CON-CT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and CT6 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040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Specifications for Information and Approval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878787"/>
              </p:ext>
            </p:extLst>
          </p:nvPr>
        </p:nvGraphicFramePr>
        <p:xfrm>
          <a:off x="274160" y="1524459"/>
          <a:ext cx="8686800" cy="1503045"/>
        </p:xfrm>
        <a:graphic>
          <a:graphicData uri="http://schemas.openxmlformats.org/drawingml/2006/table">
            <a:tbl>
              <a:tblPr/>
              <a:tblGrid>
                <a:gridCol w="850769"/>
                <a:gridCol w="5809858"/>
                <a:gridCol w="1029879"/>
                <a:gridCol w="996294"/>
              </a:tblGrid>
              <a:tr h="4762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TS/TR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Approval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0014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TS 29.388 v.0.3.0 V2X Control Function to Home Subscriber Server (HSS) aspects (V4); Stage 3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(ZTE)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u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V2X-CT</a:t>
                      </a: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0015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TS 29.389 v0.3.0 Inter-V2X Control Function Signalling aspects (V6); Stage 3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(ZTE)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u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V2X-CT</a:t>
                      </a: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82047"/>
              </p:ext>
            </p:extLst>
          </p:nvPr>
        </p:nvGraphicFramePr>
        <p:xfrm>
          <a:off x="263143" y="3448280"/>
          <a:ext cx="8705850" cy="1530518"/>
        </p:xfrm>
        <a:graphic>
          <a:graphicData uri="http://schemas.openxmlformats.org/drawingml/2006/table">
            <a:tbl>
              <a:tblPr/>
              <a:tblGrid>
                <a:gridCol w="852635"/>
                <a:gridCol w="5822599"/>
                <a:gridCol w="1032137"/>
                <a:gridCol w="998479"/>
              </a:tblGrid>
              <a:tr h="4865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TS/TR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Information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0016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TS 29.244 v0.5.0 Interface between the Control Plane and the User Plane of EPS Nodes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(Huawei)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CUPS-CT</a:t>
                      </a: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0017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TR 29.844 v0.5.0 Study on control and user plane separation of EPC nodes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(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CUPS-CT</a:t>
                      </a: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57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54053</TotalTime>
  <Words>1340</Words>
  <Application>Microsoft Office PowerPoint</Application>
  <PresentationFormat>Affichage à l'écran (4:3)</PresentationFormat>
  <Paragraphs>351</Paragraphs>
  <Slides>22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5" baseType="lpstr">
      <vt:lpstr>3gpp</vt:lpstr>
      <vt:lpstr>Custom Design</vt:lpstr>
      <vt:lpstr>Worksheet</vt:lpstr>
      <vt:lpstr>Présentation PowerPoint</vt:lpstr>
      <vt:lpstr>TSG CT WG4 Organisation </vt:lpstr>
      <vt:lpstr>Présentation PowerPoint</vt:lpstr>
      <vt:lpstr>CT4 Progress</vt:lpstr>
      <vt:lpstr>Agreed New WIs</vt:lpstr>
      <vt:lpstr>Endorsed New WIs</vt:lpstr>
      <vt:lpstr>Endorsed Revised WIs 1/2</vt:lpstr>
      <vt:lpstr>Endorsed Revised WIs 2/2</vt:lpstr>
      <vt:lpstr>Technical Specifications for Information and Approval</vt:lpstr>
      <vt:lpstr>CT Plenary Decisions for CT4</vt:lpstr>
      <vt:lpstr>Incoming liaisons to CT plenary</vt:lpstr>
      <vt:lpstr>For information to CT Plenary 1/3</vt:lpstr>
      <vt:lpstr>For information to CT Plenary 2/3</vt:lpstr>
      <vt:lpstr>For information to CT Plenary 3/3</vt:lpstr>
      <vt:lpstr>For CT Plenary action</vt:lpstr>
      <vt:lpstr>CRs to CT Plenary</vt:lpstr>
      <vt:lpstr>CRs for Conditional Approval (CT4)</vt:lpstr>
      <vt:lpstr>Rel-14 Overview</vt:lpstr>
      <vt:lpstr>Rel-13 Overview</vt:lpstr>
      <vt:lpstr>Rel-12 and earlier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lionel.morand@orange.com</dc:creator>
  <dc:description>©3GPP 2009. All rights reserved</dc:description>
  <cp:lastModifiedBy>Orange V2</cp:lastModifiedBy>
  <cp:revision>1447</cp:revision>
  <dcterms:created xsi:type="dcterms:W3CDTF">2009-10-13T12:22:16Z</dcterms:created>
  <dcterms:modified xsi:type="dcterms:W3CDTF">2017-03-03T10:24:11Z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