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41"/>
  </p:notesMasterIdLst>
  <p:handoutMasterIdLst>
    <p:handoutMasterId r:id="rId42"/>
  </p:handoutMasterIdLst>
  <p:sldIdLst>
    <p:sldId id="337" r:id="rId3"/>
    <p:sldId id="339" r:id="rId4"/>
    <p:sldId id="338" r:id="rId5"/>
    <p:sldId id="415" r:id="rId6"/>
    <p:sldId id="416" r:id="rId7"/>
    <p:sldId id="355" r:id="rId8"/>
    <p:sldId id="385" r:id="rId9"/>
    <p:sldId id="369" r:id="rId10"/>
    <p:sldId id="386" r:id="rId11"/>
    <p:sldId id="417" r:id="rId12"/>
    <p:sldId id="470" r:id="rId13"/>
    <p:sldId id="388" r:id="rId14"/>
    <p:sldId id="387" r:id="rId15"/>
    <p:sldId id="473" r:id="rId16"/>
    <p:sldId id="340" r:id="rId17"/>
    <p:sldId id="406" r:id="rId18"/>
    <p:sldId id="434" r:id="rId19"/>
    <p:sldId id="438" r:id="rId20"/>
    <p:sldId id="439" r:id="rId21"/>
    <p:sldId id="446" r:id="rId22"/>
    <p:sldId id="460" r:id="rId23"/>
    <p:sldId id="461" r:id="rId24"/>
    <p:sldId id="471" r:id="rId25"/>
    <p:sldId id="463" r:id="rId26"/>
    <p:sldId id="451" r:id="rId27"/>
    <p:sldId id="452" r:id="rId28"/>
    <p:sldId id="465" r:id="rId29"/>
    <p:sldId id="456" r:id="rId30"/>
    <p:sldId id="466" r:id="rId31"/>
    <p:sldId id="467" r:id="rId32"/>
    <p:sldId id="472" r:id="rId33"/>
    <p:sldId id="474" r:id="rId34"/>
    <p:sldId id="475" r:id="rId35"/>
    <p:sldId id="468" r:id="rId36"/>
    <p:sldId id="469" r:id="rId37"/>
    <p:sldId id="476" r:id="rId38"/>
    <p:sldId id="372" r:id="rId39"/>
    <p:sldId id="368" r:id="rId40"/>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AF2F"/>
    <a:srgbClr val="FF0000"/>
    <a:srgbClr val="3399F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p:scale>
          <a:sx n="100" d="100"/>
          <a:sy n="100" d="100"/>
        </p:scale>
        <p:origin x="-552" y="-24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0"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extLst>
      <p:ext uri="{BB962C8B-B14F-4D97-AF65-F5344CB8AC3E}">
        <p14:creationId xmlns:p14="http://schemas.microsoft.com/office/powerpoint/2010/main" val="304350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5D9EC88B-41B2-4A31-B2A7-F92EB4BD2C16}" type="slidenum">
              <a:rPr lang="en-GB"/>
              <a:pPr>
                <a:defRPr/>
              </a:pPr>
              <a:t>‹#›</a:t>
            </a:fld>
            <a:endParaRPr lang="en-GB" dirty="0"/>
          </a:p>
        </p:txBody>
      </p:sp>
    </p:spTree>
    <p:extLst>
      <p:ext uri="{BB962C8B-B14F-4D97-AF65-F5344CB8AC3E}">
        <p14:creationId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710DE411-EFFA-4E4B-988A-F82C02854727}" type="slidenum">
              <a:rPr lang="en-GB"/>
              <a:pPr>
                <a:defRPr/>
              </a:pPr>
              <a:t>‹#›</a:t>
            </a:fld>
            <a:endParaRPr lang="en-GB" dirty="0"/>
          </a:p>
        </p:txBody>
      </p:sp>
    </p:spTree>
    <p:extLst>
      <p:ext uri="{BB962C8B-B14F-4D97-AF65-F5344CB8AC3E}">
        <p14:creationId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D8A136F-1F95-41E8-A45E-BE39AC592D56}" type="slidenum">
              <a:rPr lang="en-GB"/>
              <a:pPr>
                <a:defRPr/>
              </a:pPr>
              <a:t>‹#›</a:t>
            </a:fld>
            <a:endParaRPr lang="en-GB" dirty="0"/>
          </a:p>
        </p:txBody>
      </p:sp>
    </p:spTree>
    <p:extLst>
      <p:ext uri="{BB962C8B-B14F-4D97-AF65-F5344CB8AC3E}">
        <p14:creationId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C288B456-F9B1-4AAF-9A09-31595617CBCF}" type="slidenum">
              <a:rPr lang="en-GB"/>
              <a:pPr>
                <a:defRPr/>
              </a:pPr>
              <a:t>‹#›</a:t>
            </a:fld>
            <a:endParaRPr lang="en-GB" dirty="0"/>
          </a:p>
        </p:txBody>
      </p:sp>
    </p:spTree>
    <p:extLst>
      <p:ext uri="{BB962C8B-B14F-4D97-AF65-F5344CB8AC3E}">
        <p14:creationId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2/27/2016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2/27/2016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2/27/2016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2/27/2016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2/27/2016</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2/27/2016</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2/27/2016</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CF0FD99-6286-4AFC-91D7-39312A529DFB}" type="slidenum">
              <a:rPr lang="en-GB"/>
              <a:pPr>
                <a:defRPr/>
              </a:pPr>
              <a:t>‹#›</a:t>
            </a:fld>
            <a:endParaRPr lang="en-GB" dirty="0"/>
          </a:p>
        </p:txBody>
      </p:sp>
    </p:spTree>
    <p:extLst>
      <p:ext uri="{BB962C8B-B14F-4D97-AF65-F5344CB8AC3E}">
        <p14:creationId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2/27/2016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2/27/2016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2/27/2016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2/27/2016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FFA69B3-A8D0-409C-9AE6-1D9462AA3FEE}" type="slidenum">
              <a:rPr lang="en-GB"/>
              <a:pPr>
                <a:defRPr/>
              </a:pPr>
              <a:t>‹#›</a:t>
            </a:fld>
            <a:endParaRPr lang="en-GB" dirty="0"/>
          </a:p>
        </p:txBody>
      </p:sp>
    </p:spTree>
    <p:extLst>
      <p:ext uri="{BB962C8B-B14F-4D97-AF65-F5344CB8AC3E}">
        <p14:creationId xmlns:p14="http://schemas.microsoft.com/office/powerpoint/2010/main"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6185DEE4-C8EF-4DAE-B1BC-5B8EBA16B497}" type="slidenum">
              <a:rPr lang="en-GB"/>
              <a:pPr>
                <a:defRPr/>
              </a:pPr>
              <a:t>‹#›</a:t>
            </a:fld>
            <a:endParaRPr lang="en-GB" dirty="0"/>
          </a:p>
        </p:txBody>
      </p:sp>
    </p:spTree>
    <p:extLst>
      <p:ext uri="{BB962C8B-B14F-4D97-AF65-F5344CB8AC3E}">
        <p14:creationId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CF5FF3C-0BAB-436B-B147-DB704AEEABF3}" type="slidenum">
              <a:rPr lang="en-GB"/>
              <a:pPr>
                <a:defRPr/>
              </a:pPr>
              <a:t>‹#›</a:t>
            </a:fld>
            <a:endParaRPr lang="en-GB" dirty="0"/>
          </a:p>
        </p:txBody>
      </p:sp>
    </p:spTree>
    <p:extLst>
      <p:ext uri="{BB962C8B-B14F-4D97-AF65-F5344CB8AC3E}">
        <p14:creationId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0F1022-DA20-47C2-BD03-5B57638114D5}" type="slidenum">
              <a:rPr lang="en-GB"/>
              <a:pPr>
                <a:defRPr/>
              </a:pPr>
              <a:t>‹#›</a:t>
            </a:fld>
            <a:endParaRPr lang="en-GB" dirty="0"/>
          </a:p>
        </p:txBody>
      </p:sp>
    </p:spTree>
    <p:extLst>
      <p:ext uri="{BB962C8B-B14F-4D97-AF65-F5344CB8AC3E}">
        <p14:creationId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81650E4-54FA-49A7-AF3F-8627E6E8A5CE}" type="slidenum">
              <a:rPr lang="en-GB"/>
              <a:pPr>
                <a:defRPr/>
              </a:pPr>
              <a:t>‹#›</a:t>
            </a:fld>
            <a:endParaRPr lang="en-GB" dirty="0"/>
          </a:p>
        </p:txBody>
      </p:sp>
    </p:spTree>
    <p:extLst>
      <p:ext uri="{BB962C8B-B14F-4D97-AF65-F5344CB8AC3E}">
        <p14:creationId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0C3EB1-ADA1-4172-A3EB-752C5E2AF4F3}" type="slidenum">
              <a:rPr lang="en-GB"/>
              <a:pPr>
                <a:defRPr/>
              </a:pPr>
              <a:t>‹#›</a:t>
            </a:fld>
            <a:endParaRPr lang="en-GB" dirty="0"/>
          </a:p>
        </p:txBody>
      </p:sp>
    </p:spTree>
    <p:extLst>
      <p:ext uri="{BB962C8B-B14F-4D97-AF65-F5344CB8AC3E}">
        <p14:creationId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493730E-EE2F-410B-AA42-3EC4AF123A23}" type="slidenum">
              <a:rPr lang="en-GB"/>
              <a:pPr>
                <a:defRPr/>
              </a:pPr>
              <a:t>‹#›</a:t>
            </a:fld>
            <a:endParaRPr lang="en-GB" dirty="0"/>
          </a:p>
        </p:txBody>
      </p:sp>
    </p:spTree>
    <p:extLst>
      <p:ext uri="{BB962C8B-B14F-4D97-AF65-F5344CB8AC3E}">
        <p14:creationId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a:t>
            </a:r>
            <a:r>
              <a:rPr lang="en-US" altLang="de-DE" dirty="0" smtClean="0">
                <a:solidFill>
                  <a:schemeClr val="bg1"/>
                </a:solidFill>
              </a:rPr>
              <a:t>2016     </a:t>
            </a:r>
            <a:r>
              <a:rPr lang="en-US" altLang="de-DE" dirty="0">
                <a:solidFill>
                  <a:schemeClr val="bg1"/>
                </a:solidFill>
              </a:rPr>
              <a:t>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CT </a:t>
            </a:r>
            <a:r>
              <a:rPr lang="en-US" altLang="de-DE" dirty="0" smtClean="0">
                <a:solidFill>
                  <a:schemeClr val="bg1"/>
                </a:solidFill>
              </a:rPr>
              <a:t>#71, March 201</a:t>
            </a:r>
            <a:r>
              <a:rPr lang="de-DE" altLang="de-DE" dirty="0" smtClean="0">
                <a:solidFill>
                  <a:schemeClr val="bg1"/>
                </a:solidFill>
              </a:rPr>
              <a:t>6</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2/27/2016</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www.3gpp.org/ftp/tsg_ct/WG4_protocollars_ex-CN4/TSGCT4_72_Jeju/Docs/C4-161547.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ct/WG4_protocollars_ex-CN4/TSGCT4_72_Jeju/Docs/C4-161504.zip" TargetMode="External"/><Relationship Id="rId2" Type="http://schemas.openxmlformats.org/officeDocument/2006/relationships/image" Target="../media/image4.jpeg"/><Relationship Id="rId1" Type="http://schemas.openxmlformats.org/officeDocument/2006/relationships/slideLayout" Target="../slideLayouts/slideLayout12.xml"/><Relationship Id="rId4" Type="http://schemas.openxmlformats.org/officeDocument/2006/relationships/hyperlink" Target="mailto:bruno.landais@nokia.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www.3gpp.org/ftp/tsg_ct/WG4_protocollars_ex-CN4/TSGCT4_72_Jeju/Docs/C4-161310.zi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de-DE" altLang="de-DE" sz="2400" dirty="0">
                <a:latin typeface="+mn-lt"/>
                <a:cs typeface="Arial" charset="0"/>
              </a:rPr>
              <a:t>Nigel Berry</a:t>
            </a:r>
            <a:r>
              <a:rPr lang="en-GB" altLang="de-DE" sz="2400" dirty="0">
                <a:latin typeface="+mn-lt"/>
                <a:cs typeface="Arial" charset="0"/>
              </a:rPr>
              <a:t> (</a:t>
            </a:r>
            <a:r>
              <a:rPr lang="de-DE" altLang="de-DE" sz="2400" dirty="0">
                <a:latin typeface="+mn-lt"/>
                <a:cs typeface="Arial" charset="0"/>
              </a:rPr>
              <a:t>Alcatel-Lucent</a:t>
            </a:r>
            <a:r>
              <a:rPr lang="en-GB" altLang="de-DE" sz="2400" dirty="0">
                <a:latin typeface="+mn-lt"/>
                <a:cs typeface="Arial" charset="0"/>
              </a:rPr>
              <a:t>)</a:t>
            </a:r>
          </a:p>
        </p:txBody>
      </p:sp>
      <p:sp>
        <p:nvSpPr>
          <p:cNvPr id="15365" name="Text Box 63"/>
          <p:cNvSpPr txBox="1">
            <a:spLocks noChangeArrowheads="1"/>
          </p:cNvSpPr>
          <p:nvPr/>
        </p:nvSpPr>
        <p:spPr bwMode="auto">
          <a:xfrm>
            <a:off x="1984375" y="2011363"/>
            <a:ext cx="49069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 WG</a:t>
            </a:r>
            <a:r>
              <a:rPr lang="de-DE" altLang="de-DE" sz="4000" dirty="0" smtClean="0">
                <a:solidFill>
                  <a:srgbClr val="FF3300"/>
                </a:solidFill>
                <a:latin typeface="+mj-lt"/>
                <a:cs typeface="Arial" charset="0"/>
              </a:rPr>
              <a:t>4</a:t>
            </a:r>
            <a:r>
              <a:rPr lang="fi-FI" altLang="de-DE" sz="4000" dirty="0" smtClean="0">
                <a:solidFill>
                  <a:srgbClr val="FF3300"/>
                </a:solidFill>
                <a:latin typeface="+mj-lt"/>
                <a:cs typeface="Arial" charset="0"/>
              </a:rPr>
              <a:t>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to TSG CT #71</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63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mj-lt"/>
              </a:rPr>
              <a:t>3GPP TSG CT Plenary Meeting #71			</a:t>
            </a:r>
            <a:r>
              <a:rPr lang="de-DE" altLang="de-DE" sz="1600" dirty="0" smtClean="0">
                <a:latin typeface="+mj-lt"/>
              </a:rPr>
              <a:t>CP-160</a:t>
            </a:r>
            <a:r>
              <a:rPr lang="de-DE" altLang="de-DE" sz="1600" dirty="0" smtClean="0">
                <a:solidFill>
                  <a:srgbClr val="FF0000"/>
                </a:solidFill>
                <a:latin typeface="+mj-lt"/>
              </a:rPr>
              <a:t>010</a:t>
            </a:r>
            <a:endParaRPr lang="en-GB" altLang="de-DE" sz="1600" dirty="0">
              <a:solidFill>
                <a:srgbClr val="FF0000"/>
              </a:solidFill>
              <a:latin typeface="+mj-lt"/>
            </a:endParaRPr>
          </a:p>
          <a:p>
            <a:pPr>
              <a:spcBef>
                <a:spcPct val="20000"/>
              </a:spcBef>
              <a:defRPr/>
            </a:pPr>
            <a:r>
              <a:rPr lang="de-DE" altLang="de-DE" sz="1600" dirty="0" smtClean="0">
                <a:latin typeface="+mj-lt"/>
              </a:rPr>
              <a:t>Goteborg</a:t>
            </a:r>
            <a:r>
              <a:rPr lang="en-GB" altLang="de-DE" sz="1600" dirty="0" smtClean="0">
                <a:latin typeface="+mj-lt"/>
              </a:rPr>
              <a:t>, </a:t>
            </a:r>
            <a:r>
              <a:rPr lang="de-DE" altLang="de-DE" sz="1600" dirty="0" smtClean="0">
                <a:latin typeface="+mj-lt"/>
              </a:rPr>
              <a:t>Sweden</a:t>
            </a:r>
            <a:r>
              <a:rPr lang="en-US" altLang="de-DE" sz="1600" dirty="0" smtClean="0">
                <a:latin typeface="+mj-lt"/>
              </a:rPr>
              <a:t>; 7</a:t>
            </a:r>
            <a:r>
              <a:rPr lang="en-GB" altLang="de-DE" sz="1600" dirty="0" smtClean="0">
                <a:latin typeface="+mj-lt"/>
              </a:rPr>
              <a:t> – </a:t>
            </a:r>
            <a:r>
              <a:rPr lang="de-DE" altLang="de-DE" sz="1600" dirty="0">
                <a:latin typeface="+mj-lt"/>
              </a:rPr>
              <a:t>8</a:t>
            </a:r>
            <a:r>
              <a:rPr lang="en-GB" altLang="de-DE" sz="1600" dirty="0" smtClean="0">
                <a:latin typeface="+mj-lt"/>
              </a:rPr>
              <a:t> March 201</a:t>
            </a:r>
            <a:r>
              <a:rPr lang="de-DE" altLang="de-DE" sz="1600" dirty="0">
                <a:latin typeface="+mj-lt"/>
              </a:rPr>
              <a:t>6</a:t>
            </a:r>
            <a:r>
              <a:rPr lang="de-DE" altLang="de-DE" sz="1600" dirty="0" smtClean="0">
                <a:latin typeface="+mj-lt"/>
              </a:rPr>
              <a:t>	</a:t>
            </a:r>
            <a:r>
              <a:rPr lang="fi-FI" altLang="de-DE" sz="1600" dirty="0" smtClean="0">
                <a:latin typeface="+mj-lt"/>
              </a:rPr>
              <a:t>	</a:t>
            </a:r>
            <a:r>
              <a:rPr lang="de-DE" altLang="de-DE" sz="1600" dirty="0"/>
              <a:t> </a:t>
            </a:r>
            <a:r>
              <a:rPr lang="de-DE" altLang="de-DE" sz="1400" i="1" dirty="0" smtClean="0"/>
              <a:t>Revision of CP-16</a:t>
            </a:r>
            <a:endParaRPr lang="en-US" altLang="de-DE" sz="1400" i="1" dirty="0" smtClean="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de-DE" altLang="de-DE" dirty="0" smtClean="0">
                <a:latin typeface="Arial" charset="0"/>
                <a:cs typeface="Arial" charset="0"/>
              </a:rPr>
              <a:t>CT4 Summary f</a:t>
            </a:r>
            <a:r>
              <a:rPr lang="en-US" altLang="de-DE" dirty="0" smtClean="0">
                <a:latin typeface="Arial" charset="0"/>
                <a:cs typeface="Arial" charset="0"/>
              </a:rPr>
              <a:t>or CT Plenary </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590675"/>
            <a:ext cx="8686800" cy="4905127"/>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a:t>CT4 had parallel sessions for three days. Breakout sessions were chaired by Lionel </a:t>
            </a:r>
            <a:r>
              <a:rPr lang="en-GB" sz="2000" dirty="0" err="1"/>
              <a:t>Morand</a:t>
            </a:r>
            <a:r>
              <a:rPr lang="en-GB" sz="2000" dirty="0"/>
              <a:t> (Orange) and Yvette Koza (Deutsche Telekom AG) while the main session was chaired by Nigel Berry (ALU). </a:t>
            </a:r>
          </a:p>
          <a:p>
            <a:pPr lvl="0"/>
            <a:r>
              <a:rPr lang="en-GB" sz="2000" dirty="0" smtClean="0"/>
              <a:t>The </a:t>
            </a:r>
            <a:r>
              <a:rPr lang="en-GB" sz="2000" dirty="0"/>
              <a:t>updated CT4 work plan is available in </a:t>
            </a:r>
            <a:r>
              <a:rPr lang="en-GB" sz="2000" u="sng" dirty="0">
                <a:hlinkClick r:id="rId2"/>
              </a:rPr>
              <a:t>C4-161547</a:t>
            </a:r>
            <a:r>
              <a:rPr lang="en-GB" sz="2000" dirty="0"/>
              <a:t>. </a:t>
            </a:r>
          </a:p>
          <a:p>
            <a:pPr lvl="0"/>
            <a:r>
              <a:rPr lang="en-GB" sz="2000" dirty="0"/>
              <a:t>Focus of the meeting was on completion of Rel-13</a:t>
            </a:r>
            <a:r>
              <a:rPr lang="en-GB" sz="2000" dirty="0" smtClean="0"/>
              <a:t>.</a:t>
            </a:r>
          </a:p>
          <a:p>
            <a:r>
              <a:rPr lang="en-GB" sz="2000" dirty="0" smtClean="0"/>
              <a:t>CT4 made good progress was made on all WIs and especially MCPTT (where Lionel is to be congratulated) and </a:t>
            </a:r>
            <a:r>
              <a:rPr lang="en-GB" sz="2000" dirty="0" err="1" smtClean="0"/>
              <a:t>CIoT</a:t>
            </a:r>
            <a:r>
              <a:rPr lang="en-GB" sz="2000" dirty="0" smtClean="0"/>
              <a:t> (where Bruno is to be congratulated).</a:t>
            </a:r>
          </a:p>
          <a:p>
            <a:r>
              <a:rPr lang="en-GB" sz="2000" dirty="0" smtClean="0"/>
              <a:t>All Rel-13 WIs are now at 100% apart from </a:t>
            </a:r>
            <a:r>
              <a:rPr lang="en-GB" sz="2000" dirty="0" err="1" smtClean="0"/>
              <a:t>CIoT</a:t>
            </a:r>
            <a:r>
              <a:rPr lang="en-GB" sz="2000" dirty="0" smtClean="0"/>
              <a:t> =&gt; 65% and the feasibility studies: Diameter Load Control and the Diameter Base Protocol update.</a:t>
            </a:r>
          </a:p>
          <a:p>
            <a:r>
              <a:rPr lang="en-GB" sz="2000" dirty="0" smtClean="0"/>
              <a:t>CT4 will need another plenary cycle to complete </a:t>
            </a:r>
            <a:r>
              <a:rPr lang="en-GB" sz="2000" dirty="0" err="1" smtClean="0"/>
              <a:t>CIoT</a:t>
            </a:r>
            <a:r>
              <a:rPr lang="en-GB" sz="2000" dirty="0" smtClean="0"/>
              <a:t> provided all the necessary requirements are available from SA2 before the next meetings, otherwise this is in jeopardy for Rel-13.</a:t>
            </a:r>
          </a:p>
          <a:p>
            <a:r>
              <a:rPr lang="en-GB" sz="2000" dirty="0" smtClean="0"/>
              <a:t>John Meredith got down and dirty with 3GU in action with CT4.</a:t>
            </a:r>
          </a:p>
        </p:txBody>
      </p:sp>
    </p:spTree>
    <p:extLst>
      <p:ext uri="{BB962C8B-B14F-4D97-AF65-F5344CB8AC3E}">
        <p14:creationId xmlns:p14="http://schemas.microsoft.com/office/powerpoint/2010/main" val="213409471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a:latin typeface="Arial" charset="0"/>
                <a:cs typeface="Arial" charset="0"/>
              </a:rPr>
              <a:t>CT </a:t>
            </a:r>
            <a:r>
              <a:rPr lang="en-US" altLang="de-DE" dirty="0" smtClean="0">
                <a:latin typeface="Arial" charset="0"/>
                <a:cs typeface="Arial" charset="0"/>
              </a:rPr>
              <a:t>Plenary Decisions </a:t>
            </a:r>
            <a:r>
              <a:rPr lang="de-DE" altLang="de-DE" dirty="0">
                <a:latin typeface="Arial" charset="0"/>
                <a:cs typeface="Arial" charset="0"/>
              </a:rPr>
              <a:t>f</a:t>
            </a:r>
            <a:r>
              <a:rPr lang="en-US" altLang="de-DE" dirty="0" smtClean="0">
                <a:latin typeface="Arial" charset="0"/>
                <a:cs typeface="Arial" charset="0"/>
              </a:rPr>
              <a:t>or </a:t>
            </a:r>
            <a:r>
              <a:rPr lang="de-DE" altLang="de-DE" dirty="0" smtClean="0">
                <a:latin typeface="Arial" charset="0"/>
                <a:cs typeface="Arial" charset="0"/>
              </a:rPr>
              <a:t>CT4</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For </a:t>
            </a:r>
            <a:r>
              <a:rPr lang="en-GB" sz="2000" dirty="0" err="1" smtClean="0">
                <a:latin typeface="Arial" pitchFamily="34" charset="0"/>
                <a:cs typeface="Arial" pitchFamily="34" charset="0"/>
              </a:rPr>
              <a:t>CIoT</a:t>
            </a:r>
            <a:r>
              <a:rPr lang="en-GB" sz="2000" dirty="0" smtClean="0">
                <a:latin typeface="Arial" pitchFamily="34" charset="0"/>
                <a:cs typeface="Arial" pitchFamily="34" charset="0"/>
              </a:rPr>
              <a:t> the S11-U </a:t>
            </a:r>
            <a:r>
              <a:rPr lang="en-GB" sz="2000" dirty="0">
                <a:latin typeface="Arial" pitchFamily="34" charset="0"/>
                <a:cs typeface="Arial" pitchFamily="34" charset="0"/>
              </a:rPr>
              <a:t>tunnel </a:t>
            </a:r>
            <a:r>
              <a:rPr lang="en-GB" sz="2000" dirty="0" smtClean="0">
                <a:latin typeface="Arial" pitchFamily="34" charset="0"/>
                <a:cs typeface="Arial" pitchFamily="34" charset="0"/>
              </a:rPr>
              <a:t>establishment was controversial in </a:t>
            </a:r>
            <a:r>
              <a:rPr lang="en-US" sz="2000" dirty="0" smtClean="0">
                <a:latin typeface="Arial" pitchFamily="34" charset="0"/>
                <a:cs typeface="Arial" pitchFamily="34" charset="0"/>
              </a:rPr>
              <a:t>CT4</a:t>
            </a:r>
            <a:r>
              <a:rPr lang="en-US" sz="2000" dirty="0">
                <a:latin typeface="Arial" pitchFamily="34" charset="0"/>
                <a:cs typeface="Arial" pitchFamily="34" charset="0"/>
              </a:rPr>
              <a:t>. The CR was CT4 agreed bar one company, the GTPv2 CR defining new S11-U F-TEIDs and enabling the establishment of the S11-U tunnel via a single </a:t>
            </a:r>
            <a:r>
              <a:rPr lang="en-US" sz="2000" dirty="0" err="1">
                <a:latin typeface="Arial" pitchFamily="34" charset="0"/>
                <a:cs typeface="Arial" pitchFamily="34" charset="0"/>
              </a:rPr>
              <a:t>CSReq</a:t>
            </a:r>
            <a:r>
              <a:rPr lang="en-US" sz="2000" dirty="0">
                <a:latin typeface="Arial" pitchFamily="34" charset="0"/>
                <a:cs typeface="Arial" pitchFamily="34" charset="0"/>
              </a:rPr>
              <a:t>/</a:t>
            </a:r>
            <a:r>
              <a:rPr lang="en-US" sz="2000" dirty="0" err="1">
                <a:latin typeface="Arial" pitchFamily="34" charset="0"/>
                <a:cs typeface="Arial" pitchFamily="34" charset="0"/>
              </a:rPr>
              <a:t>Rsp</a:t>
            </a:r>
            <a:r>
              <a:rPr lang="en-US" sz="2000" dirty="0">
                <a:latin typeface="Arial" pitchFamily="34" charset="0"/>
                <a:cs typeface="Arial" pitchFamily="34" charset="0"/>
              </a:rPr>
              <a:t> exchange. The objection </a:t>
            </a:r>
            <a:r>
              <a:rPr lang="en-US" sz="2000" dirty="0" smtClean="0">
                <a:latin typeface="Arial" pitchFamily="34" charset="0"/>
                <a:cs typeface="Arial" pitchFamily="34" charset="0"/>
              </a:rPr>
              <a:t>may need to </a:t>
            </a:r>
            <a:r>
              <a:rPr lang="en-US" sz="2000" dirty="0">
                <a:latin typeface="Arial" pitchFamily="34" charset="0"/>
                <a:cs typeface="Arial" pitchFamily="34" charset="0"/>
              </a:rPr>
              <a:t>be discussed at CT Plenary</a:t>
            </a:r>
            <a:r>
              <a:rPr lang="en-US" sz="2000" dirty="0" smtClean="0">
                <a:latin typeface="Arial" pitchFamily="34" charset="0"/>
                <a:cs typeface="Arial" pitchFamily="34" charset="0"/>
              </a:rPr>
              <a:t>. See CRs in CP-160033 pack C4-161531 and C4-161383.</a:t>
            </a:r>
          </a:p>
          <a:p>
            <a:pPr lvl="0"/>
            <a:r>
              <a:rPr lang="en-US" sz="2000" dirty="0" smtClean="0">
                <a:latin typeface="Arial" pitchFamily="34" charset="0"/>
                <a:cs typeface="Arial" pitchFamily="34" charset="0"/>
              </a:rPr>
              <a:t>Guidance is required from CT on the target Release for the new WID on </a:t>
            </a:r>
            <a:r>
              <a:rPr lang="en-GB" sz="2000" dirty="0" smtClean="0">
                <a:solidFill>
                  <a:srgbClr val="000000"/>
                </a:solidFill>
                <a:latin typeface="Arial" pitchFamily="34" charset="0"/>
                <a:ea typeface="Times New Roman"/>
                <a:cs typeface="Arial" pitchFamily="34" charset="0"/>
              </a:rPr>
              <a:t>CT </a:t>
            </a:r>
            <a:r>
              <a:rPr lang="en-GB" sz="2000" dirty="0">
                <a:solidFill>
                  <a:srgbClr val="000000"/>
                </a:solidFill>
                <a:latin typeface="Arial" pitchFamily="34" charset="0"/>
                <a:ea typeface="Times New Roman"/>
                <a:cs typeface="Arial" pitchFamily="34" charset="0"/>
              </a:rPr>
              <a:t>Aspects for non-IP </a:t>
            </a:r>
            <a:r>
              <a:rPr lang="en-GB" sz="2000" dirty="0" err="1">
                <a:solidFill>
                  <a:srgbClr val="000000"/>
                </a:solidFill>
                <a:latin typeface="Arial" pitchFamily="34" charset="0"/>
                <a:ea typeface="Times New Roman"/>
                <a:cs typeface="Arial" pitchFamily="34" charset="0"/>
              </a:rPr>
              <a:t>CIoT</a:t>
            </a:r>
            <a:r>
              <a:rPr lang="en-GB" sz="2000" dirty="0">
                <a:solidFill>
                  <a:srgbClr val="000000"/>
                </a:solidFill>
                <a:latin typeface="Arial" pitchFamily="34" charset="0"/>
                <a:ea typeface="Times New Roman"/>
                <a:cs typeface="Arial" pitchFamily="34" charset="0"/>
              </a:rPr>
              <a:t> for 2G/3G-GPRS</a:t>
            </a:r>
            <a:r>
              <a:rPr lang="en-US" sz="2000" dirty="0" smtClean="0">
                <a:latin typeface="Arial" pitchFamily="34" charset="0"/>
                <a:cs typeface="Arial" pitchFamily="34" charset="0"/>
              </a:rPr>
              <a:t>.</a:t>
            </a:r>
          </a:p>
          <a:p>
            <a:pPr lvl="0"/>
            <a:r>
              <a:rPr lang="en-US" sz="2000" dirty="0" smtClean="0">
                <a:latin typeface="Arial" pitchFamily="34" charset="0"/>
                <a:cs typeface="Arial" pitchFamily="34" charset="0"/>
              </a:rPr>
              <a:t>For MONTE, the CP-160029 pack contains a wrong CR in C4-161511. A company contribution in CP-160129 is provided to replace this with the correct one.</a:t>
            </a:r>
            <a:endParaRPr lang="en-GB" sz="2000" dirty="0">
              <a:latin typeface="Arial" pitchFamily="34" charset="0"/>
              <a:cs typeface="Arial" pitchFamily="34" charset="0"/>
            </a:endParaRPr>
          </a:p>
        </p:txBody>
      </p:sp>
    </p:spTree>
    <p:extLst>
      <p:ext uri="{BB962C8B-B14F-4D97-AF65-F5344CB8AC3E}">
        <p14:creationId xmlns:p14="http://schemas.microsoft.com/office/powerpoint/2010/main" val="107631608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9"/>
            <a:ext cx="6834188" cy="639762"/>
          </a:xfrm>
        </p:spPr>
        <p:txBody>
          <a:bodyPr/>
          <a:lstStyle/>
          <a:p>
            <a:r>
              <a:rPr lang="en-GB" dirty="0" smtClean="0">
                <a:latin typeface="Arial" charset="0"/>
              </a:rPr>
              <a:t>Incoming liaisons to CT plenary</a:t>
            </a:r>
            <a:endParaRPr lang="en-GB" dirty="0" smtClean="0"/>
          </a:p>
        </p:txBody>
      </p:sp>
      <p:sp>
        <p:nvSpPr>
          <p:cNvPr id="2765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EF7B0EA8-6FDB-4673-AC15-7684ACE5070E}" type="slidenum">
              <a:rPr lang="en-GB" sz="1100" smtClean="0">
                <a:solidFill>
                  <a:schemeClr val="bg1"/>
                </a:solidFill>
              </a:rPr>
              <a:pPr/>
              <a:t>12</a:t>
            </a:fld>
            <a:endParaRPr lang="en-GB" sz="1100" smtClean="0">
              <a:solidFill>
                <a:schemeClr val="bg1"/>
              </a:solidFill>
            </a:endParaRPr>
          </a:p>
        </p:txBody>
      </p:sp>
      <p:sp>
        <p:nvSpPr>
          <p:cNvPr id="5" name="Rectangle 4"/>
          <p:cNvSpPr/>
          <p:nvPr/>
        </p:nvSpPr>
        <p:spPr>
          <a:xfrm>
            <a:off x="332509" y="1255760"/>
            <a:ext cx="8455231" cy="1508105"/>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FontTx/>
              <a:buBlip>
                <a:blip r:embed="rId2"/>
              </a:buBlip>
              <a:defRPr/>
            </a:pPr>
            <a:r>
              <a:rPr lang="en-GB" sz="2000" dirty="0" smtClean="0">
                <a:latin typeface="Arial" pitchFamily="34" charset="0"/>
                <a:ea typeface="ＭＳ Ｐゴシック" pitchFamily="34" charset="-128"/>
                <a:cs typeface="Arial" pitchFamily="34" charset="0"/>
              </a:rPr>
              <a:t> To CT:</a:t>
            </a:r>
          </a:p>
          <a:p>
            <a:pPr lvl="1">
              <a:spcBef>
                <a:spcPct val="20000"/>
              </a:spcBef>
              <a:buFontTx/>
              <a:buBlip>
                <a:blip r:embed="rId2"/>
              </a:buBlip>
              <a:defRPr/>
            </a:pPr>
            <a:r>
              <a:rPr lang="en-GB" sz="2000" dirty="0" smtClean="0">
                <a:latin typeface="Arial" pitchFamily="34" charset="0"/>
                <a:ea typeface="ＭＳ Ｐゴシック" pitchFamily="34" charset="-128"/>
                <a:cs typeface="Arial" pitchFamily="34" charset="0"/>
              </a:rPr>
              <a:t> None</a:t>
            </a:r>
          </a:p>
          <a:p>
            <a:pPr>
              <a:spcBef>
                <a:spcPct val="20000"/>
              </a:spcBef>
              <a:buFontTx/>
              <a:buBlip>
                <a:blip r:embed="rId2"/>
              </a:buBlip>
              <a:defRPr/>
            </a:pPr>
            <a:r>
              <a:rPr lang="en-GB" sz="2000" dirty="0">
                <a:latin typeface="Arial" pitchFamily="34" charset="0"/>
                <a:ea typeface="ＭＳ Ｐゴシック" pitchFamily="34" charset="-128"/>
                <a:cs typeface="Arial" pitchFamily="34" charset="0"/>
              </a:rPr>
              <a:t> </a:t>
            </a:r>
            <a:r>
              <a:rPr lang="en-GB" sz="2000" dirty="0" smtClean="0">
                <a:latin typeface="Arial" pitchFamily="34" charset="0"/>
                <a:ea typeface="ＭＳ Ｐゴシック" pitchFamily="34" charset="-128"/>
                <a:cs typeface="Arial" pitchFamily="34" charset="0"/>
              </a:rPr>
              <a:t> </a:t>
            </a:r>
            <a:r>
              <a:rPr lang="en-GB" sz="2000" dirty="0" err="1" smtClean="0">
                <a:latin typeface="Arial" pitchFamily="34" charset="0"/>
                <a:ea typeface="ＭＳ Ｐゴシック" pitchFamily="34" charset="-128"/>
                <a:cs typeface="Arial" pitchFamily="34" charset="0"/>
              </a:rPr>
              <a:t>CCed</a:t>
            </a:r>
            <a:r>
              <a:rPr lang="en-GB" sz="2000" dirty="0" smtClean="0">
                <a:latin typeface="Arial" pitchFamily="34" charset="0"/>
                <a:ea typeface="ＭＳ Ｐゴシック" pitchFamily="34" charset="-128"/>
                <a:cs typeface="Arial" pitchFamily="34" charset="0"/>
              </a:rPr>
              <a:t> to CT: </a:t>
            </a:r>
            <a:endParaRPr lang="en-GB" sz="2000" dirty="0">
              <a:latin typeface="Arial" pitchFamily="34" charset="0"/>
              <a:cs typeface="Arial" pitchFamily="34" charset="0"/>
            </a:endParaRPr>
          </a:p>
          <a:p>
            <a:pPr>
              <a:spcBef>
                <a:spcPct val="20000"/>
              </a:spcBef>
              <a:buFontTx/>
              <a:buBlip>
                <a:blip r:embed="rId2"/>
              </a:buBlip>
              <a:defRPr/>
            </a:pPr>
            <a:endParaRPr lang="en-GB" sz="2000" dirty="0">
              <a:latin typeface="Arial" pitchFamily="34" charset="0"/>
              <a:ea typeface="ＭＳ Ｐゴシック" pitchFamily="34" charset="-128"/>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419076916"/>
              </p:ext>
            </p:extLst>
          </p:nvPr>
        </p:nvGraphicFramePr>
        <p:xfrm>
          <a:off x="1343024" y="2553194"/>
          <a:ext cx="6457951" cy="3756660"/>
        </p:xfrm>
        <a:graphic>
          <a:graphicData uri="http://schemas.openxmlformats.org/drawingml/2006/table">
            <a:tbl>
              <a:tblPr firstRow="1" firstCol="1" bandRow="1"/>
              <a:tblGrid>
                <a:gridCol w="787973"/>
                <a:gridCol w="1259361"/>
                <a:gridCol w="629363"/>
                <a:gridCol w="723260"/>
                <a:gridCol w="3057994"/>
              </a:tblGrid>
              <a:tr h="1888177">
                <a:tc>
                  <a:txBody>
                    <a:bodyPr/>
                    <a:lstStyle/>
                    <a:p>
                      <a:pPr>
                        <a:lnSpc>
                          <a:spcPct val="115000"/>
                        </a:lnSpc>
                        <a:spcAft>
                          <a:spcPts val="0"/>
                        </a:spcAft>
                      </a:pPr>
                      <a:r>
                        <a:rPr lang="en-US" sz="1400" u="sng" dirty="0">
                          <a:solidFill>
                            <a:srgbClr val="000000"/>
                          </a:solidFill>
                          <a:effectLst/>
                          <a:latin typeface="Arial"/>
                          <a:ea typeface="Nokia Pure Text Light"/>
                          <a:cs typeface="Times New Roman"/>
                          <a:hlinkClick r:id="rId3"/>
                        </a:rPr>
                        <a:t>C4-161504</a:t>
                      </a:r>
                      <a:endParaRPr lang="en-GB" sz="1400" dirty="0">
                        <a:solidFill>
                          <a:srgbClr val="000000"/>
                        </a:solidFill>
                        <a:effectLst/>
                        <a:latin typeface="Arial"/>
                        <a:ea typeface="Nokia Pure Text Light"/>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400" dirty="0">
                          <a:solidFill>
                            <a:srgbClr val="000000"/>
                          </a:solidFill>
                          <a:effectLst/>
                          <a:latin typeface="Arial"/>
                          <a:ea typeface="Nokia Pure Text Light"/>
                          <a:cs typeface="Arial"/>
                        </a:rPr>
                        <a:t>LS on </a:t>
                      </a:r>
                      <a:br>
                        <a:rPr lang="en-US" sz="1400" dirty="0">
                          <a:solidFill>
                            <a:srgbClr val="000000"/>
                          </a:solidFill>
                          <a:effectLst/>
                          <a:latin typeface="Arial"/>
                          <a:ea typeface="Nokia Pure Text Light"/>
                          <a:cs typeface="Arial"/>
                        </a:rPr>
                      </a:br>
                      <a:r>
                        <a:rPr lang="en-US" sz="1400" b="1" dirty="0">
                          <a:solidFill>
                            <a:srgbClr val="000000"/>
                          </a:solidFill>
                          <a:effectLst/>
                          <a:latin typeface="Arial"/>
                          <a:ea typeface="Nokia Pure Text Light"/>
                          <a:cs typeface="Arial"/>
                        </a:rPr>
                        <a:t>New sub-domain for </a:t>
                      </a:r>
                      <a:r>
                        <a:rPr lang="en-US" sz="1400" b="1" dirty="0" err="1">
                          <a:solidFill>
                            <a:srgbClr val="000000"/>
                          </a:solidFill>
                          <a:effectLst/>
                          <a:latin typeface="Arial"/>
                          <a:ea typeface="Nokia Pure Text Light"/>
                          <a:cs typeface="Arial"/>
                        </a:rPr>
                        <a:t>ePDG</a:t>
                      </a:r>
                      <a:r>
                        <a:rPr lang="en-US" sz="1400" b="1" dirty="0">
                          <a:solidFill>
                            <a:srgbClr val="000000"/>
                          </a:solidFill>
                          <a:effectLst/>
                          <a:latin typeface="Arial"/>
                          <a:ea typeface="Nokia Pure Text Light"/>
                          <a:cs typeface="Arial"/>
                        </a:rPr>
                        <a:t> selection with DNS-based Discovery of Regulatory Requirements</a:t>
                      </a:r>
                      <a:endParaRPr lang="en-GB" sz="1400" dirty="0">
                        <a:solidFill>
                          <a:srgbClr val="000000"/>
                        </a:solidFill>
                        <a:effectLst/>
                        <a:latin typeface="Arial"/>
                        <a:ea typeface="Nokia Pure Text Light"/>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400">
                          <a:solidFill>
                            <a:srgbClr val="000000"/>
                          </a:solidFill>
                          <a:effectLst/>
                          <a:latin typeface="Arial"/>
                          <a:ea typeface="Nokia Pure Text Light"/>
                          <a:cs typeface="Arial"/>
                        </a:rPr>
                        <a:t>GSMA IREG</a:t>
                      </a:r>
                      <a:endParaRPr lang="en-GB" sz="1400">
                        <a:solidFill>
                          <a:srgbClr val="000000"/>
                        </a:solidFill>
                        <a:effectLst/>
                        <a:latin typeface="Arial"/>
                        <a:ea typeface="Nokia Pure Text Light"/>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i-FI" sz="1400">
                          <a:solidFill>
                            <a:srgbClr val="000000"/>
                          </a:solidFill>
                          <a:effectLst/>
                          <a:latin typeface="Arial"/>
                          <a:ea typeface="Nokia Pure Text Light"/>
                          <a:cs typeface="Arial"/>
                        </a:rPr>
                        <a:t>CT, CT1</a:t>
                      </a:r>
                      <a:endParaRPr lang="en-GB" sz="1400">
                        <a:solidFill>
                          <a:srgbClr val="000000"/>
                        </a:solidFill>
                        <a:effectLst/>
                        <a:latin typeface="Arial"/>
                        <a:ea typeface="Nokia Pure Text Light"/>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400" b="1" dirty="0" smtClean="0">
                          <a:solidFill>
                            <a:srgbClr val="000000"/>
                          </a:solidFill>
                          <a:effectLst/>
                          <a:latin typeface="Arial"/>
                          <a:ea typeface="Nokia Pure Text Light"/>
                          <a:cs typeface="Arial"/>
                        </a:rPr>
                        <a:t>Nokia </a:t>
                      </a:r>
                      <a:r>
                        <a:rPr lang="en-US" sz="1400" b="1" dirty="0">
                          <a:solidFill>
                            <a:srgbClr val="000000"/>
                          </a:solidFill>
                          <a:effectLst/>
                          <a:latin typeface="Arial"/>
                          <a:ea typeface="Nokia Pure Text Light"/>
                          <a:cs typeface="Arial"/>
                        </a:rPr>
                        <a:t>contact</a:t>
                      </a:r>
                      <a:r>
                        <a:rPr lang="en-US" sz="1400" dirty="0">
                          <a:solidFill>
                            <a:srgbClr val="000000"/>
                          </a:solidFill>
                          <a:effectLst/>
                          <a:latin typeface="Arial"/>
                          <a:ea typeface="Nokia Pure Text Light"/>
                          <a:cs typeface="Arial"/>
                        </a:rPr>
                        <a:t>: Bruno Landais (</a:t>
                      </a:r>
                      <a:r>
                        <a:rPr lang="en-US" sz="1400" u="sng" dirty="0">
                          <a:solidFill>
                            <a:srgbClr val="000000"/>
                          </a:solidFill>
                          <a:effectLst/>
                          <a:latin typeface="Arial"/>
                          <a:ea typeface="Nokia Pure Text Light"/>
                          <a:cs typeface="Arial"/>
                          <a:hlinkClick r:id="rId4"/>
                        </a:rPr>
                        <a:t>bruno.landais@nokia.com</a:t>
                      </a:r>
                      <a:r>
                        <a:rPr lang="en-US" sz="1400" dirty="0">
                          <a:solidFill>
                            <a:srgbClr val="000000"/>
                          </a:solidFill>
                          <a:effectLst/>
                          <a:latin typeface="Arial"/>
                          <a:ea typeface="Nokia Pure Text Light"/>
                          <a:cs typeface="Arial"/>
                        </a:rPr>
                        <a:t>)</a:t>
                      </a:r>
                      <a:endParaRPr lang="en-GB" sz="1400" dirty="0">
                        <a:solidFill>
                          <a:srgbClr val="000000"/>
                        </a:solidFill>
                        <a:effectLst/>
                        <a:latin typeface="Arial"/>
                        <a:ea typeface="Nokia Pure Text Light"/>
                        <a:cs typeface="Times New Roman"/>
                      </a:endParaRPr>
                    </a:p>
                    <a:p>
                      <a:pPr>
                        <a:lnSpc>
                          <a:spcPct val="115000"/>
                        </a:lnSpc>
                        <a:spcAft>
                          <a:spcPts val="600"/>
                        </a:spcAft>
                      </a:pPr>
                      <a:r>
                        <a:rPr lang="en-US" sz="1400" b="1" dirty="0">
                          <a:solidFill>
                            <a:srgbClr val="000000"/>
                          </a:solidFill>
                          <a:effectLst/>
                          <a:latin typeface="Arial"/>
                          <a:ea typeface="Nokia Pure Text Light"/>
                          <a:cs typeface="Arial"/>
                        </a:rPr>
                        <a:t>LS Author</a:t>
                      </a:r>
                      <a:r>
                        <a:rPr lang="en-US" sz="1400" dirty="0">
                          <a:solidFill>
                            <a:srgbClr val="000000"/>
                          </a:solidFill>
                          <a:effectLst/>
                          <a:latin typeface="Arial"/>
                          <a:ea typeface="Nokia Pure Text Light"/>
                          <a:cs typeface="Arial"/>
                        </a:rPr>
                        <a:t>: </a:t>
                      </a:r>
                      <a:r>
                        <a:rPr lang="en-US" sz="1400" dirty="0">
                          <a:solidFill>
                            <a:srgbClr val="0070C0"/>
                          </a:solidFill>
                          <a:effectLst/>
                          <a:latin typeface="Arial"/>
                          <a:ea typeface="Nokia Pure Text Light"/>
                          <a:cs typeface="Arial"/>
                        </a:rPr>
                        <a:t>ALU</a:t>
                      </a:r>
                      <a:endParaRPr lang="en-GB" sz="1400" dirty="0">
                        <a:solidFill>
                          <a:srgbClr val="000000"/>
                        </a:solidFill>
                        <a:effectLst/>
                        <a:latin typeface="Arial"/>
                        <a:ea typeface="Nokia Pure Text Light"/>
                        <a:cs typeface="Times New Roman"/>
                      </a:endParaRPr>
                    </a:p>
                    <a:p>
                      <a:pPr>
                        <a:lnSpc>
                          <a:spcPct val="115000"/>
                        </a:lnSpc>
                        <a:spcAft>
                          <a:spcPts val="0"/>
                        </a:spcAft>
                      </a:pPr>
                      <a:r>
                        <a:rPr lang="en-US" sz="1400" b="1" dirty="0">
                          <a:solidFill>
                            <a:srgbClr val="000000"/>
                          </a:solidFill>
                          <a:effectLst/>
                          <a:latin typeface="Arial"/>
                          <a:ea typeface="Nokia Pure Text Light"/>
                          <a:cs typeface="Arial"/>
                        </a:rPr>
                        <a:t>Background</a:t>
                      </a:r>
                      <a:r>
                        <a:rPr lang="en-US" sz="1400" dirty="0">
                          <a:solidFill>
                            <a:srgbClr val="000000"/>
                          </a:solidFill>
                          <a:effectLst/>
                          <a:latin typeface="Arial"/>
                          <a:ea typeface="Nokia Pure Text Light"/>
                          <a:cs typeface="Arial"/>
                        </a:rPr>
                        <a:t>: CT4 ask GSMA IREG to review their proposal to create a new sub-domain to support the Rel-13 stage 2 requirements on </a:t>
                      </a:r>
                      <a:r>
                        <a:rPr lang="en-US" sz="1400" dirty="0" err="1">
                          <a:solidFill>
                            <a:srgbClr val="000000"/>
                          </a:solidFill>
                          <a:effectLst/>
                          <a:latin typeface="Arial"/>
                          <a:ea typeface="Nokia Pure Text Light"/>
                          <a:cs typeface="Arial"/>
                        </a:rPr>
                        <a:t>ePDG</a:t>
                      </a:r>
                      <a:r>
                        <a:rPr lang="en-US" sz="1400" dirty="0">
                          <a:solidFill>
                            <a:srgbClr val="000000"/>
                          </a:solidFill>
                          <a:effectLst/>
                          <a:latin typeface="Arial"/>
                          <a:ea typeface="Nokia Pure Text Light"/>
                          <a:cs typeface="Arial"/>
                        </a:rPr>
                        <a:t> selection (i.e. enable a roaming UE to determine whether the country it is located in mandates or does not mandate the selection of an </a:t>
                      </a:r>
                      <a:r>
                        <a:rPr lang="en-US" sz="1400" dirty="0" err="1">
                          <a:solidFill>
                            <a:srgbClr val="000000"/>
                          </a:solidFill>
                          <a:effectLst/>
                          <a:latin typeface="Arial"/>
                          <a:ea typeface="Nokia Pure Text Light"/>
                          <a:cs typeface="Arial"/>
                        </a:rPr>
                        <a:t>ePDG</a:t>
                      </a:r>
                      <a:r>
                        <a:rPr lang="en-US" sz="1400" dirty="0">
                          <a:solidFill>
                            <a:srgbClr val="000000"/>
                          </a:solidFill>
                          <a:effectLst/>
                          <a:latin typeface="Arial"/>
                          <a:ea typeface="Nokia Pure Text Light"/>
                          <a:cs typeface="Arial"/>
                        </a:rPr>
                        <a:t> in this country, for regulatory requirements).</a:t>
                      </a:r>
                      <a:endParaRPr lang="en-GB" sz="1400" dirty="0">
                        <a:solidFill>
                          <a:srgbClr val="000000"/>
                        </a:solidFill>
                        <a:effectLst/>
                        <a:latin typeface="Arial"/>
                        <a:ea typeface="Nokia Pure Text Light"/>
                        <a:cs typeface="Times New Roman"/>
                      </a:endParaRPr>
                    </a:p>
                    <a:p>
                      <a:pPr>
                        <a:lnSpc>
                          <a:spcPct val="115000"/>
                        </a:lnSpc>
                        <a:spcAft>
                          <a:spcPts val="0"/>
                        </a:spcAft>
                      </a:pPr>
                      <a:r>
                        <a:rPr lang="en-US" sz="1400" b="1" dirty="0">
                          <a:solidFill>
                            <a:srgbClr val="000000"/>
                          </a:solidFill>
                          <a:effectLst/>
                          <a:latin typeface="Arial"/>
                          <a:ea typeface="Nokia Pure Text Light"/>
                          <a:cs typeface="Arial"/>
                        </a:rPr>
                        <a:t> </a:t>
                      </a:r>
                      <a:endParaRPr lang="en-US" sz="1400" b="1" dirty="0" smtClean="0">
                        <a:solidFill>
                          <a:srgbClr val="000000"/>
                        </a:solidFill>
                        <a:effectLst/>
                        <a:latin typeface="Arial"/>
                        <a:ea typeface="Nokia Pure Text Light"/>
                        <a:cs typeface="Arial"/>
                      </a:endParaRPr>
                    </a:p>
                    <a:p>
                      <a:pPr>
                        <a:lnSpc>
                          <a:spcPct val="115000"/>
                        </a:lnSpc>
                        <a:spcAft>
                          <a:spcPts val="0"/>
                        </a:spcAft>
                      </a:pPr>
                      <a:r>
                        <a:rPr lang="en-US" sz="1400" b="1" dirty="0" smtClean="0">
                          <a:solidFill>
                            <a:srgbClr val="000000"/>
                          </a:solidFill>
                          <a:effectLst/>
                          <a:latin typeface="Arial"/>
                          <a:ea typeface="Nokia Pure Text Light"/>
                          <a:cs typeface="Arial"/>
                        </a:rPr>
                        <a:t>CT Plenary can Note</a:t>
                      </a:r>
                      <a:endParaRPr lang="en-GB" sz="1400" dirty="0">
                        <a:solidFill>
                          <a:srgbClr val="000000"/>
                        </a:solidFill>
                        <a:effectLst/>
                        <a:latin typeface="Arial"/>
                        <a:ea typeface="Nokia Pure Text Light"/>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274638"/>
            <a:ext cx="6834188" cy="439737"/>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2" name="Table 1"/>
          <p:cNvGraphicFramePr>
            <a:graphicFrameLocks noGrp="1"/>
          </p:cNvGraphicFramePr>
          <p:nvPr>
            <p:extLst>
              <p:ext uri="{D42A27DB-BD31-4B8C-83A1-F6EECF244321}">
                <p14:modId xmlns:p14="http://schemas.microsoft.com/office/powerpoint/2010/main" val="2399699672"/>
              </p:ext>
            </p:extLst>
          </p:nvPr>
        </p:nvGraphicFramePr>
        <p:xfrm>
          <a:off x="546267" y="843142"/>
          <a:ext cx="7272177" cy="5439191"/>
        </p:xfrm>
        <a:graphic>
          <a:graphicData uri="http://schemas.openxmlformats.org/drawingml/2006/table">
            <a:tbl>
              <a:tblPr/>
              <a:tblGrid>
                <a:gridCol w="578689"/>
                <a:gridCol w="399044"/>
                <a:gridCol w="320762"/>
                <a:gridCol w="289344"/>
                <a:gridCol w="359903"/>
                <a:gridCol w="3871165"/>
                <a:gridCol w="592853"/>
                <a:gridCol w="860417"/>
              </a:tblGrid>
              <a:tr h="104060">
                <a:tc>
                  <a:txBody>
                    <a:bodyPr/>
                    <a:lstStyle/>
                    <a:p>
                      <a:pPr algn="ctr">
                        <a:spcAft>
                          <a:spcPts val="0"/>
                        </a:spcAft>
                      </a:pPr>
                      <a:r>
                        <a:rPr lang="en-GB" sz="700" b="1" dirty="0">
                          <a:effectLst/>
                          <a:latin typeface="Arial"/>
                          <a:ea typeface="Times New Roman"/>
                        </a:rPr>
                        <a:t> </a:t>
                      </a:r>
                      <a:endParaRPr lang="en-GB" sz="700" dirty="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spcAft>
                          <a:spcPts val="0"/>
                        </a:spcAft>
                      </a:pPr>
                      <a:r>
                        <a:rPr lang="en-GB" sz="700" b="1">
                          <a:effectLst/>
                          <a:latin typeface="Arial"/>
                          <a:ea typeface="Times New Roman"/>
                        </a:rPr>
                        <a:t>TS</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spcAft>
                          <a:spcPts val="0"/>
                        </a:spcAft>
                      </a:pPr>
                      <a:r>
                        <a:rPr lang="en-GB" sz="700" b="1">
                          <a:effectLst/>
                          <a:latin typeface="Arial"/>
                          <a:ea typeface="Times New Roman"/>
                        </a:rPr>
                        <a:t>CR</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spcAft>
                          <a:spcPts val="0"/>
                        </a:spcAft>
                      </a:pPr>
                      <a:r>
                        <a:rPr lang="en-GB" sz="700" b="1">
                          <a:effectLst/>
                          <a:latin typeface="Arial"/>
                          <a:ea typeface="Times New Roman"/>
                        </a:rPr>
                        <a:t>Rev</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spcAft>
                          <a:spcPts val="0"/>
                        </a:spcAft>
                      </a:pPr>
                      <a:r>
                        <a:rPr lang="en-GB" sz="700" b="1">
                          <a:effectLst/>
                          <a:latin typeface="Arial"/>
                          <a:ea typeface="Times New Roman"/>
                        </a:rPr>
                        <a:t>Rel</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spcAft>
                          <a:spcPts val="0"/>
                        </a:spcAft>
                      </a:pPr>
                      <a:r>
                        <a:rPr lang="en-GB" sz="700" b="1">
                          <a:effectLst/>
                          <a:latin typeface="Arial"/>
                          <a:ea typeface="Times New Roman"/>
                        </a:rPr>
                        <a:t>Title</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spcAft>
                          <a:spcPts val="0"/>
                        </a:spcAft>
                      </a:pPr>
                      <a:r>
                        <a:rPr lang="en-GB" sz="700" b="1">
                          <a:effectLst/>
                          <a:latin typeface="Arial"/>
                          <a:ea typeface="Times New Roman"/>
                        </a:rPr>
                        <a:t>TD#</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spcAft>
                          <a:spcPts val="0"/>
                        </a:spcAft>
                      </a:pPr>
                      <a:r>
                        <a:rPr lang="en-GB" sz="700" b="1">
                          <a:effectLst/>
                          <a:latin typeface="Arial"/>
                          <a:ea typeface="Times New Roman"/>
                        </a:rPr>
                        <a:t>Other Aff Specs</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r>
              <a:tr h="208120">
                <a:tc>
                  <a:txBody>
                    <a:bodyPr/>
                    <a:lstStyle/>
                    <a:p>
                      <a:pPr>
                        <a:spcAft>
                          <a:spcPts val="0"/>
                        </a:spcAft>
                      </a:pPr>
                      <a:r>
                        <a:rPr lang="en-GB" sz="700">
                          <a:effectLst/>
                          <a:latin typeface="Arial"/>
                          <a:ea typeface="Times New Roman"/>
                        </a:rPr>
                        <a:t>CP-160013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23.008</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0482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IP-SW-GW number format</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C4-161391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29.328-0550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120">
                <a:tc>
                  <a:txBody>
                    <a:bodyPr/>
                    <a:lstStyle/>
                    <a:p>
                      <a:pPr>
                        <a:spcAft>
                          <a:spcPts val="0"/>
                        </a:spcAft>
                      </a:pPr>
                      <a:r>
                        <a:rPr lang="en-GB" sz="700">
                          <a:effectLst/>
                          <a:latin typeface="Arial"/>
                          <a:ea typeface="Times New Roman"/>
                        </a:rPr>
                        <a:t>CP-160013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23.008</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0483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IP-SW-GW number format</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C4-161392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29.328-0551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120">
                <a:tc>
                  <a:txBody>
                    <a:bodyPr/>
                    <a:lstStyle/>
                    <a:p>
                      <a:pPr>
                        <a:spcAft>
                          <a:spcPts val="0"/>
                        </a:spcAft>
                      </a:pPr>
                      <a:r>
                        <a:rPr lang="en-GB" sz="700">
                          <a:effectLst/>
                          <a:latin typeface="Arial"/>
                          <a:ea typeface="Times New Roman"/>
                        </a:rPr>
                        <a:t>CP-160013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29.328</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0550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Encoding of  IP-SM-GW Number</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C4-161389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23.008-0482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120">
                <a:tc>
                  <a:txBody>
                    <a:bodyPr/>
                    <a:lstStyle/>
                    <a:p>
                      <a:pPr>
                        <a:spcAft>
                          <a:spcPts val="0"/>
                        </a:spcAft>
                      </a:pPr>
                      <a:r>
                        <a:rPr lang="en-GB" sz="700">
                          <a:effectLst/>
                          <a:latin typeface="Arial"/>
                          <a:ea typeface="Times New Roman"/>
                        </a:rPr>
                        <a:t>CP-160013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29.328</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0551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Encoding of  IP-SM-GW Number</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C4-161390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23.008-0483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120">
                <a:tc>
                  <a:txBody>
                    <a:bodyPr/>
                    <a:lstStyle/>
                    <a:p>
                      <a:pPr>
                        <a:spcAft>
                          <a:spcPts val="0"/>
                        </a:spcAft>
                      </a:pPr>
                      <a:r>
                        <a:rPr lang="en-GB" sz="700">
                          <a:effectLst/>
                          <a:latin typeface="Arial"/>
                          <a:ea typeface="Times New Roman"/>
                        </a:rPr>
                        <a:t>CP-160015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23.333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0092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a:effectLst/>
                          <a:latin typeface="Arial"/>
                          <a:ea typeface="Times New Roman"/>
                        </a:rPr>
                        <a:t>Corrections to EVS AMR-WB IO mode-change-capability MIME parameter handling</a:t>
                      </a:r>
                      <a:endParaRPr lang="en-GB" sz="700" dirty="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C4-161418</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26.445-0012 </a:t>
                      </a:r>
                      <a:r>
                        <a:rPr lang="en-GB" sz="700" b="1">
                          <a:solidFill>
                            <a:srgbClr val="FF0000"/>
                          </a:solidFill>
                          <a:effectLst/>
                          <a:latin typeface="Arial"/>
                          <a:ea typeface="Times New Roman"/>
                        </a:rPr>
                        <a:t>(SA4)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CP-160015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23.333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0093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a:effectLst/>
                          <a:latin typeface="Arial"/>
                          <a:ea typeface="Times New Roman"/>
                        </a:rPr>
                        <a:t>Corrections to EVS AMR-WB IO mode-change-capability MIME parameter handling</a:t>
                      </a:r>
                      <a:endParaRPr lang="en-GB" sz="700" dirty="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C4-161420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26.445-0013 </a:t>
                      </a:r>
                      <a:r>
                        <a:rPr lang="en-GB" sz="700" b="1">
                          <a:solidFill>
                            <a:srgbClr val="FF0000"/>
                          </a:solidFill>
                          <a:effectLst/>
                          <a:latin typeface="Arial"/>
                          <a:ea typeface="Times New Roman"/>
                        </a:rPr>
                        <a:t>(SA4)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CP-160015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23.334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0108</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a:effectLst/>
                          <a:latin typeface="Arial"/>
                          <a:ea typeface="Times New Roman"/>
                        </a:rPr>
                        <a:t>Corrections to EVS AMR-WB IO mode-change-capability MIME parameter handling</a:t>
                      </a:r>
                      <a:endParaRPr lang="en-GB" sz="700" dirty="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C4-161416</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26.445-0012 </a:t>
                      </a:r>
                      <a:r>
                        <a:rPr lang="en-GB" sz="700" b="1">
                          <a:solidFill>
                            <a:srgbClr val="FF0000"/>
                          </a:solidFill>
                          <a:effectLst/>
                          <a:latin typeface="Arial"/>
                          <a:ea typeface="Times New Roman"/>
                        </a:rPr>
                        <a:t>(SA4)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CP-160015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23.334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0109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a:effectLst/>
                          <a:latin typeface="Arial"/>
                          <a:ea typeface="Times New Roman"/>
                        </a:rPr>
                        <a:t>Corrections to EVS AMR-WB IO mode-change-capability MIME parameter handling</a:t>
                      </a:r>
                      <a:endParaRPr lang="en-GB" sz="700" dirty="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C4-161417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26.445-0013 </a:t>
                      </a:r>
                      <a:r>
                        <a:rPr lang="en-GB" sz="700" b="1">
                          <a:solidFill>
                            <a:srgbClr val="FF0000"/>
                          </a:solidFill>
                          <a:effectLst/>
                          <a:latin typeface="Arial"/>
                          <a:ea typeface="Times New Roman"/>
                        </a:rPr>
                        <a:t>(SA4)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12180">
                <a:tc>
                  <a:txBody>
                    <a:bodyPr/>
                    <a:lstStyle/>
                    <a:p>
                      <a:pPr>
                        <a:spcAft>
                          <a:spcPts val="0"/>
                        </a:spcAft>
                      </a:pPr>
                      <a:r>
                        <a:rPr lang="en-GB" sz="700">
                          <a:effectLst/>
                          <a:latin typeface="Arial"/>
                          <a:ea typeface="Times New Roman"/>
                        </a:rPr>
                        <a:t>CP-160016</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1684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a:effectLst/>
                          <a:latin typeface="Arial"/>
                          <a:ea typeface="Times New Roman"/>
                        </a:rPr>
                        <a:t>Add cause values to TWAN mapping table</a:t>
                      </a:r>
                      <a:endParaRPr lang="en-GB" sz="700" dirty="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C4-161357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24.302-0526 </a:t>
                      </a:r>
                      <a:r>
                        <a:rPr lang="en-GB" sz="700" b="1">
                          <a:solidFill>
                            <a:srgbClr val="00B050"/>
                          </a:solidFill>
                          <a:effectLst/>
                          <a:latin typeface="Arial"/>
                          <a:ea typeface="Times New Roman"/>
                        </a:rPr>
                        <a:t>(CT1)</a:t>
                      </a:r>
                      <a:r>
                        <a:rPr lang="en-GB" sz="700">
                          <a:effectLst/>
                          <a:latin typeface="Arial"/>
                          <a:ea typeface="Times New Roman"/>
                        </a:rPr>
                        <a:t/>
                      </a:r>
                      <a:br>
                        <a:rPr lang="en-GB" sz="700">
                          <a:effectLst/>
                          <a:latin typeface="Arial"/>
                          <a:ea typeface="Times New Roman"/>
                        </a:rPr>
                      </a:br>
                      <a:r>
                        <a:rPr lang="en-GB" sz="700">
                          <a:effectLst/>
                          <a:latin typeface="Arial"/>
                          <a:ea typeface="Times New Roman"/>
                        </a:rPr>
                        <a:t>24.244-0030 </a:t>
                      </a:r>
                      <a:r>
                        <a:rPr lang="en-GB" sz="700" b="1">
                          <a:solidFill>
                            <a:srgbClr val="00B050"/>
                          </a:solidFill>
                          <a:effectLst/>
                          <a:latin typeface="Arial"/>
                          <a:ea typeface="Times New Roman"/>
                        </a:rPr>
                        <a:t>(CT1)</a:t>
                      </a:r>
                      <a:r>
                        <a:rPr lang="en-GB" sz="700">
                          <a:effectLst/>
                          <a:latin typeface="Arial"/>
                          <a:ea typeface="Times New Roman"/>
                        </a:rPr>
                        <a:t/>
                      </a:r>
                      <a:br>
                        <a:rPr lang="en-GB" sz="700">
                          <a:effectLst/>
                          <a:latin typeface="Arial"/>
                          <a:ea typeface="Times New Roman"/>
                        </a:rPr>
                      </a:br>
                      <a:r>
                        <a:rPr lang="en-GB" sz="700">
                          <a:effectLst/>
                          <a:latin typeface="Arial"/>
                          <a:ea typeface="Times New Roman"/>
                        </a:rPr>
                        <a:t>29.273-0447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CP-160025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1687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P-CSCF_RESELECTION_SUPPORT Private Status Type</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C4-161133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24.302-0540 </a:t>
                      </a:r>
                      <a:r>
                        <a:rPr lang="en-GB" sz="700" b="1">
                          <a:solidFill>
                            <a:srgbClr val="00B050"/>
                          </a:solidFill>
                          <a:effectLst/>
                          <a:latin typeface="Arial"/>
                          <a:ea typeface="Times New Roman"/>
                        </a:rPr>
                        <a:t>(CT1)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CP-160027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23.153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0131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a:effectLst/>
                          <a:latin typeface="Arial"/>
                          <a:ea typeface="Times New Roman"/>
                        </a:rPr>
                        <a:t>Resolution of Editor's notes on EVS over UMTS CS</a:t>
                      </a:r>
                      <a:endParaRPr lang="en-GB" sz="700" dirty="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C4-161327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26.103-0042 </a:t>
                      </a:r>
                      <a:r>
                        <a:rPr lang="en-GB" sz="700" b="1">
                          <a:solidFill>
                            <a:srgbClr val="FF0000"/>
                          </a:solidFill>
                          <a:effectLst/>
                          <a:latin typeface="Arial"/>
                          <a:ea typeface="Times New Roman"/>
                        </a:rPr>
                        <a:t>(SA4)</a:t>
                      </a:r>
                      <a:endParaRPr lang="en-GB" sz="700">
                        <a:effectLst/>
                        <a:latin typeface="Times New Roman"/>
                        <a:ea typeface="Times New Roman"/>
                      </a:endParaRPr>
                    </a:p>
                    <a:p>
                      <a:pPr>
                        <a:spcAft>
                          <a:spcPts val="0"/>
                        </a:spcAft>
                      </a:pPr>
                      <a:r>
                        <a:rPr lang="en-GB" sz="700">
                          <a:effectLst/>
                          <a:latin typeface="Arial"/>
                          <a:ea typeface="Times New Roman"/>
                        </a:rPr>
                        <a:t> </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CP-160027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29.232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0659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a:effectLst/>
                          <a:latin typeface="Arial"/>
                          <a:ea typeface="Times New Roman"/>
                        </a:rPr>
                        <a:t>Resolution of Editor's note on EVS over UMTS CS</a:t>
                      </a:r>
                      <a:endParaRPr lang="en-GB" sz="700" dirty="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C4-161059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26.103-0042 </a:t>
                      </a:r>
                      <a:r>
                        <a:rPr lang="en-GB" sz="700" b="1">
                          <a:solidFill>
                            <a:srgbClr val="FF0000"/>
                          </a:solidFill>
                          <a:effectLst/>
                          <a:latin typeface="Arial"/>
                          <a:ea typeface="Times New Roman"/>
                        </a:rPr>
                        <a:t>(SA4)</a:t>
                      </a:r>
                      <a:endParaRPr lang="en-GB" sz="700">
                        <a:effectLst/>
                        <a:latin typeface="Times New Roman"/>
                        <a:ea typeface="Times New Roman"/>
                      </a:endParaRPr>
                    </a:p>
                    <a:p>
                      <a:pPr>
                        <a:spcAft>
                          <a:spcPts val="0"/>
                        </a:spcAft>
                      </a:pPr>
                      <a:r>
                        <a:rPr lang="en-GB" sz="700">
                          <a:effectLst/>
                          <a:latin typeface="Arial"/>
                          <a:ea typeface="Times New Roman"/>
                        </a:rPr>
                        <a:t> </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CP-160028</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29.334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0105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dirty="0">
                          <a:effectLst/>
                          <a:latin typeface="Arial"/>
                          <a:ea typeface="Times New Roman"/>
                        </a:rPr>
                        <a:t>WebRTC Data Channels</a:t>
                      </a:r>
                      <a:endParaRPr lang="en-GB" sz="700" dirty="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C4-161329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23.334-0104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120">
                <a:tc>
                  <a:txBody>
                    <a:bodyPr/>
                    <a:lstStyle/>
                    <a:p>
                      <a:pPr>
                        <a:spcAft>
                          <a:spcPts val="0"/>
                        </a:spcAft>
                      </a:pPr>
                      <a:r>
                        <a:rPr lang="en-GB" sz="700">
                          <a:effectLst/>
                          <a:latin typeface="Arial"/>
                          <a:ea typeface="Times New Roman"/>
                        </a:rPr>
                        <a:t>CP-160029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29.230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0505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New AVP assignment for  MONTE</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C4-161509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29.336-0039 </a:t>
                      </a:r>
                      <a:r>
                        <a:rPr lang="en-GB" sz="700" b="1">
                          <a:solidFill>
                            <a:srgbClr val="00B0F0"/>
                          </a:solidFill>
                          <a:effectLst/>
                          <a:latin typeface="Arial"/>
                          <a:ea typeface="Times New Roman"/>
                        </a:rPr>
                        <a:t>(CT4)</a:t>
                      </a:r>
                      <a:r>
                        <a:rPr lang="en-GB" sz="700">
                          <a:effectLst/>
                          <a:latin typeface="Arial"/>
                          <a:ea typeface="Times New Roman"/>
                        </a:rPr>
                        <a:t/>
                      </a:r>
                      <a:br>
                        <a:rPr lang="en-GB" sz="700">
                          <a:effectLst/>
                          <a:latin typeface="Arial"/>
                          <a:ea typeface="Times New Roman"/>
                        </a:rPr>
                      </a:br>
                      <a:r>
                        <a:rPr lang="en-GB" sz="700">
                          <a:effectLst/>
                          <a:latin typeface="Arial"/>
                          <a:ea typeface="Times New Roman"/>
                        </a:rPr>
                        <a:t>29.336-0040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120">
                <a:tc>
                  <a:txBody>
                    <a:bodyPr/>
                    <a:lstStyle/>
                    <a:p>
                      <a:pPr>
                        <a:spcAft>
                          <a:spcPts val="0"/>
                        </a:spcAft>
                      </a:pPr>
                      <a:r>
                        <a:rPr lang="en-GB" sz="700">
                          <a:effectLst/>
                          <a:latin typeface="Arial"/>
                          <a:ea typeface="Times New Roman"/>
                        </a:rPr>
                        <a:t>CP-160029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29.230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0509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Change of type of Monitoring-Duration AVP to represent an absolute time</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C4-161141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29.336-0045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120">
                <a:tc>
                  <a:txBody>
                    <a:bodyPr/>
                    <a:lstStyle/>
                    <a:p>
                      <a:pPr>
                        <a:spcAft>
                          <a:spcPts val="0"/>
                        </a:spcAft>
                      </a:pPr>
                      <a:r>
                        <a:rPr lang="en-GB" sz="700">
                          <a:effectLst/>
                          <a:latin typeface="Arial"/>
                          <a:ea typeface="Times New Roman"/>
                        </a:rPr>
                        <a:t>CP-160029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29.336</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0039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SCEF Restart</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C4-161474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23.007-0330 </a:t>
                      </a:r>
                      <a:r>
                        <a:rPr lang="en-GB" sz="700" b="1">
                          <a:solidFill>
                            <a:srgbClr val="00B0F0"/>
                          </a:solidFill>
                          <a:effectLst/>
                          <a:latin typeface="Arial"/>
                          <a:ea typeface="Times New Roman"/>
                        </a:rPr>
                        <a:t>(CT4)</a:t>
                      </a:r>
                      <a:endParaRPr lang="en-GB" sz="700">
                        <a:effectLst/>
                        <a:latin typeface="Times New Roman"/>
                        <a:ea typeface="Times New Roman"/>
                      </a:endParaRPr>
                    </a:p>
                    <a:p>
                      <a:pPr>
                        <a:spcAft>
                          <a:spcPts val="0"/>
                        </a:spcAft>
                      </a:pPr>
                      <a:r>
                        <a:rPr lang="en-GB" sz="700">
                          <a:effectLst/>
                          <a:latin typeface="Arial"/>
                          <a:ea typeface="Times New Roman"/>
                        </a:rPr>
                        <a:t> </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120">
                <a:tc>
                  <a:txBody>
                    <a:bodyPr/>
                    <a:lstStyle/>
                    <a:p>
                      <a:pPr>
                        <a:spcAft>
                          <a:spcPts val="0"/>
                        </a:spcAft>
                      </a:pPr>
                      <a:r>
                        <a:rPr lang="en-GB" sz="700">
                          <a:effectLst/>
                          <a:latin typeface="Arial"/>
                          <a:ea typeface="Times New Roman"/>
                        </a:rPr>
                        <a:t>CP-160030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29.060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1034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Triggering MT SM retransmission by the SMS GMSC to a UE in eDRX during inter MME/SGSN mobility procedure for GTPv1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C4-161339</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23.040-0146 </a:t>
                      </a:r>
                      <a:r>
                        <a:rPr lang="en-GB" sz="700" b="1">
                          <a:solidFill>
                            <a:srgbClr val="00B050"/>
                          </a:solidFill>
                          <a:effectLst/>
                          <a:latin typeface="Arial"/>
                          <a:ea typeface="Times New Roman"/>
                        </a:rPr>
                        <a:t>(CT1)</a:t>
                      </a:r>
                      <a:endParaRPr lang="en-GB" sz="700">
                        <a:effectLst/>
                        <a:latin typeface="Times New Roman"/>
                        <a:ea typeface="Times New Roman"/>
                      </a:endParaRPr>
                    </a:p>
                    <a:p>
                      <a:pPr>
                        <a:spcAft>
                          <a:spcPts val="0"/>
                        </a:spcAft>
                      </a:pPr>
                      <a:r>
                        <a:rPr lang="en-GB" sz="700">
                          <a:effectLst/>
                          <a:latin typeface="Arial"/>
                          <a:ea typeface="Times New Roman"/>
                        </a:rPr>
                        <a:t> </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CP-160030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29.230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0511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Alert procedure from MME/SGSN to SMS-GMSC for MT SMS to UE using eDRX</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C4-161153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29.338-0019 </a:t>
                      </a:r>
                      <a:r>
                        <a:rPr lang="en-GB" sz="700" b="1">
                          <a:solidFill>
                            <a:srgbClr val="00B0F0"/>
                          </a:solidFill>
                          <a:effectLst/>
                          <a:latin typeface="Arial"/>
                          <a:ea typeface="Times New Roman"/>
                        </a:rPr>
                        <a:t>(CT4)</a:t>
                      </a:r>
                      <a:endParaRPr lang="en-GB" sz="700">
                        <a:effectLst/>
                        <a:latin typeface="Times New Roman"/>
                        <a:ea typeface="Times New Roman"/>
                      </a:endParaRPr>
                    </a:p>
                    <a:p>
                      <a:pPr>
                        <a:spcAft>
                          <a:spcPts val="0"/>
                        </a:spcAft>
                      </a:pPr>
                      <a:r>
                        <a:rPr lang="en-GB" sz="700">
                          <a:effectLst/>
                          <a:latin typeface="Arial"/>
                          <a:ea typeface="Times New Roman"/>
                        </a:rPr>
                        <a:t> </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911">
                <a:tc>
                  <a:txBody>
                    <a:bodyPr/>
                    <a:lstStyle/>
                    <a:p>
                      <a:pPr>
                        <a:spcAft>
                          <a:spcPts val="0"/>
                        </a:spcAft>
                      </a:pPr>
                      <a:r>
                        <a:rPr lang="en-GB" sz="700">
                          <a:effectLst/>
                          <a:latin typeface="Arial"/>
                          <a:ea typeface="Times New Roman"/>
                        </a:rPr>
                        <a:t>CP-160030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1695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Triggering MT SM retransmission by the SMS GMSC to a UE in eDRX during inter MME/SGSN mobility procedure</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C4-161340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23.040-0146 </a:t>
                      </a:r>
                      <a:r>
                        <a:rPr lang="en-GB" sz="700" b="1">
                          <a:solidFill>
                            <a:srgbClr val="00B050"/>
                          </a:solidFill>
                          <a:effectLst/>
                          <a:latin typeface="Arial"/>
                          <a:ea typeface="Times New Roman"/>
                        </a:rPr>
                        <a:t>(CT1)</a:t>
                      </a:r>
                      <a:endParaRPr lang="en-GB" sz="700">
                        <a:effectLst/>
                        <a:latin typeface="Times New Roman"/>
                        <a:ea typeface="Times New Roman"/>
                      </a:endParaRPr>
                    </a:p>
                    <a:p>
                      <a:pPr>
                        <a:spcAft>
                          <a:spcPts val="0"/>
                        </a:spcAft>
                      </a:pPr>
                      <a:r>
                        <a:rPr lang="en-GB" sz="700">
                          <a:effectLst/>
                          <a:latin typeface="Arial"/>
                          <a:ea typeface="Times New Roman"/>
                        </a:rPr>
                        <a:t> </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CP-160030</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29.305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0062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Alert procedure from MME/SGSN to SMS-GMSC for MT SMS to UE using eDRX</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C4-161155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29.338-0019 </a:t>
                      </a:r>
                      <a:r>
                        <a:rPr lang="en-GB" sz="700" b="1">
                          <a:solidFill>
                            <a:srgbClr val="00B0F0"/>
                          </a:solidFill>
                          <a:effectLst/>
                          <a:latin typeface="Arial"/>
                          <a:ea typeface="Times New Roman"/>
                        </a:rPr>
                        <a:t>(CT4)</a:t>
                      </a:r>
                      <a:r>
                        <a:rPr lang="en-GB" sz="700">
                          <a:effectLst/>
                          <a:latin typeface="Arial"/>
                          <a:ea typeface="Times New Roman"/>
                        </a:rPr>
                        <a:t/>
                      </a:r>
                      <a:br>
                        <a:rPr lang="en-GB" sz="700">
                          <a:effectLst/>
                          <a:latin typeface="Arial"/>
                          <a:ea typeface="Times New Roman"/>
                        </a:rPr>
                      </a:br>
                      <a:r>
                        <a:rPr lang="en-GB" sz="700">
                          <a:effectLst/>
                          <a:latin typeface="Arial"/>
                          <a:ea typeface="Times New Roman"/>
                        </a:rPr>
                        <a:t>29.002-1202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120">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23.007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0332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S11-U Error Indication handling</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C4-161383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23.401-2942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23.007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0334</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Behaviours upon receipt of unknown NIDD</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C4-161546</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23.682-0160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 </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23.007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0335</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Enhance restoration procedure to be compatible with SCEF PDN connection and Attach without PDN connectivity</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C4-161481</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23.401-2942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08120">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23.007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0336</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Connection Resume procedure used during restoration</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C4-161477</a:t>
                      </a:r>
                      <a:endParaRPr lang="en-GB" sz="70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a:effectLst/>
                          <a:latin typeface="Arial"/>
                          <a:ea typeface="Times New Roman"/>
                        </a:rPr>
                        <a:t>23.401-2934 </a:t>
                      </a:r>
                      <a:r>
                        <a:rPr lang="en-GB" sz="700" dirty="0">
                          <a:solidFill>
                            <a:srgbClr val="FF0000"/>
                          </a:solidFill>
                          <a:effectLst/>
                          <a:latin typeface="Arial"/>
                          <a:ea typeface="Times New Roman"/>
                        </a:rPr>
                        <a:t>(</a:t>
                      </a:r>
                      <a:r>
                        <a:rPr lang="en-GB" sz="700" b="1" dirty="0">
                          <a:solidFill>
                            <a:srgbClr val="FF0000"/>
                          </a:solidFill>
                          <a:effectLst/>
                          <a:latin typeface="Arial"/>
                          <a:ea typeface="Times New Roman"/>
                        </a:rPr>
                        <a:t>SA2)</a:t>
                      </a:r>
                      <a:endParaRPr lang="en-GB" sz="700" dirty="0">
                        <a:effectLst/>
                        <a:latin typeface="Times New Roman"/>
                        <a:ea typeface="Times New Roman"/>
                      </a:endParaRPr>
                    </a:p>
                  </a:txBody>
                  <a:tcPr marL="49003" marR="49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274638"/>
            <a:ext cx="7107382" cy="439737"/>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2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3" name="Table 2"/>
          <p:cNvGraphicFramePr>
            <a:graphicFrameLocks noGrp="1"/>
          </p:cNvGraphicFramePr>
          <p:nvPr>
            <p:extLst>
              <p:ext uri="{D42A27DB-BD31-4B8C-83A1-F6EECF244321}">
                <p14:modId xmlns:p14="http://schemas.microsoft.com/office/powerpoint/2010/main" val="2452462773"/>
              </p:ext>
            </p:extLst>
          </p:nvPr>
        </p:nvGraphicFramePr>
        <p:xfrm>
          <a:off x="444212" y="807532"/>
          <a:ext cx="7398326" cy="5755912"/>
        </p:xfrm>
        <a:graphic>
          <a:graphicData uri="http://schemas.openxmlformats.org/drawingml/2006/table">
            <a:tbl>
              <a:tblPr/>
              <a:tblGrid>
                <a:gridCol w="558487"/>
                <a:gridCol w="347339"/>
                <a:gridCol w="347339"/>
                <a:gridCol w="279243"/>
                <a:gridCol w="347339"/>
                <a:gridCol w="3749698"/>
                <a:gridCol w="558487"/>
                <a:gridCol w="1210394"/>
              </a:tblGrid>
              <a:tr h="155732">
                <a:tc>
                  <a:txBody>
                    <a:bodyPr/>
                    <a:lstStyle/>
                    <a:p>
                      <a:pPr>
                        <a:spcAft>
                          <a:spcPts val="0"/>
                        </a:spcAft>
                      </a:pPr>
                      <a:r>
                        <a:rPr lang="en-GB" sz="700" dirty="0">
                          <a:effectLst/>
                          <a:latin typeface="Arial"/>
                          <a:ea typeface="Times New Roman"/>
                        </a:rPr>
                        <a:t>CP-160033</a:t>
                      </a:r>
                      <a:endParaRPr lang="en-GB" sz="700" dirty="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23.008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0486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Addition of NB-IoT radio access type to the Access-Restriction-Data feature</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C4-161321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23.401-2948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23.008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0487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Storage for CIoT control plane optimization related information at MME</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C4-161403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23.401-2948 </a:t>
                      </a:r>
                      <a:r>
                        <a:rPr lang="en-GB" sz="700" b="1">
                          <a:solidFill>
                            <a:srgbClr val="FF0000"/>
                          </a:solidFill>
                          <a:effectLst/>
                          <a:latin typeface="Arial"/>
                          <a:ea typeface="Times New Roman"/>
                        </a:rPr>
                        <a:t>(SA2)</a:t>
                      </a:r>
                      <a:r>
                        <a:rPr lang="en-GB" sz="700">
                          <a:effectLst/>
                          <a:latin typeface="Arial"/>
                          <a:ea typeface="Times New Roman"/>
                        </a:rPr>
                        <a:t/>
                      </a:r>
                      <a:br>
                        <a:rPr lang="en-GB" sz="700">
                          <a:effectLst/>
                          <a:latin typeface="Arial"/>
                          <a:ea typeface="Times New Roman"/>
                        </a:rPr>
                      </a:br>
                      <a:r>
                        <a:rPr lang="en-GB" sz="700">
                          <a:effectLst/>
                          <a:latin typeface="Arial"/>
                          <a:ea typeface="Times New Roman"/>
                        </a:rPr>
                        <a:t>23.401-2942 </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23.008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0488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New PDN-Type for Cellular IoT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C4-161529</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23.401-2934 </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29.002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1204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Addition of NB-IoT radio access type to the Access-Restriction-Data feature</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C4-161492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23.401-2948 </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29.002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1205</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New PDN-Type for Cellular IoT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C4-161527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23.401-2934 </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29.230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0513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Definition of  AVP Authorization of NIDD</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C4-161326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29.336-0046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29.230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0520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New PDN-Type for Cellular IoT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C4-161528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29.272-0631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0623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Allow SMS for NB-IoT UE without Combined Attach</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C4-161323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23.401-2951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0630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Addition of NB-IoT radio access type to the Access-Restriction-Data feature</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C4-161491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23.401-2948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0631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New PDN-Type for Cellular IoT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C4-161526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23.401-2934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1689</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S11-U tunneling for MO/MT data transport in control plane (SGi based) - with new S11-U F-TEIDs</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C4-161531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23.401-2942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1690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RAT-Type extension for NB-IoT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C4-161399</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23.401-2951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11463">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1697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Transfer of non IP PDN to peer MME during mobility</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C4-161545</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23.401-2959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r>
                        <a:rPr lang="en-GB" sz="700">
                          <a:effectLst/>
                          <a:latin typeface="Arial"/>
                          <a:ea typeface="Times New Roman"/>
                        </a:rPr>
                        <a:t/>
                      </a:r>
                      <a:br>
                        <a:rPr lang="en-GB" sz="700">
                          <a:effectLst/>
                          <a:latin typeface="Arial"/>
                          <a:ea typeface="Times New Roman"/>
                        </a:rPr>
                      </a:br>
                      <a:r>
                        <a:rPr lang="en-GB" sz="700">
                          <a:effectLst/>
                          <a:latin typeface="Arial"/>
                          <a:ea typeface="Times New Roman"/>
                        </a:rPr>
                        <a:t>23.401-2951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r>
                        <a:rPr lang="en-GB" sz="700">
                          <a:effectLst/>
                          <a:latin typeface="Arial"/>
                          <a:ea typeface="Times New Roman"/>
                        </a:rPr>
                        <a:t/>
                      </a:r>
                      <a:br>
                        <a:rPr lang="en-GB" sz="700">
                          <a:effectLst/>
                          <a:latin typeface="Arial"/>
                          <a:ea typeface="Times New Roman"/>
                        </a:rPr>
                      </a:br>
                      <a:r>
                        <a:rPr lang="en-GB" sz="700">
                          <a:effectLst/>
                          <a:latin typeface="Arial"/>
                          <a:ea typeface="Times New Roman"/>
                        </a:rPr>
                        <a:t>23.401-2934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r>
                        <a:rPr lang="en-GB" sz="700">
                          <a:effectLst/>
                          <a:latin typeface="Arial"/>
                          <a:ea typeface="Times New Roman"/>
                        </a:rPr>
                        <a:t/>
                      </a:r>
                      <a:br>
                        <a:rPr lang="en-GB" sz="700">
                          <a:effectLst/>
                          <a:latin typeface="Arial"/>
                          <a:ea typeface="Times New Roman"/>
                        </a:rPr>
                      </a:br>
                      <a:r>
                        <a:rPr lang="en-GB" sz="700">
                          <a:effectLst/>
                          <a:latin typeface="Arial"/>
                          <a:ea typeface="Times New Roman"/>
                        </a:rPr>
                        <a:t>23.682-0160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1698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Addition of NB-IoT radio access type to the Access-Restriction-Data feature</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C4-161322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23.401-2948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1699</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No Delete Session Request for non-existing PDN connection</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C4-161432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23.401-2954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1700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No Create Session Request for Attach without PDN connection</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C4-161434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23.401-2951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1701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No Paging and Service Information in DDN for non-IP PDN connections</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C4-161478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23.401-2948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1704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Protocol change for Connection Suspend and Resume Procedure</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C4-161415</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23.401-2930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1705</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Protocol change for introducing new non-IP PDN type</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C4-161476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23.401-2934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29.281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0074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S11-U tunneling for MO/MT data transport in control plane (SGi based)</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C4-161379</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23.401-2942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29.281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0075</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End Marker handling by MME</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C4-161381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23.401-2942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29.303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0087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Impacts on the DNS procedures for CIoT with introduction of NB-IoT and Non-IP</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C4-161473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23.401-2948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29.336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0046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Authorization for NIDD procedure over S6t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4-161530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23.682-0160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CP-160035</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0446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Remove the default access AVP</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C4-161092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23.161-0015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CP-160035</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1692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PDN Connection Charging ID</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C4-161167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23.161-0012 </a:t>
                      </a:r>
                      <a:r>
                        <a:rPr lang="en-GB" sz="700">
                          <a:solidFill>
                            <a:srgbClr val="FF0000"/>
                          </a:solidFill>
                          <a:effectLst/>
                          <a:latin typeface="Arial"/>
                          <a:ea typeface="Times New Roman"/>
                        </a:rPr>
                        <a:t>(</a:t>
                      </a:r>
                      <a:r>
                        <a:rPr lang="en-GB" sz="700" b="1">
                          <a:solidFill>
                            <a:srgbClr val="FF0000"/>
                          </a:solidFill>
                          <a:effectLst/>
                          <a:latin typeface="Arial"/>
                          <a:ea typeface="Times New Roman"/>
                        </a:rPr>
                        <a:t>SA2)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29.230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0517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Monitoring update and Reporting of update result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C4-161380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29.345-0036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732">
                <a:tc>
                  <a:txBody>
                    <a:bodyPr/>
                    <a:lstStyle/>
                    <a:p>
                      <a:pPr>
                        <a:spcAft>
                          <a:spcPts val="0"/>
                        </a:spcAft>
                      </a:pPr>
                      <a:r>
                        <a:rPr lang="en-GB" sz="700">
                          <a:effectLst/>
                          <a:latin typeface="Arial"/>
                          <a:ea typeface="Times New Roman"/>
                        </a:rPr>
                        <a:t>CP-160036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1694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err="1">
                          <a:effectLst/>
                          <a:latin typeface="Arial"/>
                          <a:ea typeface="Times New Roman"/>
                        </a:rPr>
                        <a:t>Cleanup</a:t>
                      </a:r>
                      <a:r>
                        <a:rPr lang="en-GB" sz="700" dirty="0">
                          <a:effectLst/>
                          <a:latin typeface="Arial"/>
                          <a:ea typeface="Times New Roman"/>
                        </a:rPr>
                        <a:t> of the editor's notes for reporting remote UE</a:t>
                      </a:r>
                      <a:endParaRPr lang="en-GB" sz="700" dirty="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C4-161507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24.301-2329 </a:t>
                      </a:r>
                      <a:r>
                        <a:rPr lang="en-GB" sz="700" b="1">
                          <a:solidFill>
                            <a:srgbClr val="00B050"/>
                          </a:solidFill>
                          <a:effectLst/>
                          <a:latin typeface="Arial"/>
                          <a:ea typeface="Times New Roman"/>
                        </a:rPr>
                        <a:t>(CT1)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29.230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0512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dirty="0" err="1">
                          <a:effectLst/>
                          <a:latin typeface="Arial"/>
                          <a:ea typeface="Times New Roman"/>
                        </a:rPr>
                        <a:t>ePDG</a:t>
                      </a:r>
                      <a:r>
                        <a:rPr lang="en-GB" sz="700" dirty="0">
                          <a:effectLst/>
                          <a:latin typeface="Arial"/>
                          <a:ea typeface="Times New Roman"/>
                        </a:rPr>
                        <a:t> retrieval of WLAN Location Information</a:t>
                      </a:r>
                      <a:endParaRPr lang="en-GB" sz="700" dirty="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C4-161158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700">
                          <a:effectLst/>
                          <a:latin typeface="Arial"/>
                          <a:ea typeface="Times New Roman"/>
                        </a:rPr>
                        <a:t>29.273-0450</a:t>
                      </a:r>
                      <a:r>
                        <a:rPr lang="en-GB" sz="700">
                          <a:effectLst/>
                          <a:latin typeface="Times New Roman"/>
                          <a:ea typeface="Times New Roman"/>
                        </a:rPr>
                        <a:t> </a:t>
                      </a:r>
                      <a:r>
                        <a:rPr lang="en-GB" sz="700" b="1">
                          <a:solidFill>
                            <a:srgbClr val="00B0F0"/>
                          </a:solidFill>
                          <a:effectLst/>
                          <a:latin typeface="Arial"/>
                          <a:ea typeface="Times New Roman"/>
                        </a:rPr>
                        <a:t>(CT4)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732">
                <a:tc>
                  <a:txBody>
                    <a:bodyPr/>
                    <a:lstStyle/>
                    <a:p>
                      <a:pPr>
                        <a:spcAft>
                          <a:spcPts val="0"/>
                        </a:spcAft>
                      </a:pPr>
                      <a:r>
                        <a:rPr lang="en-GB" sz="700">
                          <a:effectLst/>
                          <a:latin typeface="Arial"/>
                          <a:ea typeface="Times New Roman"/>
                        </a:rPr>
                        <a:t>CP-160039</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23.008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0476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User Plane Integrity Protection Indicator</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C4-161316</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43.020-0036 </a:t>
                      </a:r>
                      <a:r>
                        <a:rPr lang="en-GB" sz="700" b="1">
                          <a:solidFill>
                            <a:srgbClr val="FF0000"/>
                          </a:solidFill>
                          <a:effectLst/>
                          <a:latin typeface="Arial"/>
                          <a:ea typeface="Times New Roman"/>
                        </a:rPr>
                        <a:t>(SA3)</a:t>
                      </a:r>
                      <a:endParaRPr lang="en-GB" sz="700">
                        <a:effectLst/>
                        <a:latin typeface="Times New Roman"/>
                        <a:ea typeface="Times New Roman"/>
                      </a:endParaRPr>
                    </a:p>
                    <a:p>
                      <a:pPr>
                        <a:spcAft>
                          <a:spcPts val="0"/>
                        </a:spcAft>
                      </a:pPr>
                      <a:r>
                        <a:rPr lang="en-GB" sz="700">
                          <a:effectLst/>
                          <a:latin typeface="Arial"/>
                          <a:ea typeface="Times New Roman"/>
                        </a:rPr>
                        <a:t> </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CP-160039</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29.002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1201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User Plane Integrity Protection Indicator</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C4-161317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43.020-0036 </a:t>
                      </a:r>
                      <a:r>
                        <a:rPr lang="en-GB" sz="700" b="1">
                          <a:solidFill>
                            <a:srgbClr val="FF0000"/>
                          </a:solidFill>
                          <a:effectLst/>
                          <a:latin typeface="Arial"/>
                          <a:ea typeface="Times New Roman"/>
                        </a:rPr>
                        <a:t>(SA3)</a:t>
                      </a:r>
                      <a:endParaRPr lang="en-GB" sz="700">
                        <a:effectLst/>
                        <a:latin typeface="Times New Roman"/>
                        <a:ea typeface="Times New Roman"/>
                      </a:endParaRPr>
                    </a:p>
                    <a:p>
                      <a:pPr>
                        <a:spcAft>
                          <a:spcPts val="0"/>
                        </a:spcAft>
                      </a:pPr>
                      <a:r>
                        <a:rPr lang="en-GB" sz="700">
                          <a:effectLst/>
                          <a:latin typeface="Arial"/>
                          <a:ea typeface="Times New Roman"/>
                        </a:rPr>
                        <a:t> </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CP-160039</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0620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User Plane Integrity Protection Indicator</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C4-161318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43.020-0036 </a:t>
                      </a:r>
                      <a:r>
                        <a:rPr lang="en-GB" sz="700" b="1">
                          <a:solidFill>
                            <a:srgbClr val="FF0000"/>
                          </a:solidFill>
                          <a:effectLst/>
                          <a:latin typeface="Arial"/>
                          <a:ea typeface="Times New Roman"/>
                        </a:rPr>
                        <a:t>(SA3) </a:t>
                      </a:r>
                      <a:endParaRPr lang="en-GB" sz="700">
                        <a:effectLst/>
                        <a:latin typeface="Times New Roman"/>
                        <a:ea typeface="Times New Roman"/>
                      </a:endParaRPr>
                    </a:p>
                    <a:p>
                      <a:pPr>
                        <a:spcAft>
                          <a:spcPts val="0"/>
                        </a:spcAft>
                      </a:pPr>
                      <a:r>
                        <a:rPr lang="en-GB" sz="700">
                          <a:effectLst/>
                          <a:latin typeface="Arial"/>
                          <a:ea typeface="Times New Roman"/>
                        </a:rPr>
                        <a:t> </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CP-160042</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29.273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0447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Extension on TWAN-S2a-Failure-Cause</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C4-161098</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24.302-0526 </a:t>
                      </a:r>
                      <a:r>
                        <a:rPr lang="en-GB" sz="700" b="1">
                          <a:solidFill>
                            <a:srgbClr val="FF0000"/>
                          </a:solidFill>
                          <a:effectLst/>
                          <a:latin typeface="Arial"/>
                          <a:ea typeface="Times New Roman"/>
                        </a:rPr>
                        <a:t>(SA3)</a:t>
                      </a:r>
                      <a:endParaRPr lang="en-GB" sz="700">
                        <a:effectLst/>
                        <a:latin typeface="Times New Roman"/>
                        <a:ea typeface="Times New Roman"/>
                      </a:endParaRPr>
                    </a:p>
                    <a:p>
                      <a:pPr>
                        <a:spcAft>
                          <a:spcPts val="0"/>
                        </a:spcAft>
                      </a:pPr>
                      <a:r>
                        <a:rPr lang="en-GB" sz="700">
                          <a:effectLst/>
                          <a:latin typeface="Arial"/>
                          <a:ea typeface="Times New Roman"/>
                        </a:rPr>
                        <a:t> </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5732">
                <a:tc>
                  <a:txBody>
                    <a:bodyPr/>
                    <a:lstStyle/>
                    <a:p>
                      <a:pPr>
                        <a:spcAft>
                          <a:spcPts val="0"/>
                        </a:spcAft>
                      </a:pPr>
                      <a:r>
                        <a:rPr lang="en-GB" sz="700">
                          <a:effectLst/>
                          <a:latin typeface="Arial"/>
                          <a:ea typeface="Times New Roman"/>
                        </a:rPr>
                        <a:t>CP-160044</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23.003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0437</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1</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Rel-13</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err="1">
                          <a:effectLst/>
                          <a:latin typeface="Arial"/>
                          <a:ea typeface="Times New Roman"/>
                        </a:rPr>
                        <a:t>ePDG</a:t>
                      </a:r>
                      <a:r>
                        <a:rPr lang="en-GB" sz="700" dirty="0">
                          <a:effectLst/>
                          <a:latin typeface="Arial"/>
                          <a:ea typeface="Times New Roman"/>
                        </a:rPr>
                        <a:t> selection with DNS-based Discovery of Regulatory Requirements</a:t>
                      </a:r>
                      <a:endParaRPr lang="en-GB" sz="700" dirty="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a:effectLst/>
                          <a:latin typeface="Arial"/>
                          <a:ea typeface="Times New Roman"/>
                        </a:rPr>
                        <a:t>C4-161310</a:t>
                      </a:r>
                      <a:endParaRPr lang="en-GB" sz="70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0"/>
                        </a:spcAft>
                      </a:pPr>
                      <a:r>
                        <a:rPr lang="en-GB" sz="700" dirty="0">
                          <a:effectLst/>
                          <a:latin typeface="Arial"/>
                          <a:ea typeface="Times New Roman"/>
                        </a:rPr>
                        <a:t>23.402-2933 </a:t>
                      </a:r>
                      <a:r>
                        <a:rPr lang="en-GB" sz="700" b="1" dirty="0">
                          <a:solidFill>
                            <a:srgbClr val="FF0000"/>
                          </a:solidFill>
                          <a:effectLst/>
                          <a:latin typeface="Arial"/>
                          <a:ea typeface="Times New Roman"/>
                        </a:rPr>
                        <a:t>(SA2)</a:t>
                      </a:r>
                      <a:endParaRPr lang="en-GB" sz="700" dirty="0">
                        <a:effectLst/>
                        <a:latin typeface="Times New Roman"/>
                        <a:ea typeface="Times New Roman"/>
                      </a:endParaRPr>
                    </a:p>
                  </a:txBody>
                  <a:tcPr marL="37439" marR="37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val="18760508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0" y="381000"/>
            <a:ext cx="8610600" cy="1143000"/>
          </a:xfrm>
        </p:spPr>
        <p:txBody>
          <a:bodyPr/>
          <a:lstStyle/>
          <a:p>
            <a:r>
              <a:rPr lang="en-GB" smtClean="0"/>
              <a:t>CRs to Plenary</a:t>
            </a:r>
            <a:endParaRPr lang="en-US" altLang="de-DE" smtClean="0"/>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latin typeface="Arial" pitchFamily="34" charset="0"/>
                <a:cs typeface="Arial" pitchFamily="34" charset="0"/>
              </a:rPr>
              <a:t>CRs agreed at:	CT4#72</a:t>
            </a:r>
            <a:r>
              <a:rPr lang="en-US" sz="2400" dirty="0">
                <a:latin typeface="Arial" pitchFamily="34" charset="0"/>
                <a:cs typeface="Arial" pitchFamily="34" charset="0"/>
              </a:rPr>
              <a:t>	 </a:t>
            </a:r>
            <a:r>
              <a:rPr lang="en-US" sz="2400" dirty="0" smtClean="0">
                <a:latin typeface="Arial" pitchFamily="34" charset="0"/>
                <a:cs typeface="Arial" pitchFamily="34" charset="0"/>
              </a:rPr>
              <a:t>	  		</a:t>
            </a:r>
          </a:p>
          <a:p>
            <a:pPr marL="457200" lvl="1" indent="0">
              <a:lnSpc>
                <a:spcPct val="80000"/>
              </a:lnSpc>
              <a:buNone/>
            </a:pPr>
            <a:r>
              <a:rPr lang="en-US" sz="2000" dirty="0" smtClean="0">
                <a:latin typeface="Arial" pitchFamily="34" charset="0"/>
                <a:cs typeface="Arial" pitchFamily="34" charset="0"/>
              </a:rPr>
              <a:t>	</a:t>
            </a:r>
          </a:p>
          <a:p>
            <a:pPr lvl="1">
              <a:lnSpc>
                <a:spcPct val="80000"/>
              </a:lnSpc>
            </a:pPr>
            <a:r>
              <a:rPr lang="en-US" sz="2000" dirty="0" smtClean="0">
                <a:latin typeface="Arial" pitchFamily="34" charset="0"/>
                <a:cs typeface="Arial" pitchFamily="34" charset="0"/>
              </a:rPr>
              <a:t>Rel-8	=</a:t>
            </a:r>
            <a:r>
              <a:rPr lang="en-US" sz="2000" dirty="0">
                <a:latin typeface="Arial" pitchFamily="34" charset="0"/>
                <a:cs typeface="Arial" pitchFamily="34" charset="0"/>
              </a:rPr>
              <a:t>	</a:t>
            </a:r>
            <a:r>
              <a:rPr lang="en-US" sz="2000" dirty="0" smtClean="0">
                <a:latin typeface="Arial" pitchFamily="34" charset="0"/>
                <a:cs typeface="Arial" pitchFamily="34" charset="0"/>
              </a:rPr>
              <a:t>0					</a:t>
            </a:r>
          </a:p>
          <a:p>
            <a:pPr lvl="1">
              <a:lnSpc>
                <a:spcPct val="80000"/>
              </a:lnSpc>
            </a:pPr>
            <a:r>
              <a:rPr lang="en-GB" sz="2000" dirty="0" smtClean="0">
                <a:latin typeface="Arial" pitchFamily="34" charset="0"/>
                <a:cs typeface="Arial" pitchFamily="34" charset="0"/>
              </a:rPr>
              <a:t>Rel-9	=	0				</a:t>
            </a:r>
          </a:p>
          <a:p>
            <a:pPr lvl="1">
              <a:lnSpc>
                <a:spcPct val="80000"/>
              </a:lnSpc>
            </a:pPr>
            <a:r>
              <a:rPr lang="en-GB" sz="2000" dirty="0" smtClean="0">
                <a:latin typeface="Arial" pitchFamily="34" charset="0"/>
                <a:cs typeface="Arial" pitchFamily="34" charset="0"/>
              </a:rPr>
              <a:t>Rel-10	=	1				</a:t>
            </a:r>
          </a:p>
          <a:p>
            <a:pPr lvl="1">
              <a:lnSpc>
                <a:spcPct val="80000"/>
              </a:lnSpc>
            </a:pPr>
            <a:r>
              <a:rPr lang="en-GB" sz="2000" dirty="0" smtClean="0">
                <a:latin typeface="Arial" pitchFamily="34" charset="0"/>
                <a:cs typeface="Arial" pitchFamily="34" charset="0"/>
              </a:rPr>
              <a:t>Rel-11	=	1				</a:t>
            </a:r>
          </a:p>
          <a:p>
            <a:pPr lvl="1">
              <a:lnSpc>
                <a:spcPct val="80000"/>
              </a:lnSpc>
            </a:pPr>
            <a:r>
              <a:rPr lang="en-GB" sz="2000" dirty="0" smtClean="0">
                <a:latin typeface="Arial" pitchFamily="34" charset="0"/>
                <a:cs typeface="Arial" pitchFamily="34" charset="0"/>
              </a:rPr>
              <a:t>Rel-12	=	6				</a:t>
            </a:r>
          </a:p>
          <a:p>
            <a:pPr lvl="1">
              <a:lnSpc>
                <a:spcPct val="80000"/>
              </a:lnSpc>
            </a:pPr>
            <a:r>
              <a:rPr lang="en-GB" sz="2000" dirty="0" smtClean="0">
                <a:latin typeface="Arial" pitchFamily="34" charset="0"/>
                <a:cs typeface="Arial" pitchFamily="34" charset="0"/>
              </a:rPr>
              <a:t>Rel-13	=	135			</a:t>
            </a:r>
            <a:endParaRPr lang="en-US"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Rel-14</a:t>
            </a:r>
            <a:r>
              <a:rPr lang="en-GB" sz="2000" dirty="0">
                <a:latin typeface="Arial" pitchFamily="34" charset="0"/>
                <a:cs typeface="Arial" pitchFamily="34" charset="0"/>
              </a:rPr>
              <a:t>	=	</a:t>
            </a:r>
            <a:r>
              <a:rPr lang="en-GB" sz="2000" dirty="0" smtClean="0">
                <a:latin typeface="Arial" pitchFamily="34" charset="0"/>
                <a:cs typeface="Arial" pitchFamily="34" charset="0"/>
              </a:rPr>
              <a:t>1</a:t>
            </a:r>
          </a:p>
          <a:p>
            <a:pPr lvl="1">
              <a:lnSpc>
                <a:spcPct val="80000"/>
              </a:lnSpc>
            </a:pPr>
            <a:endParaRPr lang="en-GB"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No mirror CRs are included in these figures</a:t>
            </a:r>
          </a:p>
          <a:p>
            <a:pPr lvl="1">
              <a:lnSpc>
                <a:spcPct val="80000"/>
              </a:lnSpc>
            </a:pPr>
            <a:r>
              <a:rPr lang="en-GB" sz="2000" dirty="0" smtClean="0">
                <a:latin typeface="Arial" pitchFamily="34" charset="0"/>
                <a:cs typeface="Arial" pitchFamily="34" charset="0"/>
              </a:rPr>
              <a:t>Rel-8 to Rel-12 CRs are under FASMO acceptance, i.e. CRs that solve Frequent and Serious </a:t>
            </a:r>
            <a:r>
              <a:rPr lang="en-GB" sz="2000" dirty="0" err="1" smtClean="0">
                <a:latin typeface="Arial" pitchFamily="34" charset="0"/>
                <a:cs typeface="Arial" pitchFamily="34" charset="0"/>
              </a:rPr>
              <a:t>Mis</a:t>
            </a:r>
            <a:r>
              <a:rPr lang="en-GB" sz="2000" dirty="0" smtClean="0">
                <a:latin typeface="Arial" pitchFamily="34" charset="0"/>
                <a:cs typeface="Arial" pitchFamily="34" charset="0"/>
              </a:rPr>
              <a:t>-operation Only are accepted.</a:t>
            </a:r>
          </a:p>
          <a:p>
            <a:pPr>
              <a:lnSpc>
                <a:spcPct val="80000"/>
              </a:lnSpc>
            </a:pPr>
            <a:endParaRPr lang="en-US" altLang="de-DE" sz="24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2439" y="1039415"/>
            <a:ext cx="8567737" cy="5415148"/>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.1.3 </a:t>
            </a:r>
            <a:r>
              <a:rPr lang="en-GB" sz="2000" dirty="0">
                <a:latin typeface="Arial" pitchFamily="34" charset="0"/>
                <a:cs typeface="Arial" pitchFamily="34" charset="0"/>
              </a:rPr>
              <a:t>P-CSCF </a:t>
            </a:r>
            <a:r>
              <a:rPr lang="en-GB" sz="2000" dirty="0" smtClean="0">
                <a:latin typeface="Arial" pitchFamily="34" charset="0"/>
                <a:cs typeface="Arial" pitchFamily="34" charset="0"/>
              </a:rPr>
              <a:t>Restoration </a:t>
            </a:r>
            <a:r>
              <a:rPr lang="en-GB" sz="2000" dirty="0">
                <a:latin typeface="Arial" pitchFamily="34" charset="0"/>
                <a:cs typeface="Arial" pitchFamily="34" charset="0"/>
              </a:rPr>
              <a:t>E</a:t>
            </a:r>
            <a:r>
              <a:rPr lang="en-GB" sz="2000" dirty="0" smtClean="0">
                <a:latin typeface="Arial" pitchFamily="34" charset="0"/>
                <a:cs typeface="Arial" pitchFamily="34" charset="0"/>
              </a:rPr>
              <a:t>nhancements </a:t>
            </a:r>
            <a:r>
              <a:rPr lang="en-GB" sz="2000" dirty="0">
                <a:latin typeface="Arial" pitchFamily="34" charset="0"/>
                <a:cs typeface="Arial" pitchFamily="34" charset="0"/>
              </a:rPr>
              <a:t>with WLAN [PCSCF_RES_WLAN</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lvl="0">
              <a:lnSpc>
                <a:spcPct val="80000"/>
              </a:lnSpc>
              <a:defRPr/>
            </a:pPr>
            <a:r>
              <a:rPr lang="en-US" sz="2000" dirty="0">
                <a:latin typeface="Arial" pitchFamily="34" charset="0"/>
                <a:cs typeface="Arial" pitchFamily="34" charset="0"/>
              </a:rPr>
              <a:t>The description of the P-CSCF_RESELECTION SUPPORT attribute in GTPv2 APCO was aligned with the 24.302 CR to explain that the attribute is carried in the Notify payload within the IKE_AUTH request as requested by IANA. </a:t>
            </a:r>
            <a:endParaRPr lang="en-US" sz="2000" dirty="0" smtClean="0">
              <a:latin typeface="Arial" pitchFamily="34" charset="0"/>
              <a:cs typeface="Arial" pitchFamily="34" charset="0"/>
            </a:endParaRPr>
          </a:p>
          <a:p>
            <a:pPr lvl="0">
              <a:lnSpc>
                <a:spcPct val="80000"/>
              </a:lnSpc>
              <a:defRPr/>
            </a:pPr>
            <a:r>
              <a:rPr lang="en-US" sz="2000" dirty="0" smtClean="0">
                <a:latin typeface="Arial" pitchFamily="34" charset="0"/>
                <a:cs typeface="Arial" pitchFamily="34" charset="0"/>
              </a:rPr>
              <a:t>It </a:t>
            </a:r>
            <a:r>
              <a:rPr lang="en-US" sz="2000" dirty="0">
                <a:latin typeface="Arial" pitchFamily="34" charset="0"/>
                <a:cs typeface="Arial" pitchFamily="34" charset="0"/>
              </a:rPr>
              <a:t>was clarified that P-CSCF restoration can be done both in 3GPP access and over WLAN depending on which network entities support it. </a:t>
            </a:r>
            <a:endParaRPr lang="en-US" sz="2000" dirty="0" smtClean="0">
              <a:latin typeface="Arial" pitchFamily="34" charset="0"/>
              <a:cs typeface="Arial" pitchFamily="34" charset="0"/>
            </a:endParaRPr>
          </a:p>
          <a:p>
            <a:pPr lvl="0">
              <a:lnSpc>
                <a:spcPct val="80000"/>
              </a:lnSpc>
              <a:defRPr/>
            </a:pPr>
            <a:r>
              <a:rPr lang="en-US" sz="2000" dirty="0" smtClean="0">
                <a:latin typeface="Arial" pitchFamily="34" charset="0"/>
                <a:cs typeface="Arial" pitchFamily="34" charset="0"/>
              </a:rPr>
              <a:t>The </a:t>
            </a:r>
            <a:r>
              <a:rPr lang="en-US" sz="2000" dirty="0">
                <a:latin typeface="Arial" pitchFamily="34" charset="0"/>
                <a:cs typeface="Arial" pitchFamily="34" charset="0"/>
              </a:rPr>
              <a:t>HSS shall not report an error to S-CSCF, if the P-CSCF restoration was triggered over 3GPP access or WLAN.</a:t>
            </a: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1814601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1303" y="1583209"/>
            <a:ext cx="8567737" cy="500035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.1.7 </a:t>
            </a:r>
            <a:r>
              <a:rPr lang="en-GB" sz="2000" dirty="0">
                <a:latin typeface="Arial" pitchFamily="34" charset="0"/>
                <a:cs typeface="Arial" pitchFamily="34" charset="0"/>
              </a:rPr>
              <a:t>CT aspects of EVS in 3G Circuit-Switched Networks  [</a:t>
            </a:r>
            <a:r>
              <a:rPr lang="en-GB" sz="2000" dirty="0" err="1">
                <a:latin typeface="Arial" pitchFamily="34" charset="0"/>
                <a:cs typeface="Arial" pitchFamily="34" charset="0"/>
              </a:rPr>
              <a:t>EVSoCS</a:t>
            </a:r>
            <a:r>
              <a:rPr lang="en-GB" sz="2000" dirty="0">
                <a:latin typeface="Arial" pitchFamily="34" charset="0"/>
                <a:cs typeface="Arial" pitchFamily="34" charset="0"/>
              </a:rPr>
              <a:t>-CT</a:t>
            </a:r>
            <a:r>
              <a:rPr lang="en-GB" sz="2000" dirty="0" smtClean="0">
                <a:latin typeface="Arial" pitchFamily="34" charset="0"/>
                <a:cs typeface="Arial" pitchFamily="34" charset="0"/>
              </a:rPr>
              <a:t>]</a:t>
            </a:r>
          </a:p>
          <a:p>
            <a:pPr lvl="0">
              <a:lnSpc>
                <a:spcPct val="80000"/>
              </a:lnSpc>
              <a:defRPr/>
            </a:pPr>
            <a:r>
              <a:rPr lang="en-US" sz="2000" dirty="0" smtClean="0"/>
              <a:t>CT4 </a:t>
            </a:r>
            <a:r>
              <a:rPr lang="en-US" sz="2000" dirty="0"/>
              <a:t>completed their Rel-13 work on </a:t>
            </a:r>
            <a:r>
              <a:rPr lang="en-US" sz="2000" dirty="0" err="1"/>
              <a:t>EVSoCS</a:t>
            </a:r>
            <a:r>
              <a:rPr lang="en-US" sz="2000" dirty="0"/>
              <a:t> based on information received in an LS from SA4 that SA4 has agreed two new related specifications (TS 26.453 "Codec for Enhanced Voice Services (EVS); Speech codec frame structure", and TS 26.454 "Codec for Enhanced Voice Services (EVS); Interface to </a:t>
            </a:r>
            <a:r>
              <a:rPr lang="en-US" sz="2000" dirty="0" err="1"/>
              <a:t>Iu</a:t>
            </a:r>
            <a:r>
              <a:rPr lang="en-US" sz="2000" dirty="0"/>
              <a:t>, </a:t>
            </a:r>
            <a:r>
              <a:rPr lang="en-US" sz="2000" dirty="0" err="1"/>
              <a:t>Uu</a:t>
            </a:r>
            <a:r>
              <a:rPr lang="en-US" sz="2000" dirty="0"/>
              <a:t>, </a:t>
            </a:r>
            <a:r>
              <a:rPr lang="en-US" sz="2000" dirty="0" err="1"/>
              <a:t>Nb</a:t>
            </a:r>
            <a:r>
              <a:rPr lang="en-US" sz="2000" dirty="0"/>
              <a:t> and Mb</a:t>
            </a:r>
            <a:r>
              <a:rPr lang="en-US" sz="2000" dirty="0" smtClean="0"/>
              <a:t>").</a:t>
            </a:r>
          </a:p>
          <a:p>
            <a:pPr lvl="0">
              <a:lnSpc>
                <a:spcPct val="80000"/>
              </a:lnSpc>
              <a:defRPr/>
            </a:pPr>
            <a:r>
              <a:rPr lang="en-US" sz="2000" dirty="0"/>
              <a:t>CT4 agreed related updates against TS 23.153 and TS 29.232.</a:t>
            </a:r>
            <a:br>
              <a:rPr lang="en-US" sz="2000" dirty="0"/>
            </a:br>
            <a:endParaRPr lang="en-GB" sz="2000" dirty="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7020755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0485" y="1291378"/>
            <a:ext cx="8567737" cy="500035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.1.8 </a:t>
            </a:r>
            <a:r>
              <a:rPr lang="en-GB" sz="2000" dirty="0">
                <a:latin typeface="Arial" pitchFamily="34" charset="0"/>
                <a:cs typeface="Arial" pitchFamily="34" charset="0"/>
              </a:rPr>
              <a:t>H.248 Aspects of WebRTC Data Channel on IMS Access Gateway  [WebRTCH248DC</a:t>
            </a:r>
            <a:r>
              <a:rPr lang="en-GB" sz="2000" dirty="0" smtClean="0">
                <a:latin typeface="Arial" pitchFamily="34" charset="0"/>
                <a:cs typeface="Arial" pitchFamily="34" charset="0"/>
              </a:rPr>
              <a:t>]</a:t>
            </a:r>
          </a:p>
          <a:p>
            <a:pPr lvl="0">
              <a:lnSpc>
                <a:spcPct val="80000"/>
              </a:lnSpc>
              <a:defRPr/>
            </a:pPr>
            <a:r>
              <a:rPr lang="en-US" sz="2000" dirty="0" smtClean="0"/>
              <a:t>The stage </a:t>
            </a:r>
            <a:r>
              <a:rPr lang="en-US" sz="2000" dirty="0"/>
              <a:t>2 and stage 3 CRs on WebRTC data channel release at the </a:t>
            </a:r>
            <a:r>
              <a:rPr lang="en-US" sz="2000" dirty="0" err="1"/>
              <a:t>Iq</a:t>
            </a:r>
            <a:r>
              <a:rPr lang="en-US" sz="2000" dirty="0"/>
              <a:t> interface against TS 23.334 and 29.334 were agreed. </a:t>
            </a:r>
            <a:endParaRPr lang="en-US" sz="2000" dirty="0" smtClean="0"/>
          </a:p>
          <a:p>
            <a:pPr lvl="0">
              <a:lnSpc>
                <a:spcPct val="80000"/>
              </a:lnSpc>
              <a:defRPr/>
            </a:pPr>
            <a:r>
              <a:rPr lang="en-US" sz="2000" dirty="0" smtClean="0"/>
              <a:t>The </a:t>
            </a:r>
            <a:r>
              <a:rPr lang="en-US" sz="2000" dirty="0"/>
              <a:t>related Rel-13 work item is now considered complete.</a:t>
            </a:r>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0"/>
            <a:endParaRPr lang="en-GB" sz="2000" dirty="0">
              <a:latin typeface="Arial" pitchFamily="34" charset="0"/>
              <a:cs typeface="Arial" pitchFamily="34" charset="0"/>
            </a:endParaRPr>
          </a:p>
          <a:p>
            <a:pPr marL="0" indent="0">
              <a:buNone/>
            </a:pPr>
            <a:endParaRPr lang="en-GB" sz="2000" dirty="0"/>
          </a:p>
          <a:p>
            <a:pPr marL="0" indent="0">
              <a:buNone/>
            </a:pP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1213777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471086"/>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297897" y="712630"/>
            <a:ext cx="8567737" cy="500035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.1.9 </a:t>
            </a:r>
            <a:r>
              <a:rPr lang="en-GB" sz="2000" dirty="0">
                <a:latin typeface="Arial" pitchFamily="34" charset="0"/>
                <a:cs typeface="Arial" pitchFamily="34" charset="0"/>
              </a:rPr>
              <a:t>Monitoring Enhancements CT aspects  [MONTE-CT</a:t>
            </a:r>
            <a:r>
              <a:rPr lang="en-GB" sz="2000" dirty="0" smtClean="0">
                <a:latin typeface="Arial" pitchFamily="34" charset="0"/>
                <a:cs typeface="Arial" pitchFamily="34" charset="0"/>
              </a:rPr>
              <a:t>]</a:t>
            </a:r>
          </a:p>
          <a:p>
            <a:pPr lvl="0"/>
            <a:r>
              <a:rPr lang="en-GB" sz="2000" dirty="0"/>
              <a:t>The remaining work defined in the exception sheet was covered in this meeting with a 100% achievement of the MONTE-CT WI for the CT4 part. TS 29.128 is sent for approval to the CT Plenary</a:t>
            </a:r>
            <a:r>
              <a:rPr lang="en-GB" sz="2000" dirty="0" smtClean="0"/>
              <a:t>.</a:t>
            </a:r>
            <a:endParaRPr lang="en-GB" sz="2000" dirty="0"/>
          </a:p>
          <a:p>
            <a:pPr lvl="0"/>
            <a:r>
              <a:rPr lang="en-GB" sz="2000" dirty="0"/>
              <a:t>The MME/SGSN sends a notify to the HSS when MME/SGSN receives a configuration status from the IWK-SCEF only when this status has changed from the last sent to the HSS;</a:t>
            </a:r>
          </a:p>
          <a:p>
            <a:pPr lvl="0"/>
            <a:r>
              <a:rPr lang="en-GB" sz="2000" dirty="0"/>
              <a:t>SCEF does not need to be informed of a HSS restart;</a:t>
            </a:r>
          </a:p>
          <a:p>
            <a:pPr lvl="0"/>
            <a:r>
              <a:rPr lang="en-GB" sz="2000" dirty="0"/>
              <a:t>When a SCEF restarts, it will answer with an error when it receives reports for which it has no SCEF Reference ID. The HSS or MME/SGSN will then delete the corresponding MONTE </a:t>
            </a:r>
            <a:r>
              <a:rPr lang="en-GB" sz="2000" dirty="0" smtClean="0"/>
              <a:t>configuration, </a:t>
            </a:r>
            <a:r>
              <a:rPr lang="en-GB" sz="2000" dirty="0"/>
              <a:t>s</a:t>
            </a:r>
            <a:r>
              <a:rPr lang="en-GB" sz="2000" dirty="0" smtClean="0"/>
              <a:t>o </a:t>
            </a:r>
            <a:r>
              <a:rPr lang="en-GB" sz="2000" dirty="0"/>
              <a:t>there is no need for a reset procedure;</a:t>
            </a:r>
          </a:p>
          <a:p>
            <a:pPr lvl="0"/>
            <a:r>
              <a:rPr lang="en-GB" sz="2000" dirty="0" smtClean="0"/>
              <a:t>When </a:t>
            </a:r>
            <a:r>
              <a:rPr lang="en-GB" sz="2000" dirty="0"/>
              <a:t>both SGSN and MME are registered in HSS and support MONTE service, the HSS sends a configuration event to both nodes.</a:t>
            </a:r>
          </a:p>
          <a:p>
            <a:pPr lvl="0"/>
            <a:r>
              <a:rPr lang="en-GB" sz="2000" dirty="0"/>
              <a:t>When the number of reports for a Monitoring event type reaches the configured maximum number of reports, the </a:t>
            </a:r>
            <a:r>
              <a:rPr lang="en-GB" sz="2000" dirty="0" smtClean="0"/>
              <a:t>SCEF </a:t>
            </a:r>
            <a:r>
              <a:rPr lang="en-GB" sz="2000" dirty="0"/>
              <a:t>request the HSS to delete the MONTE configuration.</a:t>
            </a:r>
          </a:p>
          <a:p>
            <a:endParaRPr lang="en-GB" sz="2000" dirty="0" smtClean="0">
              <a:latin typeface="Arial" pitchFamily="34" charset="0"/>
              <a:cs typeface="Arial" pitchFamily="34" charset="0"/>
            </a:endParaRPr>
          </a:p>
          <a:p>
            <a:pPr>
              <a:lnSpc>
                <a:spcPct val="80000"/>
              </a:lnSpc>
              <a:defRPr/>
            </a:pPr>
            <a:endParaRPr lang="en-GB" sz="2000" dirty="0"/>
          </a:p>
          <a:p>
            <a:pPr marL="0" indent="0">
              <a:buNone/>
            </a:pPr>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540287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cs typeface="Arial" charset="0"/>
              </a:rPr>
              <a:t>TSG CT WG</a:t>
            </a:r>
            <a:r>
              <a:rPr lang="de-DE" altLang="de-DE" dirty="0" smtClean="0">
                <a:cs typeface="Arial" charset="0"/>
              </a:rPr>
              <a:t>4</a:t>
            </a:r>
            <a:r>
              <a:rPr lang="en-US" altLang="de-DE" dirty="0" smtClean="0">
                <a:cs typeface="Arial" charset="0"/>
              </a:rPr>
              <a:t> </a:t>
            </a:r>
            <a:r>
              <a:rPr lang="en-GB" altLang="de-DE" dirty="0" smtClean="0">
                <a:cs typeface="Arial" charset="0"/>
              </a:rPr>
              <a:t>Organisation </a:t>
            </a:r>
          </a:p>
        </p:txBody>
      </p:sp>
      <p:sp>
        <p:nvSpPr>
          <p:cNvPr id="16387" name="Content Placeholder 2"/>
          <p:cNvSpPr txBox="1">
            <a:spLocks/>
          </p:cNvSpPr>
          <p:nvPr/>
        </p:nvSpPr>
        <p:spPr bwMode="auto">
          <a:xfrm>
            <a:off x="3900488" y="1385889"/>
            <a:ext cx="4927600" cy="4424362"/>
          </a:xfrm>
          <a:prstGeom prst="rect">
            <a:avLst/>
          </a:prstGeom>
          <a:noFill/>
          <a:ln w="9525">
            <a:solidFill>
              <a:srgbClr val="FFFF00"/>
            </a:solidFill>
            <a:miter lim="800000"/>
            <a:headEnd/>
            <a:tailEnd/>
          </a:ln>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a:cs typeface="Arial" charset="0"/>
              </a:rPr>
              <a:t>Meetings</a:t>
            </a:r>
          </a:p>
          <a:p>
            <a:pPr lvl="1" eaLnBrk="1" hangingPunct="1">
              <a:spcBef>
                <a:spcPct val="20000"/>
              </a:spcBef>
              <a:buClr>
                <a:schemeClr val="hlink"/>
              </a:buClr>
              <a:buFont typeface="Arial" charset="0"/>
              <a:buChar char="•"/>
              <a:defRPr/>
            </a:pPr>
            <a:r>
              <a:rPr lang="en-US" altLang="de-DE" sz="1800" dirty="0">
                <a:cs typeface="Arial" charset="0"/>
              </a:rPr>
              <a:t>CT</a:t>
            </a:r>
            <a:r>
              <a:rPr lang="de-DE" altLang="de-DE" sz="1800" dirty="0">
                <a:cs typeface="Arial" charset="0"/>
              </a:rPr>
              <a:t>4</a:t>
            </a:r>
            <a:r>
              <a:rPr lang="en-US" altLang="de-DE" sz="1800" dirty="0">
                <a:cs typeface="Arial" charset="0"/>
              </a:rPr>
              <a:t> has had </a:t>
            </a:r>
            <a:r>
              <a:rPr lang="de-DE" altLang="de-DE" sz="1800" dirty="0" smtClean="0">
                <a:cs typeface="Arial" charset="0"/>
              </a:rPr>
              <a:t>two</a:t>
            </a:r>
            <a:r>
              <a:rPr lang="en-US" altLang="de-DE" sz="1800" dirty="0" smtClean="0">
                <a:cs typeface="Arial" charset="0"/>
              </a:rPr>
              <a:t> meetings </a:t>
            </a:r>
            <a:r>
              <a:rPr lang="en-US" altLang="de-DE" sz="1800" dirty="0">
                <a:cs typeface="Arial" charset="0"/>
              </a:rPr>
              <a:t>since the last CT plenary:</a:t>
            </a:r>
          </a:p>
          <a:p>
            <a:pPr marL="800100" lvl="1" eaLnBrk="1" hangingPunct="1">
              <a:spcBef>
                <a:spcPct val="20000"/>
              </a:spcBef>
              <a:buClr>
                <a:schemeClr val="hlink"/>
              </a:buClr>
              <a:buFont typeface="+mj-lt"/>
              <a:buAutoNum type="arabicPeriod"/>
              <a:defRPr/>
            </a:pPr>
            <a:r>
              <a:rPr lang="en-US" altLang="de-DE" sz="1800" dirty="0">
                <a:cs typeface="Arial" charset="0"/>
              </a:rPr>
              <a:t>CT</a:t>
            </a:r>
            <a:r>
              <a:rPr lang="de-DE" altLang="de-DE" sz="1800" dirty="0" smtClean="0">
                <a:cs typeface="Arial" charset="0"/>
              </a:rPr>
              <a:t>4</a:t>
            </a:r>
            <a:r>
              <a:rPr lang="en-US" altLang="de-DE" sz="1800" dirty="0">
                <a:cs typeface="Arial" charset="0"/>
              </a:rPr>
              <a:t> </a:t>
            </a:r>
            <a:r>
              <a:rPr lang="en-US" altLang="de-DE" sz="1800" dirty="0" smtClean="0">
                <a:cs typeface="Arial" charset="0"/>
              </a:rPr>
              <a:t>Ad-hoc on MCPTT (Nashville), </a:t>
            </a:r>
            <a:r>
              <a:rPr lang="en-US" altLang="de-DE" sz="1800" dirty="0">
                <a:cs typeface="Arial" charset="0"/>
              </a:rPr>
              <a:t>co-lo</a:t>
            </a:r>
            <a:r>
              <a:rPr lang="de-DE" altLang="de-DE" sz="1800" dirty="0">
                <a:cs typeface="Arial" charset="0"/>
              </a:rPr>
              <a:t>cate</a:t>
            </a:r>
            <a:r>
              <a:rPr lang="en-US" altLang="de-DE" sz="1800" dirty="0">
                <a:cs typeface="Arial" charset="0"/>
              </a:rPr>
              <a:t>d with CT</a:t>
            </a:r>
            <a:r>
              <a:rPr lang="de-DE" altLang="de-DE" sz="1800" dirty="0" smtClean="0">
                <a:cs typeface="Arial" charset="0"/>
              </a:rPr>
              <a:t>1;</a:t>
            </a:r>
          </a:p>
          <a:p>
            <a:pPr marL="800100" lvl="1" eaLnBrk="1" hangingPunct="1">
              <a:spcBef>
                <a:spcPct val="20000"/>
              </a:spcBef>
              <a:buClr>
                <a:schemeClr val="hlink"/>
              </a:buClr>
              <a:buFont typeface="+mj-lt"/>
              <a:buAutoNum type="arabicPeriod"/>
              <a:defRPr/>
            </a:pPr>
            <a:r>
              <a:rPr lang="en-US" altLang="de-DE" sz="1800" dirty="0" smtClean="0">
                <a:cs typeface="Arial" charset="0"/>
              </a:rPr>
              <a:t>CT4#72 (</a:t>
            </a:r>
            <a:r>
              <a:rPr lang="en-US" altLang="de-DE" sz="1800" dirty="0" err="1" smtClean="0">
                <a:cs typeface="Arial" charset="0"/>
              </a:rPr>
              <a:t>Jeju</a:t>
            </a:r>
            <a:r>
              <a:rPr lang="en-US" altLang="de-DE" sz="1800" dirty="0" smtClean="0">
                <a:cs typeface="Arial" charset="0"/>
              </a:rPr>
              <a:t>) </a:t>
            </a:r>
            <a:r>
              <a:rPr lang="en-US" altLang="de-DE" sz="1800" dirty="0">
                <a:cs typeface="Arial" charset="0"/>
              </a:rPr>
              <a:t>co-located with all </a:t>
            </a:r>
            <a:r>
              <a:rPr lang="en-US" altLang="de-DE" sz="1800" dirty="0" smtClean="0">
                <a:cs typeface="Arial" charset="0"/>
              </a:rPr>
              <a:t>CT WGs</a:t>
            </a:r>
            <a:endParaRPr lang="de-DE" altLang="de-DE" sz="1800" dirty="0">
              <a:cs typeface="Arial" charset="0"/>
            </a:endParaRPr>
          </a:p>
          <a:p>
            <a:pPr marL="628650" lvl="2" eaLnBrk="1" hangingPunct="1">
              <a:spcBef>
                <a:spcPct val="20000"/>
              </a:spcBef>
              <a:buClr>
                <a:schemeClr val="hlink"/>
              </a:buClr>
              <a:defRPr/>
            </a:pPr>
            <a:r>
              <a:rPr lang="de-DE" altLang="de-DE" sz="1800" dirty="0" smtClean="0">
                <a:cs typeface="Arial" charset="0"/>
              </a:rPr>
              <a:t>The </a:t>
            </a:r>
            <a:r>
              <a:rPr lang="de-DE" altLang="de-DE" sz="1800" dirty="0">
                <a:cs typeface="Arial" charset="0"/>
              </a:rPr>
              <a:t>Meeting </a:t>
            </a:r>
            <a:r>
              <a:rPr lang="de-DE" altLang="de-DE" sz="1800" dirty="0" smtClean="0">
                <a:cs typeface="Arial" charset="0"/>
              </a:rPr>
              <a:t>Reports are </a:t>
            </a:r>
            <a:r>
              <a:rPr lang="de-DE" altLang="de-DE" sz="1800" dirty="0">
                <a:cs typeface="Arial" charset="0"/>
              </a:rPr>
              <a:t>in </a:t>
            </a:r>
            <a:r>
              <a:rPr lang="de-DE" altLang="de-DE" sz="1800" dirty="0" smtClean="0">
                <a:cs typeface="Arial" charset="0"/>
              </a:rPr>
              <a:t>CP-160011.</a:t>
            </a:r>
            <a:endParaRPr lang="en-US" altLang="de-DE" sz="1800" dirty="0">
              <a:cs typeface="Arial" charset="0"/>
            </a:endParaRPr>
          </a:p>
          <a:p>
            <a:pPr lvl="1" eaLnBrk="1" hangingPunct="1">
              <a:spcBef>
                <a:spcPct val="20000"/>
              </a:spcBef>
              <a:buClr>
                <a:schemeClr val="hlink"/>
              </a:buClr>
              <a:buFont typeface="Arial" charset="0"/>
              <a:buChar char="•"/>
              <a:defRPr/>
            </a:pPr>
            <a:r>
              <a:rPr lang="en-US" altLang="de-DE" sz="1800" dirty="0" smtClean="0">
                <a:cs typeface="Arial" charset="0"/>
              </a:rPr>
              <a:t>CT</a:t>
            </a:r>
            <a:r>
              <a:rPr lang="de-DE" altLang="de-DE" sz="1800" dirty="0">
                <a:cs typeface="Arial" charset="0"/>
              </a:rPr>
              <a:t>4</a:t>
            </a:r>
            <a:r>
              <a:rPr lang="en-US" altLang="de-DE" sz="1800" dirty="0">
                <a:cs typeface="Arial" charset="0"/>
              </a:rPr>
              <a:t> will have </a:t>
            </a:r>
            <a:r>
              <a:rPr lang="de-DE" altLang="de-DE" sz="1800" dirty="0" smtClean="0">
                <a:cs typeface="Arial" charset="0"/>
              </a:rPr>
              <a:t>two</a:t>
            </a:r>
            <a:r>
              <a:rPr lang="en-US" altLang="de-DE" sz="1800" dirty="0" smtClean="0">
                <a:cs typeface="Arial" charset="0"/>
              </a:rPr>
              <a:t> meetings </a:t>
            </a:r>
            <a:r>
              <a:rPr lang="en-US" altLang="de-DE" sz="1800" dirty="0">
                <a:cs typeface="Arial" charset="0"/>
              </a:rPr>
              <a:t>during </a:t>
            </a:r>
            <a:r>
              <a:rPr lang="en-US" altLang="de-DE" sz="1800" dirty="0" smtClean="0">
                <a:cs typeface="Arial" charset="0"/>
              </a:rPr>
              <a:t>the next </a:t>
            </a:r>
            <a:r>
              <a:rPr lang="en-US" altLang="de-DE" sz="1800" dirty="0">
                <a:cs typeface="Arial" charset="0"/>
              </a:rPr>
              <a:t>plenary cycle:</a:t>
            </a:r>
          </a:p>
          <a:p>
            <a:pPr marL="971550" lvl="2" indent="-342900" eaLnBrk="1" hangingPunct="1">
              <a:spcBef>
                <a:spcPct val="20000"/>
              </a:spcBef>
              <a:buClr>
                <a:schemeClr val="hlink"/>
              </a:buClr>
              <a:buFont typeface="+mj-lt"/>
              <a:buAutoNum type="arabicPeriod"/>
              <a:defRPr/>
            </a:pPr>
            <a:r>
              <a:rPr lang="en-US" altLang="de-DE" sz="1800" dirty="0" smtClean="0">
                <a:cs typeface="Arial" charset="0"/>
              </a:rPr>
              <a:t>CT4#72bis (Ljubljana) collocated </a:t>
            </a:r>
            <a:r>
              <a:rPr lang="en-US" altLang="de-DE" sz="1800" dirty="0">
                <a:cs typeface="Arial" charset="0"/>
              </a:rPr>
              <a:t>with CT</a:t>
            </a:r>
            <a:r>
              <a:rPr lang="de-DE" altLang="de-DE" sz="1800" dirty="0" smtClean="0">
                <a:cs typeface="Arial" charset="0"/>
              </a:rPr>
              <a:t>1 and SA6</a:t>
            </a:r>
            <a:r>
              <a:rPr lang="en-US" altLang="de-DE" sz="1800" dirty="0" smtClean="0">
                <a:cs typeface="Arial" charset="0"/>
              </a:rPr>
              <a:t>;</a:t>
            </a:r>
            <a:endParaRPr lang="en-US" altLang="de-DE" sz="1800" dirty="0" smtClean="0">
              <a:solidFill>
                <a:srgbClr val="FF0000"/>
              </a:solidFill>
              <a:cs typeface="Arial" charset="0"/>
            </a:endParaRPr>
          </a:p>
          <a:p>
            <a:pPr marL="971550" lvl="2" indent="-342900" eaLnBrk="1" hangingPunct="1">
              <a:spcBef>
                <a:spcPct val="20000"/>
              </a:spcBef>
              <a:buClr>
                <a:schemeClr val="hlink"/>
              </a:buClr>
              <a:buFont typeface="+mj-lt"/>
              <a:buAutoNum type="arabicPeriod"/>
              <a:defRPr/>
            </a:pPr>
            <a:r>
              <a:rPr lang="en-US" altLang="de-DE" sz="1800" dirty="0" smtClean="0">
                <a:cs typeface="Arial" charset="0"/>
              </a:rPr>
              <a:t>CT4#73 (Osaka) </a:t>
            </a:r>
            <a:r>
              <a:rPr lang="en-US" altLang="de-DE" sz="1800" dirty="0">
                <a:cs typeface="Arial" charset="0"/>
              </a:rPr>
              <a:t>co-lo</a:t>
            </a:r>
            <a:r>
              <a:rPr lang="de-DE" altLang="de-DE" sz="1800" dirty="0">
                <a:cs typeface="Arial" charset="0"/>
              </a:rPr>
              <a:t>cate</a:t>
            </a:r>
            <a:r>
              <a:rPr lang="en-US" altLang="de-DE" sz="1800" dirty="0">
                <a:cs typeface="Arial" charset="0"/>
              </a:rPr>
              <a:t>d with CT</a:t>
            </a:r>
            <a:r>
              <a:rPr lang="de-DE" altLang="de-DE" sz="1800" dirty="0" smtClean="0">
                <a:cs typeface="Arial" charset="0"/>
              </a:rPr>
              <a:t>1, CT3 </a:t>
            </a:r>
            <a:r>
              <a:rPr lang="de-DE" altLang="de-DE" sz="1800" dirty="0">
                <a:cs typeface="Arial" charset="0"/>
              </a:rPr>
              <a:t>and </a:t>
            </a:r>
            <a:r>
              <a:rPr lang="de-DE" altLang="de-DE" sz="1800" dirty="0" smtClean="0">
                <a:cs typeface="Arial" charset="0"/>
              </a:rPr>
              <a:t>CT6;</a:t>
            </a:r>
            <a:endParaRPr lang="en-US" altLang="de-DE" sz="1800" dirty="0" smtClean="0">
              <a:cs typeface="Arial" charset="0"/>
            </a:endParaRP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cs typeface="Arial" charset="0"/>
              </a:rPr>
              <a:t>TSG CT WG</a:t>
            </a:r>
            <a:r>
              <a:rPr lang="de-DE" altLang="de-DE" sz="1800" dirty="0">
                <a:cs typeface="Arial" charset="0"/>
              </a:rPr>
              <a:t>4</a:t>
            </a:r>
            <a:r>
              <a:rPr lang="en-US" altLang="de-DE" sz="1800" dirty="0">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cs typeface="Arial" charset="0"/>
              </a:rPr>
              <a:t>Chairman:</a:t>
            </a:r>
          </a:p>
          <a:p>
            <a:pPr marL="1143000" lvl="2" indent="-228600" eaLnBrk="1" hangingPunct="1">
              <a:spcBef>
                <a:spcPct val="20000"/>
              </a:spcBef>
              <a:buClr>
                <a:schemeClr val="hlink"/>
              </a:buClr>
              <a:buFont typeface="Arial" charset="0"/>
              <a:buChar char="•"/>
              <a:defRPr/>
            </a:pPr>
            <a:r>
              <a:rPr lang="de-DE" altLang="de-DE" sz="1800" dirty="0">
                <a:cs typeface="Arial" charset="0"/>
              </a:rPr>
              <a:t>Nigel Berry</a:t>
            </a:r>
            <a:r>
              <a:rPr lang="en-GB" altLang="de-DE" sz="1800" dirty="0">
                <a:cs typeface="Arial" charset="0"/>
              </a:rPr>
              <a:t/>
            </a:r>
            <a:br>
              <a:rPr lang="en-GB" altLang="de-DE" sz="1800" dirty="0">
                <a:cs typeface="Arial" charset="0"/>
              </a:rPr>
            </a:br>
            <a:r>
              <a:rPr lang="da-DK" altLang="de-DE" sz="1800" dirty="0">
                <a:cs typeface="Arial" charset="0"/>
              </a:rPr>
              <a:t>(</a:t>
            </a:r>
            <a:r>
              <a:rPr lang="de-DE" altLang="de-DE" sz="1800" dirty="0">
                <a:cs typeface="Arial" charset="0"/>
              </a:rPr>
              <a:t>Alcatel-Lucent</a:t>
            </a:r>
            <a:r>
              <a:rPr lang="da-DK" altLang="de-DE" sz="1800" dirty="0">
                <a:cs typeface="Arial" charset="0"/>
              </a:rPr>
              <a:t> / </a:t>
            </a:r>
            <a:r>
              <a:rPr lang="de-DE" altLang="de-DE" sz="1800" dirty="0">
                <a:cs typeface="Arial" charset="0"/>
              </a:rPr>
              <a:t>ETSI</a:t>
            </a:r>
            <a:r>
              <a:rPr lang="da-DK" altLang="de-DE" sz="1800" dirty="0">
                <a:cs typeface="Arial" charset="0"/>
              </a:rPr>
              <a:t>)</a:t>
            </a:r>
            <a:endParaRPr lang="en-GB" altLang="de-DE" sz="1800" dirty="0">
              <a:cs typeface="Arial" charset="0"/>
            </a:endParaRPr>
          </a:p>
          <a:p>
            <a:pPr marL="742950" lvl="1" indent="-285750" eaLnBrk="1" hangingPunct="1">
              <a:spcBef>
                <a:spcPct val="20000"/>
              </a:spcBef>
              <a:buClr>
                <a:srgbClr val="C00000"/>
              </a:buClr>
              <a:buFont typeface="Arial" charset="0"/>
              <a:buChar char="•"/>
              <a:defRPr/>
            </a:pPr>
            <a:r>
              <a:rPr lang="en-US" altLang="de-DE" sz="1800" dirty="0">
                <a:cs typeface="Arial" charset="0"/>
              </a:rPr>
              <a:t>Vice chairs:</a:t>
            </a:r>
            <a:endParaRPr lang="en-GB" altLang="de-DE" sz="1800" dirty="0">
              <a:cs typeface="Arial" charset="0"/>
            </a:endParaRPr>
          </a:p>
          <a:p>
            <a:pPr marL="1143000" lvl="2" indent="-228600" eaLnBrk="1" hangingPunct="1">
              <a:spcBef>
                <a:spcPct val="20000"/>
              </a:spcBef>
              <a:buClr>
                <a:schemeClr val="hlink"/>
              </a:buClr>
              <a:buFont typeface="Arial" charset="0"/>
              <a:buChar char="•"/>
              <a:defRPr/>
            </a:pPr>
            <a:r>
              <a:rPr lang="de-DE" altLang="de-DE" sz="1800" dirty="0">
                <a:cs typeface="Arial" charset="0"/>
              </a:rPr>
              <a:t>Lionel Morand </a:t>
            </a:r>
            <a:r>
              <a:rPr lang="en-GB" altLang="de-DE" sz="1800" dirty="0">
                <a:cs typeface="Arial" charset="0"/>
              </a:rPr>
              <a:t>(</a:t>
            </a:r>
            <a:r>
              <a:rPr lang="de-DE" altLang="de-DE" sz="1800" dirty="0">
                <a:cs typeface="Arial" charset="0"/>
              </a:rPr>
              <a:t>Orange</a:t>
            </a:r>
            <a:r>
              <a:rPr lang="en-GB" altLang="de-DE" sz="1800" dirty="0">
                <a:cs typeface="Arial" charset="0"/>
              </a:rPr>
              <a:t> / ETSI)</a:t>
            </a:r>
          </a:p>
          <a:p>
            <a:pPr marL="1143000" lvl="2" indent="-228600" eaLnBrk="1" hangingPunct="1">
              <a:spcBef>
                <a:spcPct val="20000"/>
              </a:spcBef>
              <a:buClr>
                <a:schemeClr val="hlink"/>
              </a:buClr>
              <a:buFont typeface="Arial" charset="0"/>
              <a:buChar char="•"/>
              <a:defRPr/>
            </a:pPr>
            <a:r>
              <a:rPr lang="de-DE" altLang="de-DE" sz="1800" dirty="0">
                <a:cs typeface="Arial" charset="0"/>
              </a:rPr>
              <a:t>Yvette Koza (DT</a:t>
            </a:r>
            <a:r>
              <a:rPr lang="en-GB" altLang="de-DE" sz="1800" dirty="0">
                <a:cs typeface="Arial" charset="0"/>
              </a:rPr>
              <a:t> / ETSI)</a:t>
            </a:r>
          </a:p>
          <a:p>
            <a:pPr marL="742950" lvl="1" indent="-285750" eaLnBrk="1" hangingPunct="1">
              <a:spcBef>
                <a:spcPct val="20000"/>
              </a:spcBef>
              <a:buClr>
                <a:srgbClr val="C00000"/>
              </a:buClr>
              <a:buFont typeface="Arial" charset="0"/>
              <a:buChar char="•"/>
              <a:defRPr/>
            </a:pPr>
            <a:r>
              <a:rPr lang="en-GB" altLang="de-DE" sz="1800" dirty="0">
                <a:cs typeface="Arial" charset="0"/>
              </a:rPr>
              <a:t>MCC support:</a:t>
            </a:r>
          </a:p>
          <a:p>
            <a:pPr marL="1143000" lvl="2" indent="-228600" eaLnBrk="1" hangingPunct="1">
              <a:spcBef>
                <a:spcPct val="20000"/>
              </a:spcBef>
              <a:buClr>
                <a:schemeClr val="hlink"/>
              </a:buClr>
              <a:buFont typeface="Arial" charset="0"/>
              <a:buChar char="•"/>
              <a:defRPr/>
            </a:pPr>
            <a:r>
              <a:rPr lang="en-GB" altLang="de-DE" sz="1800" dirty="0" smtClean="0">
                <a:cs typeface="Arial" charset="0"/>
              </a:rPr>
              <a:t>John Meredith</a:t>
            </a:r>
          </a:p>
          <a:p>
            <a:pPr marL="1143000" lvl="2" indent="-228600" eaLnBrk="1" hangingPunct="1">
              <a:spcBef>
                <a:spcPct val="20000"/>
              </a:spcBef>
              <a:buClr>
                <a:schemeClr val="hlink"/>
              </a:buClr>
              <a:buFont typeface="Arial" charset="0"/>
              <a:buChar char="•"/>
              <a:defRPr/>
            </a:pPr>
            <a:r>
              <a:rPr lang="en-GB" altLang="de-DE" sz="1800" dirty="0" smtClean="0">
                <a:cs typeface="Arial" charset="0"/>
              </a:rPr>
              <a:t>Kimmo </a:t>
            </a:r>
            <a:r>
              <a:rPr lang="en-GB" altLang="de-DE" sz="1800" dirty="0">
                <a:cs typeface="Arial" charset="0"/>
              </a:rPr>
              <a:t>Kymäläinen</a:t>
            </a:r>
          </a:p>
        </p:txBody>
      </p:sp>
      <p:sp>
        <p:nvSpPr>
          <p:cNvPr id="16389" name="Content Placeholder 2"/>
          <p:cNvSpPr txBox="1">
            <a:spLocks/>
          </p:cNvSpPr>
          <p:nvPr/>
        </p:nvSpPr>
        <p:spPr bwMode="auto">
          <a:xfrm>
            <a:off x="171450" y="5707063"/>
            <a:ext cx="4529138" cy="62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defRPr/>
            </a:pPr>
            <a:r>
              <a:rPr lang="fi-FI" altLang="de-DE" dirty="0" smtClean="0">
                <a:latin typeface="Arial" pitchFamily="34" charset="0"/>
                <a:cs typeface="Arial" pitchFamily="34" charset="0"/>
              </a:rPr>
              <a:t>Legend</a:t>
            </a:r>
            <a:br>
              <a:rPr lang="fi-FI" altLang="de-DE" dirty="0" smtClean="0">
                <a:latin typeface="Arial" pitchFamily="34" charset="0"/>
                <a:cs typeface="Arial" pitchFamily="34" charset="0"/>
              </a:rPr>
            </a:br>
            <a:r>
              <a:rPr lang="fi-FI" altLang="de-DE" dirty="0" smtClean="0">
                <a:solidFill>
                  <a:srgbClr val="0070C0"/>
                </a:solidFill>
                <a:latin typeface="Arial" pitchFamily="34" charset="0"/>
                <a:cs typeface="Arial" pitchFamily="34" charset="0"/>
              </a:rPr>
              <a:t>Blue –  (re)elected since previous plenary </a:t>
            </a:r>
            <a:br>
              <a:rPr lang="fi-FI" altLang="de-DE" dirty="0" smtClean="0">
                <a:solidFill>
                  <a:srgbClr val="0070C0"/>
                </a:solidFill>
                <a:latin typeface="Arial" pitchFamily="34" charset="0"/>
                <a:cs typeface="Arial" pitchFamily="34" charset="0"/>
              </a:rPr>
            </a:br>
            <a:r>
              <a:rPr lang="fi-FI" altLang="de-DE" dirty="0" smtClean="0">
                <a:solidFill>
                  <a:srgbClr val="FF3300"/>
                </a:solidFill>
                <a:latin typeface="Arial" pitchFamily="34" charset="0"/>
                <a:cs typeface="Arial" pitchFamily="34" charset="0"/>
              </a:rPr>
              <a:t>Re</a:t>
            </a:r>
            <a:r>
              <a:rPr lang="fi-FI" altLang="de-DE" dirty="0" smtClean="0">
                <a:solidFill>
                  <a:srgbClr val="FF0000"/>
                </a:solidFill>
                <a:latin typeface="Arial" pitchFamily="34" charset="0"/>
                <a:cs typeface="Arial" pitchFamily="34" charset="0"/>
              </a:rPr>
              <a:t>d –   for (re)election in coming plenary period</a:t>
            </a:r>
            <a:endParaRPr lang="da-DK" altLang="de-DE"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.1.1</a:t>
            </a:r>
            <a:r>
              <a:rPr lang="en-GB" sz="2000" dirty="0">
                <a:latin typeface="Arial" pitchFamily="34" charset="0"/>
                <a:cs typeface="Arial" pitchFamily="34" charset="0"/>
              </a:rPr>
              <a:t>2 SDP Capability Negotiation for IMS Media Plane  [SDPCN_IMS]</a:t>
            </a:r>
          </a:p>
          <a:p>
            <a:pPr>
              <a:lnSpc>
                <a:spcPct val="80000"/>
              </a:lnSpc>
              <a:defRPr/>
            </a:pPr>
            <a:endParaRPr lang="en-GB" sz="2000" dirty="0" smtClean="0"/>
          </a:p>
          <a:p>
            <a:pPr lvl="0"/>
            <a:r>
              <a:rPr lang="en-US" sz="2000" dirty="0" smtClean="0"/>
              <a:t>Stage </a:t>
            </a:r>
            <a:r>
              <a:rPr lang="en-US" sz="2000" dirty="0"/>
              <a:t>3 Rel-13 CRs for an optional support of the SDP Capability Negotiation were agreed against TS 29.334 (</a:t>
            </a:r>
            <a:r>
              <a:rPr lang="en-US" sz="2000" dirty="0" err="1"/>
              <a:t>Iq</a:t>
            </a:r>
            <a:r>
              <a:rPr lang="en-US" sz="2000" dirty="0"/>
              <a:t> interface), TS 29.238 (Ix interface), TS 29.333 (</a:t>
            </a:r>
            <a:r>
              <a:rPr lang="en-US" sz="2000" dirty="0" err="1"/>
              <a:t>Mp</a:t>
            </a:r>
            <a:r>
              <a:rPr lang="en-US" sz="2000" dirty="0"/>
              <a:t> interface), TS 29.332(</a:t>
            </a:r>
            <a:r>
              <a:rPr lang="en-US" sz="2000" dirty="0" err="1"/>
              <a:t>Mn</a:t>
            </a:r>
            <a:r>
              <a:rPr lang="en-US" sz="2000" dirty="0"/>
              <a:t> interface) against TS 29.232 (</a:t>
            </a:r>
            <a:r>
              <a:rPr lang="en-US" sz="2000" dirty="0" err="1"/>
              <a:t>Mc</a:t>
            </a:r>
            <a:r>
              <a:rPr lang="en-US" sz="2000" dirty="0"/>
              <a:t> interface). The CRs are based on stage 2 CRs agreed at the previous meeting that allow passing SDP </a:t>
            </a:r>
            <a:r>
              <a:rPr lang="en-US" sz="2000" dirty="0" err="1"/>
              <a:t>capneg</a:t>
            </a:r>
            <a:r>
              <a:rPr lang="en-US" sz="2000" dirty="0"/>
              <a:t> related SDP attributes "a=</a:t>
            </a:r>
            <a:r>
              <a:rPr lang="en-US" sz="2000" dirty="0" err="1"/>
              <a:t>acap</a:t>
            </a:r>
            <a:r>
              <a:rPr lang="en-US" sz="2000" dirty="0"/>
              <a:t>", "a=</a:t>
            </a:r>
            <a:r>
              <a:rPr lang="en-US" sz="2000" dirty="0" err="1"/>
              <a:t>tcap</a:t>
            </a:r>
            <a:r>
              <a:rPr lang="en-US" sz="2000" dirty="0"/>
              <a:t>", "a=</a:t>
            </a:r>
            <a:r>
              <a:rPr lang="en-US" sz="2000" dirty="0" err="1"/>
              <a:t>pcfg</a:t>
            </a:r>
            <a:r>
              <a:rPr lang="en-US" sz="2000" dirty="0"/>
              <a:t>" and "a=</a:t>
            </a:r>
            <a:r>
              <a:rPr lang="en-US" sz="2000" dirty="0" err="1"/>
              <a:t>acfg</a:t>
            </a:r>
            <a:r>
              <a:rPr lang="en-US" sz="2000" dirty="0"/>
              <a:t>"  (see IETF RFC 5939) to the gateway as one optional possibility (among other that do not require stag3 H.248 profile extensions) to support SDP </a:t>
            </a:r>
            <a:r>
              <a:rPr lang="en-US" sz="2000" dirty="0" err="1"/>
              <a:t>capneg</a:t>
            </a:r>
            <a:r>
              <a:rPr lang="en-US" sz="2000" dirty="0"/>
              <a:t>. The "Enhanced Revised Offer/Answer SDP Support Package" ([ITU-T Recommendation H.248.80) is used for auditing related gateway capabilities</a:t>
            </a:r>
            <a:r>
              <a:rPr lang="en-US" sz="2000" dirty="0" smtClean="0"/>
              <a:t>.</a:t>
            </a:r>
          </a:p>
          <a:p>
            <a:pPr lvl="0"/>
            <a:r>
              <a:rPr lang="en-US" sz="2000" dirty="0" smtClean="0"/>
              <a:t>A proposed </a:t>
            </a:r>
            <a:r>
              <a:rPr lang="en-US" sz="2000" dirty="0"/>
              <a:t>support of SDP </a:t>
            </a:r>
            <a:r>
              <a:rPr lang="en-US" sz="2000" dirty="0" err="1"/>
              <a:t>capneg</a:t>
            </a:r>
            <a:r>
              <a:rPr lang="en-US" sz="2000" dirty="0"/>
              <a:t> media capabilities was removed from the stage 3 CR for the </a:t>
            </a:r>
            <a:r>
              <a:rPr lang="en-US" sz="2000" dirty="0" err="1"/>
              <a:t>Iq</a:t>
            </a:r>
            <a:r>
              <a:rPr lang="en-US" sz="2000" dirty="0"/>
              <a:t> interface, as this is only used to offer an alternative transport of media within the CS domain in 3GPP specs</a:t>
            </a:r>
            <a:r>
              <a:rPr lang="en-US" sz="2000" dirty="0" smtClean="0"/>
              <a:t>.</a:t>
            </a:r>
          </a:p>
          <a:p>
            <a:pPr lvl="0"/>
            <a:r>
              <a:rPr lang="en-US" sz="2000" dirty="0" smtClean="0"/>
              <a:t>The </a:t>
            </a:r>
            <a:r>
              <a:rPr lang="en-US" sz="2000" dirty="0"/>
              <a:t>related Rel-13 work item is now considered complete.</a:t>
            </a:r>
            <a:endParaRPr lang="en-GB" sz="2000" dirty="0"/>
          </a:p>
          <a:p>
            <a:pPr>
              <a:lnSpc>
                <a:spcPct val="80000"/>
              </a:lnSpc>
              <a:defRPr/>
            </a:pPr>
            <a:endParaRPr lang="en-GB" sz="2000" dirty="0" smtClean="0">
              <a:latin typeface="Arial" pitchFamily="34" charset="0"/>
              <a:cs typeface="Arial" pitchFamily="34" charset="0"/>
            </a:endParaRPr>
          </a:p>
          <a:p>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3664609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62071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01880" y="826687"/>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.1.18 </a:t>
            </a:r>
            <a:r>
              <a:rPr lang="en-GB" sz="2000" dirty="0">
                <a:latin typeface="Arial"/>
                <a:ea typeface="Times New Roman"/>
              </a:rPr>
              <a:t>Dedicated Core Networks</a:t>
            </a:r>
            <a:r>
              <a:rPr lang="en-GB" sz="2000" dirty="0" smtClean="0">
                <a:latin typeface="Arial"/>
                <a:ea typeface="Times New Roman"/>
              </a:rPr>
              <a:t> </a:t>
            </a:r>
            <a:r>
              <a:rPr lang="en-GB" sz="2000" dirty="0" smtClean="0">
                <a:latin typeface="Arial" pitchFamily="34" charset="0"/>
                <a:cs typeface="Arial" pitchFamily="34" charset="0"/>
              </a:rPr>
              <a:t> [</a:t>
            </a:r>
            <a:r>
              <a:rPr lang="en-GB" sz="2000" dirty="0" smtClean="0">
                <a:latin typeface="Arial"/>
                <a:ea typeface="Times New Roman"/>
              </a:rPr>
              <a:t>DECOR-CT</a:t>
            </a:r>
            <a:r>
              <a:rPr lang="en-GB" sz="2000" dirty="0" smtClean="0">
                <a:latin typeface="Arial" pitchFamily="34" charset="0"/>
                <a:cs typeface="Arial" pitchFamily="34" charset="0"/>
              </a:rPr>
              <a:t>]</a:t>
            </a:r>
          </a:p>
          <a:p>
            <a:pPr lvl="0">
              <a:lnSpc>
                <a:spcPct val="80000"/>
              </a:lnSpc>
              <a:defRPr/>
            </a:pPr>
            <a:r>
              <a:rPr lang="en-GB" sz="2000" dirty="0"/>
              <a:t>CT4 has (nearly) finalized the specification of the DNS procedures' extensions to support the selection of an SGW, PGW or MME/SGSN pertaining to a Dedicated Core Network.</a:t>
            </a:r>
          </a:p>
          <a:p>
            <a:pPr>
              <a:lnSpc>
                <a:spcPct val="80000"/>
              </a:lnSpc>
              <a:defRPr/>
            </a:pP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8439852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a:t>
            </a:r>
            <a:r>
              <a:rPr lang="en-GB" sz="2000" dirty="0">
                <a:latin typeface="Arial" pitchFamily="34" charset="0"/>
                <a:cs typeface="Arial" pitchFamily="34" charset="0"/>
              </a:rPr>
              <a:t>.19 Feasibility Study on the Diameter Base Protocol Update [FS_DBPU]</a:t>
            </a:r>
          </a:p>
          <a:p>
            <a:pPr lvl="0"/>
            <a:r>
              <a:rPr lang="en-GB" sz="2000" dirty="0" smtClean="0"/>
              <a:t>CT4 agreed </a:t>
            </a:r>
            <a:r>
              <a:rPr lang="en-GB" sz="2000" dirty="0"/>
              <a:t>inputs that SA5 endorsed and attached to their LS. One highlight an issue about the Mbit which is set in new AVPs added to an existing command which should not be the case, and for which SA5 needs a further study. This </a:t>
            </a:r>
            <a:r>
              <a:rPr lang="en-GB" sz="2000" dirty="0" err="1"/>
              <a:t>Tdoc</a:t>
            </a:r>
            <a:r>
              <a:rPr lang="en-GB" sz="2000" dirty="0"/>
              <a:t> was integrated in TR 29.819. </a:t>
            </a:r>
          </a:p>
          <a:p>
            <a:pPr lvl="0"/>
            <a:r>
              <a:rPr lang="en-GB" sz="2000" dirty="0"/>
              <a:t>CT4 in a LS to SA5 asks for SA5 to indicate how they solve this issue before June so to achieve the update to the RFC 6733 reference in Rel-14 3GPP specifications.</a:t>
            </a: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440568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7.</a:t>
            </a:r>
            <a:r>
              <a:rPr lang="en-GB" sz="2000" dirty="0">
                <a:latin typeface="Arial" pitchFamily="34" charset="0"/>
                <a:cs typeface="Arial" pitchFamily="34" charset="0"/>
              </a:rPr>
              <a:t>1.20 Diameter Message Priority [</a:t>
            </a:r>
            <a:r>
              <a:rPr lang="en-GB" sz="2000" dirty="0" err="1">
                <a:latin typeface="Arial" pitchFamily="34" charset="0"/>
                <a:cs typeface="Arial" pitchFamily="34" charset="0"/>
              </a:rPr>
              <a:t>DiaPri</a:t>
            </a:r>
            <a:r>
              <a:rPr lang="en-GB" sz="2000" dirty="0" smtClean="0">
                <a:latin typeface="Arial" pitchFamily="34" charset="0"/>
                <a:cs typeface="Arial" pitchFamily="34" charset="0"/>
              </a:rPr>
              <a:t>]</a:t>
            </a:r>
          </a:p>
          <a:p>
            <a:pPr lvl="0">
              <a:lnSpc>
                <a:spcPct val="80000"/>
              </a:lnSpc>
              <a:defRPr/>
            </a:pPr>
            <a:r>
              <a:rPr lang="en-GB" sz="2000" dirty="0"/>
              <a:t>The CRs covering the remaining interfaces listed in the exception sheet were agreed. The </a:t>
            </a:r>
            <a:r>
              <a:rPr lang="en-GB" sz="2000" dirty="0" smtClean="0"/>
              <a:t>WI </a:t>
            </a:r>
            <a:r>
              <a:rPr lang="en-GB" sz="2000" dirty="0"/>
              <a:t>is 100% </a:t>
            </a:r>
            <a:r>
              <a:rPr lang="en-GB" sz="2000" dirty="0" smtClean="0"/>
              <a:t>complete.</a:t>
            </a:r>
            <a:endParaRPr lang="en-GB" sz="2000" dirty="0"/>
          </a:p>
          <a:p>
            <a:pPr>
              <a:lnSpc>
                <a:spcPct val="80000"/>
              </a:lnSpc>
              <a:defRPr/>
            </a:pP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8421930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a:t>
            </a:r>
            <a:r>
              <a:rPr lang="en-GB" sz="2000" dirty="0">
                <a:latin typeface="Arial" pitchFamily="34" charset="0"/>
                <a:cs typeface="Arial" pitchFamily="34" charset="0"/>
              </a:rPr>
              <a:t>.3 </a:t>
            </a:r>
            <a:r>
              <a:rPr lang="en-GB" sz="2000" dirty="0" err="1">
                <a:latin typeface="Arial" pitchFamily="34" charset="0"/>
                <a:cs typeface="Arial" pitchFamily="34" charset="0"/>
              </a:rPr>
              <a:t>QoS</a:t>
            </a:r>
            <a:r>
              <a:rPr lang="en-GB" sz="2000" dirty="0">
                <a:latin typeface="Arial" pitchFamily="34" charset="0"/>
                <a:cs typeface="Arial" pitchFamily="34" charset="0"/>
              </a:rPr>
              <a:t> End to End MTSI extensions (CT3) [QOSE2EMTSI-CT</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lvl="0">
              <a:lnSpc>
                <a:spcPct val="80000"/>
              </a:lnSpc>
              <a:defRPr/>
            </a:pPr>
            <a:r>
              <a:rPr lang="en-US" sz="2000" dirty="0"/>
              <a:t>Rel-13 stage 2 against TS 23.334 (</a:t>
            </a:r>
            <a:r>
              <a:rPr lang="en-US" sz="2000" dirty="0" err="1"/>
              <a:t>Iq</a:t>
            </a:r>
            <a:r>
              <a:rPr lang="en-US" sz="2000" dirty="0"/>
              <a:t> interface) and TS 23.333(</a:t>
            </a:r>
            <a:r>
              <a:rPr lang="en-US" sz="2000" dirty="0" err="1"/>
              <a:t>Mp</a:t>
            </a:r>
            <a:r>
              <a:rPr lang="en-US" sz="2000" dirty="0"/>
              <a:t> interface), and stage 3 CRs against TS 29.334 (</a:t>
            </a:r>
            <a:r>
              <a:rPr lang="en-US" sz="2000" dirty="0" err="1"/>
              <a:t>Iq</a:t>
            </a:r>
            <a:r>
              <a:rPr lang="en-US" sz="2000" dirty="0"/>
              <a:t> interface), TS 29.238 (Ix interface), TS 29.333 (</a:t>
            </a:r>
            <a:r>
              <a:rPr lang="en-US" sz="2000" dirty="0" err="1"/>
              <a:t>Mp</a:t>
            </a:r>
            <a:r>
              <a:rPr lang="en-US" sz="2000" dirty="0"/>
              <a:t> interface) and TS 29.332(</a:t>
            </a:r>
            <a:r>
              <a:rPr lang="en-US" sz="2000" dirty="0" err="1"/>
              <a:t>Mn</a:t>
            </a:r>
            <a:r>
              <a:rPr lang="en-US" sz="2000" dirty="0"/>
              <a:t> interface) were agreed that add the optional handling of the new SDP bandwidth attribute specified by SA4 under the QOSE2EMTSI work item. </a:t>
            </a:r>
            <a:endParaRPr lang="en-US" sz="2000" dirty="0" smtClean="0"/>
          </a:p>
          <a:p>
            <a:pPr lvl="0">
              <a:lnSpc>
                <a:spcPct val="80000"/>
              </a:lnSpc>
              <a:defRPr/>
            </a:pPr>
            <a:r>
              <a:rPr lang="en-US" sz="2000" dirty="0" smtClean="0"/>
              <a:t>For </a:t>
            </a:r>
            <a:r>
              <a:rPr lang="en-US" sz="2000" dirty="0"/>
              <a:t>bandwidth policing, handling of the bandwidth attribute is a controller-only procedure; the gateway is configured accordingly using the existing packages without extensions. The only use case for providing the bandwidth information to the gateway is transcoding; the bandwidth information may be used by the encoder in the gateway to select an appropriate encoding and redundancy if transcoding happens. For the </a:t>
            </a:r>
            <a:r>
              <a:rPr lang="en-US" sz="2000" dirty="0" err="1"/>
              <a:t>Iq</a:t>
            </a:r>
            <a:r>
              <a:rPr lang="en-US" sz="2000" dirty="0"/>
              <a:t> interface, a mere reference to TS 29.162 (Ix interface stage 2), were CT3 specified related procedures was added, but the </a:t>
            </a:r>
            <a:r>
              <a:rPr lang="en-US" sz="2000" dirty="0" err="1"/>
              <a:t>Mp</a:t>
            </a:r>
            <a:r>
              <a:rPr lang="en-US" sz="2000" dirty="0"/>
              <a:t> interface TS 23.334 contains complete procedures</a:t>
            </a:r>
            <a:r>
              <a:rPr lang="en-US" sz="2000" dirty="0" smtClean="0"/>
              <a:t>.</a:t>
            </a:r>
          </a:p>
          <a:p>
            <a:pPr lvl="0">
              <a:lnSpc>
                <a:spcPct val="80000"/>
              </a:lnSpc>
              <a:defRPr/>
            </a:pPr>
            <a:r>
              <a:rPr lang="en-US" sz="2000" dirty="0" smtClean="0"/>
              <a:t>The </a:t>
            </a:r>
            <a:r>
              <a:rPr lang="en-US" sz="2000" dirty="0"/>
              <a:t>related Rel-13 work item is now considered complete, but additional corrective CRs to align with recently agreed, but still incomplete SA4 changes, are to be expected at the next CT4 meeting.</a:t>
            </a:r>
            <a:endParaRPr lang="en-GB" sz="2000" dirty="0"/>
          </a:p>
          <a:p>
            <a:pPr>
              <a:lnSpc>
                <a:spcPct val="80000"/>
              </a:lnSpc>
              <a:defRPr/>
            </a:pP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42271690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.2.6 </a:t>
            </a:r>
            <a:r>
              <a:rPr lang="en-GB" sz="2000" dirty="0">
                <a:latin typeface="Arial"/>
                <a:ea typeface="Times New Roman"/>
              </a:rPr>
              <a:t>IP Flow Mobility support for S2a and S2b Interfaces on stage 3 (CT1)</a:t>
            </a:r>
            <a:r>
              <a:rPr lang="en-GB" sz="2000" dirty="0" smtClean="0">
                <a:latin typeface="Arial" pitchFamily="34" charset="0"/>
                <a:cs typeface="Arial" pitchFamily="34" charset="0"/>
              </a:rPr>
              <a:t> [</a:t>
            </a:r>
            <a:r>
              <a:rPr lang="en-GB" sz="2000" dirty="0">
                <a:latin typeface="Arial"/>
                <a:ea typeface="Times New Roman"/>
              </a:rPr>
              <a:t>NBIFOM</a:t>
            </a:r>
            <a:r>
              <a:rPr lang="en-GB" sz="2000" dirty="0" smtClean="0">
                <a:latin typeface="Arial" pitchFamily="34" charset="0"/>
                <a:cs typeface="Arial" pitchFamily="34" charset="0"/>
              </a:rPr>
              <a:t>]</a:t>
            </a:r>
          </a:p>
          <a:p>
            <a:pPr lvl="0">
              <a:lnSpc>
                <a:spcPct val="80000"/>
              </a:lnSpc>
              <a:defRPr/>
            </a:pPr>
            <a:r>
              <a:rPr lang="en-GB" sz="2000" dirty="0"/>
              <a:t>CT4 has specified a new PDN Connection Charging ID over the S5/S8 and S2a/S2b interfaces, to enable correlations of CDRs for NB-IFOM PDN connections. A few other minor alignment CRs were also agreed.</a:t>
            </a:r>
            <a:r>
              <a:rPr lang="en-GB" sz="2000" b="1" dirty="0"/>
              <a:t> </a:t>
            </a:r>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8411212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0282" y="1023753"/>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.2.7 </a:t>
            </a:r>
            <a:r>
              <a:rPr lang="en-GB" sz="2000" dirty="0">
                <a:latin typeface="Arial"/>
                <a:ea typeface="Times New Roman"/>
              </a:rPr>
              <a:t>CT aspects of enhancements to Proximity-based Services extensions (CT1)</a:t>
            </a:r>
            <a:r>
              <a:rPr lang="en-GB" sz="2000" dirty="0" smtClean="0">
                <a:latin typeface="Arial" pitchFamily="34" charset="0"/>
                <a:cs typeface="Arial" pitchFamily="34" charset="0"/>
              </a:rPr>
              <a:t> [</a:t>
            </a:r>
            <a:r>
              <a:rPr lang="en-GB" sz="2000" dirty="0" err="1">
                <a:latin typeface="Arial"/>
                <a:ea typeface="Times New Roman"/>
              </a:rPr>
              <a:t>eProSe</a:t>
            </a:r>
            <a:r>
              <a:rPr lang="en-GB" sz="2000" dirty="0">
                <a:latin typeface="Arial"/>
                <a:ea typeface="Times New Roman"/>
              </a:rPr>
              <a:t>-Ext-CT</a:t>
            </a:r>
            <a:r>
              <a:rPr lang="en-GB" sz="2000" dirty="0" smtClean="0">
                <a:latin typeface="Arial" pitchFamily="34" charset="0"/>
                <a:cs typeface="Arial" pitchFamily="34" charset="0"/>
              </a:rPr>
              <a:t>]</a:t>
            </a:r>
          </a:p>
          <a:p>
            <a:pPr lvl="0"/>
            <a:r>
              <a:rPr lang="en-GB" sz="2000" dirty="0"/>
              <a:t>The remaining work defined in the exception sheet was covered in this meeting with a 100% achievement of the WI for the CT4 </a:t>
            </a:r>
            <a:r>
              <a:rPr lang="en-GB" sz="2000" dirty="0" smtClean="0"/>
              <a:t>part</a:t>
            </a:r>
            <a:endParaRPr lang="en-GB" sz="2000" dirty="0"/>
          </a:p>
          <a:p>
            <a:pPr lvl="0"/>
            <a:r>
              <a:rPr lang="en-GB" sz="2000" dirty="0"/>
              <a:t>Description of </a:t>
            </a:r>
            <a:r>
              <a:rPr lang="en-GB" sz="2000" dirty="0" err="1"/>
              <a:t>ProSe</a:t>
            </a:r>
            <a:r>
              <a:rPr lang="en-GB" sz="2000" dirty="0"/>
              <a:t> Application Code Prefix and Suffix in TS 23.003;</a:t>
            </a:r>
          </a:p>
          <a:p>
            <a:pPr lvl="0"/>
            <a:r>
              <a:rPr lang="en-GB" sz="2000" dirty="0"/>
              <a:t>Two new procedures for </a:t>
            </a:r>
            <a:r>
              <a:rPr lang="en-GB" sz="2000" dirty="0" err="1"/>
              <a:t>ProSe</a:t>
            </a:r>
            <a:r>
              <a:rPr lang="en-GB" sz="2000" dirty="0"/>
              <a:t> Direct Discovery Authorization Update and </a:t>
            </a:r>
            <a:r>
              <a:rPr lang="en-GB" sz="2000" dirty="0" err="1"/>
              <a:t>ProSe</a:t>
            </a:r>
            <a:r>
              <a:rPr lang="en-GB" sz="2000" dirty="0"/>
              <a:t> Direct Discovery Authorization Update Result are introduced to support change of authorization in VPLMN/local PLMN and the reporting of the outcome of Authorisation update in VPLMN/local PLMN to the HPLMN;</a:t>
            </a:r>
          </a:p>
          <a:p>
            <a:pPr lvl="0"/>
            <a:r>
              <a:rPr lang="en-GB" sz="2000" dirty="0"/>
              <a:t>Designation of the announcing PLMN was changed” to account for the fact that the UE can announce in a PLMN that is not its registered PLMN;</a:t>
            </a:r>
          </a:p>
          <a:p>
            <a:pPr lvl="0"/>
            <a:r>
              <a:rPr lang="en-GB" sz="2000" dirty="0"/>
              <a:t>Update of the procedure description for discovery authorization to include the sending and receiving of security materials</a:t>
            </a:r>
          </a:p>
          <a:p>
            <a:pPr lvl="0"/>
            <a:r>
              <a:rPr lang="en-GB" sz="2000" dirty="0"/>
              <a:t>Update of the discovery authorization procedure to indicate that the prefix/suffix may be included for announce authorization request;</a:t>
            </a:r>
          </a:p>
          <a:p>
            <a:pPr lvl="0"/>
            <a:r>
              <a:rPr lang="en-GB" sz="2000" dirty="0"/>
              <a:t>Update of the discovery authorization to cover the discovery update procedures.</a:t>
            </a:r>
          </a:p>
          <a:p>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7266507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01965" y="1214253"/>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a:t>
            </a:r>
            <a:r>
              <a:rPr lang="en-GB" sz="2000" dirty="0">
                <a:latin typeface="Arial" pitchFamily="34" charset="0"/>
                <a:cs typeface="Arial" pitchFamily="34" charset="0"/>
              </a:rPr>
              <a:t>9 Support of Emergency services over WLAN – phase 1 (CT1) [SEW1-CT]</a:t>
            </a:r>
          </a:p>
          <a:p>
            <a:pPr>
              <a:lnSpc>
                <a:spcPct val="80000"/>
              </a:lnSpc>
              <a:defRPr/>
            </a:pPr>
            <a:endParaRPr lang="en-GB" sz="2000" dirty="0">
              <a:latin typeface="Arial" pitchFamily="34" charset="0"/>
              <a:cs typeface="Arial" pitchFamily="34" charset="0"/>
            </a:endParaRPr>
          </a:p>
          <a:p>
            <a:pPr lvl="0">
              <a:lnSpc>
                <a:spcPct val="80000"/>
              </a:lnSpc>
              <a:defRPr/>
            </a:pPr>
            <a:r>
              <a:rPr lang="en-GB" sz="2000" dirty="0" smtClean="0"/>
              <a:t>CT4 </a:t>
            </a:r>
            <a:r>
              <a:rPr lang="en-GB" sz="2000" dirty="0"/>
              <a:t>has specified </a:t>
            </a:r>
            <a:r>
              <a:rPr lang="en-GB" sz="2000" dirty="0" err="1"/>
              <a:t>SWm</a:t>
            </a:r>
            <a:r>
              <a:rPr lang="en-GB" sz="2000" dirty="0"/>
              <a:t> protocol extensions (Authorization procedure) to enable the </a:t>
            </a:r>
            <a:r>
              <a:rPr lang="en-GB" sz="2000" dirty="0" err="1"/>
              <a:t>ePDG</a:t>
            </a:r>
            <a:r>
              <a:rPr lang="en-GB" sz="2000" dirty="0"/>
              <a:t> to retrieve the most up to date user's WLAN location information known at the 3GPP AAA server when the </a:t>
            </a:r>
            <a:r>
              <a:rPr lang="en-GB" sz="2000" dirty="0" err="1"/>
              <a:t>ePDG</a:t>
            </a:r>
            <a:r>
              <a:rPr lang="en-GB" sz="2000" dirty="0"/>
              <a:t> needs to report User Location Information to the PGW and the </a:t>
            </a:r>
            <a:r>
              <a:rPr lang="en-GB" sz="2000" dirty="0" err="1"/>
              <a:t>ePDG</a:t>
            </a:r>
            <a:r>
              <a:rPr lang="en-GB" sz="2000" dirty="0"/>
              <a:t> has detected a change of the outer IP address of the UE.</a:t>
            </a: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984161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976861"/>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.2.10 </a:t>
            </a:r>
            <a:r>
              <a:rPr lang="en-GB" sz="2000" dirty="0" err="1">
                <a:latin typeface="Arial"/>
                <a:ea typeface="Times New Roman"/>
              </a:rPr>
              <a:t>eDRX</a:t>
            </a:r>
            <a:r>
              <a:rPr lang="en-GB" sz="2000" dirty="0" smtClean="0">
                <a:latin typeface="Arial"/>
                <a:ea typeface="Times New Roman"/>
              </a:rPr>
              <a:t> </a:t>
            </a:r>
            <a:r>
              <a:rPr lang="en-GB" sz="2000" dirty="0" smtClean="0">
                <a:latin typeface="Arial" pitchFamily="34" charset="0"/>
                <a:cs typeface="Arial" pitchFamily="34" charset="0"/>
              </a:rPr>
              <a:t> [</a:t>
            </a:r>
            <a:r>
              <a:rPr lang="en-GB" sz="2000" dirty="0" err="1">
                <a:latin typeface="Arial"/>
                <a:ea typeface="Times New Roman"/>
              </a:rPr>
              <a:t>eDRX</a:t>
            </a:r>
            <a:r>
              <a:rPr lang="en-GB" sz="2000" dirty="0" smtClean="0">
                <a:latin typeface="Arial" pitchFamily="34" charset="0"/>
                <a:cs typeface="Arial" pitchFamily="34" charset="0"/>
              </a:rPr>
              <a:t>]</a:t>
            </a:r>
          </a:p>
          <a:p>
            <a:pPr lvl="0">
              <a:lnSpc>
                <a:spcPct val="80000"/>
              </a:lnSpc>
              <a:defRPr/>
            </a:pPr>
            <a:r>
              <a:rPr lang="en-US" sz="2000" dirty="0"/>
              <a:t>CT4 has finalized the specification of MT SMS enhancements for the PS domain for  UEs using extended idle mode DRX. A new Alert procedure has been defined from the MME/SGSN to the SMS-GMSC to enable the immediate retransmission of pending MT SMS at the SMS-GMSC, when the UE originates NAS </a:t>
            </a:r>
            <a:r>
              <a:rPr lang="en-US" sz="2000" dirty="0" err="1"/>
              <a:t>signalling</a:t>
            </a:r>
            <a:r>
              <a:rPr lang="en-US" sz="2000" dirty="0"/>
              <a:t> or moves to another MME/SGSN before its next paging occasion.</a:t>
            </a:r>
            <a:endParaRPr lang="en-GB" sz="2000" dirty="0"/>
          </a:p>
          <a:p>
            <a:pPr>
              <a:lnSpc>
                <a:spcPct val="80000"/>
              </a:lnSpc>
              <a:defRPr/>
            </a:pPr>
            <a:endParaRPr lang="en-GB" sz="2000" dirty="0" smtClean="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1709083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515937"/>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43349" y="932935"/>
            <a:ext cx="8733976" cy="5415147"/>
          </a:xfrm>
        </p:spPr>
        <p:txBody>
          <a:bodyPr/>
          <a:lstStyle/>
          <a:p>
            <a:pPr>
              <a:lnSpc>
                <a:spcPct val="80000"/>
              </a:lnSpc>
              <a:defRPr/>
            </a:pPr>
            <a:r>
              <a:rPr lang="en-GB" sz="1600" dirty="0">
                <a:latin typeface="Arial" pitchFamily="34" charset="0"/>
                <a:cs typeface="Arial" pitchFamily="34" charset="0"/>
              </a:rPr>
              <a:t>7</a:t>
            </a:r>
            <a:r>
              <a:rPr lang="en-GB" sz="1600" dirty="0" smtClean="0">
                <a:latin typeface="Arial" pitchFamily="34" charset="0"/>
                <a:cs typeface="Arial" pitchFamily="34" charset="0"/>
              </a:rPr>
              <a:t>.</a:t>
            </a:r>
            <a:r>
              <a:rPr lang="en-GB" sz="1600" dirty="0">
                <a:latin typeface="Arial" pitchFamily="34" charset="0"/>
                <a:cs typeface="Arial" pitchFamily="34" charset="0"/>
              </a:rPr>
              <a:t>2.11 Mission Critical Push To Talk over LTE protocol aspects (CT1) [MCPTT-CT</a:t>
            </a:r>
            <a:r>
              <a:rPr lang="en-GB" sz="1600" dirty="0" smtClean="0">
                <a:latin typeface="Arial" pitchFamily="34" charset="0"/>
                <a:cs typeface="Arial" pitchFamily="34" charset="0"/>
              </a:rPr>
              <a:t>]</a:t>
            </a:r>
          </a:p>
          <a:p>
            <a:pPr lvl="0"/>
            <a:r>
              <a:rPr lang="en-GB" sz="1600" dirty="0">
                <a:latin typeface="Arial" pitchFamily="34" charset="0"/>
                <a:cs typeface="Arial" pitchFamily="34" charset="0"/>
              </a:rPr>
              <a:t>CT4 specified that the </a:t>
            </a:r>
            <a:r>
              <a:rPr lang="en-GB" sz="1600" dirty="0" err="1">
                <a:latin typeface="Arial" pitchFamily="34" charset="0"/>
                <a:cs typeface="Arial" pitchFamily="34" charset="0"/>
              </a:rPr>
              <a:t>Cx</a:t>
            </a:r>
            <a:r>
              <a:rPr lang="en-GB" sz="1600" dirty="0">
                <a:latin typeface="Arial" pitchFamily="34" charset="0"/>
                <a:cs typeface="Arial" pitchFamily="34" charset="0"/>
              </a:rPr>
              <a:t> interface (TS 29.228) is used for the AAA-1 reference point between the SIP core and the SIP database.</a:t>
            </a:r>
          </a:p>
          <a:p>
            <a:pPr lvl="0"/>
            <a:r>
              <a:rPr lang="en-GB" sz="1600" dirty="0">
                <a:latin typeface="Arial" pitchFamily="34" charset="0"/>
                <a:cs typeface="Arial" pitchFamily="34" charset="0"/>
              </a:rPr>
              <a:t>Regarding the MCPP-2 and CSC-13 interfaces to access the MCPTT User Database from a MCPTT server and the Configuration Management server:</a:t>
            </a:r>
          </a:p>
          <a:p>
            <a:pPr lvl="1"/>
            <a:r>
              <a:rPr lang="en-GB" sz="1400" dirty="0" smtClean="0">
                <a:latin typeface="Arial" pitchFamily="34" charset="0"/>
                <a:cs typeface="Arial" pitchFamily="34" charset="0"/>
              </a:rPr>
              <a:t>The </a:t>
            </a:r>
            <a:r>
              <a:rPr lang="en-GB" sz="1400" dirty="0" err="1">
                <a:latin typeface="Arial" pitchFamily="34" charset="0"/>
                <a:cs typeface="Arial" pitchFamily="34" charset="0"/>
              </a:rPr>
              <a:t>Ud</a:t>
            </a:r>
            <a:r>
              <a:rPr lang="en-GB" sz="1400" dirty="0">
                <a:latin typeface="Arial" pitchFamily="34" charset="0"/>
                <a:cs typeface="Arial" pitchFamily="34" charset="0"/>
              </a:rPr>
              <a:t> interface is retained as an option to access the MCPTT user Database when UDC architecture is </a:t>
            </a:r>
            <a:r>
              <a:rPr lang="en-GB" sz="1400" dirty="0" smtClean="0">
                <a:latin typeface="Arial" pitchFamily="34" charset="0"/>
                <a:cs typeface="Arial" pitchFamily="34" charset="0"/>
              </a:rPr>
              <a:t>deployed.</a:t>
            </a:r>
            <a:endParaRPr lang="en-GB" sz="1400" dirty="0">
              <a:latin typeface="Arial" pitchFamily="34" charset="0"/>
              <a:cs typeface="Arial" pitchFamily="34" charset="0"/>
            </a:endParaRPr>
          </a:p>
          <a:p>
            <a:pPr lvl="1"/>
            <a:r>
              <a:rPr lang="en-GB" sz="1400" dirty="0" smtClean="0">
                <a:latin typeface="Arial" pitchFamily="34" charset="0"/>
                <a:cs typeface="Arial" pitchFamily="34" charset="0"/>
              </a:rPr>
              <a:t>The </a:t>
            </a:r>
            <a:r>
              <a:rPr lang="en-GB" sz="1400" dirty="0">
                <a:latin typeface="Arial" pitchFamily="34" charset="0"/>
                <a:cs typeface="Arial" pitchFamily="34" charset="0"/>
              </a:rPr>
              <a:t>principle to have a LDAP data model over this </a:t>
            </a:r>
            <a:r>
              <a:rPr lang="en-GB" sz="1400" dirty="0" err="1">
                <a:latin typeface="Arial" pitchFamily="34" charset="0"/>
                <a:cs typeface="Arial" pitchFamily="34" charset="0"/>
              </a:rPr>
              <a:t>Ud</a:t>
            </a:r>
            <a:r>
              <a:rPr lang="en-GB" sz="1400" dirty="0">
                <a:latin typeface="Arial" pitchFamily="34" charset="0"/>
                <a:cs typeface="Arial" pitchFamily="34" charset="0"/>
              </a:rPr>
              <a:t> interface was </a:t>
            </a:r>
            <a:r>
              <a:rPr lang="en-GB" sz="1400" dirty="0" smtClean="0">
                <a:latin typeface="Arial" pitchFamily="34" charset="0"/>
                <a:cs typeface="Arial" pitchFamily="34" charset="0"/>
              </a:rPr>
              <a:t>accepted </a:t>
            </a:r>
            <a:r>
              <a:rPr lang="en-GB" sz="1400" dirty="0">
                <a:latin typeface="Arial" pitchFamily="34" charset="0"/>
                <a:cs typeface="Arial" pitchFamily="34" charset="0"/>
              </a:rPr>
              <a:t>but no CR was produced, as </a:t>
            </a:r>
            <a:r>
              <a:rPr lang="en-GB" sz="1400" dirty="0" smtClean="0">
                <a:latin typeface="Arial" pitchFamily="34" charset="0"/>
                <a:cs typeface="Arial" pitchFamily="34" charset="0"/>
              </a:rPr>
              <a:t>CT4 is awaiting </a:t>
            </a:r>
            <a:r>
              <a:rPr lang="en-GB" sz="1400" dirty="0">
                <a:latin typeface="Arial" pitchFamily="34" charset="0"/>
                <a:cs typeface="Arial" pitchFamily="34" charset="0"/>
              </a:rPr>
              <a:t>the CT1 final </a:t>
            </a:r>
            <a:r>
              <a:rPr lang="en-GB" sz="1400" dirty="0" smtClean="0">
                <a:latin typeface="Arial" pitchFamily="34" charset="0"/>
                <a:cs typeface="Arial" pitchFamily="34" charset="0"/>
              </a:rPr>
              <a:t>output on </a:t>
            </a:r>
            <a:r>
              <a:rPr lang="en-GB" sz="1400" dirty="0">
                <a:latin typeface="Arial" pitchFamily="34" charset="0"/>
                <a:cs typeface="Arial" pitchFamily="34" charset="0"/>
              </a:rPr>
              <a:t>the XML files to be transferred over these interfaces, in particular about the handling of multiple MCPTT profiles for </a:t>
            </a:r>
            <a:r>
              <a:rPr lang="en-GB" sz="1400" dirty="0" smtClean="0">
                <a:latin typeface="Arial" pitchFamily="34" charset="0"/>
                <a:cs typeface="Arial" pitchFamily="34" charset="0"/>
              </a:rPr>
              <a:t>the </a:t>
            </a:r>
            <a:r>
              <a:rPr lang="en-GB" sz="1400" dirty="0">
                <a:latin typeface="Arial" pitchFamily="34" charset="0"/>
                <a:cs typeface="Arial" pitchFamily="34" charset="0"/>
              </a:rPr>
              <a:t>same MCPPT user.</a:t>
            </a:r>
          </a:p>
          <a:p>
            <a:pPr lvl="1"/>
            <a:r>
              <a:rPr lang="en-GB" sz="1400" dirty="0" smtClean="0">
                <a:latin typeface="Arial" pitchFamily="34" charset="0"/>
                <a:cs typeface="Arial" pitchFamily="34" charset="0"/>
              </a:rPr>
              <a:t>For </a:t>
            </a:r>
            <a:r>
              <a:rPr lang="en-GB" sz="1400" dirty="0">
                <a:latin typeface="Arial" pitchFamily="34" charset="0"/>
                <a:cs typeface="Arial" pitchFamily="34" charset="0"/>
              </a:rPr>
              <a:t>the Diameter based solution, there was a debate between a </a:t>
            </a:r>
            <a:r>
              <a:rPr lang="en-GB" sz="1400" dirty="0" smtClean="0">
                <a:latin typeface="Arial" pitchFamily="34" charset="0"/>
                <a:cs typeface="Arial" pitchFamily="34" charset="0"/>
              </a:rPr>
              <a:t>specification </a:t>
            </a:r>
            <a:r>
              <a:rPr lang="en-GB" sz="1400" dirty="0">
                <a:latin typeface="Arial" pitchFamily="34" charset="0"/>
                <a:cs typeface="Arial" pitchFamily="34" charset="0"/>
              </a:rPr>
              <a:t>based on the reuse as much as possible of the </a:t>
            </a:r>
            <a:r>
              <a:rPr lang="en-GB" sz="1400" dirty="0" err="1">
                <a:latin typeface="Arial" pitchFamily="34" charset="0"/>
                <a:cs typeface="Arial" pitchFamily="34" charset="0"/>
              </a:rPr>
              <a:t>Sh</a:t>
            </a:r>
            <a:r>
              <a:rPr lang="en-GB" sz="1400" dirty="0">
                <a:latin typeface="Arial" pitchFamily="34" charset="0"/>
                <a:cs typeface="Arial" pitchFamily="34" charset="0"/>
              </a:rPr>
              <a:t> procedures/ commands and AVPs </a:t>
            </a:r>
            <a:r>
              <a:rPr lang="en-GB" sz="1400" dirty="0" smtClean="0">
                <a:latin typeface="Arial" pitchFamily="34" charset="0"/>
                <a:cs typeface="Arial" pitchFamily="34" charset="0"/>
              </a:rPr>
              <a:t>and one creating </a:t>
            </a:r>
            <a:r>
              <a:rPr lang="en-GB" sz="1400" dirty="0">
                <a:latin typeface="Arial" pitchFamily="34" charset="0"/>
                <a:cs typeface="Arial" pitchFamily="34" charset="0"/>
              </a:rPr>
              <a:t>a new Diameter application with its own commands and new AVPs. To avoid entering a blocking situation, which would have </a:t>
            </a:r>
            <a:r>
              <a:rPr lang="en-GB" sz="1400" dirty="0" smtClean="0">
                <a:latin typeface="Arial" pitchFamily="34" charset="0"/>
                <a:cs typeface="Arial" pitchFamily="34" charset="0"/>
              </a:rPr>
              <a:t>endangered </a:t>
            </a:r>
            <a:r>
              <a:rPr lang="en-GB" sz="1400" dirty="0">
                <a:latin typeface="Arial" pitchFamily="34" charset="0"/>
                <a:cs typeface="Arial" pitchFamily="34" charset="0"/>
              </a:rPr>
              <a:t>the objective to have a TS for this </a:t>
            </a:r>
            <a:r>
              <a:rPr lang="en-GB" sz="1400" dirty="0" smtClean="0">
                <a:latin typeface="Arial" pitchFamily="34" charset="0"/>
                <a:cs typeface="Arial" pitchFamily="34" charset="0"/>
              </a:rPr>
              <a:t>meeting, it was decided that new would be best,</a:t>
            </a:r>
            <a:endParaRPr lang="en-GB" sz="1400" dirty="0">
              <a:latin typeface="Arial" pitchFamily="34" charset="0"/>
              <a:cs typeface="Arial" pitchFamily="34" charset="0"/>
            </a:endParaRPr>
          </a:p>
          <a:p>
            <a:pPr lvl="1"/>
            <a:r>
              <a:rPr lang="en-GB" sz="1400" dirty="0" smtClean="0">
                <a:latin typeface="Arial" pitchFamily="34" charset="0"/>
                <a:cs typeface="Arial" pitchFamily="34" charset="0"/>
              </a:rPr>
              <a:t>A </a:t>
            </a:r>
            <a:r>
              <a:rPr lang="en-GB" sz="1400" dirty="0">
                <a:latin typeface="Arial" pitchFamily="34" charset="0"/>
                <a:cs typeface="Arial" pitchFamily="34" charset="0"/>
              </a:rPr>
              <a:t>new TS (Diameter Data Management Applications) describing the Diameter application, the procedures/ commands and AVPs to be used over MPPTT-2 and CSC-13 is under email agreement and will be sent for information and approval to the CT Plenary. </a:t>
            </a:r>
          </a:p>
          <a:p>
            <a:pPr lvl="1"/>
            <a:r>
              <a:rPr lang="en-GB" sz="1400" dirty="0" smtClean="0">
                <a:latin typeface="Arial" pitchFamily="34" charset="0"/>
                <a:cs typeface="Arial" pitchFamily="34" charset="0"/>
              </a:rPr>
              <a:t>An </a:t>
            </a:r>
            <a:r>
              <a:rPr lang="en-GB" sz="1400" dirty="0">
                <a:latin typeface="Arial" pitchFamily="34" charset="0"/>
                <a:cs typeface="Arial" pitchFamily="34" charset="0"/>
              </a:rPr>
              <a:t>objective is that this new Diameter application should be reusable for future other Mission Critical applications and more generally to other applications for their access to user application level data stored in an external database.</a:t>
            </a:r>
          </a:p>
          <a:p>
            <a:pPr lvl="0"/>
            <a:r>
              <a:rPr lang="en-GB" sz="1600" dirty="0">
                <a:latin typeface="Arial" pitchFamily="34" charset="0"/>
                <a:cs typeface="Arial" pitchFamily="34" charset="0"/>
              </a:rPr>
              <a:t>The MCPTT-CT WI for the CT4 part is completed at 100%.</a:t>
            </a:r>
          </a:p>
          <a:p>
            <a:pPr>
              <a:lnSpc>
                <a:spcPct val="80000"/>
              </a:lnSpc>
              <a:defRPr/>
            </a:pPr>
            <a:endParaRPr lang="en-GB" sz="1600" dirty="0">
              <a:latin typeface="Arial" pitchFamily="34" charset="0"/>
              <a:cs typeface="Arial" pitchFamily="34" charset="0"/>
            </a:endParaRPr>
          </a:p>
          <a:p>
            <a:endParaRPr lang="en-GB" sz="1600" dirty="0">
              <a:latin typeface="Arial" pitchFamily="34" charset="0"/>
              <a:cs typeface="Arial" pitchFamily="34" charset="0"/>
            </a:endParaRPr>
          </a:p>
          <a:p>
            <a:pPr marL="0" indent="0">
              <a:buNone/>
            </a:pPr>
            <a:r>
              <a:rPr lang="en-GB" sz="1600" dirty="0">
                <a:latin typeface="Arial" pitchFamily="34" charset="0"/>
                <a:cs typeface="Arial" pitchFamily="34" charset="0"/>
              </a:rPr>
              <a:t> </a:t>
            </a:r>
          </a:p>
          <a:p>
            <a:pPr>
              <a:lnSpc>
                <a:spcPct val="80000"/>
              </a:lnSpc>
              <a:defRPr/>
            </a:pPr>
            <a:endParaRPr lang="en-GB" sz="1600" dirty="0" smtClean="0">
              <a:latin typeface="Arial" pitchFamily="34" charset="0"/>
              <a:cs typeface="Arial" pitchFamily="34" charset="0"/>
            </a:endParaRPr>
          </a:p>
          <a:p>
            <a:pPr>
              <a:lnSpc>
                <a:spcPct val="80000"/>
              </a:lnSpc>
              <a:defRPr/>
            </a:pPr>
            <a:endParaRPr lang="en-GB" sz="1600" dirty="0" smtClean="0">
              <a:latin typeface="Arial" pitchFamily="34" charset="0"/>
              <a:cs typeface="Arial" pitchFamily="34" charset="0"/>
            </a:endParaRPr>
          </a:p>
          <a:p>
            <a:pPr lvl="1"/>
            <a:endParaRPr lang="en-GB" sz="1600" dirty="0">
              <a:latin typeface="Arial" pitchFamily="34" charset="0"/>
              <a:cs typeface="Arial" pitchFamily="34" charset="0"/>
            </a:endParaRPr>
          </a:p>
          <a:p>
            <a:pPr>
              <a:lnSpc>
                <a:spcPct val="80000"/>
              </a:lnSpc>
              <a:defRPr/>
            </a:pPr>
            <a:endParaRPr lang="en-GB" altLang="ko-KR" sz="1600" dirty="0" smtClean="0">
              <a:latin typeface="Arial" pitchFamily="34" charset="0"/>
              <a:ea typeface="굴림" pitchFamily="34" charset="-127"/>
              <a:cs typeface="Arial" pitchFamily="34" charset="0"/>
            </a:endParaRPr>
          </a:p>
          <a:p>
            <a:pPr>
              <a:lnSpc>
                <a:spcPct val="80000"/>
              </a:lnSpc>
              <a:buFontTx/>
              <a:buNone/>
              <a:defRPr/>
            </a:pPr>
            <a:endParaRPr lang="en-GB" sz="1600" dirty="0" smtClean="0">
              <a:latin typeface="Arial" pitchFamily="34" charset="0"/>
              <a:cs typeface="Arial" pitchFamily="34" charset="0"/>
            </a:endParaRPr>
          </a:p>
        </p:txBody>
      </p:sp>
    </p:spTree>
    <p:extLst>
      <p:ext uri="{BB962C8B-B14F-4D97-AF65-F5344CB8AC3E}">
        <p14:creationId xmlns:p14="http://schemas.microsoft.com/office/powerpoint/2010/main" val="1517905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75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mj-lt"/>
                <a:cs typeface="Arial" charset="0"/>
              </a:rPr>
              <a:t>TSG CT WG</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Statistics</a:t>
            </a:r>
          </a:p>
        </p:txBody>
      </p:sp>
      <p:sp>
        <p:nvSpPr>
          <p:cNvPr id="17411" name="Rectangle 3"/>
          <p:cNvSpPr>
            <a:spLocks noChangeArrowheads="1"/>
          </p:cNvSpPr>
          <p:nvPr/>
        </p:nvSpPr>
        <p:spPr bwMode="auto">
          <a:xfrm>
            <a:off x="258762" y="911906"/>
            <a:ext cx="8433975" cy="546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Arial" pitchFamily="34" charset="0"/>
                <a:cs typeface="Arial" pitchFamily="34" charset="0"/>
              </a:rPr>
              <a:t> TSG CT WG</a:t>
            </a:r>
            <a:r>
              <a:rPr lang="de-DE" altLang="de-DE" sz="2800" dirty="0">
                <a:latin typeface="Arial" pitchFamily="34" charset="0"/>
                <a:cs typeface="Arial" pitchFamily="34" charset="0"/>
              </a:rPr>
              <a:t>4</a:t>
            </a:r>
            <a:r>
              <a:rPr lang="en-US" altLang="de-DE" sz="2800" dirty="0">
                <a:latin typeface="Arial" pitchFamily="34" charset="0"/>
                <a:cs typeface="Arial" pitchFamily="34" charset="0"/>
              </a:rPr>
              <a:t> statistics</a:t>
            </a:r>
            <a:r>
              <a:rPr lang="en-US" altLang="de-DE" sz="2800" dirty="0" smtClean="0">
                <a:latin typeface="Arial" pitchFamily="34" charset="0"/>
                <a:cs typeface="Arial" pitchFamily="34" charset="0"/>
              </a:rPr>
              <a:t>:</a:t>
            </a: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400" dirty="0" smtClean="0">
                <a:solidFill>
                  <a:srgbClr val="FF0000"/>
                </a:solidFill>
                <a:latin typeface="Arial" pitchFamily="34" charset="0"/>
                <a:cs typeface="Arial" pitchFamily="34" charset="0"/>
              </a:rPr>
              <a:t>154</a:t>
            </a:r>
            <a:r>
              <a:rPr lang="en-US" altLang="de-DE" sz="2400" dirty="0" smtClean="0">
                <a:latin typeface="Arial" pitchFamily="34" charset="0"/>
                <a:cs typeface="Arial" pitchFamily="34" charset="0"/>
              </a:rPr>
              <a:t> Change </a:t>
            </a:r>
            <a:r>
              <a:rPr lang="en-US" altLang="de-DE" sz="2400" dirty="0">
                <a:latin typeface="Arial" pitchFamily="34" charset="0"/>
                <a:cs typeface="Arial" pitchFamily="34" charset="0"/>
              </a:rPr>
              <a:t>Requests agreed</a:t>
            </a:r>
            <a:endParaRPr lang="nb-NO"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400" dirty="0" smtClean="0">
                <a:latin typeface="Arial" pitchFamily="34" charset="0"/>
                <a:cs typeface="Arial" pitchFamily="34" charset="0"/>
              </a:rPr>
              <a:t>Rel-14 </a:t>
            </a:r>
            <a:r>
              <a:rPr lang="nb-NO" altLang="de-DE" sz="2400" dirty="0">
                <a:latin typeface="Arial" pitchFamily="34" charset="0"/>
                <a:cs typeface="Arial" pitchFamily="34" charset="0"/>
              </a:rPr>
              <a:t>Work Items / Study Items </a:t>
            </a:r>
            <a:r>
              <a:rPr lang="nb-NO" altLang="de-DE" sz="2400" dirty="0" smtClean="0">
                <a:latin typeface="Arial" pitchFamily="34" charset="0"/>
                <a:cs typeface="Arial" pitchFamily="34" charset="0"/>
              </a:rPr>
              <a:t>approved</a:t>
            </a:r>
          </a:p>
          <a:p>
            <a:pPr marL="1200150" lvl="2" indent="-285750" eaLnBrk="1" hangingPunct="1">
              <a:lnSpc>
                <a:spcPct val="90000"/>
              </a:lnSpc>
              <a:spcBef>
                <a:spcPct val="20000"/>
              </a:spcBef>
              <a:buClr>
                <a:srgbClr val="C00000"/>
              </a:buClr>
              <a:buFont typeface="Arial" charset="0"/>
              <a:buChar char="•"/>
              <a:defRPr/>
            </a:pPr>
            <a:r>
              <a:rPr lang="nb-NO" altLang="de-DE" sz="2400" dirty="0">
                <a:solidFill>
                  <a:srgbClr val="FF0000"/>
                </a:solidFill>
                <a:latin typeface="Arial" pitchFamily="34" charset="0"/>
                <a:cs typeface="Arial" pitchFamily="34" charset="0"/>
              </a:rPr>
              <a:t>2</a:t>
            </a:r>
            <a:r>
              <a:rPr lang="nb-NO" altLang="de-DE" sz="2400" dirty="0">
                <a:latin typeface="Arial" pitchFamily="34" charset="0"/>
                <a:cs typeface="Arial" pitchFamily="34" charset="0"/>
              </a:rPr>
              <a:t> new Work Item(s) </a:t>
            </a:r>
            <a:endParaRPr lang="nb-NO" altLang="de-DE" sz="2400" dirty="0" smtClean="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400" dirty="0" smtClean="0">
                <a:latin typeface="Arial" pitchFamily="34" charset="0"/>
                <a:cs typeface="Arial" pitchFamily="34" charset="0"/>
              </a:rPr>
              <a:t>Rel-? </a:t>
            </a:r>
            <a:r>
              <a:rPr lang="nb-NO" altLang="de-DE" sz="2400" dirty="0">
                <a:latin typeface="Arial" pitchFamily="34" charset="0"/>
                <a:cs typeface="Arial" pitchFamily="34" charset="0"/>
              </a:rPr>
              <a:t>Work Items / Study Items </a:t>
            </a:r>
            <a:r>
              <a:rPr lang="nb-NO" altLang="de-DE" sz="2400" dirty="0" smtClean="0">
                <a:latin typeface="Arial" pitchFamily="34" charset="0"/>
                <a:cs typeface="Arial" pitchFamily="34" charset="0"/>
              </a:rPr>
              <a:t>approved</a:t>
            </a:r>
            <a:endParaRPr lang="nb-NO" altLang="de-DE" sz="2400" dirty="0">
              <a:latin typeface="Arial" pitchFamily="34" charset="0"/>
              <a:cs typeface="Arial" pitchFamily="34" charset="0"/>
            </a:endParaRPr>
          </a:p>
          <a:p>
            <a:pPr marL="1257300" lvl="2" indent="-342900" eaLnBrk="1" hangingPunct="1">
              <a:lnSpc>
                <a:spcPct val="90000"/>
              </a:lnSpc>
              <a:spcBef>
                <a:spcPct val="20000"/>
              </a:spcBef>
              <a:buClr>
                <a:srgbClr val="FF0000"/>
              </a:buClr>
              <a:buFont typeface="Arial" pitchFamily="34" charset="0"/>
              <a:buChar char="•"/>
              <a:defRPr/>
            </a:pPr>
            <a:r>
              <a:rPr lang="nb-NO" altLang="de-DE" sz="2000" dirty="0" smtClean="0">
                <a:solidFill>
                  <a:srgbClr val="FF0000"/>
                </a:solidFill>
                <a:latin typeface="Arial" pitchFamily="34" charset="0"/>
                <a:cs typeface="Arial" pitchFamily="34" charset="0"/>
              </a:rPr>
              <a:t>1</a:t>
            </a:r>
            <a:r>
              <a:rPr lang="nb-NO" altLang="de-DE" sz="2000" dirty="0" smtClean="0">
                <a:latin typeface="Arial" pitchFamily="34" charset="0"/>
                <a:cs typeface="Arial" pitchFamily="34" charset="0"/>
              </a:rPr>
              <a:t> </a:t>
            </a:r>
            <a:r>
              <a:rPr lang="nb-NO" altLang="de-DE" sz="2000" dirty="0" smtClean="0">
                <a:latin typeface="Arial" pitchFamily="34" charset="0"/>
                <a:cs typeface="Arial" pitchFamily="34" charset="0"/>
              </a:rPr>
              <a:t>endorsed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 </a:t>
            </a:r>
            <a:endParaRPr lang="nb-NO"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400" dirty="0">
                <a:solidFill>
                  <a:srgbClr val="FF0000"/>
                </a:solidFill>
                <a:latin typeface="Arial" pitchFamily="34" charset="0"/>
                <a:cs typeface="Arial" pitchFamily="34" charset="0"/>
              </a:rPr>
              <a:t>1</a:t>
            </a:r>
            <a:r>
              <a:rPr lang="nb-NO" altLang="de-DE" sz="2400" dirty="0" smtClean="0">
                <a:latin typeface="Arial" pitchFamily="34" charset="0"/>
                <a:cs typeface="Arial" pitchFamily="34" charset="0"/>
              </a:rPr>
              <a:t> Rel-13 </a:t>
            </a:r>
            <a:r>
              <a:rPr lang="de-DE" altLang="de-DE" sz="2400" dirty="0" smtClean="0">
                <a:latin typeface="Arial" pitchFamily="34" charset="0"/>
                <a:cs typeface="Arial" pitchFamily="34" charset="0"/>
              </a:rPr>
              <a:t>TS/TRs</a:t>
            </a:r>
            <a:r>
              <a:rPr lang="nb-NO" altLang="de-DE" sz="2400" dirty="0" smtClean="0">
                <a:latin typeface="Arial" pitchFamily="34" charset="0"/>
                <a:cs typeface="Arial" pitchFamily="34" charset="0"/>
              </a:rPr>
              <a:t> </a:t>
            </a:r>
            <a:r>
              <a:rPr lang="nb-NO" altLang="de-DE" sz="2400" dirty="0">
                <a:latin typeface="Arial" pitchFamily="34" charset="0"/>
                <a:cs typeface="Arial" pitchFamily="34" charset="0"/>
              </a:rPr>
              <a:t>for approval </a:t>
            </a:r>
          </a:p>
          <a:p>
            <a:pPr marL="742950" lvl="1" indent="-285750" eaLnBrk="1" hangingPunct="1">
              <a:lnSpc>
                <a:spcPct val="90000"/>
              </a:lnSpc>
              <a:spcBef>
                <a:spcPct val="20000"/>
              </a:spcBef>
              <a:buClr>
                <a:srgbClr val="C00000"/>
              </a:buClr>
              <a:buFont typeface="Arial" charset="0"/>
              <a:buChar char="•"/>
              <a:defRPr/>
            </a:pPr>
            <a:r>
              <a:rPr lang="de-DE" altLang="de-DE" sz="2400" dirty="0">
                <a:solidFill>
                  <a:srgbClr val="FF0000"/>
                </a:solidFill>
                <a:latin typeface="Arial" pitchFamily="34" charset="0"/>
                <a:cs typeface="Arial" pitchFamily="34" charset="0"/>
              </a:rPr>
              <a:t>1</a:t>
            </a:r>
            <a:r>
              <a:rPr lang="nb-NO" altLang="de-DE" sz="2400" dirty="0" smtClean="0">
                <a:latin typeface="Arial" pitchFamily="34" charset="0"/>
                <a:cs typeface="Arial" pitchFamily="34" charset="0"/>
              </a:rPr>
              <a:t> Rel-13 </a:t>
            </a:r>
            <a:r>
              <a:rPr lang="de-DE" altLang="de-DE" sz="2400" dirty="0" smtClean="0">
                <a:latin typeface="Arial" pitchFamily="34" charset="0"/>
                <a:cs typeface="Arial" pitchFamily="34" charset="0"/>
              </a:rPr>
              <a:t>TS/TRs</a:t>
            </a:r>
            <a:r>
              <a:rPr lang="nb-NO" altLang="de-DE" sz="2400" dirty="0" smtClean="0">
                <a:latin typeface="Arial" pitchFamily="34" charset="0"/>
                <a:cs typeface="Arial" pitchFamily="34" charset="0"/>
              </a:rPr>
              <a:t> </a:t>
            </a:r>
            <a:r>
              <a:rPr lang="nb-NO" altLang="de-DE" sz="2400" dirty="0">
                <a:latin typeface="Arial" pitchFamily="34" charset="0"/>
                <a:cs typeface="Arial" pitchFamily="34" charset="0"/>
              </a:rPr>
              <a:t>for </a:t>
            </a:r>
            <a:r>
              <a:rPr lang="nb-NO" altLang="de-DE" sz="2400" dirty="0" smtClean="0">
                <a:latin typeface="Arial" pitchFamily="34" charset="0"/>
                <a:cs typeface="Arial" pitchFamily="34" charset="0"/>
              </a:rPr>
              <a:t>information and approval</a:t>
            </a: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CT4 MCPTT Ad-Hoc: </a:t>
            </a:r>
            <a:endParaRPr lang="en-US" altLang="de-DE" sz="24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de-DE" altLang="de-DE" sz="2400" dirty="0" smtClean="0">
                <a:solidFill>
                  <a:srgbClr val="FF0000"/>
                </a:solidFill>
                <a:latin typeface="Arial" pitchFamily="34" charset="0"/>
                <a:cs typeface="Arial" pitchFamily="34" charset="0"/>
              </a:rPr>
              <a:t>28</a:t>
            </a:r>
            <a:r>
              <a:rPr lang="de-DE" altLang="de-DE" sz="2400" dirty="0" smtClean="0">
                <a:latin typeface="Arial" pitchFamily="34" charset="0"/>
                <a:cs typeface="Arial" pitchFamily="34" charset="0"/>
              </a:rPr>
              <a:t> </a:t>
            </a:r>
            <a:r>
              <a:rPr lang="en-US" altLang="de-DE" sz="2400" dirty="0">
                <a:latin typeface="Arial" pitchFamily="34" charset="0"/>
                <a:cs typeface="Arial" pitchFamily="34" charset="0"/>
              </a:rPr>
              <a:t>Registered Participants</a:t>
            </a:r>
          </a:p>
          <a:p>
            <a:pPr marL="1200150" lvl="2"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a:t>
            </a:r>
            <a:r>
              <a:rPr lang="en-US" altLang="de-DE" sz="2400" dirty="0" smtClean="0">
                <a:solidFill>
                  <a:srgbClr val="FF0000"/>
                </a:solidFill>
                <a:latin typeface="Arial" pitchFamily="34" charset="0"/>
                <a:cs typeface="Arial" pitchFamily="34" charset="0"/>
              </a:rPr>
              <a:t>12</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Participants Attending</a:t>
            </a:r>
          </a:p>
          <a:p>
            <a:pPr marL="742950" lvl="1"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CT4#72: </a:t>
            </a:r>
            <a:endParaRPr lang="en-US" altLang="de-DE" sz="24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de-DE" altLang="de-DE" sz="2400" dirty="0" smtClean="0">
                <a:solidFill>
                  <a:srgbClr val="FF0000"/>
                </a:solidFill>
                <a:latin typeface="Arial" pitchFamily="34" charset="0"/>
                <a:cs typeface="Arial" pitchFamily="34" charset="0"/>
              </a:rPr>
              <a:t>87</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Registered Participants</a:t>
            </a:r>
          </a:p>
          <a:p>
            <a:pPr marL="1200150" lvl="2"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a:t>
            </a:r>
            <a:r>
              <a:rPr lang="en-US" altLang="de-DE" sz="2400" dirty="0">
                <a:solidFill>
                  <a:srgbClr val="FF0000"/>
                </a:solidFill>
                <a:latin typeface="Arial" pitchFamily="34" charset="0"/>
                <a:cs typeface="Arial" pitchFamily="34" charset="0"/>
              </a:rPr>
              <a:t>7</a:t>
            </a:r>
            <a:r>
              <a:rPr lang="en-US" altLang="de-DE" sz="2400" dirty="0" smtClean="0">
                <a:solidFill>
                  <a:srgbClr val="FF0000"/>
                </a:solidFill>
                <a:latin typeface="Arial" pitchFamily="34" charset="0"/>
                <a:cs typeface="Arial" pitchFamily="34" charset="0"/>
              </a:rPr>
              <a:t>0</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Participants Attending</a:t>
            </a:r>
          </a:p>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
        <p:nvSpPr>
          <p:cNvPr id="4" name="Rectangle 3"/>
          <p:cNvSpPr>
            <a:spLocks noChangeArrowheads="1"/>
          </p:cNvSpPr>
          <p:nvPr/>
        </p:nvSpPr>
        <p:spPr bwMode="auto">
          <a:xfrm>
            <a:off x="4821321" y="4761036"/>
            <a:ext cx="4180175" cy="172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a:t>
            </a:r>
            <a:r>
              <a:rPr lang="en-GB" sz="2000" dirty="0">
                <a:latin typeface="Arial" pitchFamily="34" charset="0"/>
                <a:cs typeface="Arial" pitchFamily="34" charset="0"/>
              </a:rPr>
              <a:t>12 Enhancements to WEBRTC interoperability stage 3 (CT1) [</a:t>
            </a:r>
            <a:r>
              <a:rPr lang="en-GB" sz="2000" dirty="0" err="1">
                <a:latin typeface="Arial" pitchFamily="34" charset="0"/>
                <a:cs typeface="Arial" pitchFamily="34" charset="0"/>
              </a:rPr>
              <a:t>eWebRTCi_CT</a:t>
            </a:r>
            <a:r>
              <a:rPr lang="en-GB" sz="2000" dirty="0">
                <a:latin typeface="Arial" pitchFamily="34" charset="0"/>
                <a:cs typeface="Arial" pitchFamily="34" charset="0"/>
              </a:rPr>
              <a:t>]</a:t>
            </a:r>
          </a:p>
          <a:p>
            <a:pPr lvl="0"/>
            <a:r>
              <a:rPr lang="en-US" sz="2000" dirty="0"/>
              <a:t>An agreed </a:t>
            </a:r>
            <a:r>
              <a:rPr lang="en-US" sz="2000" dirty="0" smtClean="0"/>
              <a:t>CR </a:t>
            </a:r>
            <a:r>
              <a:rPr lang="en-US" sz="2000" dirty="0"/>
              <a:t>adds WebRTC media plane optimization procedure for the </a:t>
            </a:r>
            <a:r>
              <a:rPr lang="en-US" sz="2000" dirty="0" err="1"/>
              <a:t>eP</a:t>
            </a:r>
            <a:r>
              <a:rPr lang="en-US" sz="2000" dirty="0"/>
              <a:t>-CSCF(IMS-ALG) into stage2 TS 23.334. Based on SDP signaling extensions defined by CT1, the </a:t>
            </a:r>
            <a:r>
              <a:rPr lang="en-US" sz="2000" dirty="0" err="1"/>
              <a:t>eP</a:t>
            </a:r>
            <a:r>
              <a:rPr lang="en-US" sz="2000" dirty="0"/>
              <a:t>-CSCF can recognize that WebRTC media can be transported transparently (from DTLS protocol layer upwards) between WebRTC Clients, and then configures the IMS-AGW accordingly. </a:t>
            </a:r>
            <a:endParaRPr lang="en-US" sz="2000" dirty="0" smtClean="0"/>
          </a:p>
          <a:p>
            <a:pPr lvl="0"/>
            <a:r>
              <a:rPr lang="en-US" sz="2000" dirty="0" smtClean="0"/>
              <a:t>Stage </a:t>
            </a:r>
            <a:r>
              <a:rPr lang="en-US" sz="2000" dirty="0"/>
              <a:t>3 CRs that clarify the transparent forwarding in TS 29.238 and TS 29.334 were also agreed</a:t>
            </a:r>
            <a:r>
              <a:rPr lang="en-US" sz="2000" dirty="0" smtClean="0"/>
              <a:t>.</a:t>
            </a:r>
          </a:p>
          <a:p>
            <a:pPr lvl="0"/>
            <a:r>
              <a:rPr lang="en-US" sz="2000" dirty="0" smtClean="0"/>
              <a:t>The </a:t>
            </a:r>
            <a:r>
              <a:rPr lang="en-US" sz="2000" dirty="0"/>
              <a:t>related Rel-13 work item is now considered complete.</a:t>
            </a:r>
            <a:endParaRPr lang="en-GB" sz="2000" dirty="0"/>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7360434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7.</a:t>
            </a:r>
            <a:r>
              <a:rPr lang="en-GB" sz="2000" dirty="0">
                <a:latin typeface="Arial" pitchFamily="34" charset="0"/>
                <a:cs typeface="Arial" pitchFamily="34" charset="0"/>
              </a:rPr>
              <a:t>2.14 Cellular Internet of Things (CT1) (CT1) [</a:t>
            </a:r>
            <a:r>
              <a:rPr lang="en-GB" sz="2000" dirty="0" err="1">
                <a:latin typeface="Arial" pitchFamily="34" charset="0"/>
                <a:cs typeface="Arial" pitchFamily="34" charset="0"/>
              </a:rPr>
              <a:t>CIoT</a:t>
            </a:r>
            <a:r>
              <a:rPr lang="en-GB" sz="2000" dirty="0" smtClean="0">
                <a:latin typeface="Arial" pitchFamily="34" charset="0"/>
                <a:cs typeface="Arial" pitchFamily="34" charset="0"/>
              </a:rPr>
              <a:t>]</a:t>
            </a:r>
          </a:p>
          <a:p>
            <a:pPr lvl="0"/>
            <a:r>
              <a:rPr lang="en-GB" sz="2000" dirty="0"/>
              <a:t>CT4 made good progress: the work is 65% complete, 33 CRs were agreed. The CT4 work is being coordinated by </a:t>
            </a:r>
            <a:r>
              <a:rPr lang="en-GB" sz="2000" dirty="0" smtClean="0"/>
              <a:t>Bruno Landais. </a:t>
            </a:r>
            <a:endParaRPr lang="en-GB" sz="2000" dirty="0"/>
          </a:p>
          <a:p>
            <a:pPr lvl="0"/>
            <a:r>
              <a:rPr lang="en-US" sz="2000" dirty="0"/>
              <a:t>Diameter has been retained for T6a for Non-IP Data Delivery.</a:t>
            </a:r>
            <a:endParaRPr lang="en-GB" sz="2000" dirty="0"/>
          </a:p>
          <a:p>
            <a:pPr lvl="0"/>
            <a:r>
              <a:rPr lang="en-GB" sz="2000" dirty="0" smtClean="0"/>
              <a:t>For S11-U </a:t>
            </a:r>
            <a:r>
              <a:rPr lang="en-GB" sz="2000" dirty="0"/>
              <a:t>tunnel </a:t>
            </a:r>
            <a:r>
              <a:rPr lang="en-GB" sz="2000" dirty="0" smtClean="0"/>
              <a:t>establishment, due to a significant majority, </a:t>
            </a:r>
            <a:r>
              <a:rPr lang="en-US" sz="2000" dirty="0" smtClean="0"/>
              <a:t>CT4 agreed a working assumption based on </a:t>
            </a:r>
            <a:r>
              <a:rPr lang="en-US" sz="2000" dirty="0"/>
              <a:t>the GTPv2 CR defining </a:t>
            </a:r>
            <a:r>
              <a:rPr lang="en-US" sz="2000" dirty="0" smtClean="0"/>
              <a:t>a new </a:t>
            </a:r>
            <a:r>
              <a:rPr lang="en-US" sz="2000" dirty="0"/>
              <a:t>S11-U F-TEIDs and enabling the establishment of the S11-U tunnel via a single </a:t>
            </a:r>
            <a:r>
              <a:rPr lang="en-US" sz="2000" dirty="0" err="1"/>
              <a:t>CSReq</a:t>
            </a:r>
            <a:r>
              <a:rPr lang="en-US" sz="2000" dirty="0"/>
              <a:t>/</a:t>
            </a:r>
            <a:r>
              <a:rPr lang="en-US" sz="2000" dirty="0" err="1"/>
              <a:t>Rsp</a:t>
            </a:r>
            <a:r>
              <a:rPr lang="en-US" sz="2000" dirty="0"/>
              <a:t> exchange</a:t>
            </a:r>
            <a:r>
              <a:rPr lang="en-US" sz="2000" dirty="0" smtClean="0"/>
              <a:t>. The CR was CT4 agreed bar </a:t>
            </a:r>
            <a:r>
              <a:rPr lang="en-US" sz="2000" dirty="0"/>
              <a:t>one </a:t>
            </a:r>
            <a:r>
              <a:rPr lang="en-US" sz="2000" dirty="0" smtClean="0"/>
              <a:t>company. </a:t>
            </a:r>
            <a:r>
              <a:rPr lang="en-US" sz="2000" dirty="0"/>
              <a:t>The objection </a:t>
            </a:r>
            <a:r>
              <a:rPr lang="en-US" sz="2000" dirty="0" smtClean="0"/>
              <a:t>may </a:t>
            </a:r>
            <a:r>
              <a:rPr lang="en-US" sz="2000" dirty="0"/>
              <a:t>be discussed at CT Plenary. </a:t>
            </a:r>
            <a:endParaRPr lang="en-GB" sz="2000" dirty="0"/>
          </a:p>
          <a:p>
            <a:pPr lvl="0"/>
            <a:r>
              <a:rPr lang="en-US" sz="2000" dirty="0"/>
              <a:t>DECOR has been specified as one possible option for selecting an SGW/PGW/MME supporting </a:t>
            </a:r>
            <a:r>
              <a:rPr lang="en-US" sz="2000" dirty="0" err="1"/>
              <a:t>CIoT</a:t>
            </a:r>
            <a:r>
              <a:rPr lang="en-US" sz="2000" dirty="0"/>
              <a:t>, but CT4 agreed that this cannot be the only solution as </a:t>
            </a:r>
            <a:r>
              <a:rPr lang="en-US" sz="2000" dirty="0" err="1"/>
              <a:t>CIoT</a:t>
            </a:r>
            <a:r>
              <a:rPr lang="en-US" sz="2000" dirty="0"/>
              <a:t> deployment cannot depend on support of DECOR.</a:t>
            </a:r>
            <a:endParaRPr lang="en-GB" sz="2000" dirty="0"/>
          </a:p>
          <a:p>
            <a:pPr>
              <a:lnSpc>
                <a:spcPct val="80000"/>
              </a:lnSpc>
              <a:defRPr/>
            </a:pPr>
            <a:endParaRPr lang="en-GB" sz="2000" dirty="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7058487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7.3.1 GTP and PMIP [TEI13]</a:t>
            </a:r>
          </a:p>
          <a:p>
            <a:pPr>
              <a:lnSpc>
                <a:spcPct val="80000"/>
              </a:lnSpc>
              <a:defRPr/>
            </a:pPr>
            <a:r>
              <a:rPr lang="en-US" sz="2000" dirty="0">
                <a:latin typeface="Arial" pitchFamily="34" charset="0"/>
                <a:cs typeface="Arial" pitchFamily="34" charset="0"/>
              </a:rPr>
              <a:t>The LS from GSMA that PMIP will not be used for roaming </a:t>
            </a:r>
            <a:r>
              <a:rPr lang="en-US" sz="2000" dirty="0" err="1">
                <a:latin typeface="Arial" pitchFamily="34" charset="0"/>
                <a:cs typeface="Arial" pitchFamily="34" charset="0"/>
              </a:rPr>
              <a:t>signalling</a:t>
            </a:r>
            <a:r>
              <a:rPr lang="en-US" sz="2000" dirty="0">
                <a:latin typeface="Arial" pitchFamily="34" charset="0"/>
                <a:cs typeface="Arial" pitchFamily="34" charset="0"/>
              </a:rPr>
              <a:t> over S8 was noted. </a:t>
            </a:r>
            <a:r>
              <a:rPr lang="en-US" sz="2000" dirty="0" smtClean="0">
                <a:latin typeface="Arial" pitchFamily="34" charset="0"/>
                <a:cs typeface="Arial" pitchFamily="34" charset="0"/>
              </a:rPr>
              <a:t>There </a:t>
            </a:r>
            <a:r>
              <a:rPr lang="en-US" sz="2000" dirty="0">
                <a:latin typeface="Arial" pitchFamily="34" charset="0"/>
                <a:cs typeface="Arial" pitchFamily="34" charset="0"/>
              </a:rPr>
              <a:t>is no need to document this in 3GPP specifications. </a:t>
            </a:r>
            <a:endParaRPr lang="en-US" sz="2000" dirty="0" smtClean="0">
              <a:latin typeface="Arial" pitchFamily="34" charset="0"/>
              <a:cs typeface="Arial" pitchFamily="34" charset="0"/>
            </a:endParaRPr>
          </a:p>
          <a:p>
            <a:pPr>
              <a:lnSpc>
                <a:spcPct val="80000"/>
              </a:lnSpc>
              <a:defRPr/>
            </a:pPr>
            <a:r>
              <a:rPr lang="en-US" sz="2000" dirty="0">
                <a:latin typeface="Arial" pitchFamily="34" charset="0"/>
                <a:cs typeface="Arial" pitchFamily="34" charset="0"/>
              </a:rPr>
              <a:t>A note was added to explain the use case for including the RAN/NAS Cause IE in the Delete Bearer Response message. </a:t>
            </a:r>
            <a:endParaRPr lang="en-US" sz="2000" dirty="0" smtClean="0">
              <a:latin typeface="Arial" pitchFamily="34" charset="0"/>
              <a:cs typeface="Arial" pitchFamily="34" charset="0"/>
            </a:endParaRPr>
          </a:p>
          <a:p>
            <a:pPr>
              <a:lnSpc>
                <a:spcPct val="80000"/>
              </a:lnSpc>
              <a:defRPr/>
            </a:pPr>
            <a:r>
              <a:rPr lang="en-US" sz="2000" dirty="0">
                <a:latin typeface="Arial" pitchFamily="34" charset="0"/>
                <a:cs typeface="Arial" pitchFamily="34" charset="0"/>
              </a:rPr>
              <a:t>When using GTP-C load control, the DNS should not be provisioned with a mix of NAPTR records with an "s" flag and with an "a" flag for a given FQDN</a:t>
            </a:r>
            <a:r>
              <a:rPr lang="en-US" sz="2000" dirty="0" smtClean="0">
                <a:latin typeface="Arial" pitchFamily="34" charset="0"/>
                <a:cs typeface="Arial" pitchFamily="34" charset="0"/>
              </a:rPr>
              <a:t>.</a:t>
            </a:r>
          </a:p>
          <a:p>
            <a:pPr>
              <a:lnSpc>
                <a:spcPct val="80000"/>
              </a:lnSpc>
              <a:defRPr/>
            </a:pPr>
            <a:r>
              <a:rPr lang="en-US" sz="2000" dirty="0">
                <a:latin typeface="Arial" pitchFamily="34" charset="0"/>
                <a:cs typeface="Arial" pitchFamily="34" charset="0"/>
              </a:rPr>
              <a:t>It was specified that the TWAN and </a:t>
            </a:r>
            <a:r>
              <a:rPr lang="en-US" sz="2000" dirty="0" err="1">
                <a:latin typeface="Arial" pitchFamily="34" charset="0"/>
                <a:cs typeface="Arial" pitchFamily="34" charset="0"/>
              </a:rPr>
              <a:t>ePDG</a:t>
            </a:r>
            <a:r>
              <a:rPr lang="en-US" sz="2000" dirty="0">
                <a:latin typeface="Arial" pitchFamily="34" charset="0"/>
                <a:cs typeface="Arial" pitchFamily="34" charset="0"/>
              </a:rPr>
              <a:t> shall send the selected 3GPP AAA Server identifier to the PGW via the GTPv2 based S2a and S2b interface respectively, to ensure that the S6b Authorization Request is sent to the same 3GPP AAA Server without the need for a AAA Server  redirection and unnecessary </a:t>
            </a:r>
            <a:r>
              <a:rPr lang="en-US" sz="2000" dirty="0" err="1">
                <a:latin typeface="Arial" pitchFamily="34" charset="0"/>
                <a:cs typeface="Arial" pitchFamily="34" charset="0"/>
              </a:rPr>
              <a:t>signalling</a:t>
            </a:r>
            <a:r>
              <a:rPr lang="en-US" sz="2000" dirty="0">
                <a:latin typeface="Arial" pitchFamily="34" charset="0"/>
                <a:cs typeface="Arial" pitchFamily="34" charset="0"/>
              </a:rPr>
              <a:t> with the HSS</a:t>
            </a:r>
            <a:r>
              <a:rPr lang="en-US" sz="2000" dirty="0" smtClean="0">
                <a:latin typeface="Arial" pitchFamily="34" charset="0"/>
                <a:cs typeface="Arial" pitchFamily="34" charset="0"/>
              </a:rPr>
              <a:t>.</a:t>
            </a:r>
          </a:p>
          <a:p>
            <a:pPr>
              <a:lnSpc>
                <a:spcPct val="80000"/>
              </a:lnSpc>
              <a:defRPr/>
            </a:pPr>
            <a:r>
              <a:rPr lang="en-US" sz="2000" dirty="0" smtClean="0">
                <a:latin typeface="Arial" pitchFamily="34" charset="0"/>
                <a:cs typeface="Arial" pitchFamily="34" charset="0"/>
              </a:rPr>
              <a:t>In </a:t>
            </a:r>
            <a:r>
              <a:rPr lang="en-US" sz="2000" dirty="0">
                <a:latin typeface="Arial" pitchFamily="34" charset="0"/>
                <a:cs typeface="Arial" pitchFamily="34" charset="0"/>
              </a:rPr>
              <a:t>Rel-12 the GTPv2 cause values for S2a “user authentication failed” and "Context not found" were mapped to the Diameter cause "Request rejected, unspecified". The cause "Collision with network initiated request" was removed. In Rel-13, these GTPv2 causes are mapped to new S2a cause values defined in TS 29.273 </a:t>
            </a:r>
            <a:endParaRPr lang="en-GB" sz="2000" dirty="0">
              <a:latin typeface="Arial" pitchFamily="34" charset="0"/>
              <a:cs typeface="Arial" pitchFamily="34" charset="0"/>
            </a:endParaRPr>
          </a:p>
          <a:p>
            <a:pPr marL="0" indent="0">
              <a:buNone/>
            </a:pPr>
            <a:r>
              <a:rPr lang="en-US" sz="2000" dirty="0">
                <a:latin typeface="Arial" pitchFamily="34" charset="0"/>
                <a:cs typeface="Arial" pitchFamily="34" charset="0"/>
              </a:rPr>
              <a:t/>
            </a:r>
            <a:br>
              <a:rPr lang="en-US" sz="2000" dirty="0">
                <a:latin typeface="Arial" pitchFamily="34" charset="0"/>
                <a:cs typeface="Arial" pitchFamily="34" charset="0"/>
              </a:rPr>
            </a:br>
            <a:endParaRPr lang="en-GB" sz="2000" dirty="0">
              <a:latin typeface="Arial" pitchFamily="34" charset="0"/>
              <a:cs typeface="Arial" pitchFamily="34" charset="0"/>
            </a:endParaRPr>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6969778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7.3.3 AAA Interfaces [TEI13]</a:t>
            </a:r>
          </a:p>
          <a:p>
            <a:pPr>
              <a:lnSpc>
                <a:spcPct val="80000"/>
              </a:lnSpc>
              <a:defRPr/>
            </a:pPr>
            <a:r>
              <a:rPr lang="en-US" sz="2000" dirty="0" smtClean="0">
                <a:solidFill>
                  <a:srgbClr val="000000"/>
                </a:solidFill>
                <a:latin typeface="Arial"/>
                <a:ea typeface="Nokia Pure Text Light"/>
                <a:cs typeface="Times New Roman"/>
              </a:rPr>
              <a:t>The </a:t>
            </a:r>
            <a:r>
              <a:rPr lang="en-US" sz="2000" dirty="0">
                <a:solidFill>
                  <a:srgbClr val="000000"/>
                </a:solidFill>
                <a:latin typeface="Arial"/>
                <a:ea typeface="Nokia Pure Text Light"/>
                <a:cs typeface="Times New Roman"/>
              </a:rPr>
              <a:t>failure cause values "user authentication failed” and “PDN connection does not exist” were added to S2a to align with 24.302 and GTPv2, see above</a:t>
            </a:r>
            <a:r>
              <a:rPr lang="en-US" sz="2000" dirty="0" smtClean="0">
                <a:solidFill>
                  <a:srgbClr val="000000"/>
                </a:solidFill>
                <a:latin typeface="Arial"/>
                <a:ea typeface="Nokia Pure Text Light"/>
                <a:cs typeface="Times New Roman"/>
              </a:rPr>
              <a:t>.</a:t>
            </a:r>
          </a:p>
          <a:p>
            <a:pPr>
              <a:lnSpc>
                <a:spcPct val="80000"/>
              </a:lnSpc>
              <a:defRPr/>
            </a:pPr>
            <a:r>
              <a:rPr lang="en-GB" sz="2000" dirty="0">
                <a:solidFill>
                  <a:srgbClr val="000000"/>
                </a:solidFill>
                <a:latin typeface="Arial"/>
                <a:ea typeface="Nokia Pure Text Light"/>
                <a:cs typeface="Times New Roman"/>
              </a:rPr>
              <a:t>It was specified that if the requested APN received from UE is authorized by the wildcard APN, the 3GPP AAA Server shall send the wildcard APN in the Service-Selection AVP to the </a:t>
            </a:r>
            <a:r>
              <a:rPr lang="en-GB" sz="2000" dirty="0" err="1">
                <a:solidFill>
                  <a:srgbClr val="000000"/>
                </a:solidFill>
                <a:latin typeface="Arial"/>
                <a:ea typeface="Nokia Pure Text Light"/>
                <a:cs typeface="Times New Roman"/>
              </a:rPr>
              <a:t>ePDG</a:t>
            </a:r>
            <a:r>
              <a:rPr lang="en-GB" sz="2000" dirty="0">
                <a:solidFill>
                  <a:srgbClr val="000000"/>
                </a:solidFill>
                <a:latin typeface="Arial"/>
                <a:ea typeface="Nokia Pure Text Light"/>
                <a:cs typeface="Times New Roman"/>
              </a:rPr>
              <a:t>, so as to allow the </a:t>
            </a:r>
            <a:r>
              <a:rPr lang="en-GB" sz="2000" dirty="0" err="1">
                <a:solidFill>
                  <a:srgbClr val="000000"/>
                </a:solidFill>
                <a:latin typeface="Arial"/>
                <a:ea typeface="Nokia Pure Text Light"/>
                <a:cs typeface="Times New Roman"/>
              </a:rPr>
              <a:t>ePDG</a:t>
            </a:r>
            <a:r>
              <a:rPr lang="en-GB" sz="2000" dirty="0">
                <a:solidFill>
                  <a:srgbClr val="000000"/>
                </a:solidFill>
                <a:latin typeface="Arial"/>
                <a:ea typeface="Nokia Pure Text Light"/>
                <a:cs typeface="Times New Roman"/>
              </a:rPr>
              <a:t> to set the Selection Mode appropriately in the GTPv2 Create Session Request over S2b (upon receiving the Wildcard APN from the 3GPP AAA Server, the </a:t>
            </a:r>
            <a:r>
              <a:rPr lang="en-GB" sz="2000" dirty="0" err="1">
                <a:solidFill>
                  <a:srgbClr val="000000"/>
                </a:solidFill>
                <a:latin typeface="Arial"/>
                <a:ea typeface="Nokia Pure Text Light"/>
                <a:cs typeface="Times New Roman"/>
              </a:rPr>
              <a:t>ePDG</a:t>
            </a:r>
            <a:r>
              <a:rPr lang="en-GB" sz="2000" dirty="0">
                <a:solidFill>
                  <a:srgbClr val="000000"/>
                </a:solidFill>
                <a:latin typeface="Arial"/>
                <a:ea typeface="Nokia Pure Text Light"/>
                <a:cs typeface="Times New Roman"/>
              </a:rPr>
              <a:t> indicates the Selection Mode value, "…subscription NOT verified", to the PGW</a:t>
            </a:r>
            <a:r>
              <a:rPr lang="en-GB" sz="2000" dirty="0" smtClean="0">
                <a:solidFill>
                  <a:srgbClr val="000000"/>
                </a:solidFill>
                <a:latin typeface="Arial"/>
                <a:ea typeface="Nokia Pure Text Light"/>
                <a:cs typeface="Times New Roman"/>
              </a:rPr>
              <a:t>). It was </a:t>
            </a:r>
            <a:r>
              <a:rPr lang="en-GB" sz="2000" dirty="0">
                <a:solidFill>
                  <a:srgbClr val="000000"/>
                </a:solidFill>
                <a:latin typeface="Arial"/>
                <a:ea typeface="Nokia Pure Text Light"/>
                <a:cs typeface="Times New Roman"/>
              </a:rPr>
              <a:t>stated that the same principles also apply to a TWAN access and that it would be useful to add this clarification also for the S2a </a:t>
            </a:r>
            <a:r>
              <a:rPr lang="en-GB" sz="2000" dirty="0" smtClean="0">
                <a:solidFill>
                  <a:srgbClr val="000000"/>
                </a:solidFill>
                <a:latin typeface="Arial"/>
                <a:ea typeface="Nokia Pure Text Light"/>
                <a:cs typeface="Times New Roman"/>
              </a:rPr>
              <a:t>interface.</a:t>
            </a:r>
            <a:endParaRPr lang="en-GB" sz="2000" dirty="0" smtClean="0">
              <a:latin typeface="Arial" pitchFamily="34" charset="0"/>
              <a:cs typeface="Arial" pitchFamily="34" charset="0"/>
            </a:endParaRPr>
          </a:p>
          <a:p>
            <a:pPr marL="457200" lvl="1" indent="0">
              <a:buNone/>
            </a:pPr>
            <a:endParaRPr lang="en-GB" sz="2000" dirty="0" smtClean="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8934512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a:latin typeface="Arial" pitchFamily="34" charset="0"/>
                <a:cs typeface="Arial" pitchFamily="34" charset="0"/>
              </a:rPr>
              <a:t>7.3.10  EGPRS Access Security Enhancements in relation to Cellular </a:t>
            </a:r>
            <a:r>
              <a:rPr lang="en-GB" sz="2000" dirty="0" err="1">
                <a:latin typeface="Arial" pitchFamily="34" charset="0"/>
                <a:cs typeface="Arial" pitchFamily="34" charset="0"/>
              </a:rPr>
              <a:t>IoT</a:t>
            </a:r>
            <a:r>
              <a:rPr lang="en-GB" sz="2000" dirty="0">
                <a:latin typeface="Arial" pitchFamily="34" charset="0"/>
                <a:cs typeface="Arial" pitchFamily="34" charset="0"/>
              </a:rPr>
              <a:t> [EASE_EC_GSM</a:t>
            </a:r>
            <a:r>
              <a:rPr lang="en-GB" sz="2000" dirty="0" smtClean="0">
                <a:latin typeface="Arial" pitchFamily="34" charset="0"/>
                <a:cs typeface="Arial" pitchFamily="34" charset="0"/>
              </a:rPr>
              <a:t>]</a:t>
            </a:r>
          </a:p>
          <a:p>
            <a:pPr lvl="0">
              <a:lnSpc>
                <a:spcPct val="80000"/>
              </a:lnSpc>
              <a:defRPr/>
            </a:pPr>
            <a:r>
              <a:rPr lang="en-US" sz="2000" dirty="0"/>
              <a:t>CT4 has endorsed a new CT WID for Non-IP support in GERAN/UTRAN , completion dates : June 2016 (like for the parent SA WID). </a:t>
            </a:r>
            <a:r>
              <a:rPr lang="en-US" sz="2000" dirty="0" smtClean="0"/>
              <a:t>Completion of </a:t>
            </a:r>
            <a:r>
              <a:rPr lang="en-US" sz="2000" dirty="0"/>
              <a:t>this </a:t>
            </a:r>
            <a:r>
              <a:rPr lang="en-US" sz="2000" dirty="0" smtClean="0"/>
              <a:t>work </a:t>
            </a:r>
            <a:r>
              <a:rPr lang="en-US" sz="2000" dirty="0"/>
              <a:t>for Rel-13 </a:t>
            </a:r>
            <a:r>
              <a:rPr lang="en-US" sz="2000" dirty="0" smtClean="0"/>
              <a:t>is to </a:t>
            </a:r>
            <a:r>
              <a:rPr lang="en-US" sz="2000" dirty="0"/>
              <a:t>be decided at SA </a:t>
            </a:r>
            <a:r>
              <a:rPr lang="en-US" sz="2000" dirty="0" smtClean="0"/>
              <a:t>Plenary.</a:t>
            </a:r>
            <a:endParaRPr lang="en-GB" sz="2000" dirty="0"/>
          </a:p>
          <a:p>
            <a:pPr>
              <a:lnSpc>
                <a:spcPct val="80000"/>
              </a:lnSpc>
              <a:defRPr/>
            </a:pPr>
            <a:endParaRPr lang="en-GB" sz="2000" dirty="0">
              <a:latin typeface="Arial" pitchFamily="34" charset="0"/>
              <a:cs typeface="Arial" pitchFamily="34" charset="0"/>
            </a:endParaRPr>
          </a:p>
          <a:p>
            <a:pPr marL="0" indent="0">
              <a:buNone/>
            </a:pPr>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7860683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7</a:t>
            </a:r>
            <a:r>
              <a:rPr lang="en-GB" sz="2000" dirty="0">
                <a:latin typeface="Arial" pitchFamily="34" charset="0"/>
                <a:cs typeface="Arial" pitchFamily="34" charset="0"/>
              </a:rPr>
              <a:t>.3.1118 bits PDCP PDU Number [TEI13, LTE_CA_enh_b5C-Core</a:t>
            </a:r>
            <a:r>
              <a:rPr lang="es-ES" sz="2000" dirty="0" smtClean="0">
                <a:latin typeface="Arial" pitchFamily="34" charset="0"/>
                <a:cs typeface="Arial" pitchFamily="34" charset="0"/>
              </a:rPr>
              <a:t>]</a:t>
            </a:r>
          </a:p>
          <a:p>
            <a:pPr>
              <a:lnSpc>
                <a:spcPct val="80000"/>
              </a:lnSpc>
              <a:defRPr/>
            </a:pPr>
            <a:endParaRPr lang="es-ES" sz="2000" dirty="0" smtClean="0">
              <a:latin typeface="Arial" pitchFamily="34" charset="0"/>
              <a:cs typeface="Arial" pitchFamily="34" charset="0"/>
            </a:endParaRPr>
          </a:p>
          <a:p>
            <a:pPr lvl="0">
              <a:lnSpc>
                <a:spcPct val="80000"/>
              </a:lnSpc>
              <a:defRPr/>
            </a:pPr>
            <a:r>
              <a:rPr lang="en-US" sz="2000" dirty="0">
                <a:latin typeface="Arial" pitchFamily="34" charset="0"/>
                <a:cs typeface="Arial" pitchFamily="34" charset="0"/>
              </a:rPr>
              <a:t>An exception was added to GTP-U that the SGW shall consider a Next Extension Hearer Field set to  "1100 0000" for a PDCP PDU Number as 'comprehension not required</a:t>
            </a:r>
            <a:r>
              <a:rPr lang="en-US" sz="2000" dirty="0" smtClean="0">
                <a:latin typeface="Arial" pitchFamily="34" charset="0"/>
                <a:cs typeface="Arial" pitchFamily="34" charset="0"/>
              </a:rPr>
              <a:t>'.</a:t>
            </a:r>
          </a:p>
          <a:p>
            <a:pPr lvl="0">
              <a:lnSpc>
                <a:spcPct val="80000"/>
              </a:lnSpc>
              <a:defRPr/>
            </a:pPr>
            <a:r>
              <a:rPr lang="en-US" sz="2000" dirty="0" smtClean="0">
                <a:latin typeface="Arial" pitchFamily="34" charset="0"/>
                <a:cs typeface="Arial" pitchFamily="34" charset="0"/>
              </a:rPr>
              <a:t>As </a:t>
            </a:r>
            <a:r>
              <a:rPr lang="en-US" sz="2000" dirty="0">
                <a:latin typeface="Arial" pitchFamily="34" charset="0"/>
                <a:cs typeface="Arial" pitchFamily="34" charset="0"/>
              </a:rPr>
              <a:t>requested by RAN2 for support of enhanced CA, CT4 agreed a 29.281 CR which defines a new GTP-U extension header 'Long PDCP PDU Number'. </a:t>
            </a:r>
            <a:endParaRPr lang="en-US" sz="2000" dirty="0" smtClean="0">
              <a:latin typeface="Arial" pitchFamily="34" charset="0"/>
              <a:cs typeface="Arial" pitchFamily="34" charset="0"/>
            </a:endParaRPr>
          </a:p>
          <a:p>
            <a:pPr lvl="0">
              <a:lnSpc>
                <a:spcPct val="80000"/>
              </a:lnSpc>
              <a:defRPr/>
            </a:pPr>
            <a:r>
              <a:rPr lang="en-US" sz="2000" dirty="0" smtClean="0">
                <a:latin typeface="Arial" pitchFamily="34" charset="0"/>
                <a:cs typeface="Arial" pitchFamily="34" charset="0"/>
              </a:rPr>
              <a:t>CT4 </a:t>
            </a:r>
            <a:r>
              <a:rPr lang="en-US" sz="2000" dirty="0">
                <a:latin typeface="Arial" pitchFamily="34" charset="0"/>
                <a:cs typeface="Arial" pitchFamily="34" charset="0"/>
              </a:rPr>
              <a:t>asks RAN2 and RAN3 how a source </a:t>
            </a:r>
            <a:r>
              <a:rPr lang="en-US" sz="2000" dirty="0" err="1">
                <a:latin typeface="Arial" pitchFamily="34" charset="0"/>
                <a:cs typeface="Arial" pitchFamily="34" charset="0"/>
              </a:rPr>
              <a:t>eNB</a:t>
            </a:r>
            <a:r>
              <a:rPr lang="en-US" sz="2000" dirty="0">
                <a:latin typeface="Arial" pitchFamily="34" charset="0"/>
                <a:cs typeface="Arial" pitchFamily="34" charset="0"/>
              </a:rPr>
              <a:t> using 18 bits PDCP PDU Numbers interacts with a legacy target </a:t>
            </a:r>
            <a:r>
              <a:rPr lang="en-US" sz="2000" dirty="0" err="1">
                <a:latin typeface="Arial" pitchFamily="34" charset="0"/>
                <a:cs typeface="Arial" pitchFamily="34" charset="0"/>
              </a:rPr>
              <a:t>eNB</a:t>
            </a:r>
            <a:r>
              <a:rPr lang="en-US" sz="2000" dirty="0">
                <a:latin typeface="Arial" pitchFamily="34" charset="0"/>
                <a:cs typeface="Arial" pitchFamily="34" charset="0"/>
              </a:rPr>
              <a:t>, which does not support the long numbers, see LS guidance for C4-161500.</a:t>
            </a:r>
            <a:endParaRPr lang="en-GB" sz="2000" dirty="0">
              <a:latin typeface="Arial" pitchFamily="34" charset="0"/>
              <a:cs typeface="Arial" pitchFamily="34" charset="0"/>
            </a:endParaRPr>
          </a:p>
          <a:p>
            <a:pPr>
              <a:lnSpc>
                <a:spcPct val="80000"/>
              </a:lnSpc>
              <a:defRPr/>
            </a:pPr>
            <a:endParaRPr lang="es-ES" sz="2000" dirty="0">
              <a:latin typeface="Arial" pitchFamily="34" charset="0"/>
              <a:cs typeface="Arial" pitchFamily="34" charset="0"/>
            </a:endParaRPr>
          </a:p>
          <a:p>
            <a:pPr marL="0" indent="0">
              <a:lnSpc>
                <a:spcPct val="80000"/>
              </a:lnSpc>
              <a:buNone/>
              <a:defRPr/>
            </a:pPr>
            <a:endParaRPr lang="es-ES" sz="2000" dirty="0" smtClean="0"/>
          </a:p>
          <a:p>
            <a:pPr>
              <a:lnSpc>
                <a:spcPct val="80000"/>
              </a:lnSpc>
              <a:defRPr/>
            </a:pPr>
            <a:endParaRPr lang="en-GB" sz="2000" dirty="0" smtClean="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7764810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Other Items</a:t>
            </a: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lvl="0"/>
            <a:r>
              <a:rPr lang="en-GB" sz="2000" b="1" dirty="0" err="1"/>
              <a:t>ePDG</a:t>
            </a:r>
            <a:r>
              <a:rPr lang="en-GB" sz="2000" b="1" dirty="0"/>
              <a:t> selection enhancements:</a:t>
            </a:r>
            <a:r>
              <a:rPr lang="en-GB" sz="2000" dirty="0"/>
              <a:t> CT4 has specified a new sub-domain name (</a:t>
            </a:r>
            <a:r>
              <a:rPr lang="en-GB" sz="2000" u="sng" dirty="0">
                <a:hlinkClick r:id="rId2"/>
              </a:rPr>
              <a:t>C4-161310</a:t>
            </a:r>
            <a:r>
              <a:rPr lang="en-GB" sz="2000" dirty="0"/>
              <a:t>) to support the Rel-13 stage 2 requirements on </a:t>
            </a:r>
            <a:r>
              <a:rPr lang="en-GB" sz="2000" dirty="0" err="1"/>
              <a:t>ePDG</a:t>
            </a:r>
            <a:r>
              <a:rPr lang="en-GB" sz="2000" dirty="0"/>
              <a:t> selection, i.e. enable a roaming UE to determine whether the country it is located in mandates or does not mandate the selection of an </a:t>
            </a:r>
            <a:r>
              <a:rPr lang="en-GB" sz="2000" dirty="0" err="1"/>
              <a:t>ePDG</a:t>
            </a:r>
            <a:r>
              <a:rPr lang="en-GB" sz="2000" dirty="0"/>
              <a:t> in this country, for regulatory requirements. </a:t>
            </a:r>
          </a:p>
          <a:p>
            <a:pPr>
              <a:lnSpc>
                <a:spcPct val="80000"/>
              </a:lnSpc>
              <a:defRPr/>
            </a:pPr>
            <a:endParaRPr lang="es-ES" sz="2000" dirty="0" smtClean="0">
              <a:latin typeface="Arial" pitchFamily="34" charset="0"/>
              <a:cs typeface="Arial" pitchFamily="34" charset="0"/>
            </a:endParaRPr>
          </a:p>
          <a:p>
            <a:pPr marL="0" indent="0">
              <a:lnSpc>
                <a:spcPct val="80000"/>
              </a:lnSpc>
              <a:buNone/>
              <a:defRPr/>
            </a:pPr>
            <a:endParaRPr lang="es-ES" sz="2000" dirty="0" smtClean="0"/>
          </a:p>
          <a:p>
            <a:pPr>
              <a:lnSpc>
                <a:spcPct val="80000"/>
              </a:lnSpc>
              <a:defRPr/>
            </a:pPr>
            <a:endParaRPr lang="en-GB" sz="2000" dirty="0" smtClean="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8698665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1143000"/>
          </a:xfrm>
        </p:spPr>
        <p:txBody>
          <a:bodyPr/>
          <a:lstStyle/>
          <a:p>
            <a:r>
              <a:rPr lang="en-US" altLang="de-DE" dirty="0" smtClean="0">
                <a:latin typeface="Arial" charset="0"/>
                <a:cs typeface="Arial" charset="0"/>
              </a:rPr>
              <a:t>Acknowledgements</a:t>
            </a:r>
            <a:endParaRPr lang="en-US" altLang="de-DE" sz="2000" dirty="0" smtClean="0">
              <a:latin typeface="Arial" charset="0"/>
              <a:cs typeface="Arial" charset="0"/>
            </a:endParaRPr>
          </a:p>
        </p:txBody>
      </p:sp>
      <p:sp>
        <p:nvSpPr>
          <p:cNvPr id="49155" name="Rectangle 3"/>
          <p:cNvSpPr>
            <a:spLocks noGrp="1" noChangeArrowheads="1"/>
          </p:cNvSpPr>
          <p:nvPr>
            <p:ph type="body" idx="1"/>
          </p:nvPr>
        </p:nvSpPr>
        <p:spPr>
          <a:xfrm>
            <a:off x="349250" y="1435100"/>
            <a:ext cx="8686800" cy="483076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altLang="ja-JP" sz="3200" dirty="0" smtClean="0">
                <a:latin typeface="Arial" pitchFamily="34" charset="0"/>
                <a:ea typeface="MS PGothic" pitchFamily="34" charset="-128"/>
                <a:cs typeface="Arial" pitchFamily="34" charset="0"/>
              </a:rPr>
              <a:t>The Chairman wants to thank</a:t>
            </a:r>
          </a:p>
          <a:p>
            <a:pPr lvl="1"/>
            <a:r>
              <a:rPr lang="en-GB" altLang="ja-JP" dirty="0" smtClean="0">
                <a:latin typeface="Arial" pitchFamily="34" charset="0"/>
                <a:ea typeface="MS PGothic" pitchFamily="34" charset="-128"/>
                <a:cs typeface="Arial" pitchFamily="34" charset="0"/>
              </a:rPr>
              <a:t>the delegates for their dedication, hard work and the willingness to be cooperative which resulted in lively discussions and achieved excellent results. </a:t>
            </a:r>
          </a:p>
          <a:p>
            <a:pPr lvl="1"/>
            <a:r>
              <a:rPr lang="en-GB" altLang="ja-JP" dirty="0" smtClean="0">
                <a:latin typeface="Arial" pitchFamily="34" charset="0"/>
                <a:ea typeface="MS PGothic" pitchFamily="34" charset="-128"/>
                <a:cs typeface="Arial" pitchFamily="34" charset="0"/>
              </a:rPr>
              <a:t>Lionel </a:t>
            </a:r>
            <a:r>
              <a:rPr lang="en-GB" altLang="ja-JP" dirty="0" err="1" smtClean="0">
                <a:latin typeface="Arial" pitchFamily="34" charset="0"/>
                <a:ea typeface="MS PGothic" pitchFamily="34" charset="-128"/>
                <a:cs typeface="Arial" pitchFamily="34" charset="0"/>
              </a:rPr>
              <a:t>Morand</a:t>
            </a:r>
            <a:r>
              <a:rPr lang="en-GB" altLang="ja-JP" dirty="0" smtClean="0">
                <a:latin typeface="Arial" pitchFamily="34" charset="0"/>
                <a:ea typeface="MS PGothic" pitchFamily="34" charset="-128"/>
                <a:cs typeface="Arial" pitchFamily="34" charset="0"/>
              </a:rPr>
              <a:t> and Yvette Koza for expertly taking care of the parallel sessions. </a:t>
            </a:r>
          </a:p>
          <a:p>
            <a:pPr lvl="1"/>
            <a:r>
              <a:rPr lang="en-GB" altLang="ja-JP" dirty="0" smtClean="0">
                <a:latin typeface="Arial" pitchFamily="34" charset="0"/>
                <a:ea typeface="MS PGothic" pitchFamily="34" charset="-128"/>
                <a:cs typeface="Arial" pitchFamily="34" charset="0"/>
              </a:rPr>
              <a:t>to my stand-in MCC support, John Meredith, for providing wonderful assistance during the meeting and to Kimmo for his excellent support between the meetings. </a:t>
            </a:r>
          </a:p>
          <a:p>
            <a:pPr lvl="1"/>
            <a:r>
              <a:rPr lang="en-GB" altLang="ja-JP" dirty="0" smtClean="0">
                <a:latin typeface="Arial" pitchFamily="34" charset="0"/>
                <a:ea typeface="MS PGothic" pitchFamily="34" charset="-128"/>
                <a:cs typeface="Arial" pitchFamily="34" charset="0"/>
              </a:rPr>
              <a:t>Finally, the hosts of our meetings, for the chance to visit Nashville and </a:t>
            </a:r>
            <a:r>
              <a:rPr lang="en-GB" altLang="ja-JP" dirty="0" err="1" smtClean="0">
                <a:latin typeface="Arial" pitchFamily="34" charset="0"/>
                <a:ea typeface="MS PGothic" pitchFamily="34" charset="-128"/>
                <a:cs typeface="Arial" pitchFamily="34" charset="0"/>
              </a:rPr>
              <a:t>Jeju</a:t>
            </a:r>
            <a:r>
              <a:rPr lang="en-GB" altLang="ja-JP" dirty="0" smtClean="0">
                <a:latin typeface="Arial" pitchFamily="34" charset="0"/>
                <a:ea typeface="MS PGothic" pitchFamily="34" charset="-128"/>
                <a:cs typeface="Arial" pitchFamily="34" charset="0"/>
              </a:rPr>
              <a:t> Island. </a:t>
            </a:r>
            <a:endParaRPr lang="en-US" altLang="ja-JP" dirty="0" smtClean="0">
              <a:latin typeface="Arial" pitchFamily="34" charset="0"/>
              <a:ea typeface="MS PGothic" pitchFamily="34" charset="-128"/>
              <a:cs typeface="Arial" pitchFamily="34"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4813055" y="868661"/>
            <a:ext cx="3444875"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D03A811B-9091-482D-8692-60C6A52E50BC}" type="slidenum">
              <a:rPr lang="en-GB" altLang="de-DE" sz="1100" smtClean="0">
                <a:solidFill>
                  <a:schemeClr val="bg1"/>
                </a:solidFill>
              </a:rPr>
              <a:pPr/>
              <a:t>38</a:t>
            </a:fld>
            <a:endParaRPr lang="en-GB" altLang="de-DE" sz="1100" smtClean="0">
              <a:solidFill>
                <a:schemeClr val="bg1"/>
              </a:solidFill>
            </a:endParaRPr>
          </a:p>
        </p:txBody>
      </p:sp>
      <p:sp>
        <p:nvSpPr>
          <p:cNvPr id="50181" name="Slide Number Placeholder 5"/>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19345682-7555-44E1-94D1-2FC2F44B6CFD}" type="slidenum">
              <a:rPr lang="en-GB" altLang="de-DE" sz="1100"/>
              <a:pPr/>
              <a:t>38</a:t>
            </a:fld>
            <a:endParaRPr lang="en-GB" altLang="de-DE" sz="1100"/>
          </a:p>
        </p:txBody>
      </p:sp>
      <p:sp>
        <p:nvSpPr>
          <p:cNvPr id="50182" name="Title 1"/>
          <p:cNvSpPr>
            <a:spLocks noGrp="1"/>
          </p:cNvSpPr>
          <p:nvPr>
            <p:ph type="title"/>
          </p:nvPr>
        </p:nvSpPr>
        <p:spPr>
          <a:xfrm>
            <a:off x="2033588" y="242888"/>
            <a:ext cx="5232400" cy="1143000"/>
          </a:xfrm>
        </p:spPr>
        <p:txBody>
          <a:bodyPr/>
          <a:lstStyle/>
          <a:p>
            <a:r>
              <a:rPr lang="en-GB" altLang="de-DE" sz="4400" dirty="0" smtClean="0"/>
              <a:t>Thank  You</a:t>
            </a:r>
          </a:p>
        </p:txBody>
      </p:sp>
      <p:sp>
        <p:nvSpPr>
          <p:cNvPr id="50183" name="Slide Number Placeholder 3"/>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02DA6813-DB12-40DA-BA9F-E4F8F3747799}" type="slidenum">
              <a:rPr lang="en-GB" altLang="de-DE" sz="1100">
                <a:solidFill>
                  <a:schemeClr val="bg1"/>
                </a:solidFill>
                <a:cs typeface="Arial" charset="0"/>
              </a:rPr>
              <a:pPr/>
              <a:t>38</a:t>
            </a:fld>
            <a:endParaRPr lang="en-GB" altLang="de-DE" sz="1100">
              <a:solidFill>
                <a:schemeClr val="bg1"/>
              </a:solidFill>
              <a:cs typeface="Arial" charset="0"/>
            </a:endParaRPr>
          </a:p>
        </p:txBody>
      </p:sp>
      <p:sp>
        <p:nvSpPr>
          <p:cNvPr id="50184"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endParaRPr lang="de-DE" altLang="de-DE" sz="1800">
              <a:latin typeface="Calibri" pitchFamily="34" charset="0"/>
            </a:endParaRPr>
          </a:p>
        </p:txBody>
      </p:sp>
      <p:sp>
        <p:nvSpPr>
          <p:cNvPr id="50185" name="Rectangle 11"/>
          <p:cNvSpPr>
            <a:spLocks noChangeArrowheads="1"/>
          </p:cNvSpPr>
          <p:nvPr/>
        </p:nvSpPr>
        <p:spPr bwMode="auto">
          <a:xfrm>
            <a:off x="1059152" y="1535411"/>
            <a:ext cx="276701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i-FI" sz="2800" b="1" dirty="0">
                <a:cs typeface="Arial" charset="0"/>
              </a:rPr>
              <a:t>Nigel Berry</a:t>
            </a:r>
          </a:p>
          <a:p>
            <a:pPr algn="ctr"/>
            <a:r>
              <a:rPr lang="fi-FI" sz="1400" dirty="0">
                <a:cs typeface="Arial" charset="0"/>
              </a:rPr>
              <a:t>3GPP TSG CT WG4 Chairman</a:t>
            </a:r>
          </a:p>
          <a:p>
            <a:pPr algn="ctr"/>
            <a:r>
              <a:rPr lang="fi-FI" sz="1400" dirty="0">
                <a:solidFill>
                  <a:srgbClr val="7F7F7F"/>
                </a:solidFill>
                <a:cs typeface="Arial" charset="0"/>
              </a:rPr>
              <a:t>+44 7880 786 684</a:t>
            </a:r>
          </a:p>
          <a:p>
            <a:pPr algn="ctr"/>
            <a:r>
              <a:rPr lang="fi-FI" sz="1400" dirty="0" smtClean="0">
                <a:solidFill>
                  <a:srgbClr val="7F7F7F"/>
                </a:solidFill>
                <a:cs typeface="Arial" charset="0"/>
              </a:rPr>
              <a:t>nigel.berry@nokia.com</a:t>
            </a:r>
            <a:endParaRPr lang="en-US" sz="1400" dirty="0">
              <a:solidFill>
                <a:srgbClr val="7F7F7F"/>
              </a:solidFill>
              <a:cs typeface="Arial"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463" y="3303300"/>
            <a:ext cx="5257800"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Rel-13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Led</a:t>
            </a:r>
          </a:p>
        </p:txBody>
      </p:sp>
      <p:sp>
        <p:nvSpPr>
          <p:cNvPr id="18435" name="Inhaltsplatzhalter 1"/>
          <p:cNvSpPr>
            <a:spLocks noGrp="1"/>
          </p:cNvSpPr>
          <p:nvPr>
            <p:ph sz="half" idx="1"/>
          </p:nvPr>
        </p:nvSpPr>
        <p:spPr>
          <a:xfrm>
            <a:off x="371476" y="1035050"/>
            <a:ext cx="4171950" cy="5280025"/>
          </a:xfrm>
        </p:spPr>
        <p:txBody>
          <a:bodyPr/>
          <a:lstStyle/>
          <a:p>
            <a:pPr marL="533400" indent="-533400">
              <a:lnSpc>
                <a:spcPct val="140000"/>
              </a:lnSpc>
            </a:pPr>
            <a:r>
              <a:rPr lang="de-DE" sz="1800" dirty="0" smtClean="0"/>
              <a:t>voE_UTRAN_PPD-CT4</a:t>
            </a:r>
            <a:r>
              <a:rPr lang="de-DE" sz="1800" dirty="0"/>
              <a:t>	</a:t>
            </a:r>
            <a:r>
              <a:rPr lang="de-DE" sz="1800" dirty="0" smtClean="0"/>
              <a:t>100%</a:t>
            </a:r>
          </a:p>
          <a:p>
            <a:pPr marL="533400" indent="-533400">
              <a:lnSpc>
                <a:spcPct val="140000"/>
              </a:lnSpc>
            </a:pPr>
            <a:r>
              <a:rPr lang="de-DE" sz="1800" dirty="0" smtClean="0"/>
              <a:t>RTCP_MUX-C4</a:t>
            </a:r>
            <a:r>
              <a:rPr lang="de-DE" sz="1800" dirty="0"/>
              <a:t>	100</a:t>
            </a:r>
            <a:r>
              <a:rPr lang="de-DE" sz="1800" dirty="0" smtClean="0"/>
              <a:t>%</a:t>
            </a:r>
          </a:p>
          <a:p>
            <a:pPr marL="533400" indent="-533400">
              <a:lnSpc>
                <a:spcPct val="140000"/>
              </a:lnSpc>
            </a:pPr>
            <a:r>
              <a:rPr lang="en-US" sz="1800" dirty="0" err="1">
                <a:solidFill>
                  <a:srgbClr val="00B050"/>
                </a:solidFill>
              </a:rPr>
              <a:t>EVSoCS</a:t>
            </a:r>
            <a:r>
              <a:rPr lang="en-US" sz="1800" dirty="0">
                <a:solidFill>
                  <a:srgbClr val="00B050"/>
                </a:solidFill>
              </a:rPr>
              <a:t>-CT		95</a:t>
            </a:r>
            <a:r>
              <a:rPr lang="en-US" sz="1800" dirty="0" smtClean="0">
                <a:solidFill>
                  <a:srgbClr val="00B050"/>
                </a:solidFill>
              </a:rPr>
              <a:t>% =&gt; 100%</a:t>
            </a:r>
            <a:endParaRPr lang="de-DE" sz="1800" dirty="0" smtClean="0">
              <a:solidFill>
                <a:srgbClr val="00B050"/>
              </a:solidFill>
            </a:endParaRPr>
          </a:p>
          <a:p>
            <a:pPr marL="533400" indent="-533400">
              <a:lnSpc>
                <a:spcPct val="140000"/>
              </a:lnSpc>
            </a:pPr>
            <a:r>
              <a:rPr lang="de-DE" sz="1800" dirty="0"/>
              <a:t>SHARED_SubData_UPD	</a:t>
            </a:r>
            <a:r>
              <a:rPr lang="de-DE" sz="1800" dirty="0" smtClean="0"/>
              <a:t>100%</a:t>
            </a:r>
          </a:p>
          <a:p>
            <a:pPr marL="533400" indent="-533400">
              <a:lnSpc>
                <a:spcPct val="140000"/>
              </a:lnSpc>
            </a:pPr>
            <a:r>
              <a:rPr lang="de-DE" sz="1800" dirty="0" smtClean="0"/>
              <a:t>PCSCF_RES_WLAN-CT4</a:t>
            </a:r>
            <a:r>
              <a:rPr lang="de-DE" sz="1800" dirty="0"/>
              <a:t>	</a:t>
            </a:r>
            <a:r>
              <a:rPr lang="de-DE" sz="1800" dirty="0" smtClean="0"/>
              <a:t>100%</a:t>
            </a:r>
          </a:p>
          <a:p>
            <a:pPr marL="533400" indent="-533400">
              <a:lnSpc>
                <a:spcPct val="140000"/>
              </a:lnSpc>
            </a:pPr>
            <a:r>
              <a:rPr lang="de-DE" sz="1800" dirty="0" smtClean="0"/>
              <a:t>FS_DLoCME</a:t>
            </a:r>
            <a:r>
              <a:rPr lang="de-DE" sz="1800" dirty="0"/>
              <a:t>		</a:t>
            </a:r>
            <a:r>
              <a:rPr lang="de-DE" sz="1800" dirty="0" smtClean="0"/>
              <a:t>40%</a:t>
            </a:r>
          </a:p>
          <a:p>
            <a:pPr marL="533400" indent="-533400">
              <a:lnSpc>
                <a:spcPct val="140000"/>
              </a:lnSpc>
            </a:pPr>
            <a:r>
              <a:rPr lang="de-DE" sz="1800" dirty="0" smtClean="0">
                <a:solidFill>
                  <a:srgbClr val="00B050"/>
                </a:solidFill>
              </a:rPr>
              <a:t>WebRTCH248DC	90% =&gt; 100%</a:t>
            </a:r>
          </a:p>
          <a:p>
            <a:pPr marL="533400" indent="-533400">
              <a:lnSpc>
                <a:spcPct val="140000"/>
              </a:lnSpc>
            </a:pPr>
            <a:r>
              <a:rPr lang="de-DE" sz="1800" dirty="0"/>
              <a:t>FS_EPC_SIG_RACE	</a:t>
            </a:r>
            <a:r>
              <a:rPr lang="de-DE" sz="1800" dirty="0" smtClean="0"/>
              <a:t>100%</a:t>
            </a:r>
          </a:p>
          <a:p>
            <a:pPr marL="533400" indent="-533400">
              <a:lnSpc>
                <a:spcPct val="140000"/>
              </a:lnSpc>
            </a:pPr>
            <a:r>
              <a:rPr lang="de-DE" sz="1800" dirty="0" smtClean="0">
                <a:solidFill>
                  <a:srgbClr val="00B050"/>
                </a:solidFill>
              </a:rPr>
              <a:t>MONTE-CT		85% =&gt; 100%</a:t>
            </a:r>
          </a:p>
          <a:p>
            <a:pPr marL="533400" indent="-533400">
              <a:lnSpc>
                <a:spcPct val="140000"/>
              </a:lnSpc>
            </a:pPr>
            <a:r>
              <a:rPr lang="de-DE" sz="1800" dirty="0" smtClean="0"/>
              <a:t>MEI_WLAN		100%</a:t>
            </a:r>
          </a:p>
          <a:p>
            <a:pPr marL="533400" indent="-533400">
              <a:lnSpc>
                <a:spcPct val="140000"/>
              </a:lnSpc>
            </a:pPr>
            <a:r>
              <a:rPr lang="de-DE" sz="1800" dirty="0" smtClean="0"/>
              <a:t>FS_SCCAS_RES	100%</a:t>
            </a:r>
          </a:p>
          <a:p>
            <a:pPr marL="533400" indent="-533400">
              <a:lnSpc>
                <a:spcPct val="140000"/>
              </a:lnSpc>
            </a:pPr>
            <a:r>
              <a:rPr lang="de-DE" sz="1800" dirty="0" smtClean="0">
                <a:solidFill>
                  <a:srgbClr val="00B050"/>
                </a:solidFill>
              </a:rPr>
              <a:t>SDPCN_IMS		70% =&gt; 100%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57458" y="6019801"/>
            <a:ext cx="3295650" cy="590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marL="533400" indent="-533400">
              <a:lnSpc>
                <a:spcPct val="14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a:t>
            </a:r>
            <a:r>
              <a:rPr lang="fi-FI" altLang="de-DE" dirty="0" smtClean="0">
                <a:cs typeface="Arial" charset="0"/>
              </a:rPr>
              <a:t>plenary</a:t>
            </a:r>
            <a:r>
              <a:rPr lang="de-DE" dirty="0">
                <a:solidFill>
                  <a:srgbClr val="00B050"/>
                </a:solidFill>
              </a:rPr>
              <a:t>		</a:t>
            </a:r>
            <a:endParaRPr lang="da-DK" altLang="de-DE" dirty="0">
              <a:cs typeface="Arial" charset="0"/>
            </a:endParaRPr>
          </a:p>
        </p:txBody>
      </p:sp>
      <p:sp>
        <p:nvSpPr>
          <p:cNvPr id="7" name="Inhaltsplatzhalter 1"/>
          <p:cNvSpPr txBox="1">
            <a:spLocks/>
          </p:cNvSpPr>
          <p:nvPr/>
        </p:nvSpPr>
        <p:spPr bwMode="auto">
          <a:xfrm>
            <a:off x="4719308" y="1150939"/>
            <a:ext cx="417195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533400" indent="-533400">
              <a:lnSpc>
                <a:spcPct val="140000"/>
              </a:lnSpc>
            </a:pPr>
            <a:r>
              <a:rPr lang="de-DE" sz="1800" dirty="0"/>
              <a:t>HLcom-CT		</a:t>
            </a:r>
            <a:r>
              <a:rPr lang="de-DE" sz="1800" dirty="0" smtClean="0"/>
              <a:t>100%</a:t>
            </a:r>
          </a:p>
          <a:p>
            <a:pPr marL="533400" indent="-533400">
              <a:lnSpc>
                <a:spcPct val="140000"/>
              </a:lnSpc>
            </a:pPr>
            <a:r>
              <a:rPr lang="de-DE" sz="1800" dirty="0" smtClean="0"/>
              <a:t>GROUPE-CT		100%</a:t>
            </a:r>
          </a:p>
          <a:p>
            <a:pPr marL="533400" indent="-533400">
              <a:lnSpc>
                <a:spcPct val="140000"/>
              </a:lnSpc>
            </a:pPr>
            <a:r>
              <a:rPr lang="de-DE" sz="1800" dirty="0" smtClean="0"/>
              <a:t>ROI-CT		100%</a:t>
            </a:r>
          </a:p>
          <a:p>
            <a:pPr marL="533400" indent="-533400">
              <a:lnSpc>
                <a:spcPct val="140000"/>
              </a:lnSpc>
            </a:pPr>
            <a:r>
              <a:rPr lang="de-DE" sz="1800" dirty="0" smtClean="0"/>
              <a:t>FS_eSDU		100%</a:t>
            </a:r>
          </a:p>
          <a:p>
            <a:pPr marL="533400" indent="-533400">
              <a:lnSpc>
                <a:spcPct val="140000"/>
              </a:lnSpc>
            </a:pPr>
            <a:r>
              <a:rPr lang="en-GB" sz="1800" dirty="0" smtClean="0"/>
              <a:t>EPC_SIG_RACE	100%</a:t>
            </a:r>
          </a:p>
          <a:p>
            <a:pPr marL="533400" indent="-533400">
              <a:lnSpc>
                <a:spcPct val="140000"/>
              </a:lnSpc>
            </a:pPr>
            <a:r>
              <a:rPr lang="en-GB" sz="1800" dirty="0" smtClean="0">
                <a:solidFill>
                  <a:srgbClr val="00B050"/>
                </a:solidFill>
              </a:rPr>
              <a:t>DECOR-CT		90% =&gt; 100%</a:t>
            </a:r>
          </a:p>
          <a:p>
            <a:pPr marL="533400" indent="-533400">
              <a:lnSpc>
                <a:spcPct val="140000"/>
              </a:lnSpc>
            </a:pPr>
            <a:r>
              <a:rPr lang="en-GB" sz="1800" dirty="0" smtClean="0">
                <a:solidFill>
                  <a:srgbClr val="00B050"/>
                </a:solidFill>
              </a:rPr>
              <a:t>FS_DBPU		60% =&gt; 79%</a:t>
            </a:r>
          </a:p>
          <a:p>
            <a:pPr marL="533400" indent="-533400">
              <a:lnSpc>
                <a:spcPct val="140000"/>
              </a:lnSpc>
            </a:pPr>
            <a:r>
              <a:rPr lang="en-GB" sz="1800" dirty="0" err="1" smtClean="0">
                <a:solidFill>
                  <a:srgbClr val="00B050"/>
                </a:solidFill>
              </a:rPr>
              <a:t>DiaPri</a:t>
            </a:r>
            <a:r>
              <a:rPr lang="en-GB" sz="1800" dirty="0" smtClean="0">
                <a:solidFill>
                  <a:srgbClr val="00B050"/>
                </a:solidFill>
              </a:rPr>
              <a:t>		70% =&gt; 100%</a:t>
            </a:r>
          </a:p>
          <a:p>
            <a:pPr marL="533400" indent="-533400">
              <a:lnSpc>
                <a:spcPct val="140000"/>
              </a:lnSpc>
            </a:pPr>
            <a:r>
              <a:rPr lang="en-GB" sz="1800" dirty="0" err="1" smtClean="0"/>
              <a:t>UTRA_LTE_iPos_enh</a:t>
            </a:r>
            <a:r>
              <a:rPr lang="en-GB" sz="1800" dirty="0" smtClean="0"/>
              <a:t>-CT	</a:t>
            </a:r>
            <a:r>
              <a:rPr lang="en-GB" sz="1800" dirty="0"/>
              <a:t> </a:t>
            </a:r>
            <a:r>
              <a:rPr lang="en-GB" sz="1800" dirty="0" smtClean="0"/>
              <a:t>100%</a:t>
            </a:r>
            <a:endParaRPr lang="en-GB" sz="1800" dirty="0"/>
          </a:p>
          <a:p>
            <a:pPr marL="533400" indent="-533400">
              <a:lnSpc>
                <a:spcPct val="140000"/>
              </a:lnSpc>
            </a:pPr>
            <a:endParaRPr lang="en-GB" sz="1800" dirty="0">
              <a:solidFill>
                <a:srgbClr val="0000FF"/>
              </a:solidFill>
            </a:endParaRPr>
          </a:p>
          <a:p>
            <a:pPr marL="533400" indent="-533400">
              <a:lnSpc>
                <a:spcPct val="140000"/>
              </a:lnSpc>
            </a:pPr>
            <a:endParaRPr lang="de-DE" sz="1800" dirty="0" smtClean="0">
              <a:solidFill>
                <a:srgbClr val="0000FF"/>
              </a:solidFill>
            </a:endParaRPr>
          </a:p>
        </p:txBody>
      </p:sp>
    </p:spTree>
    <p:extLst>
      <p:ext uri="{BB962C8B-B14F-4D97-AF65-F5344CB8AC3E}">
        <p14:creationId xmlns:p14="http://schemas.microsoft.com/office/powerpoint/2010/main" val="20274825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Rel-13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a:t>
            </a:r>
            <a:r>
              <a:rPr lang="en-US" altLang="de-DE" sz="3200" dirty="0" smtClean="0">
                <a:solidFill>
                  <a:srgbClr val="FF0000"/>
                </a:solidFill>
                <a:latin typeface="+mj-lt"/>
                <a:cs typeface="Arial" charset="0"/>
              </a:rPr>
              <a:t>Supported</a:t>
            </a:r>
            <a:endParaRPr lang="en-US" altLang="de-DE" sz="3200" dirty="0">
              <a:solidFill>
                <a:srgbClr val="FF0000"/>
              </a:solidFill>
              <a:latin typeface="+mj-lt"/>
              <a:cs typeface="Arial" charset="0"/>
            </a:endParaRPr>
          </a:p>
        </p:txBody>
      </p:sp>
      <p:sp>
        <p:nvSpPr>
          <p:cNvPr id="18435" name="Inhaltsplatzhalter 1"/>
          <p:cNvSpPr>
            <a:spLocks noGrp="1"/>
          </p:cNvSpPr>
          <p:nvPr>
            <p:ph sz="half" idx="1"/>
          </p:nvPr>
        </p:nvSpPr>
        <p:spPr>
          <a:xfrm>
            <a:off x="523876" y="1216025"/>
            <a:ext cx="4314824" cy="5280025"/>
          </a:xfrm>
        </p:spPr>
        <p:txBody>
          <a:bodyPr/>
          <a:lstStyle/>
          <a:p>
            <a:pPr marL="533400" indent="-533400">
              <a:lnSpc>
                <a:spcPct val="140000"/>
              </a:lnSpc>
            </a:pPr>
            <a:r>
              <a:rPr lang="en-US" sz="1800" dirty="0"/>
              <a:t>UPCON-DOTCON-CT4	</a:t>
            </a:r>
            <a:r>
              <a:rPr lang="en-US" sz="1800" dirty="0" smtClean="0"/>
              <a:t>100%</a:t>
            </a:r>
          </a:p>
          <a:p>
            <a:pPr marL="533400" indent="-533400">
              <a:lnSpc>
                <a:spcPct val="140000"/>
              </a:lnSpc>
            </a:pPr>
            <a:r>
              <a:rPr lang="de-DE" sz="1800" dirty="0" smtClean="0">
                <a:solidFill>
                  <a:srgbClr val="00B050"/>
                </a:solidFill>
              </a:rPr>
              <a:t>QOSE2EMTSI-CT4</a:t>
            </a:r>
            <a:r>
              <a:rPr lang="de-DE" sz="1800" dirty="0">
                <a:solidFill>
                  <a:srgbClr val="00B050"/>
                </a:solidFill>
              </a:rPr>
              <a:t>	0</a:t>
            </a:r>
            <a:r>
              <a:rPr lang="de-DE" sz="1800" dirty="0" smtClean="0">
                <a:solidFill>
                  <a:srgbClr val="00B050"/>
                </a:solidFill>
              </a:rPr>
              <a:t>% =&gt; 100%</a:t>
            </a:r>
          </a:p>
          <a:p>
            <a:pPr marL="533400" indent="-533400">
              <a:lnSpc>
                <a:spcPct val="140000"/>
              </a:lnSpc>
            </a:pPr>
            <a:r>
              <a:rPr lang="de-DE" sz="1800" dirty="0"/>
              <a:t>ePCSCF_WLAN-CT4	</a:t>
            </a:r>
            <a:r>
              <a:rPr lang="de-DE" sz="1800" dirty="0" smtClean="0"/>
              <a:t>100%</a:t>
            </a:r>
          </a:p>
          <a:p>
            <a:pPr marL="533400" indent="-533400">
              <a:lnSpc>
                <a:spcPct val="140000"/>
              </a:lnSpc>
            </a:pPr>
            <a:r>
              <a:rPr lang="de-DE" sz="1800" dirty="0" smtClean="0"/>
              <a:t>WSR_EPS</a:t>
            </a:r>
            <a:r>
              <a:rPr lang="de-DE" sz="1800" dirty="0"/>
              <a:t>		</a:t>
            </a:r>
            <a:r>
              <a:rPr lang="de-DE" sz="1800" dirty="0" smtClean="0"/>
              <a:t>100%</a:t>
            </a:r>
          </a:p>
          <a:p>
            <a:pPr marL="533400" indent="-533400">
              <a:lnSpc>
                <a:spcPct val="140000"/>
              </a:lnSpc>
            </a:pPr>
            <a:r>
              <a:rPr lang="de-DE" sz="1800" dirty="0"/>
              <a:t>ISAT		90</a:t>
            </a:r>
            <a:r>
              <a:rPr lang="de-DE" sz="1800" dirty="0" smtClean="0"/>
              <a:t>% =&gt; Rel-14</a:t>
            </a:r>
          </a:p>
          <a:p>
            <a:pPr marL="533400" indent="-533400">
              <a:lnSpc>
                <a:spcPct val="140000"/>
              </a:lnSpc>
            </a:pPr>
            <a:r>
              <a:rPr lang="de-DE" sz="1800" dirty="0" smtClean="0">
                <a:solidFill>
                  <a:srgbClr val="00B050"/>
                </a:solidFill>
              </a:rPr>
              <a:t>eProSe-EXT-CT	80% =&gt; 100%</a:t>
            </a:r>
          </a:p>
          <a:p>
            <a:pPr marL="533400" indent="-533400">
              <a:lnSpc>
                <a:spcPct val="140000"/>
              </a:lnSpc>
            </a:pPr>
            <a:r>
              <a:rPr lang="de-DE" sz="1800" dirty="0" smtClean="0"/>
              <a:t>NBIFOM-CT		100%</a:t>
            </a:r>
          </a:p>
          <a:p>
            <a:pPr marL="533400" indent="-533400">
              <a:lnSpc>
                <a:spcPct val="140000"/>
              </a:lnSpc>
            </a:pPr>
            <a:r>
              <a:rPr lang="de-DE" sz="1800" dirty="0" smtClean="0"/>
              <a:t>AESE-CT		100%</a:t>
            </a:r>
          </a:p>
          <a:p>
            <a:pPr marL="533400" indent="-533400">
              <a:lnSpc>
                <a:spcPct val="140000"/>
              </a:lnSpc>
            </a:pPr>
            <a:r>
              <a:rPr lang="en-GB" sz="1800" dirty="0" smtClean="0"/>
              <a:t>SEW1-CT		100%</a:t>
            </a:r>
          </a:p>
          <a:p>
            <a:pPr marL="533400" indent="-533400">
              <a:lnSpc>
                <a:spcPct val="140000"/>
              </a:lnSpc>
            </a:pPr>
            <a:r>
              <a:rPr lang="en-GB" sz="1800" dirty="0" err="1" smtClean="0"/>
              <a:t>eDRX</a:t>
            </a:r>
            <a:r>
              <a:rPr lang="en-GB" sz="1800" dirty="0" smtClean="0"/>
              <a:t>-CT		100%</a:t>
            </a:r>
          </a:p>
          <a:p>
            <a:pPr marL="533400" indent="-533400">
              <a:lnSpc>
                <a:spcPct val="140000"/>
              </a:lnSpc>
            </a:pPr>
            <a:r>
              <a:rPr lang="en-GB" sz="1800" dirty="0" smtClean="0">
                <a:solidFill>
                  <a:srgbClr val="00B050"/>
                </a:solidFill>
              </a:rPr>
              <a:t>MCPTT-CT		0% =&gt; 100%</a:t>
            </a:r>
            <a:endParaRPr lang="en-GB" sz="1800" dirty="0">
              <a:solidFill>
                <a:srgbClr val="00B050"/>
              </a:solidFill>
            </a:endParaRPr>
          </a:p>
          <a:p>
            <a:pPr marL="533400" indent="-533400">
              <a:lnSpc>
                <a:spcPct val="140000"/>
              </a:lnSpc>
            </a:pPr>
            <a:endParaRPr lang="de-DE" sz="1800" dirty="0">
              <a:solidFill>
                <a:srgbClr val="00B050"/>
              </a:solidFill>
            </a:endParaRPr>
          </a:p>
          <a:p>
            <a:pPr marL="0" indent="0">
              <a:lnSpc>
                <a:spcPct val="140000"/>
              </a:lnSpc>
              <a:buNone/>
            </a:pPr>
            <a:endParaRPr lang="de-DE" sz="1800" dirty="0"/>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93084" y="5985329"/>
            <a:ext cx="3295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a:lnSpc>
                <a:spcPct val="9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plenary </a:t>
            </a:r>
            <a:br>
              <a:rPr lang="fi-FI" altLang="de-DE" dirty="0">
                <a:cs typeface="Arial" charset="0"/>
              </a:rPr>
            </a:br>
            <a:endParaRPr lang="da-DK" altLang="de-DE" dirty="0">
              <a:cs typeface="Arial" charset="0"/>
            </a:endParaRPr>
          </a:p>
        </p:txBody>
      </p:sp>
      <p:sp>
        <p:nvSpPr>
          <p:cNvPr id="6" name="Inhaltsplatzhalter 1"/>
          <p:cNvSpPr txBox="1">
            <a:spLocks/>
          </p:cNvSpPr>
          <p:nvPr/>
        </p:nvSpPr>
        <p:spPr bwMode="auto">
          <a:xfrm>
            <a:off x="4720131" y="1176462"/>
            <a:ext cx="4241556" cy="4493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1800" dirty="0" err="1" smtClean="0">
                <a:solidFill>
                  <a:srgbClr val="00B050"/>
                </a:solidFill>
              </a:rPr>
              <a:t>eWebRTCi_CT</a:t>
            </a:r>
            <a:r>
              <a:rPr lang="en-GB" sz="1800" dirty="0" smtClean="0">
                <a:solidFill>
                  <a:srgbClr val="00B050"/>
                </a:solidFill>
              </a:rPr>
              <a:t>		0% =&gt; 100%</a:t>
            </a:r>
          </a:p>
          <a:p>
            <a:r>
              <a:rPr lang="en-GB" sz="1800" dirty="0" err="1" smtClean="0"/>
              <a:t>MBMS_enh</a:t>
            </a:r>
            <a:r>
              <a:rPr lang="en-GB" sz="1800" dirty="0" smtClean="0"/>
              <a:t>-CT		100%</a:t>
            </a:r>
          </a:p>
          <a:p>
            <a:r>
              <a:rPr lang="en-GB" sz="1800" dirty="0" err="1" smtClean="0">
                <a:solidFill>
                  <a:srgbClr val="00B050"/>
                </a:solidFill>
              </a:rPr>
              <a:t>CIoT</a:t>
            </a:r>
            <a:r>
              <a:rPr lang="en-GB" sz="1800" dirty="0" smtClean="0">
                <a:solidFill>
                  <a:srgbClr val="00B050"/>
                </a:solidFill>
              </a:rPr>
              <a:t>-CT		0% =&gt; 65%</a:t>
            </a:r>
          </a:p>
          <a:p>
            <a:r>
              <a:rPr lang="en-GB" sz="1800" dirty="0">
                <a:solidFill>
                  <a:srgbClr val="0000FF"/>
                </a:solidFill>
              </a:rPr>
              <a:t>EASE_EC_GSM</a:t>
            </a:r>
          </a:p>
          <a:p>
            <a:pPr marL="0" indent="0">
              <a:buNone/>
            </a:pPr>
            <a:endParaRPr lang="en-GB" sz="1800" dirty="0"/>
          </a:p>
          <a:p>
            <a:pPr marL="533400" indent="-533400">
              <a:lnSpc>
                <a:spcPct val="140000"/>
              </a:lnSpc>
            </a:pPr>
            <a:endParaRPr lang="de-DE" sz="1800" dirty="0" smtClean="0">
              <a:solidFill>
                <a:srgbClr val="00B050"/>
              </a:solidFill>
            </a:endParaRPr>
          </a:p>
          <a:p>
            <a:pPr marL="0" indent="0">
              <a:lnSpc>
                <a:spcPct val="140000"/>
              </a:lnSpc>
              <a:buFontTx/>
              <a:buNone/>
            </a:pPr>
            <a:endParaRPr lang="de-DE" sz="1800" dirty="0"/>
          </a:p>
        </p:txBody>
      </p:sp>
    </p:spTree>
    <p:extLst>
      <p:ext uri="{BB962C8B-B14F-4D97-AF65-F5344CB8AC3E}">
        <p14:creationId xmlns:p14="http://schemas.microsoft.com/office/powerpoint/2010/main" val="25604523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nb-NO" altLang="de-DE" smtClean="0">
                <a:latin typeface="Arial" charset="0"/>
                <a:cs typeface="Arial" charset="0"/>
              </a:rPr>
              <a:t>A</a:t>
            </a:r>
            <a:r>
              <a:rPr lang="de-DE" altLang="de-DE" smtClean="0">
                <a:latin typeface="Arial" charset="0"/>
                <a:cs typeface="Arial" charset="0"/>
              </a:rPr>
              <a:t>greed</a:t>
            </a:r>
            <a:r>
              <a:rPr lang="nb-NO" altLang="de-DE" smtClean="0">
                <a:latin typeface="Arial" charset="0"/>
                <a:cs typeface="Arial" charset="0"/>
              </a:rPr>
              <a:t> </a:t>
            </a:r>
            <a:r>
              <a:rPr lang="de-DE" altLang="de-DE" smtClean="0">
                <a:latin typeface="Arial" charset="0"/>
                <a:cs typeface="Arial" charset="0"/>
              </a:rPr>
              <a:t>N</a:t>
            </a:r>
            <a:r>
              <a:rPr lang="nb-NO" altLang="de-DE" smtClean="0">
                <a:latin typeface="Arial" charset="0"/>
                <a:cs typeface="Arial" charset="0"/>
              </a:rPr>
              <a:t>ew WIs</a:t>
            </a:r>
            <a:endParaRPr lang="en-US" altLang="de-DE"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p14="http://schemas.microsoft.com/office/powerpoint/2010/main" val="3423460586"/>
              </p:ext>
            </p:extLst>
          </p:nvPr>
        </p:nvGraphicFramePr>
        <p:xfrm>
          <a:off x="715117" y="1609725"/>
          <a:ext cx="7538235" cy="1869744"/>
        </p:xfrm>
        <a:graphic>
          <a:graphicData uri="http://schemas.openxmlformats.org/drawingml/2006/table">
            <a:tbl>
              <a:tblPr lastCol="1" bandRow="1" bandCol="1"/>
              <a:tblGrid>
                <a:gridCol w="923678"/>
                <a:gridCol w="2594120"/>
                <a:gridCol w="1045488"/>
                <a:gridCol w="2974949"/>
              </a:tblGrid>
              <a:tr h="801319">
                <a:tc>
                  <a:txBody>
                    <a:bodyPr/>
                    <a:lstStyle/>
                    <a:p>
                      <a:pPr algn="l">
                        <a:spcAft>
                          <a:spcPts val="0"/>
                        </a:spcAft>
                      </a:pPr>
                      <a:r>
                        <a:rPr lang="en-GB" sz="1200" b="1" dirty="0" err="1">
                          <a:solidFill>
                            <a:srgbClr val="000000"/>
                          </a:solidFill>
                          <a:effectLst/>
                          <a:latin typeface="Arial"/>
                          <a:ea typeface="Batang"/>
                          <a:cs typeface="Arial"/>
                        </a:rPr>
                        <a:t>Tdoc</a:t>
                      </a:r>
                      <a:r>
                        <a:rPr lang="en-GB" sz="1200" b="1" dirty="0">
                          <a:solidFill>
                            <a:srgbClr val="000000"/>
                          </a:solidFill>
                          <a:effectLst/>
                          <a:latin typeface="Arial"/>
                          <a:ea typeface="Batang"/>
                          <a:cs typeface="Arial"/>
                        </a:rPr>
                        <a:t> </a:t>
                      </a:r>
                      <a:r>
                        <a:rPr lang="en-GB" sz="1200" b="1" dirty="0" smtClean="0">
                          <a:solidFill>
                            <a:srgbClr val="000000"/>
                          </a:solidFill>
                          <a:effectLst/>
                          <a:latin typeface="Arial"/>
                          <a:ea typeface="Batang"/>
                          <a:cs typeface="Arial"/>
                        </a:rPr>
                        <a:t>CP-16#</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200" b="1">
                          <a:solidFill>
                            <a:srgbClr val="000000"/>
                          </a:solidFill>
                          <a:effectLst/>
                          <a:latin typeface="Arial"/>
                          <a:ea typeface="Batang"/>
                          <a:cs typeface="Arial"/>
                        </a:rPr>
                        <a:t>WIDS Agreed</a:t>
                      </a:r>
                      <a:endParaRPr lang="en-GB" sz="12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200" b="1">
                          <a:solidFill>
                            <a:srgbClr val="000000"/>
                          </a:solidFill>
                          <a:effectLst/>
                          <a:latin typeface="Arial"/>
                          <a:ea typeface="Batang"/>
                          <a:cs typeface="Arial"/>
                        </a:rPr>
                        <a:t>Source</a:t>
                      </a:r>
                      <a:endParaRPr lang="en-GB" sz="12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200" b="1">
                          <a:solidFill>
                            <a:srgbClr val="000000"/>
                          </a:solidFill>
                          <a:effectLst/>
                          <a:latin typeface="Arial"/>
                          <a:ea typeface="Batang"/>
                          <a:cs typeface="Arial"/>
                        </a:rPr>
                        <a:t>Notes</a:t>
                      </a:r>
                      <a:endParaRPr lang="en-GB" sz="12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801319">
                <a:tc>
                  <a:txBody>
                    <a:bodyPr/>
                    <a:lstStyle/>
                    <a:p>
                      <a:pPr algn="l">
                        <a:spcAft>
                          <a:spcPts val="0"/>
                        </a:spcAft>
                      </a:pPr>
                      <a:r>
                        <a:rPr lang="en-GB" sz="1200" dirty="0" smtClean="0">
                          <a:effectLst/>
                          <a:latin typeface="Arial"/>
                          <a:ea typeface="Times New Roman"/>
                          <a:cs typeface="Times New Roman"/>
                        </a:rPr>
                        <a:t>CP-160117</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a:solidFill>
                            <a:srgbClr val="000000"/>
                          </a:solidFill>
                          <a:effectLst/>
                          <a:latin typeface="Arial"/>
                          <a:ea typeface="Times New Roman"/>
                          <a:cs typeface="Arial"/>
                        </a:rPr>
                        <a:t>WID new   Rel-14 CT aspects of MTSI Extension on Multi-stream Multiparty Conferencing Media Handling</a:t>
                      </a:r>
                      <a:endParaRPr lang="en-GB" sz="12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a:solidFill>
                            <a:srgbClr val="000000"/>
                          </a:solidFill>
                          <a:effectLst/>
                          <a:latin typeface="Arial"/>
                          <a:ea typeface="Times New Roman"/>
                          <a:cs typeface="Arial"/>
                        </a:rPr>
                        <a:t>Ericsson</a:t>
                      </a:r>
                      <a:endParaRPr lang="en-GB" sz="12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a:solidFill>
                            <a:srgbClr val="000000"/>
                          </a:solidFill>
                          <a:effectLst/>
                          <a:latin typeface="Arial"/>
                          <a:ea typeface="Times New Roman"/>
                          <a:cs typeface="Arial"/>
                        </a:rPr>
                        <a:t>CT4 led</a:t>
                      </a:r>
                      <a:endParaRPr lang="en-GB" sz="1200">
                        <a:effectLst/>
                        <a:latin typeface="Arial"/>
                        <a:ea typeface="Times New Roman"/>
                        <a:cs typeface="Times New Roman"/>
                      </a:endParaRPr>
                    </a:p>
                    <a:p>
                      <a:pPr algn="l">
                        <a:spcAft>
                          <a:spcPts val="0"/>
                        </a:spcAft>
                      </a:pPr>
                      <a:r>
                        <a:rPr lang="en-GB" sz="1200">
                          <a:solidFill>
                            <a:srgbClr val="000000"/>
                          </a:solidFill>
                          <a:effectLst/>
                          <a:latin typeface="Arial"/>
                          <a:ea typeface="Times New Roman"/>
                          <a:cs typeface="Arial"/>
                        </a:rPr>
                        <a:t>Endorsed by CT1 and CT3.</a:t>
                      </a:r>
                      <a:endParaRPr lang="en-GB" sz="12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6">
                <a:tc>
                  <a:txBody>
                    <a:bodyPr/>
                    <a:lstStyle/>
                    <a:p>
                      <a:pPr algn="l">
                        <a:spcAft>
                          <a:spcPts val="0"/>
                        </a:spcAft>
                      </a:pPr>
                      <a:r>
                        <a:rPr lang="en-GB" sz="1200" dirty="0" smtClean="0">
                          <a:effectLst/>
                          <a:latin typeface="Arial"/>
                          <a:ea typeface="Times New Roman"/>
                          <a:cs typeface="Times New Roman"/>
                        </a:rPr>
                        <a:t>CP-160118</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a:solidFill>
                            <a:srgbClr val="000000"/>
                          </a:solidFill>
                          <a:effectLst/>
                          <a:latin typeface="Arial"/>
                          <a:ea typeface="Times New Roman"/>
                          <a:cs typeface="Arial"/>
                        </a:rPr>
                        <a:t>WID new    SCC AS Restoration</a:t>
                      </a:r>
                      <a:endParaRPr lang="en-GB" sz="12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a:solidFill>
                            <a:srgbClr val="000000"/>
                          </a:solidFill>
                          <a:effectLst/>
                          <a:latin typeface="Arial"/>
                          <a:ea typeface="Times New Roman"/>
                          <a:cs typeface="Arial"/>
                        </a:rPr>
                        <a:t>China Mobile</a:t>
                      </a:r>
                      <a:endParaRPr lang="en-GB" sz="12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solidFill>
                            <a:srgbClr val="000000"/>
                          </a:solidFill>
                          <a:effectLst/>
                          <a:latin typeface="Arial"/>
                          <a:ea typeface="Times New Roman"/>
                          <a:cs typeface="Arial"/>
                        </a:rPr>
                        <a:t>CT4 led.</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a:xfrm>
            <a:off x="457200" y="274638"/>
            <a:ext cx="6834188" cy="507957"/>
          </a:xfrm>
        </p:spPr>
        <p:txBody>
          <a:bodyPr/>
          <a:lstStyle/>
          <a:p>
            <a:r>
              <a:rPr lang="de-DE" altLang="de-DE" dirty="0" smtClean="0">
                <a:cs typeface="Arial" charset="0"/>
              </a:rPr>
              <a:t>Endorsed</a:t>
            </a:r>
            <a:r>
              <a:rPr lang="nb-NO" altLang="de-DE" dirty="0" smtClean="0">
                <a:cs typeface="Arial" charset="0"/>
              </a:rPr>
              <a:t> WIs</a:t>
            </a:r>
            <a:endParaRPr lang="en-US" altLang="de-DE" dirty="0" smtClean="0">
              <a:cs typeface="Arial" charset="0"/>
            </a:endParaRPr>
          </a:p>
        </p:txBody>
      </p:sp>
      <p:sp>
        <p:nvSpPr>
          <p:cNvPr id="21507"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8"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477561497"/>
              </p:ext>
            </p:extLst>
          </p:nvPr>
        </p:nvGraphicFramePr>
        <p:xfrm>
          <a:off x="950912" y="2147886"/>
          <a:ext cx="7468692" cy="1450336"/>
        </p:xfrm>
        <a:graphic>
          <a:graphicData uri="http://schemas.openxmlformats.org/drawingml/2006/table">
            <a:tbl>
              <a:tblPr lastCol="1" bandRow="1" bandCol="1"/>
              <a:tblGrid>
                <a:gridCol w="1056018"/>
                <a:gridCol w="2429327"/>
                <a:gridCol w="1035843"/>
                <a:gridCol w="2947504"/>
              </a:tblGrid>
              <a:tr h="725168">
                <a:tc>
                  <a:txBody>
                    <a:bodyPr/>
                    <a:lstStyle/>
                    <a:p>
                      <a:pPr algn="l">
                        <a:spcAft>
                          <a:spcPts val="0"/>
                        </a:spcAft>
                      </a:pPr>
                      <a:r>
                        <a:rPr lang="en-GB" sz="1200" b="1" dirty="0" err="1">
                          <a:solidFill>
                            <a:srgbClr val="000000"/>
                          </a:solidFill>
                          <a:effectLst/>
                          <a:latin typeface="Arial"/>
                          <a:ea typeface="Batang"/>
                          <a:cs typeface="Arial"/>
                        </a:rPr>
                        <a:t>Tdoc</a:t>
                      </a:r>
                      <a:r>
                        <a:rPr lang="en-GB" sz="1200" b="1" dirty="0">
                          <a:solidFill>
                            <a:srgbClr val="000000"/>
                          </a:solidFill>
                          <a:effectLst/>
                          <a:latin typeface="Arial"/>
                          <a:ea typeface="Batang"/>
                          <a:cs typeface="Arial"/>
                        </a:rPr>
                        <a:t> </a:t>
                      </a:r>
                      <a:r>
                        <a:rPr lang="en-GB" sz="1200" b="1" dirty="0" smtClean="0">
                          <a:solidFill>
                            <a:srgbClr val="000000"/>
                          </a:solidFill>
                          <a:effectLst/>
                          <a:latin typeface="Arial"/>
                          <a:ea typeface="Batang"/>
                          <a:cs typeface="Arial"/>
                        </a:rPr>
                        <a:t>CP-16#</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200" b="1" dirty="0">
                          <a:solidFill>
                            <a:srgbClr val="000000"/>
                          </a:solidFill>
                          <a:effectLst/>
                          <a:latin typeface="Arial"/>
                          <a:ea typeface="Batang"/>
                          <a:cs typeface="Arial"/>
                        </a:rPr>
                        <a:t>WIDS Endorsed</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200" b="1" dirty="0">
                          <a:solidFill>
                            <a:srgbClr val="000000"/>
                          </a:solidFill>
                          <a:effectLst/>
                          <a:latin typeface="Arial"/>
                          <a:ea typeface="Batang"/>
                          <a:cs typeface="Arial"/>
                        </a:rPr>
                        <a:t>Source</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200" b="1" dirty="0">
                          <a:solidFill>
                            <a:srgbClr val="000000"/>
                          </a:solidFill>
                          <a:effectLst/>
                          <a:latin typeface="Arial"/>
                          <a:ea typeface="Batang"/>
                          <a:cs typeface="Arial"/>
                        </a:rPr>
                        <a:t>Notes</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725168">
                <a:tc>
                  <a:txBody>
                    <a:bodyPr/>
                    <a:lstStyle/>
                    <a:p>
                      <a:pPr algn="l">
                        <a:spcAft>
                          <a:spcPts val="0"/>
                        </a:spcAft>
                      </a:pPr>
                      <a:r>
                        <a:rPr lang="en-GB" sz="1200" dirty="0" smtClean="0">
                          <a:effectLst/>
                          <a:latin typeface="Arial"/>
                          <a:ea typeface="Times New Roman"/>
                          <a:cs typeface="Times New Roman"/>
                        </a:rPr>
                        <a:t>CP-160054</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solidFill>
                            <a:srgbClr val="000000"/>
                          </a:solidFill>
                          <a:effectLst/>
                          <a:latin typeface="Arial"/>
                          <a:ea typeface="Times New Roman"/>
                          <a:cs typeface="Arial"/>
                        </a:rPr>
                        <a:t>WID </a:t>
                      </a:r>
                      <a:r>
                        <a:rPr lang="en-GB" sz="1200" dirty="0" smtClean="0">
                          <a:solidFill>
                            <a:srgbClr val="000000"/>
                          </a:solidFill>
                          <a:effectLst/>
                          <a:latin typeface="Arial"/>
                          <a:ea typeface="Times New Roman"/>
                          <a:cs typeface="Arial"/>
                        </a:rPr>
                        <a:t>new </a:t>
                      </a:r>
                      <a:r>
                        <a:rPr lang="en-GB" sz="1200" dirty="0">
                          <a:solidFill>
                            <a:srgbClr val="000000"/>
                          </a:solidFill>
                          <a:effectLst/>
                          <a:latin typeface="Arial"/>
                          <a:ea typeface="Times New Roman"/>
                          <a:cs typeface="Arial"/>
                        </a:rPr>
                        <a:t>CT Aspects for non-IP </a:t>
                      </a:r>
                      <a:r>
                        <a:rPr lang="en-GB" sz="1200" dirty="0" err="1">
                          <a:solidFill>
                            <a:srgbClr val="000000"/>
                          </a:solidFill>
                          <a:effectLst/>
                          <a:latin typeface="Arial"/>
                          <a:ea typeface="Times New Roman"/>
                          <a:cs typeface="Arial"/>
                        </a:rPr>
                        <a:t>CIoT</a:t>
                      </a:r>
                      <a:r>
                        <a:rPr lang="en-GB" sz="1200" dirty="0">
                          <a:solidFill>
                            <a:srgbClr val="000000"/>
                          </a:solidFill>
                          <a:effectLst/>
                          <a:latin typeface="Arial"/>
                          <a:ea typeface="Times New Roman"/>
                          <a:cs typeface="Arial"/>
                        </a:rPr>
                        <a:t> for 2G/3G-GPRS</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a:solidFill>
                            <a:srgbClr val="000000"/>
                          </a:solidFill>
                          <a:effectLst/>
                          <a:latin typeface="Arial"/>
                          <a:ea typeface="Times New Roman"/>
                          <a:cs typeface="Arial"/>
                        </a:rPr>
                        <a:t>Orange</a:t>
                      </a:r>
                      <a:endParaRPr lang="en-GB" sz="12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solidFill>
                            <a:srgbClr val="000000"/>
                          </a:solidFill>
                          <a:effectLst/>
                          <a:latin typeface="Arial"/>
                          <a:ea typeface="Times New Roman"/>
                          <a:cs typeface="Arial"/>
                        </a:rPr>
                        <a:t>CT1 led</a:t>
                      </a:r>
                      <a:endParaRPr lang="en-GB" sz="1200" dirty="0">
                        <a:effectLst/>
                        <a:latin typeface="Arial"/>
                        <a:ea typeface="Times New Roman"/>
                        <a:cs typeface="Times New Roman"/>
                      </a:endParaRPr>
                    </a:p>
                    <a:p>
                      <a:pPr algn="l">
                        <a:spcAft>
                          <a:spcPts val="0"/>
                        </a:spcAft>
                      </a:pPr>
                      <a:r>
                        <a:rPr lang="en-GB" sz="1200" dirty="0">
                          <a:solidFill>
                            <a:srgbClr val="000000"/>
                          </a:solidFill>
                          <a:effectLst/>
                          <a:latin typeface="Arial"/>
                          <a:ea typeface="Times New Roman"/>
                          <a:cs typeface="Arial"/>
                        </a:rPr>
                        <a:t>Needs endorsing.</a:t>
                      </a:r>
                      <a:endParaRPr lang="en-GB" sz="1200" dirty="0">
                        <a:effectLst/>
                        <a:latin typeface="Arial"/>
                        <a:ea typeface="Times New Roman"/>
                        <a:cs typeface="Times New Roman"/>
                      </a:endParaRPr>
                    </a:p>
                    <a:p>
                      <a:pPr algn="l">
                        <a:spcAft>
                          <a:spcPts val="0"/>
                        </a:spcAft>
                      </a:pPr>
                      <a:r>
                        <a:rPr lang="en-GB" sz="1200" dirty="0">
                          <a:solidFill>
                            <a:srgbClr val="000000"/>
                          </a:solidFill>
                          <a:effectLst/>
                          <a:latin typeface="Arial"/>
                          <a:ea typeface="Times New Roman"/>
                          <a:cs typeface="Arial"/>
                        </a:rPr>
                        <a:t> </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dirty="0" smtClean="0">
                <a:cs typeface="Arial" charset="0"/>
              </a:rPr>
              <a:t>Technical</a:t>
            </a:r>
            <a:r>
              <a:rPr lang="nb-NO" altLang="de-DE" dirty="0" smtClean="0">
                <a:cs typeface="Arial" charset="0"/>
              </a:rPr>
              <a:t> Specifications for Approval</a:t>
            </a:r>
            <a:endParaRPr lang="en-US" altLang="de-DE" dirty="0" smtClean="0">
              <a:cs typeface="Arial"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p14="http://schemas.microsoft.com/office/powerpoint/2010/main" val="3513245612"/>
              </p:ext>
            </p:extLst>
          </p:nvPr>
        </p:nvGraphicFramePr>
        <p:xfrm>
          <a:off x="457200" y="2208530"/>
          <a:ext cx="8199912" cy="1419380"/>
        </p:xfrm>
        <a:graphic>
          <a:graphicData uri="http://schemas.openxmlformats.org/drawingml/2006/table">
            <a:tbl>
              <a:tblPr lastCol="1" bandRow="1" bandCol="1"/>
              <a:tblGrid>
                <a:gridCol w="896587"/>
                <a:gridCol w="2929990"/>
                <a:gridCol w="1137256"/>
                <a:gridCol w="3236079"/>
              </a:tblGrid>
              <a:tr h="504980">
                <a:tc>
                  <a:txBody>
                    <a:bodyPr/>
                    <a:lstStyle/>
                    <a:p>
                      <a:pPr marL="0" algn="l" defTabSz="914400" rtl="0" eaLnBrk="1" latinLnBrk="0" hangingPunct="1">
                        <a:spcAft>
                          <a:spcPts val="0"/>
                        </a:spcAft>
                      </a:pPr>
                      <a:r>
                        <a:rPr lang="en-GB" sz="1200" b="1" kern="1200" dirty="0" err="1">
                          <a:solidFill>
                            <a:srgbClr val="000000"/>
                          </a:solidFill>
                          <a:effectLst/>
                          <a:latin typeface="Arial"/>
                          <a:ea typeface="Batang"/>
                          <a:cs typeface="Arial"/>
                        </a:rPr>
                        <a:t>Tdoc</a:t>
                      </a:r>
                      <a:r>
                        <a:rPr lang="en-GB" sz="1200" b="1" kern="1200" dirty="0">
                          <a:solidFill>
                            <a:srgbClr val="000000"/>
                          </a:solidFill>
                          <a:effectLst/>
                          <a:latin typeface="Arial"/>
                          <a:ea typeface="Batang"/>
                          <a:cs typeface="Arial"/>
                        </a:rPr>
                        <a:t> </a:t>
                      </a:r>
                      <a:r>
                        <a:rPr lang="en-GB" sz="1200" b="1" kern="1200" dirty="0" smtClean="0">
                          <a:solidFill>
                            <a:srgbClr val="000000"/>
                          </a:solidFill>
                          <a:effectLst/>
                          <a:latin typeface="Arial"/>
                          <a:ea typeface="Batang"/>
                          <a:cs typeface="Arial"/>
                        </a:rPr>
                        <a:t>CP-16#</a:t>
                      </a:r>
                      <a:endParaRPr lang="en-GB" sz="1200" b="1" kern="1200" dirty="0">
                        <a:solidFill>
                          <a:srgbClr val="000000"/>
                        </a:solidFill>
                        <a:effectLst/>
                        <a:latin typeface="Arial"/>
                        <a:ea typeface="Batang"/>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spcAft>
                          <a:spcPts val="0"/>
                        </a:spcAft>
                      </a:pPr>
                      <a:r>
                        <a:rPr lang="en-GB" sz="1200" b="1" kern="1200" dirty="0" smtClean="0">
                          <a:solidFill>
                            <a:srgbClr val="000000"/>
                          </a:solidFill>
                          <a:effectLst/>
                          <a:latin typeface="Arial"/>
                          <a:ea typeface="Batang"/>
                          <a:cs typeface="Arial"/>
                        </a:rPr>
                        <a:t>TSs for Approval</a:t>
                      </a:r>
                      <a:endParaRPr lang="en-GB" sz="1200" b="1" kern="1200" dirty="0">
                        <a:solidFill>
                          <a:srgbClr val="000000"/>
                        </a:solidFill>
                        <a:effectLst/>
                        <a:latin typeface="Arial"/>
                        <a:ea typeface="Batang"/>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spcAft>
                          <a:spcPts val="0"/>
                        </a:spcAft>
                      </a:pPr>
                      <a:r>
                        <a:rPr lang="en-GB" sz="1200" b="1" kern="1200" dirty="0">
                          <a:solidFill>
                            <a:srgbClr val="000000"/>
                          </a:solidFill>
                          <a:effectLst/>
                          <a:latin typeface="Arial"/>
                          <a:ea typeface="Batang"/>
                          <a:cs typeface="Arial"/>
                        </a:rPr>
                        <a:t>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spcAft>
                          <a:spcPts val="0"/>
                        </a:spcAft>
                      </a:pPr>
                      <a:r>
                        <a:rPr lang="en-GB" sz="1200" b="1" kern="1200" dirty="0">
                          <a:solidFill>
                            <a:srgbClr val="000000"/>
                          </a:solidFill>
                          <a:effectLst/>
                          <a:latin typeface="Arial"/>
                          <a:ea typeface="Batang"/>
                          <a:cs typeface="Arial"/>
                        </a:rPr>
                        <a:t>Notes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504980">
                <a:tc>
                  <a:txBody>
                    <a:bodyPr/>
                    <a:lstStyle/>
                    <a:p>
                      <a:pPr algn="l">
                        <a:spcAft>
                          <a:spcPts val="0"/>
                        </a:spcAft>
                      </a:pPr>
                      <a:r>
                        <a:rPr lang="en-GB" sz="1200" dirty="0" smtClean="0">
                          <a:effectLst/>
                          <a:latin typeface="Arial"/>
                          <a:ea typeface="Times New Roman"/>
                          <a:cs typeface="Times New Roman"/>
                        </a:rPr>
                        <a:t>CP-160119</a:t>
                      </a:r>
                      <a:endParaRPr lang="en-GB" sz="1200" dirty="0">
                        <a:effectLst/>
                        <a:latin typeface="Arial"/>
                        <a:ea typeface="Times New Roman"/>
                        <a:cs typeface="Times New Roman"/>
                      </a:endParaRPr>
                    </a:p>
                  </a:txBody>
                  <a:tcPr marL="56810" marR="568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200" dirty="0">
                          <a:solidFill>
                            <a:srgbClr val="000000"/>
                          </a:solidFill>
                          <a:effectLst/>
                          <a:latin typeface="Arial"/>
                          <a:ea typeface="Batang"/>
                          <a:cs typeface="Arial"/>
                        </a:rPr>
                        <a:t>TS 29.128 v110 Mobility Management Entity (MME) and Serving GPRS Support Node (SGSN) interfaces for interworking with packet data networks and applications T6a/b</a:t>
                      </a:r>
                      <a:endParaRPr lang="en-GB" sz="1200" dirty="0">
                        <a:effectLst/>
                        <a:latin typeface="Arial"/>
                        <a:ea typeface="Times New Roman"/>
                        <a:cs typeface="Times New Roman"/>
                      </a:endParaRPr>
                    </a:p>
                  </a:txBody>
                  <a:tcPr marL="56810" marR="568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200" dirty="0">
                          <a:solidFill>
                            <a:srgbClr val="000000"/>
                          </a:solidFill>
                          <a:effectLst/>
                          <a:latin typeface="Arial"/>
                          <a:ea typeface="Batang"/>
                          <a:cs typeface="Arial"/>
                        </a:rPr>
                        <a:t>Peter </a:t>
                      </a:r>
                      <a:r>
                        <a:rPr lang="en-GB" sz="1200" dirty="0" smtClean="0">
                          <a:solidFill>
                            <a:srgbClr val="000000"/>
                          </a:solidFill>
                          <a:effectLst/>
                          <a:latin typeface="Arial"/>
                          <a:ea typeface="Batang"/>
                          <a:cs typeface="Arial"/>
                        </a:rPr>
                        <a:t>Schmitt (Rapporteur</a:t>
                      </a:r>
                      <a:r>
                        <a:rPr lang="en-GB" sz="1200" dirty="0">
                          <a:solidFill>
                            <a:srgbClr val="000000"/>
                          </a:solidFill>
                          <a:effectLst/>
                          <a:latin typeface="Arial"/>
                          <a:ea typeface="Batang"/>
                          <a:cs typeface="Arial"/>
                        </a:rPr>
                        <a:t>)</a:t>
                      </a:r>
                      <a:endParaRPr lang="en-GB" sz="1200" dirty="0">
                        <a:effectLst/>
                        <a:latin typeface="Arial"/>
                        <a:ea typeface="Times New Roman"/>
                        <a:cs typeface="Times New Roman"/>
                      </a:endParaRPr>
                    </a:p>
                  </a:txBody>
                  <a:tcPr marL="56810" marR="568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200" dirty="0" smtClean="0">
                          <a:solidFill>
                            <a:srgbClr val="000000"/>
                          </a:solidFill>
                          <a:effectLst/>
                          <a:latin typeface="Arial"/>
                          <a:ea typeface="Batang"/>
                          <a:cs typeface="Arial"/>
                        </a:rPr>
                        <a:t>TS </a:t>
                      </a:r>
                      <a:r>
                        <a:rPr lang="en-GB" sz="1200" dirty="0">
                          <a:solidFill>
                            <a:srgbClr val="000000"/>
                          </a:solidFill>
                          <a:effectLst/>
                          <a:latin typeface="Arial"/>
                          <a:ea typeface="Batang"/>
                          <a:cs typeface="Arial"/>
                        </a:rPr>
                        <a:t>to go for approval at the next Plenary</a:t>
                      </a:r>
                      <a:endParaRPr lang="en-GB" sz="1200" dirty="0">
                        <a:effectLst/>
                        <a:latin typeface="Arial"/>
                        <a:ea typeface="Times New Roman"/>
                        <a:cs typeface="Times New Roman"/>
                      </a:endParaRPr>
                    </a:p>
                  </a:txBody>
                  <a:tcPr marL="56810" marR="568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xfrm>
            <a:off x="598488" y="274638"/>
            <a:ext cx="6937375" cy="1143000"/>
          </a:xfrm>
        </p:spPr>
        <p:txBody>
          <a:bodyPr/>
          <a:lstStyle/>
          <a:p>
            <a:r>
              <a:rPr lang="de-DE" altLang="de-DE" dirty="0" smtClean="0">
                <a:latin typeface="Arial" charset="0"/>
                <a:cs typeface="Arial" charset="0"/>
              </a:rPr>
              <a:t>Technical Specifications</a:t>
            </a:r>
            <a:r>
              <a:rPr lang="nb-NO" altLang="de-DE" dirty="0" smtClean="0">
                <a:latin typeface="Arial" charset="0"/>
                <a:cs typeface="Arial" charset="0"/>
              </a:rPr>
              <a:t> for Information and Approval</a:t>
            </a:r>
            <a:endParaRPr lang="en-US" altLang="de-DE" dirty="0" smtClean="0">
              <a:latin typeface="Arial" charset="0"/>
              <a:cs typeface="Arial" charset="0"/>
            </a:endParaRPr>
          </a:p>
        </p:txBody>
      </p:sp>
      <p:sp>
        <p:nvSpPr>
          <p:cNvPr id="24579"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0"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1"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2"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3"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4"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5"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006757442"/>
              </p:ext>
            </p:extLst>
          </p:nvPr>
        </p:nvGraphicFramePr>
        <p:xfrm>
          <a:off x="856456" y="2320378"/>
          <a:ext cx="7143749" cy="1097280"/>
        </p:xfrm>
        <a:graphic>
          <a:graphicData uri="http://schemas.openxmlformats.org/drawingml/2006/table">
            <a:tbl>
              <a:tblPr lastCol="1" bandRow="1" bandCol="1"/>
              <a:tblGrid>
                <a:gridCol w="924719"/>
                <a:gridCol w="2781300"/>
                <a:gridCol w="914400"/>
                <a:gridCol w="2523330"/>
              </a:tblGrid>
              <a:tr h="161925">
                <a:tc>
                  <a:txBody>
                    <a:bodyPr/>
                    <a:lstStyle/>
                    <a:p>
                      <a:pPr algn="l">
                        <a:spcAft>
                          <a:spcPts val="0"/>
                        </a:spcAft>
                      </a:pPr>
                      <a:r>
                        <a:rPr lang="en-GB" sz="1200" b="1" dirty="0" err="1">
                          <a:solidFill>
                            <a:srgbClr val="000000"/>
                          </a:solidFill>
                          <a:effectLst/>
                          <a:latin typeface="Arial"/>
                          <a:ea typeface="Batang"/>
                          <a:cs typeface="Arial"/>
                        </a:rPr>
                        <a:t>Tdoc</a:t>
                      </a:r>
                      <a:r>
                        <a:rPr lang="en-GB" sz="1200" b="1" dirty="0">
                          <a:solidFill>
                            <a:srgbClr val="000000"/>
                          </a:solidFill>
                          <a:effectLst/>
                          <a:latin typeface="Arial"/>
                          <a:ea typeface="Batang"/>
                          <a:cs typeface="Arial"/>
                        </a:rPr>
                        <a:t> </a:t>
                      </a:r>
                      <a:r>
                        <a:rPr lang="en-GB" sz="1200" b="1" dirty="0" smtClean="0">
                          <a:solidFill>
                            <a:srgbClr val="000000"/>
                          </a:solidFill>
                          <a:effectLst/>
                          <a:latin typeface="Arial"/>
                          <a:ea typeface="Batang"/>
                          <a:cs typeface="Arial"/>
                        </a:rPr>
                        <a:t>CP-16#</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200" b="1" dirty="0" smtClean="0">
                          <a:solidFill>
                            <a:srgbClr val="000000"/>
                          </a:solidFill>
                          <a:effectLst/>
                          <a:latin typeface="Arial"/>
                          <a:ea typeface="Batang"/>
                          <a:cs typeface="Arial"/>
                        </a:rPr>
                        <a:t>TSs</a:t>
                      </a:r>
                      <a:r>
                        <a:rPr lang="en-GB" sz="1200" b="1" baseline="0" dirty="0" smtClean="0">
                          <a:solidFill>
                            <a:srgbClr val="000000"/>
                          </a:solidFill>
                          <a:effectLst/>
                          <a:latin typeface="Arial"/>
                          <a:ea typeface="Batang"/>
                          <a:cs typeface="Arial"/>
                        </a:rPr>
                        <a:t> for Information and Approval</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200" b="1" dirty="0">
                          <a:solidFill>
                            <a:srgbClr val="000000"/>
                          </a:solidFill>
                          <a:effectLst/>
                          <a:latin typeface="Arial"/>
                          <a:ea typeface="Batang"/>
                          <a:cs typeface="Arial"/>
                        </a:rPr>
                        <a:t>Source</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200" b="1" dirty="0">
                          <a:solidFill>
                            <a:srgbClr val="000000"/>
                          </a:solidFill>
                          <a:effectLst/>
                          <a:latin typeface="Arial"/>
                          <a:ea typeface="Batang"/>
                          <a:cs typeface="Arial"/>
                        </a:rPr>
                        <a:t>Notes</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0">
                <a:tc>
                  <a:txBody>
                    <a:bodyPr/>
                    <a:lstStyle/>
                    <a:p>
                      <a:pPr algn="l">
                        <a:spcAft>
                          <a:spcPts val="0"/>
                        </a:spcAft>
                      </a:pPr>
                      <a:r>
                        <a:rPr lang="en-GB" sz="1200" dirty="0" smtClean="0">
                          <a:effectLst/>
                          <a:latin typeface="Arial"/>
                          <a:ea typeface="Times New Roman"/>
                          <a:cs typeface="Times New Roman"/>
                        </a:rPr>
                        <a:t>CP-160120</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1200" dirty="0">
                          <a:solidFill>
                            <a:srgbClr val="000000"/>
                          </a:solidFill>
                          <a:effectLst/>
                          <a:latin typeface="Arial"/>
                          <a:ea typeface="Times New Roman"/>
                          <a:cs typeface="Arial"/>
                        </a:rPr>
                        <a:t>New Skeleton and content pCR for the new Diameter application for MCPTT-2 and CSC-13 reference points</a:t>
                      </a:r>
                      <a:endParaRPr lang="en-GB" sz="1200" dirty="0">
                        <a:effectLst/>
                        <a:latin typeface="Arial"/>
                        <a:ea typeface="Times New Roman"/>
                        <a:cs typeface="Times New Roman"/>
                      </a:endParaRPr>
                    </a:p>
                    <a:p>
                      <a:pPr algn="l">
                        <a:spcAft>
                          <a:spcPts val="0"/>
                        </a:spcAft>
                      </a:pPr>
                      <a:r>
                        <a:rPr lang="en-US" sz="1200" dirty="0">
                          <a:solidFill>
                            <a:srgbClr val="000000"/>
                          </a:solidFill>
                          <a:effectLst/>
                          <a:latin typeface="Arial"/>
                          <a:ea typeface="Times New Roman"/>
                          <a:cs typeface="Arial"/>
                        </a:rPr>
                        <a:t>Final TS ??? v020</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200" dirty="0">
                          <a:solidFill>
                            <a:srgbClr val="000000"/>
                          </a:solidFill>
                          <a:effectLst/>
                          <a:latin typeface="Arial"/>
                          <a:ea typeface="Times New Roman"/>
                          <a:cs typeface="Arial"/>
                        </a:rPr>
                        <a:t>Orange, HPE, Motorola</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200" dirty="0">
                          <a:solidFill>
                            <a:srgbClr val="000000"/>
                          </a:solidFill>
                          <a:effectLst/>
                          <a:latin typeface="Arial"/>
                          <a:ea typeface="Times New Roman"/>
                          <a:cs typeface="Arial"/>
                        </a:rPr>
                        <a:t>Final version of TS for e-mail approval.</a:t>
                      </a:r>
                      <a:endParaRPr lang="en-GB" sz="1200" dirty="0">
                        <a:effectLst/>
                        <a:latin typeface="Arial"/>
                        <a:ea typeface="Times New Roman"/>
                        <a:cs typeface="Times New Roman"/>
                      </a:endParaRPr>
                    </a:p>
                    <a:p>
                      <a:pPr algn="l">
                        <a:spcAft>
                          <a:spcPts val="0"/>
                        </a:spcAft>
                      </a:pPr>
                      <a:r>
                        <a:rPr lang="en-GB" sz="1200" dirty="0">
                          <a:solidFill>
                            <a:srgbClr val="000000"/>
                          </a:solidFill>
                          <a:effectLst/>
                          <a:latin typeface="Arial"/>
                          <a:ea typeface="Times New Roman"/>
                          <a:cs typeface="Arial"/>
                        </a:rPr>
                        <a:t>To go for information and approval to CT Plenary.</a:t>
                      </a:r>
                      <a:endParaRPr lang="en-GB" sz="12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33307</TotalTime>
  <Words>4472</Words>
  <Application>Microsoft Office PowerPoint</Application>
  <PresentationFormat>On-screen Show (4:3)</PresentationFormat>
  <Paragraphs>860</Paragraphs>
  <Slides>38</Slides>
  <Notes>1</Notes>
  <HiddenSlides>0</HiddenSlides>
  <MMClips>0</MMClips>
  <ScaleCrop>false</ScaleCrop>
  <HeadingPairs>
    <vt:vector size="4" baseType="variant">
      <vt:variant>
        <vt:lpstr>Theme</vt:lpstr>
      </vt:variant>
      <vt:variant>
        <vt:i4>2</vt:i4>
      </vt:variant>
      <vt:variant>
        <vt:lpstr>Slide Titles</vt:lpstr>
      </vt:variant>
      <vt:variant>
        <vt:i4>38</vt:i4>
      </vt:variant>
    </vt:vector>
  </HeadingPairs>
  <TitlesOfParts>
    <vt:vector size="40" baseType="lpstr">
      <vt:lpstr>3gpp</vt:lpstr>
      <vt:lpstr>Custom Design</vt:lpstr>
      <vt:lpstr>PowerPoint Presentation</vt:lpstr>
      <vt:lpstr>TSG CT WG4 Organisation </vt:lpstr>
      <vt:lpstr>PowerPoint Presentation</vt:lpstr>
      <vt:lpstr>PowerPoint Presentation</vt:lpstr>
      <vt:lpstr>PowerPoint Presentation</vt:lpstr>
      <vt:lpstr>Agreed New WIs</vt:lpstr>
      <vt:lpstr>Endorsed WIs</vt:lpstr>
      <vt:lpstr>Technical Specifications for Approval</vt:lpstr>
      <vt:lpstr>Technical Specifications for Information and Approval</vt:lpstr>
      <vt:lpstr>CT4 Summary for CT Plenary </vt:lpstr>
      <vt:lpstr>CT Plenary Decisions for CT4</vt:lpstr>
      <vt:lpstr>Incoming liaisons to CT plenary</vt:lpstr>
      <vt:lpstr>CRs for Conditional Approval (CT4)</vt:lpstr>
      <vt:lpstr>CRs for Conditional Approval 2 (CT4)</vt:lpstr>
      <vt:lpstr>CRs to Plenary</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Acknowledgements</vt:lpstr>
      <vt:lpstr>Thank  You</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nhberry</cp:lastModifiedBy>
  <cp:revision>902</cp:revision>
  <dcterms:created xsi:type="dcterms:W3CDTF">2009-10-13T12:22:16Z</dcterms:created>
  <dcterms:modified xsi:type="dcterms:W3CDTF">2016-02-27T11:12:46Z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