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809" r:id="rId3"/>
    <p:sldId id="791" r:id="rId4"/>
    <p:sldId id="708" r:id="rId5"/>
    <p:sldId id="709" r:id="rId6"/>
    <p:sldId id="710" r:id="rId7"/>
    <p:sldId id="711" r:id="rId8"/>
    <p:sldId id="712" r:id="rId9"/>
    <p:sldId id="714" r:id="rId10"/>
    <p:sldId id="717" r:id="rId11"/>
    <p:sldId id="759" r:id="rId12"/>
    <p:sldId id="761" r:id="rId13"/>
    <p:sldId id="760" r:id="rId14"/>
    <p:sldId id="724" r:id="rId15"/>
    <p:sldId id="816" r:id="rId16"/>
    <p:sldId id="767" r:id="rId17"/>
    <p:sldId id="811" r:id="rId18"/>
    <p:sldId id="817" r:id="rId19"/>
    <p:sldId id="815" r:id="rId20"/>
    <p:sldId id="813" r:id="rId21"/>
    <p:sldId id="818" r:id="rId22"/>
    <p:sldId id="820" r:id="rId23"/>
    <p:sldId id="819" r:id="rId24"/>
    <p:sldId id="614" r:id="rId25"/>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12/4/2015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12/4/2015</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2015</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SP-150769</a:t>
            </a:r>
            <a:r>
              <a:rPr lang="en-GB" sz="1200" b="1" dirty="0">
                <a:solidFill>
                  <a:schemeClr val="tx1"/>
                </a:solidFill>
              </a:rPr>
              <a:t/>
            </a:r>
            <a:br>
              <a:rPr lang="en-GB" sz="1200" b="1" dirty="0">
                <a:solidFill>
                  <a:schemeClr val="tx1"/>
                </a:solidFill>
              </a:rPr>
            </a:br>
            <a:r>
              <a:rPr lang="en-GB" sz="1200" b="1" dirty="0" smtClean="0">
                <a:solidFill>
                  <a:schemeClr val="tx1"/>
                </a:solidFill>
              </a:rPr>
              <a:t>RP-151645</a:t>
            </a:r>
            <a:br>
              <a:rPr lang="en-GB" sz="1200" b="1" dirty="0" smtClean="0">
                <a:solidFill>
                  <a:schemeClr val="tx1"/>
                </a:solidFill>
              </a:rPr>
            </a:br>
            <a:r>
              <a:rPr lang="en-GB" sz="1200" b="1" dirty="0" smtClean="0">
                <a:solidFill>
                  <a:schemeClr val="tx1"/>
                </a:solidFill>
              </a:rPr>
              <a:t>CP-150853</a:t>
            </a:r>
            <a:endParaRPr lang="en-GB" sz="1200" dirty="0">
              <a:solidFill>
                <a:schemeClr val="bg2">
                  <a:lumMod val="7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Sitges, Spain, December 2015</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#70</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portal.3gpp.org/"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952744" y="1251438"/>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957508" y="3702418"/>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602029" y="1236419"/>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45587" y="1314573"/>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9219" name="Picture 3"/>
          <p:cNvPicPr>
            <a:picLocks noChangeAspect="1" noChangeArrowheads="1"/>
          </p:cNvPicPr>
          <p:nvPr/>
        </p:nvPicPr>
        <p:blipFill>
          <a:blip r:embed="rId2" cstate="print"/>
          <a:srcRect/>
          <a:stretch>
            <a:fillRect/>
          </a:stretch>
        </p:blipFill>
        <p:spPr bwMode="auto">
          <a:xfrm>
            <a:off x="2024185" y="2278063"/>
            <a:ext cx="4314703" cy="2814442"/>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cstate="print"/>
          <a:srcRect/>
          <a:stretch>
            <a:fillRect/>
          </a:stretch>
        </p:blipFill>
        <p:spPr bwMode="auto">
          <a:xfrm>
            <a:off x="6224588" y="1333500"/>
            <a:ext cx="2063750" cy="1804988"/>
          </a:xfrm>
          <a:prstGeom prst="rect">
            <a:avLst/>
          </a:prstGeom>
          <a:noFill/>
          <a:ln w="9525">
            <a:noFill/>
            <a:miter lim="800000"/>
            <a:headEnd/>
            <a:tailEnd/>
          </a:ln>
        </p:spPr>
      </p:pic>
      <p:sp>
        <p:nvSpPr>
          <p:cNvPr id="5123" name="Title 1"/>
          <p:cNvSpPr>
            <a:spLocks noGrp="1"/>
          </p:cNvSpPr>
          <p:nvPr>
            <p:ph type="title"/>
          </p:nvPr>
        </p:nvSpPr>
        <p:spPr bwMode="auto">
          <a:xfrm>
            <a:off x="2090738" y="206375"/>
            <a:ext cx="5232400" cy="1143000"/>
          </a:xfrm>
          <a:noFill/>
          <a:ln>
            <a:miter lim="800000"/>
            <a:headEnd/>
            <a:tailEnd/>
          </a:ln>
        </p:spPr>
        <p:txBody>
          <a:bodyPr vert="horz" wrap="square" lIns="91440" tIns="45720" rIns="91440" bIns="45720" numCol="1" anchor="t" anchorCtr="0" compatLnSpc="1">
            <a:prstTxWarp prst="textNoShape">
              <a:avLst/>
            </a:prstTxWarp>
          </a:bodyPr>
          <a:lstStyle/>
          <a:p>
            <a:r>
              <a:rPr lang="en-GB" altLang="en-US" smtClean="0"/>
              <a:t>Marketing Matters </a:t>
            </a:r>
            <a:br>
              <a:rPr lang="en-GB" altLang="en-US" smtClean="0"/>
            </a:br>
            <a:r>
              <a:rPr lang="en-GB" altLang="en-US" sz="1600" smtClean="0">
                <a:solidFill>
                  <a:schemeClr val="tx1"/>
                </a:solidFill>
              </a:rPr>
              <a:t>Full details in the Marketing plan (PCG#35 doc. 20)</a:t>
            </a:r>
          </a:p>
        </p:txBody>
      </p:sp>
      <p:sp>
        <p:nvSpPr>
          <p:cNvPr id="5124" name="Content Placeholder 2"/>
          <p:cNvSpPr>
            <a:spLocks noGrp="1"/>
          </p:cNvSpPr>
          <p:nvPr>
            <p:ph idx="1"/>
          </p:nvPr>
        </p:nvSpPr>
        <p:spPr bwMode="auto">
          <a:xfrm>
            <a:off x="409575" y="1130300"/>
            <a:ext cx="5143500" cy="5127625"/>
          </a:xfrm>
          <a:noFill/>
          <a:ln>
            <a:miter lim="800000"/>
            <a:headEnd/>
            <a:tailEnd/>
          </a:ln>
        </p:spPr>
        <p:txBody>
          <a:bodyPr vert="horz" wrap="square" lIns="91440" tIns="45720" rIns="91440" bIns="45720" numCol="1" anchor="t" anchorCtr="0" compatLnSpc="1">
            <a:prstTxWarp prst="textNoShape">
              <a:avLst/>
            </a:prstTxWarp>
          </a:bodyPr>
          <a:lstStyle/>
          <a:p>
            <a:r>
              <a:rPr lang="en-GB" altLang="en-US" smtClean="0"/>
              <a:t> 3GPP Excellence Award</a:t>
            </a:r>
          </a:p>
          <a:p>
            <a:pPr lvl="1"/>
            <a:r>
              <a:rPr lang="en-GB" altLang="en-US" sz="1200" smtClean="0"/>
              <a:t>2015 WG Awards being decided at TSG#70</a:t>
            </a:r>
            <a:endParaRPr lang="en-GB" altLang="en-US" sz="1600" smtClean="0"/>
          </a:p>
          <a:p>
            <a:r>
              <a:rPr lang="en-GB" altLang="en-US" smtClean="0"/>
              <a:t> Videos</a:t>
            </a:r>
          </a:p>
          <a:p>
            <a:pPr lvl="1"/>
            <a:r>
              <a:rPr lang="en-GB" altLang="en-US" sz="1200" smtClean="0"/>
              <a:t>Two new videos being filmed this week</a:t>
            </a:r>
          </a:p>
          <a:p>
            <a:r>
              <a:rPr lang="en-GB" altLang="en-US" smtClean="0"/>
              <a:t> LTE-Advanced Pro</a:t>
            </a:r>
          </a:p>
          <a:p>
            <a:pPr lvl="1"/>
            <a:r>
              <a:rPr lang="en-GB" altLang="en-US" sz="1200" smtClean="0"/>
              <a:t>Logo Launched and now set to be placed on Specifications in Rel-13</a:t>
            </a:r>
          </a:p>
          <a:p>
            <a:r>
              <a:rPr lang="en-GB" altLang="en-US" smtClean="0"/>
              <a:t> Conferences</a:t>
            </a:r>
            <a:endParaRPr lang="en-US" altLang="en-US" smtClean="0"/>
          </a:p>
        </p:txBody>
      </p:sp>
      <p:pic>
        <p:nvPicPr>
          <p:cNvPr id="5126" name="Picture 2" descr="award image"/>
          <p:cNvPicPr>
            <a:picLocks noChangeAspect="1" noChangeArrowheads="1"/>
          </p:cNvPicPr>
          <p:nvPr/>
        </p:nvPicPr>
        <p:blipFill>
          <a:blip r:embed="rId3" cstate="print"/>
          <a:srcRect/>
          <a:stretch>
            <a:fillRect/>
          </a:stretch>
        </p:blipFill>
        <p:spPr bwMode="auto">
          <a:xfrm rot="249921">
            <a:off x="5073650" y="1092200"/>
            <a:ext cx="958850" cy="1436688"/>
          </a:xfrm>
          <a:prstGeom prst="rect">
            <a:avLst/>
          </a:prstGeom>
          <a:noFill/>
          <a:ln w="9525">
            <a:noFill/>
            <a:miter lim="800000"/>
            <a:headEnd/>
            <a:tailEnd/>
          </a:ln>
        </p:spPr>
      </p:pic>
      <p:graphicFrame>
        <p:nvGraphicFramePr>
          <p:cNvPr id="4" name="Table 3"/>
          <p:cNvGraphicFramePr>
            <a:graphicFrameLocks noGrp="1"/>
          </p:cNvGraphicFramePr>
          <p:nvPr/>
        </p:nvGraphicFramePr>
        <p:xfrm>
          <a:off x="425450" y="3992563"/>
          <a:ext cx="8151813" cy="2257425"/>
        </p:xfrm>
        <a:graphic>
          <a:graphicData uri="http://schemas.openxmlformats.org/drawingml/2006/table">
            <a:tbl>
              <a:tblPr>
                <a:tableStyleId>{2D5ABB26-0587-4C30-8999-92F81FD0307C}</a:tableStyleId>
              </a:tblPr>
              <a:tblGrid>
                <a:gridCol w="3202066"/>
                <a:gridCol w="1955339"/>
                <a:gridCol w="1388574"/>
                <a:gridCol w="1605834"/>
              </a:tblGrid>
              <a:tr h="329475">
                <a:tc>
                  <a:txBody>
                    <a:bodyPr/>
                    <a:lstStyle/>
                    <a:p>
                      <a:pPr algn="l" fontAlgn="ctr"/>
                      <a:r>
                        <a:rPr lang="en-GB" sz="1000" u="none" strike="noStrike" dirty="0">
                          <a:effectLst/>
                        </a:rPr>
                        <a:t>ITRI &amp; 3GPP Regional </a:t>
                      </a:r>
                      <a:r>
                        <a:rPr lang="en-GB" sz="1000" u="none" strike="noStrike" dirty="0" smtClean="0">
                          <a:effectLst/>
                        </a:rPr>
                        <a:t>Summit</a:t>
                      </a:r>
                    </a:p>
                    <a:p>
                      <a:pPr algn="l" fontAlgn="ctr"/>
                      <a:endParaRPr lang="en-GB" sz="1000" b="1" i="0" u="none" strike="noStrike" dirty="0">
                        <a:solidFill>
                          <a:schemeClr val="tx1"/>
                        </a:solidFill>
                        <a:effectLst/>
                        <a:latin typeface="Calibri" panose="020F0502020204030204" pitchFamily="34" charset="0"/>
                      </a:endParaRPr>
                    </a:p>
                  </a:txBody>
                  <a:tcPr marL="9449" marR="9449" marT="9448"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24/11/2015</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dirty="0">
                          <a:effectLst/>
                        </a:rPr>
                        <a:t>Taipei</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dirty="0" smtClean="0">
                          <a:effectLst/>
                        </a:rPr>
                        <a:t>150+ attendees from Taiwan companies and academia</a:t>
                      </a:r>
                    </a:p>
                  </a:txBody>
                  <a:tcPr marL="9449" marR="9449" marT="9448"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71473">
                <a:tc>
                  <a:txBody>
                    <a:bodyPr/>
                    <a:lstStyle/>
                    <a:p>
                      <a:pPr algn="l" fontAlgn="ctr"/>
                      <a:r>
                        <a:rPr lang="en-GB" sz="1000" u="none" strike="noStrike" dirty="0">
                          <a:effectLst/>
                        </a:rPr>
                        <a:t>Mobile World </a:t>
                      </a:r>
                      <a:r>
                        <a:rPr lang="en-GB" sz="1000" u="none" strike="noStrike" dirty="0" smtClean="0">
                          <a:effectLst/>
                        </a:rPr>
                        <a:t>Congress</a:t>
                      </a:r>
                    </a:p>
                    <a:p>
                      <a:pPr algn="l" fontAlgn="ctr"/>
                      <a:endParaRPr lang="en-GB" sz="1000" b="1" i="0" u="none" strike="noStrike" dirty="0">
                        <a:solidFill>
                          <a:schemeClr val="tx1"/>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dirty="0">
                          <a:effectLst/>
                        </a:rPr>
                        <a:t>22/02/2016</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Barcelona</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dirty="0" smtClean="0">
                          <a:effectLst/>
                        </a:rPr>
                        <a:t>TSG Leaders attending exhibition visits, media interviews, conference sessions and ETSI Member’s event.</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66663">
                <a:tc>
                  <a:txBody>
                    <a:bodyPr/>
                    <a:lstStyle/>
                    <a:p>
                      <a:pPr algn="l" fontAlgn="ctr"/>
                      <a:r>
                        <a:rPr lang="en-GB" sz="1000" u="none" strike="noStrike" dirty="0">
                          <a:effectLst/>
                        </a:rPr>
                        <a:t>ETSI 5G </a:t>
                      </a:r>
                      <a:r>
                        <a:rPr lang="en-GB" sz="1000" u="none" strike="noStrike" dirty="0" smtClean="0">
                          <a:effectLst/>
                        </a:rPr>
                        <a:t>Summit</a:t>
                      </a:r>
                    </a:p>
                    <a:p>
                      <a:pPr algn="l" fontAlgn="ctr"/>
                      <a:endParaRPr lang="en-GB" sz="1000" b="1" i="0" u="none" strike="noStrike" dirty="0">
                        <a:solidFill>
                          <a:schemeClr val="tx1"/>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24/04/2016</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Sophia Antipolis</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b="0" i="0" u="none" strike="noStrike" dirty="0" smtClean="0">
                          <a:solidFill>
                            <a:schemeClr val="tx1"/>
                          </a:solidFill>
                          <a:effectLst/>
                          <a:latin typeface="+mn-lt"/>
                        </a:rPr>
                        <a:t>Marketing</a:t>
                      </a:r>
                      <a:r>
                        <a:rPr lang="en-GB" sz="1000" b="0" i="0" u="none" strike="noStrike" baseline="0" dirty="0" smtClean="0">
                          <a:solidFill>
                            <a:schemeClr val="tx1"/>
                          </a:solidFill>
                          <a:effectLst/>
                          <a:latin typeface="+mn-lt"/>
                        </a:rPr>
                        <a:t> officer assisting Joern Krause on </a:t>
                      </a:r>
                      <a:r>
                        <a:rPr lang="en-GB" sz="1000" b="0" i="0" u="none" strike="noStrike" baseline="0" dirty="0" err="1" smtClean="0">
                          <a:solidFill>
                            <a:schemeClr val="tx1"/>
                          </a:solidFill>
                          <a:effectLst/>
                          <a:latin typeface="+mn-lt"/>
                        </a:rPr>
                        <a:t>prog</a:t>
                      </a:r>
                      <a:r>
                        <a:rPr lang="en-GB" sz="1000" b="0" i="0" u="none" strike="noStrike" baseline="0" dirty="0" smtClean="0">
                          <a:solidFill>
                            <a:schemeClr val="tx1"/>
                          </a:solidFill>
                          <a:effectLst/>
                          <a:latin typeface="+mn-lt"/>
                        </a:rPr>
                        <a:t>. committee </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4257">
                <a:tc>
                  <a:txBody>
                    <a:bodyPr/>
                    <a:lstStyle/>
                    <a:p>
                      <a:pPr algn="l" fontAlgn="ctr"/>
                      <a:r>
                        <a:rPr lang="en-GB" sz="1000" u="none" strike="noStrike" dirty="0">
                          <a:effectLst/>
                        </a:rPr>
                        <a:t>Critical Communications World</a:t>
                      </a:r>
                      <a:endParaRPr lang="en-GB" sz="1000" b="1" i="0" u="none" strike="noStrike" dirty="0">
                        <a:solidFill>
                          <a:schemeClr val="tx1"/>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31/05/2016</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a:effectLst/>
                        </a:rPr>
                        <a:t>Amsterdam</a:t>
                      </a:r>
                      <a:endParaRPr lang="en-GB" sz="1000" b="0" i="0" u="none" strike="noStrike">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GB" sz="1000" u="none" strike="noStrike" dirty="0" smtClean="0">
                          <a:effectLst/>
                        </a:rPr>
                        <a:t>3GPP Speaking and Exhibiting</a:t>
                      </a:r>
                    </a:p>
                  </a:txBody>
                  <a:tcPr marL="9449" marR="9449" marT="9448"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5557">
                <a:tc>
                  <a:txBody>
                    <a:bodyPr/>
                    <a:lstStyle/>
                    <a:p>
                      <a:pPr algn="l" fontAlgn="b"/>
                      <a:r>
                        <a:rPr lang="en-GB" sz="1000" u="none" strike="noStrike" dirty="0">
                          <a:effectLst/>
                        </a:rPr>
                        <a:t>5G World Summit</a:t>
                      </a:r>
                      <a:endParaRPr lang="en-GB" sz="1000" b="1" i="0" u="none" strike="noStrike" dirty="0">
                        <a:solidFill>
                          <a:schemeClr val="tx1"/>
                        </a:solidFill>
                        <a:effectLst/>
                        <a:latin typeface="Calibri" panose="020F0502020204030204" pitchFamily="34" charset="0"/>
                      </a:endParaRPr>
                    </a:p>
                  </a:txBody>
                  <a:tcPr marL="9449" marR="9449" marT="9448"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u="none" strike="noStrike" dirty="0">
                          <a:effectLst/>
                        </a:rPr>
                        <a:t>28/06/2016</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r>
                        <a:rPr lang="en-GB" sz="1000" u="none" strike="noStrike" dirty="0">
                          <a:effectLst/>
                        </a:rPr>
                        <a:t>London</a:t>
                      </a:r>
                      <a:endParaRPr lang="en-GB" sz="1000" b="0" i="0" u="none" strike="noStrike" dirty="0">
                        <a:solidFill>
                          <a:srgbClr val="000000"/>
                        </a:solidFill>
                        <a:effectLst/>
                        <a:latin typeface="Calibri" panose="020F0502020204030204" pitchFamily="34" charset="0"/>
                      </a:endParaRPr>
                    </a:p>
                  </a:txBody>
                  <a:tcPr marL="9449" marR="9449" marT="9448"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u="none" strike="noStrike" dirty="0" smtClean="0">
                          <a:effectLst/>
                        </a:rPr>
                        <a:t>3GPP Speaking and Exhibiting</a:t>
                      </a:r>
                      <a:endParaRPr lang="en-GB" sz="1000" b="0" i="0" u="none" strike="noStrike" dirty="0">
                        <a:solidFill>
                          <a:srgbClr val="000000"/>
                        </a:solidFill>
                        <a:effectLst/>
                        <a:latin typeface="Calibri" panose="020F0502020204030204" pitchFamily="34" charset="0"/>
                      </a:endParaRPr>
                    </a:p>
                  </a:txBody>
                  <a:tcPr marL="9449" marR="9449" marT="9448"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- 1</a:t>
            </a:r>
          </a:p>
        </p:txBody>
      </p:sp>
      <p:sp>
        <p:nvSpPr>
          <p:cNvPr id="82947" name="Text Box 3"/>
          <p:cNvSpPr txBox="1">
            <a:spLocks noChangeArrowheads="1"/>
          </p:cNvSpPr>
          <p:nvPr/>
        </p:nvSpPr>
        <p:spPr bwMode="auto">
          <a:xfrm>
            <a:off x="572477" y="1758354"/>
            <a:ext cx="8094785" cy="144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3GU (</a:t>
            </a:r>
            <a:r>
              <a:rPr lang="en-GB" sz="1600" dirty="0" smtClean="0">
                <a:hlinkClick r:id="rId2"/>
              </a:rPr>
              <a:t>http://portal.3gpp.org</a:t>
            </a:r>
            <a:r>
              <a:rPr lang="en-GB" sz="1600" dirty="0" smtClean="0"/>
              <a:t>) is now in use by almost all groups, with just a very few hanging back for Fear of the Unknown.</a:t>
            </a:r>
          </a:p>
          <a:p>
            <a:pPr>
              <a:spcBef>
                <a:spcPct val="50000"/>
              </a:spcBef>
            </a:pPr>
            <a:r>
              <a:rPr lang="en-GB" sz="1600" dirty="0" smtClean="0"/>
              <a:t>Version beta of 3GU went live in June 2015, and version 1.0 was operational in October. A version 1.1 will be issued in late November or early December, and a “final” version 1.2 in February 2016.</a:t>
            </a:r>
          </a:p>
        </p:txBody>
      </p:sp>
      <p:pic>
        <p:nvPicPr>
          <p:cNvPr id="2" name="Picture 1"/>
          <p:cNvPicPr>
            <a:picLocks noChangeAspect="1"/>
          </p:cNvPicPr>
          <p:nvPr/>
        </p:nvPicPr>
        <p:blipFill>
          <a:blip r:embed="rId3" cstate="print"/>
          <a:stretch>
            <a:fillRect/>
          </a:stretch>
        </p:blipFill>
        <p:spPr>
          <a:xfrm>
            <a:off x="4868985" y="3471036"/>
            <a:ext cx="4275015" cy="2931439"/>
          </a:xfrm>
          <a:prstGeom prst="rect">
            <a:avLst/>
          </a:prstGeom>
        </p:spPr>
      </p:pic>
      <p:sp>
        <p:nvSpPr>
          <p:cNvPr id="6" name="Text Box 3"/>
          <p:cNvSpPr txBox="1">
            <a:spLocks noChangeArrowheads="1"/>
          </p:cNvSpPr>
          <p:nvPr/>
        </p:nvSpPr>
        <p:spPr bwMode="auto">
          <a:xfrm>
            <a:off x="572478" y="3405484"/>
            <a:ext cx="4296508"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As previously reported, enhancements to 3GU will be made in 2016 to cater for topics such as automated LS handling, statistics and charts production, direct-from-portal workplan maintenance (by MCC), paperless voting (elections and technical), etc.</a:t>
            </a:r>
            <a:endParaRPr lang="en-GB" sz="1600" dirty="0"/>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2</a:t>
            </a:r>
            <a:br>
              <a:rPr lang="en-GB" dirty="0" smtClean="0"/>
            </a:br>
            <a:r>
              <a:rPr lang="en-GB" dirty="0" smtClean="0"/>
              <a:t>MinuteMan</a:t>
            </a:r>
          </a:p>
        </p:txBody>
      </p:sp>
      <p:sp>
        <p:nvSpPr>
          <p:cNvPr id="82947" name="Text Box 3"/>
          <p:cNvSpPr txBox="1">
            <a:spLocks noChangeArrowheads="1"/>
          </p:cNvSpPr>
          <p:nvPr/>
        </p:nvSpPr>
        <p:spPr bwMode="auto">
          <a:xfrm>
            <a:off x="572477" y="1758354"/>
            <a:ext cx="8094785"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meeting-server-hosted instance of 3GU and the companion tool MinuteMan was trialled at the recent WGs megameeting in Anaheim. Basic operation was correct, but the need for some performance tuning was identified. This should be accomplished in the coming weeks.</a:t>
            </a:r>
          </a:p>
        </p:txBody>
      </p:sp>
      <p:pic>
        <p:nvPicPr>
          <p:cNvPr id="2" name="Picture 1"/>
          <p:cNvPicPr>
            <a:picLocks noChangeAspect="1"/>
          </p:cNvPicPr>
          <p:nvPr/>
        </p:nvPicPr>
        <p:blipFill>
          <a:blip r:embed="rId2" cstate="print"/>
          <a:stretch>
            <a:fillRect/>
          </a:stretch>
        </p:blipFill>
        <p:spPr>
          <a:xfrm>
            <a:off x="4868985" y="3471036"/>
            <a:ext cx="4275015" cy="2931439"/>
          </a:xfrm>
          <a:prstGeom prst="rect">
            <a:avLst/>
          </a:prstGeom>
        </p:spPr>
      </p:pic>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3</a:t>
            </a:r>
          </a:p>
        </p:txBody>
      </p:sp>
      <p:sp>
        <p:nvSpPr>
          <p:cNvPr id="82947" name="Text Box 3"/>
          <p:cNvSpPr txBox="1">
            <a:spLocks noChangeArrowheads="1"/>
          </p:cNvSpPr>
          <p:nvPr/>
        </p:nvSpPr>
        <p:spPr bwMode="auto">
          <a:xfrm>
            <a:off x="572477" y="1758354"/>
            <a:ext cx="8094785" cy="144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At this meeting, you will find a Change Request to 21.900 (working methods)* which lists and describes the various TDoc types supported by 3GU, and the status values that can be assigned to them.</a:t>
            </a:r>
          </a:p>
          <a:p>
            <a:pPr>
              <a:spcBef>
                <a:spcPct val="50000"/>
              </a:spcBef>
            </a:pPr>
            <a:r>
              <a:rPr lang="en-GB" sz="1600" dirty="0" smtClean="0"/>
              <a:t>It is important that all TSGs and WGs reflect these types and statuses in their work: non-standard values cannot be catered for in the 3GU era.</a:t>
            </a:r>
          </a:p>
        </p:txBody>
      </p:sp>
      <p:pic>
        <p:nvPicPr>
          <p:cNvPr id="2" name="Picture 1"/>
          <p:cNvPicPr>
            <a:picLocks noChangeAspect="1"/>
          </p:cNvPicPr>
          <p:nvPr/>
        </p:nvPicPr>
        <p:blipFill>
          <a:blip r:embed="rId2" cstate="print"/>
          <a:stretch>
            <a:fillRect/>
          </a:stretch>
        </p:blipFill>
        <p:spPr>
          <a:xfrm>
            <a:off x="4868985" y="3471036"/>
            <a:ext cx="4275015" cy="2931439"/>
          </a:xfrm>
          <a:prstGeom prst="rect">
            <a:avLst/>
          </a:prstGeom>
        </p:spPr>
      </p:pic>
      <p:sp>
        <p:nvSpPr>
          <p:cNvPr id="5" name="Text Box 3"/>
          <p:cNvSpPr txBox="1">
            <a:spLocks noChangeArrowheads="1"/>
          </p:cNvSpPr>
          <p:nvPr/>
        </p:nvSpPr>
        <p:spPr bwMode="auto">
          <a:xfrm>
            <a:off x="568569" y="3294078"/>
            <a:ext cx="4261339"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This is not a constraint imposed by The Machine, but a reflection of the PCG’s desire to harmonize working methods across all 3GPP groups insofar as possible.</a:t>
            </a:r>
          </a:p>
        </p:txBody>
      </p:sp>
      <p:sp>
        <p:nvSpPr>
          <p:cNvPr id="6" name="Text Box 3"/>
          <p:cNvSpPr txBox="1">
            <a:spLocks noChangeArrowheads="1"/>
          </p:cNvSpPr>
          <p:nvPr/>
        </p:nvSpPr>
        <p:spPr bwMode="auto">
          <a:xfrm>
            <a:off x="611553" y="6009924"/>
            <a:ext cx="4261339"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dirty="0" smtClean="0"/>
              <a:t>*   SP-150744, RP-152121, CP-150851</a:t>
            </a: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Meeting badges</a:t>
            </a:r>
          </a:p>
        </p:txBody>
      </p:sp>
      <p:sp>
        <p:nvSpPr>
          <p:cNvPr id="82947" name="Text Box 3"/>
          <p:cNvSpPr txBox="1">
            <a:spLocks noChangeArrowheads="1"/>
          </p:cNvSpPr>
          <p:nvPr/>
        </p:nvSpPr>
        <p:spPr bwMode="auto">
          <a:xfrm>
            <a:off x="588108" y="1664570"/>
            <a:ext cx="4577861" cy="40318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Reminder</a:t>
            </a:r>
          </a:p>
          <a:p>
            <a:pPr>
              <a:spcBef>
                <a:spcPct val="50000"/>
              </a:spcBef>
            </a:pPr>
            <a:r>
              <a:rPr lang="en-GB" sz="1600" dirty="0" smtClean="0"/>
              <a:t>As from January 2016, hosts will not be obliged to print badges for 3GPP meetings.</a:t>
            </a:r>
          </a:p>
          <a:p>
            <a:pPr>
              <a:spcBef>
                <a:spcPct val="50000"/>
              </a:spcBef>
            </a:pPr>
            <a:r>
              <a:rPr lang="en-GB" sz="1600" dirty="0" smtClean="0"/>
              <a:t>Instead, delegates will be expected to print their own badges using the hyperlink in the registration confirmation email. All groups have received a warning of this change of regime.</a:t>
            </a:r>
          </a:p>
          <a:p>
            <a:pPr>
              <a:spcBef>
                <a:spcPct val="50000"/>
              </a:spcBef>
            </a:pPr>
            <a:r>
              <a:rPr lang="en-GB" sz="1600" dirty="0" smtClean="0"/>
              <a:t>At present, we are aware that the graphic assumes the badge is being printed on A4 paper. If printed on Letter size paper, the badge is rather small. We are addressing this issue.</a:t>
            </a:r>
          </a:p>
          <a:p>
            <a:pPr>
              <a:spcBef>
                <a:spcPct val="50000"/>
              </a:spcBef>
            </a:pPr>
            <a:r>
              <a:rPr lang="en-GB" sz="1600" dirty="0" smtClean="0"/>
              <a:t>We will also try to conserve paper by allowing you to print several badges for different meetings at the same time. Watch this space.</a:t>
            </a:r>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11" name="Straight Arrow Connector 10"/>
          <p:cNvCxnSpPr/>
          <p:nvPr/>
        </p:nvCxnSpPr>
        <p:spPr bwMode="auto">
          <a:xfrm flipH="1" flipV="1">
            <a:off x="6260124" y="3556000"/>
            <a:ext cx="31261" cy="296985"/>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36246" y="1957754"/>
            <a:ext cx="6541476"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Meeting “sign-in” improvements</a:t>
            </a:r>
          </a:p>
        </p:txBody>
      </p:sp>
      <p:sp>
        <p:nvSpPr>
          <p:cNvPr id="82947" name="Text Box 3"/>
          <p:cNvSpPr txBox="1">
            <a:spLocks noChangeArrowheads="1"/>
          </p:cNvSpPr>
          <p:nvPr/>
        </p:nvSpPr>
        <p:spPr bwMode="auto">
          <a:xfrm>
            <a:off x="588108" y="1664570"/>
            <a:ext cx="4577861" cy="1323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paperless sign-in system was tested at the Anaheim meetings, and worked well. However, it is not yet fully configured on the main server, so for the time being, you must still </a:t>
            </a:r>
            <a:r>
              <a:rPr lang="en-GB" sz="1600" u="sng" dirty="0" smtClean="0"/>
              <a:t>sign the paper attendance sheet</a:t>
            </a:r>
            <a:r>
              <a:rPr lang="en-GB" sz="1600" dirty="0" smtClean="0"/>
              <a:t>.</a:t>
            </a:r>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5" name="Straight Arrow Connector 4"/>
          <p:cNvCxnSpPr/>
          <p:nvPr/>
        </p:nvCxnSpPr>
        <p:spPr bwMode="auto">
          <a:xfrm flipH="1">
            <a:off x="7682523" y="2938585"/>
            <a:ext cx="218831" cy="336061"/>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flipH="1" flipV="1">
            <a:off x="8038124" y="3395785"/>
            <a:ext cx="324338" cy="3907"/>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LTE Advanced Pro</a:t>
            </a:r>
            <a:endParaRPr lang="en-GB" dirty="0" smtClean="0"/>
          </a:p>
        </p:txBody>
      </p:sp>
      <p:sp>
        <p:nvSpPr>
          <p:cNvPr id="82947" name="Text Box 3"/>
          <p:cNvSpPr txBox="1">
            <a:spLocks noChangeArrowheads="1"/>
          </p:cNvSpPr>
          <p:nvPr/>
        </p:nvSpPr>
        <p:spPr bwMode="auto">
          <a:xfrm>
            <a:off x="588108" y="1664570"/>
            <a:ext cx="7367954" cy="144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Following the successful choice by the PCG of new nomenclature for LTE to take effect from Release13 onwards, Rel-13 and later 3GPP Specs will carry a new logo, replacing the LTE Advanced logo.</a:t>
            </a:r>
          </a:p>
          <a:p>
            <a:pPr>
              <a:spcBef>
                <a:spcPct val="50000"/>
              </a:spcBef>
            </a:pPr>
            <a:r>
              <a:rPr lang="en-GB" sz="1600" dirty="0" smtClean="0"/>
              <a:t>The original LTE logo will continue to be applied to Rel-8 and -9 Specs, and the LTE Advanced logo to Rel-10, -11 and -12.</a:t>
            </a:r>
            <a:endParaRPr lang="en-GB" sz="1600" dirty="0" smtClean="0"/>
          </a:p>
        </p:txBody>
      </p:sp>
      <p:pic>
        <p:nvPicPr>
          <p:cNvPr id="1027" name="Picture 3" descr="\\etsihq.org\fileservices\Groupdsk\MCC\3gpp_LOGO\LTE\LTE Advanced-Logo.jpg"/>
          <p:cNvPicPr>
            <a:picLocks noChangeAspect="1" noChangeArrowheads="1"/>
          </p:cNvPicPr>
          <p:nvPr/>
        </p:nvPicPr>
        <p:blipFill>
          <a:blip r:embed="rId2" cstate="print"/>
          <a:srcRect/>
          <a:stretch>
            <a:fillRect/>
          </a:stretch>
        </p:blipFill>
        <p:spPr bwMode="auto">
          <a:xfrm>
            <a:off x="2980348" y="4351767"/>
            <a:ext cx="1779222" cy="1623095"/>
          </a:xfrm>
          <a:prstGeom prst="rect">
            <a:avLst/>
          </a:prstGeom>
          <a:noFill/>
        </p:spPr>
      </p:pic>
      <p:pic>
        <p:nvPicPr>
          <p:cNvPr id="1028" name="Picture 4" descr="\\etsihq.org\fileservices\Groupdsk\MCC\3gpp_LOGO\LTE\LTE-Logo.jpg"/>
          <p:cNvPicPr>
            <a:picLocks noChangeAspect="1" noChangeArrowheads="1"/>
          </p:cNvPicPr>
          <p:nvPr/>
        </p:nvPicPr>
        <p:blipFill>
          <a:blip r:embed="rId3" cstate="print"/>
          <a:srcRect/>
          <a:stretch>
            <a:fillRect/>
          </a:stretch>
        </p:blipFill>
        <p:spPr bwMode="auto">
          <a:xfrm>
            <a:off x="1187939" y="4354249"/>
            <a:ext cx="1774092" cy="1618415"/>
          </a:xfrm>
          <a:prstGeom prst="rect">
            <a:avLst/>
          </a:prstGeom>
          <a:noFill/>
        </p:spPr>
      </p:pic>
      <p:pic>
        <p:nvPicPr>
          <p:cNvPr id="1029" name="Picture 5" descr="\\etsihq.org\fileservices\Groupdsk\MCC\3gpp_LOGO\LTE\LTE-AdvancedPro_largerTM_cropped.jpg"/>
          <p:cNvPicPr>
            <a:picLocks noChangeAspect="1" noChangeArrowheads="1"/>
          </p:cNvPicPr>
          <p:nvPr/>
        </p:nvPicPr>
        <p:blipFill>
          <a:blip r:embed="rId4" cstate="print"/>
          <a:srcRect/>
          <a:stretch>
            <a:fillRect/>
          </a:stretch>
        </p:blipFill>
        <p:spPr bwMode="auto">
          <a:xfrm>
            <a:off x="4742170" y="4251569"/>
            <a:ext cx="1965764" cy="1570894"/>
          </a:xfrm>
          <a:prstGeom prst="rect">
            <a:avLst/>
          </a:prstGeom>
          <a:noFill/>
        </p:spPr>
      </p:pic>
      <p:sp>
        <p:nvSpPr>
          <p:cNvPr id="11" name="Text Box 3"/>
          <p:cNvSpPr txBox="1">
            <a:spLocks noChangeArrowheads="1"/>
          </p:cNvSpPr>
          <p:nvPr/>
        </p:nvSpPr>
        <p:spPr bwMode="auto">
          <a:xfrm>
            <a:off x="1375508" y="3598878"/>
            <a:ext cx="7655169"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Releases …</a:t>
            </a:r>
          </a:p>
          <a:p>
            <a:pPr>
              <a:spcBef>
                <a:spcPct val="50000"/>
              </a:spcBef>
            </a:pPr>
            <a:r>
              <a:rPr lang="en-GB" sz="1600" dirty="0" smtClean="0"/>
              <a:t>         8, 9                     10, 11, 12                13, 14, …</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New spec series for 5G and NB-IoT ?</a:t>
            </a:r>
          </a:p>
        </p:txBody>
      </p:sp>
      <p:sp>
        <p:nvSpPr>
          <p:cNvPr id="82947" name="Text Box 3"/>
          <p:cNvSpPr txBox="1">
            <a:spLocks noChangeArrowheads="1"/>
          </p:cNvSpPr>
          <p:nvPr/>
        </p:nvSpPr>
        <p:spPr bwMode="auto">
          <a:xfrm>
            <a:off x="588108" y="1664570"/>
            <a:ext cx="4577861" cy="36625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TSG RAN needs to consider whether new spec series need to be assigned for TSs and TRs pertaining to</a:t>
            </a:r>
          </a:p>
          <a:p>
            <a:pPr>
              <a:spcBef>
                <a:spcPct val="50000"/>
              </a:spcBef>
              <a:buFont typeface="Arial" pitchFamily="34" charset="0"/>
              <a:buChar char="•"/>
            </a:pPr>
            <a:r>
              <a:rPr lang="en-GB" sz="1600" dirty="0" smtClean="0"/>
              <a:t> 5G RAT</a:t>
            </a:r>
          </a:p>
          <a:p>
            <a:pPr>
              <a:spcBef>
                <a:spcPct val="50000"/>
              </a:spcBef>
              <a:buFont typeface="Arial" pitchFamily="34" charset="0"/>
              <a:buChar char="•"/>
            </a:pPr>
            <a:r>
              <a:rPr lang="en-GB" sz="1600" dirty="0" smtClean="0"/>
              <a:t> NB-IoT RAT</a:t>
            </a:r>
          </a:p>
          <a:p>
            <a:pPr>
              <a:spcBef>
                <a:spcPct val="50000"/>
              </a:spcBef>
            </a:pPr>
            <a:r>
              <a:rPr lang="en-GB" sz="1600" dirty="0" smtClean="0"/>
              <a:t>TSG RAN is asked to advise on this matter. </a:t>
            </a:r>
          </a:p>
          <a:p>
            <a:pPr>
              <a:spcBef>
                <a:spcPct val="50000"/>
              </a:spcBef>
            </a:pPr>
            <a:r>
              <a:rPr lang="en-GB" sz="1600" dirty="0" smtClean="0"/>
              <a:t>If new series are indeed required, we will assign the 38.-series for 5G and the 39.-series for NB-IoT.</a:t>
            </a:r>
          </a:p>
          <a:p>
            <a:pPr>
              <a:spcBef>
                <a:spcPct val="50000"/>
              </a:spcBef>
            </a:pPr>
            <a:r>
              <a:rPr lang="en-GB" sz="1600" dirty="0" smtClean="0"/>
              <a:t>It has been assumed that no new series will be needed for other system </a:t>
            </a:r>
            <a:r>
              <a:rPr lang="en-GB" sz="1600" dirty="0" smtClean="0"/>
              <a:t>element under </a:t>
            </a:r>
            <a:r>
              <a:rPr lang="en-GB" sz="1600" dirty="0" smtClean="0"/>
              <a:t>the responsibility of TSGs CT and SA.</a:t>
            </a: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TSG RAN WGs workload</a:t>
            </a:r>
          </a:p>
        </p:txBody>
      </p:sp>
      <p:sp>
        <p:nvSpPr>
          <p:cNvPr id="82947" name="Text Box 3"/>
          <p:cNvSpPr txBox="1">
            <a:spLocks noChangeArrowheads="1"/>
          </p:cNvSpPr>
          <p:nvPr/>
        </p:nvSpPr>
        <p:spPr bwMode="auto">
          <a:xfrm>
            <a:off x="588108" y="1664570"/>
            <a:ext cx="6945923" cy="45243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As interest in 5G and IoT increases, so does the workload of the RAN working groups. These groups have seen record numbers of delegates, of tdocs, and of agreed CRs in the last quarter</a:t>
            </a:r>
            <a:r>
              <a:rPr lang="en-GB" sz="1600" dirty="0" smtClean="0"/>
              <a:t>.  Similarly, an increase has been seen in some CT and SA groups, but to a lesser extent.</a:t>
            </a:r>
            <a:endParaRPr lang="en-GB" sz="1600" dirty="0" smtClean="0"/>
          </a:p>
          <a:p>
            <a:pPr>
              <a:spcBef>
                <a:spcPct val="50000"/>
              </a:spcBef>
            </a:pPr>
            <a:r>
              <a:rPr lang="en-GB" sz="1600" dirty="0" smtClean="0"/>
              <a:t>As ever, MCC personnel will do their best to provide the new Specs arising from the present round of TSG meetings within the usual timeframe. However, bearing in mind the very large number of CRs likely to be approved, and the fact that this round represents the stage 3 freeze point, implying </a:t>
            </a:r>
            <a:r>
              <a:rPr lang="en-GB" sz="1600" dirty="0" smtClean="0"/>
              <a:t>the promotion to Release 13 of </a:t>
            </a:r>
            <a:r>
              <a:rPr lang="en-GB" sz="1600" dirty="0" smtClean="0"/>
              <a:t>all Specs still unchanged from their Rel-12 </a:t>
            </a:r>
            <a:r>
              <a:rPr lang="en-GB" sz="1600" dirty="0" smtClean="0"/>
              <a:t>status, </a:t>
            </a:r>
            <a:r>
              <a:rPr lang="en-GB" sz="1600" dirty="0" smtClean="0"/>
              <a:t>the workload on MCC will be correspondingly high. We have put in place plans to share the burden across MCC, and will prioritize spec production based on presumed need at the earliest </a:t>
            </a:r>
            <a:r>
              <a:rPr lang="en-GB" sz="1600" dirty="0" smtClean="0"/>
              <a:t>WG meetings </a:t>
            </a:r>
            <a:r>
              <a:rPr lang="en-GB" sz="1600" dirty="0" smtClean="0"/>
              <a:t>following the TSG meetings. Nevertheless, some anticipated specs are likely not to be available within the usual timeframe. </a:t>
            </a:r>
          </a:p>
          <a:p>
            <a:pPr>
              <a:spcBef>
                <a:spcPct val="50000"/>
              </a:spcBef>
            </a:pPr>
            <a:r>
              <a:rPr lang="en-GB" sz="1600" dirty="0" smtClean="0"/>
              <a:t>If this trend increases, it is possible that the MCC Support Team may need to request PCG to consider funding for additional human resources for the team.</a:t>
            </a:r>
          </a:p>
        </p:txBody>
      </p:sp>
    </p:spTree>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Line 51"/>
          <p:cNvSpPr>
            <a:spLocks noChangeShapeType="1"/>
          </p:cNvSpPr>
          <p:nvPr/>
        </p:nvSpPr>
        <p:spPr bwMode="auto">
          <a:xfrm flipV="1">
            <a:off x="2132806" y="6178854"/>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83" name="Line 51"/>
          <p:cNvSpPr>
            <a:spLocks noChangeShapeType="1"/>
          </p:cNvSpPr>
          <p:nvPr/>
        </p:nvSpPr>
        <p:spPr bwMode="auto">
          <a:xfrm flipV="1">
            <a:off x="2057032" y="5838946"/>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7" name="Line 55"/>
          <p:cNvSpPr>
            <a:spLocks noChangeShapeType="1"/>
          </p:cNvSpPr>
          <p:nvPr/>
        </p:nvSpPr>
        <p:spPr bwMode="auto">
          <a:xfrm>
            <a:off x="2160832" y="1494984"/>
            <a:ext cx="44513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5" name="Line 3"/>
          <p:cNvSpPr>
            <a:spLocks noChangeShapeType="1"/>
          </p:cNvSpPr>
          <p:nvPr/>
        </p:nvSpPr>
        <p:spPr bwMode="auto">
          <a:xfrm flipH="1">
            <a:off x="6545017" y="755142"/>
            <a:ext cx="14777" cy="5598766"/>
          </a:xfrm>
          <a:prstGeom prst="line">
            <a:avLst/>
          </a:prstGeom>
          <a:noFill/>
          <a:ln w="508000">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6" name="AutoShape 4"/>
          <p:cNvSpPr>
            <a:spLocks noChangeArrowheads="1"/>
          </p:cNvSpPr>
          <p:nvPr/>
        </p:nvSpPr>
        <p:spPr bwMode="auto">
          <a:xfrm>
            <a:off x="3881682" y="526142"/>
            <a:ext cx="1565641" cy="155950"/>
          </a:xfrm>
          <a:prstGeom prst="roundRect">
            <a:avLst>
              <a:gd name="adj" fmla="val 24333"/>
            </a:avLst>
          </a:prstGeom>
          <a:solidFill>
            <a:srgbClr val="CC3300"/>
          </a:solidFill>
          <a:ln>
            <a:noFill/>
          </a:ln>
          <a:effectLst/>
          <a:extLst>
            <a:ext uri="{91240B29-F687-4F45-9708-019B960494DF}">
              <a14:hiddenLine xmlns="" xmlns:a14="http://schemas.microsoft.com/office/drawing/2010/main" w="12700">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John Meredith</a:t>
            </a:r>
          </a:p>
          <a:p>
            <a:pPr algn="ctr"/>
            <a:r>
              <a:rPr lang="en-US" sz="800"/>
              <a:t>Specifications Manager</a:t>
            </a:r>
            <a:br>
              <a:rPr lang="en-US" sz="800"/>
            </a:br>
            <a:r>
              <a:rPr lang="en-US" sz="80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019854"/>
          </a:xfrm>
          <a:prstGeom prst="rect">
            <a:avLst/>
          </a:prstGeom>
          <a:solidFill>
            <a:schemeClr val="folHlink"/>
          </a:solidFill>
          <a:ln w="9525">
            <a:solidFill>
              <a:schemeClr val="folHlink"/>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GB" sz="80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Susanna Kooistra</a:t>
            </a:r>
          </a:p>
        </p:txBody>
      </p:sp>
      <p:sp>
        <p:nvSpPr>
          <p:cNvPr id="13322" name="AutoShape 10"/>
          <p:cNvSpPr>
            <a:spLocks noChangeArrowheads="1"/>
          </p:cNvSpPr>
          <p:nvPr/>
        </p:nvSpPr>
        <p:spPr bwMode="auto">
          <a:xfrm>
            <a:off x="7166554" y="4960920"/>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Anna Riondet</a:t>
            </a:r>
          </a:p>
        </p:txBody>
      </p:sp>
      <p:sp>
        <p:nvSpPr>
          <p:cNvPr id="13323" name="AutoShape 11"/>
          <p:cNvSpPr>
            <a:spLocks noChangeArrowheads="1"/>
          </p:cNvSpPr>
          <p:nvPr/>
        </p:nvSpPr>
        <p:spPr bwMode="auto">
          <a:xfrm>
            <a:off x="7166554" y="52641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Emmanuelle Wurffel</a:t>
            </a:r>
          </a:p>
        </p:txBody>
      </p:sp>
      <p:sp>
        <p:nvSpPr>
          <p:cNvPr id="13325" name="Line 13"/>
          <p:cNvSpPr>
            <a:spLocks noChangeShapeType="1"/>
          </p:cNvSpPr>
          <p:nvPr/>
        </p:nvSpPr>
        <p:spPr bwMode="auto">
          <a:xfrm flipV="1">
            <a:off x="2096965" y="5147672"/>
            <a:ext cx="4445000"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26" name="AutoShape 14"/>
          <p:cNvSpPr>
            <a:spLocks noChangeArrowheads="1"/>
          </p:cNvSpPr>
          <p:nvPr/>
        </p:nvSpPr>
        <p:spPr bwMode="auto">
          <a:xfrm>
            <a:off x="3936878" y="5096872"/>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4</a:t>
            </a:r>
          </a:p>
        </p:txBody>
      </p:sp>
      <p:sp>
        <p:nvSpPr>
          <p:cNvPr id="13327" name="AutoShape 15"/>
          <p:cNvSpPr>
            <a:spLocks noChangeArrowheads="1"/>
          </p:cNvSpPr>
          <p:nvPr/>
        </p:nvSpPr>
        <p:spPr bwMode="auto">
          <a:xfrm>
            <a:off x="3193928" y="5225438"/>
            <a:ext cx="889000" cy="99991"/>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1</a:t>
            </a:r>
          </a:p>
        </p:txBody>
      </p:sp>
      <p:sp>
        <p:nvSpPr>
          <p:cNvPr id="13328" name="AutoShape 16"/>
          <p:cNvSpPr>
            <a:spLocks noChangeArrowheads="1"/>
          </p:cNvSpPr>
          <p:nvPr/>
        </p:nvSpPr>
        <p:spPr bwMode="auto">
          <a:xfrm>
            <a:off x="3193928" y="5096872"/>
            <a:ext cx="889000" cy="99992"/>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r"/>
            <a:r>
              <a:rPr lang="en-GB" sz="800" dirty="0"/>
              <a:t>GERAN</a:t>
            </a:r>
          </a:p>
        </p:txBody>
      </p:sp>
      <p:sp>
        <p:nvSpPr>
          <p:cNvPr id="13329" name="AutoShape 17"/>
          <p:cNvSpPr>
            <a:spLocks noChangeArrowheads="1"/>
          </p:cNvSpPr>
          <p:nvPr/>
        </p:nvSpPr>
        <p:spPr bwMode="auto">
          <a:xfrm>
            <a:off x="949996" y="505297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Paolo Usai</a:t>
            </a:r>
          </a:p>
        </p:txBody>
      </p:sp>
      <p:sp>
        <p:nvSpPr>
          <p:cNvPr id="13331" name="Line 19"/>
          <p:cNvSpPr>
            <a:spLocks noChangeShapeType="1"/>
          </p:cNvSpPr>
          <p:nvPr/>
        </p:nvSpPr>
        <p:spPr bwMode="auto">
          <a:xfrm>
            <a:off x="2168525" y="3503328"/>
            <a:ext cx="4553893" cy="781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2" name="AutoShape 20"/>
          <p:cNvSpPr>
            <a:spLocks noChangeArrowheads="1"/>
          </p:cNvSpPr>
          <p:nvPr/>
        </p:nvSpPr>
        <p:spPr bwMode="auto">
          <a:xfrm>
            <a:off x="949996" y="3404460"/>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Frédéric Firmin</a:t>
            </a:r>
          </a:p>
        </p:txBody>
      </p:sp>
      <p:sp>
        <p:nvSpPr>
          <p:cNvPr id="13339" name="Line 27"/>
          <p:cNvSpPr>
            <a:spLocks noChangeShapeType="1"/>
          </p:cNvSpPr>
          <p:nvPr/>
        </p:nvSpPr>
        <p:spPr bwMode="auto">
          <a:xfrm>
            <a:off x="2085310" y="4497744"/>
            <a:ext cx="4287588"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0" name="AutoShape 28"/>
          <p:cNvSpPr>
            <a:spLocks noChangeArrowheads="1"/>
          </p:cNvSpPr>
          <p:nvPr/>
        </p:nvSpPr>
        <p:spPr bwMode="auto">
          <a:xfrm>
            <a:off x="949996" y="4403991"/>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Patrick Mérias</a:t>
            </a:r>
          </a:p>
        </p:txBody>
      </p:sp>
      <p:sp>
        <p:nvSpPr>
          <p:cNvPr id="13341" name="Line 29"/>
          <p:cNvSpPr>
            <a:spLocks noChangeShapeType="1"/>
          </p:cNvSpPr>
          <p:nvPr/>
        </p:nvSpPr>
        <p:spPr bwMode="auto">
          <a:xfrm flipV="1">
            <a:off x="2045738" y="4166769"/>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2" name="AutoShape 30"/>
          <p:cNvSpPr>
            <a:spLocks noChangeArrowheads="1"/>
          </p:cNvSpPr>
          <p:nvPr/>
        </p:nvSpPr>
        <p:spPr bwMode="auto">
          <a:xfrm>
            <a:off x="949996" y="407026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Kimmo Kymalainen</a:t>
            </a:r>
          </a:p>
        </p:txBody>
      </p:sp>
      <p:sp>
        <p:nvSpPr>
          <p:cNvPr id="13343" name="AutoShape 31"/>
          <p:cNvSpPr>
            <a:spLocks noChangeArrowheads="1"/>
          </p:cNvSpPr>
          <p:nvPr/>
        </p:nvSpPr>
        <p:spPr bwMode="auto">
          <a:xfrm>
            <a:off x="4754013" y="4117332"/>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CT</a:t>
            </a:r>
          </a:p>
        </p:txBody>
      </p:sp>
      <p:sp>
        <p:nvSpPr>
          <p:cNvPr id="13344" name="AutoShape 32"/>
          <p:cNvSpPr>
            <a:spLocks noChangeArrowheads="1"/>
          </p:cNvSpPr>
          <p:nvPr/>
        </p:nvSpPr>
        <p:spPr bwMode="auto">
          <a:xfrm>
            <a:off x="4752426" y="4236503"/>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Shicheng</a:t>
            </a:r>
            <a:r>
              <a:rPr lang="en-US" sz="800" dirty="0"/>
              <a:t> Hu / Olivier </a:t>
            </a:r>
            <a:r>
              <a:rPr lang="en-US" sz="800" dirty="0" err="1"/>
              <a:t>Genoud</a:t>
            </a:r>
            <a:endParaRPr lang="en-US" sz="800" dirty="0"/>
          </a:p>
          <a:p>
            <a:pPr algn="ctr"/>
            <a:r>
              <a:rPr lang="en-US" sz="800" dirty="0"/>
              <a:t>TTCN Support</a:t>
            </a:r>
          </a:p>
        </p:txBody>
      </p:sp>
      <p:sp>
        <p:nvSpPr>
          <p:cNvPr id="13347" name="Line 35"/>
          <p:cNvSpPr>
            <a:spLocks noChangeShapeType="1"/>
          </p:cNvSpPr>
          <p:nvPr/>
        </p:nvSpPr>
        <p:spPr bwMode="auto">
          <a:xfrm>
            <a:off x="2036640" y="3146056"/>
            <a:ext cx="448627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8" name="AutoShape 36"/>
          <p:cNvSpPr>
            <a:spLocks noChangeArrowheads="1"/>
          </p:cNvSpPr>
          <p:nvPr/>
        </p:nvSpPr>
        <p:spPr bwMode="auto">
          <a:xfrm>
            <a:off x="3206628" y="3100794"/>
            <a:ext cx="889000" cy="99261"/>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3</a:t>
            </a:r>
          </a:p>
        </p:txBody>
      </p:sp>
      <p:sp>
        <p:nvSpPr>
          <p:cNvPr id="13349" name="AutoShape 37"/>
          <p:cNvSpPr>
            <a:spLocks noChangeArrowheads="1"/>
          </p:cNvSpPr>
          <p:nvPr/>
        </p:nvSpPr>
        <p:spPr bwMode="auto">
          <a:xfrm>
            <a:off x="949996" y="306247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Ingbert Sigovich</a:t>
            </a:r>
          </a:p>
        </p:txBody>
      </p:sp>
      <p:sp>
        <p:nvSpPr>
          <p:cNvPr id="13350" name="AutoShape 38"/>
          <p:cNvSpPr>
            <a:spLocks noChangeArrowheads="1"/>
          </p:cNvSpPr>
          <p:nvPr/>
        </p:nvSpPr>
        <p:spPr bwMode="auto">
          <a:xfrm>
            <a:off x="2465265" y="3100794"/>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56972" y="2464768"/>
            <a:ext cx="44894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3" name="AutoShape 41"/>
          <p:cNvSpPr>
            <a:spLocks noChangeArrowheads="1"/>
          </p:cNvSpPr>
          <p:nvPr/>
        </p:nvSpPr>
        <p:spPr bwMode="auto">
          <a:xfrm>
            <a:off x="4796448" y="6122077"/>
            <a:ext cx="889000" cy="99261"/>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51887" y="3817890"/>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5" name="AutoShape 43"/>
          <p:cNvSpPr>
            <a:spLocks noChangeArrowheads="1"/>
          </p:cNvSpPr>
          <p:nvPr/>
        </p:nvSpPr>
        <p:spPr bwMode="auto">
          <a:xfrm>
            <a:off x="949996" y="3735781"/>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Xavier Piednoir</a:t>
            </a:r>
          </a:p>
        </p:txBody>
      </p:sp>
      <p:sp>
        <p:nvSpPr>
          <p:cNvPr id="13356" name="AutoShape 44" descr="Dark downward diagonal"/>
          <p:cNvSpPr>
            <a:spLocks noChangeArrowheads="1"/>
          </p:cNvSpPr>
          <p:nvPr/>
        </p:nvSpPr>
        <p:spPr bwMode="auto">
          <a:xfrm>
            <a:off x="5471362" y="3774803"/>
            <a:ext cx="889000" cy="99992"/>
          </a:xfrm>
          <a:prstGeom prst="flowChartOnlineStorage">
            <a:avLst/>
          </a:prstGeom>
          <a:pattFill prst="dkDnDiag">
            <a:fgClr>
              <a:srgbClr val="DDDDDD"/>
            </a:fgClr>
            <a:bgClr>
              <a:srgbClr val="FFFFFF"/>
            </a:bgClr>
          </a:patt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31587" y="3774803"/>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58" name="Line 46"/>
          <p:cNvSpPr>
            <a:spLocks noChangeShapeType="1"/>
          </p:cNvSpPr>
          <p:nvPr/>
        </p:nvSpPr>
        <p:spPr bwMode="auto">
          <a:xfrm>
            <a:off x="2128087" y="4819250"/>
            <a:ext cx="442912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9" name="Line 47"/>
          <p:cNvSpPr>
            <a:spLocks noChangeShapeType="1"/>
          </p:cNvSpPr>
          <p:nvPr/>
        </p:nvSpPr>
        <p:spPr bwMode="auto">
          <a:xfrm flipV="1">
            <a:off x="1979491" y="2775010"/>
            <a:ext cx="4725987" cy="17165"/>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0" name="AutoShape 48"/>
          <p:cNvSpPr>
            <a:spLocks noChangeArrowheads="1"/>
          </p:cNvSpPr>
          <p:nvPr/>
        </p:nvSpPr>
        <p:spPr bwMode="auto">
          <a:xfrm>
            <a:off x="3967956" y="2738366"/>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a:t>
            </a:r>
          </a:p>
        </p:txBody>
      </p:sp>
      <p:sp>
        <p:nvSpPr>
          <p:cNvPr id="13361" name="AutoShape 49"/>
          <p:cNvSpPr>
            <a:spLocks noChangeArrowheads="1"/>
          </p:cNvSpPr>
          <p:nvPr/>
        </p:nvSpPr>
        <p:spPr bwMode="auto">
          <a:xfrm>
            <a:off x="949996" y="2704366"/>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Maurice Pope</a:t>
            </a:r>
          </a:p>
        </p:txBody>
      </p:sp>
      <p:sp>
        <p:nvSpPr>
          <p:cNvPr id="13362" name="AutoShape 50"/>
          <p:cNvSpPr>
            <a:spLocks noChangeArrowheads="1"/>
          </p:cNvSpPr>
          <p:nvPr/>
        </p:nvSpPr>
        <p:spPr bwMode="auto">
          <a:xfrm>
            <a:off x="3951563" y="2862478"/>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91763" y="5483542"/>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4" name="AutoShape 52"/>
          <p:cNvSpPr>
            <a:spLocks noChangeArrowheads="1"/>
          </p:cNvSpPr>
          <p:nvPr/>
        </p:nvSpPr>
        <p:spPr bwMode="auto">
          <a:xfrm>
            <a:off x="949996" y="539803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Stefania Sesia</a:t>
            </a:r>
          </a:p>
        </p:txBody>
      </p:sp>
      <p:sp>
        <p:nvSpPr>
          <p:cNvPr id="13365" name="AutoShape 53"/>
          <p:cNvSpPr>
            <a:spLocks noChangeArrowheads="1"/>
          </p:cNvSpPr>
          <p:nvPr/>
        </p:nvSpPr>
        <p:spPr bwMode="auto">
          <a:xfrm>
            <a:off x="2477538" y="5441120"/>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3366" name="AutoShape 54"/>
          <p:cNvSpPr>
            <a:spLocks noChangeArrowheads="1"/>
          </p:cNvSpPr>
          <p:nvPr/>
        </p:nvSpPr>
        <p:spPr bwMode="auto">
          <a:xfrm>
            <a:off x="949996" y="14034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Alain Sultan</a:t>
            </a:r>
          </a:p>
        </p:txBody>
      </p:sp>
      <p:sp>
        <p:nvSpPr>
          <p:cNvPr id="13368" name="AutoShape 56"/>
          <p:cNvSpPr>
            <a:spLocks noChangeArrowheads="1"/>
          </p:cNvSpPr>
          <p:nvPr/>
        </p:nvSpPr>
        <p:spPr bwMode="auto">
          <a:xfrm>
            <a:off x="3935290" y="1454484"/>
            <a:ext cx="890588"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47753" y="2126515"/>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0" name="AutoShape 58"/>
          <p:cNvSpPr>
            <a:spLocks noChangeArrowheads="1"/>
          </p:cNvSpPr>
          <p:nvPr/>
        </p:nvSpPr>
        <p:spPr bwMode="auto">
          <a:xfrm>
            <a:off x="949996" y="203534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Dionisio Zumerle</a:t>
            </a:r>
          </a:p>
        </p:txBody>
      </p:sp>
      <p:sp>
        <p:nvSpPr>
          <p:cNvPr id="13371" name="AutoShape 59"/>
          <p:cNvSpPr>
            <a:spLocks noChangeArrowheads="1"/>
          </p:cNvSpPr>
          <p:nvPr/>
        </p:nvSpPr>
        <p:spPr bwMode="auto">
          <a:xfrm>
            <a:off x="3967956" y="2085087"/>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3</a:t>
            </a:r>
          </a:p>
        </p:txBody>
      </p:sp>
      <p:sp>
        <p:nvSpPr>
          <p:cNvPr id="13372" name="AutoShape 60"/>
          <p:cNvSpPr>
            <a:spLocks noChangeArrowheads="1"/>
          </p:cNvSpPr>
          <p:nvPr/>
        </p:nvSpPr>
        <p:spPr bwMode="auto">
          <a:xfrm>
            <a:off x="3967956" y="2194901"/>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Kevin Flynn</a:t>
            </a:r>
          </a:p>
          <a:p>
            <a:pPr algn="ctr"/>
            <a:r>
              <a:rPr lang="en-GB" sz="800"/>
              <a:t>Marketing and Communications </a:t>
            </a:r>
            <a:endParaRPr lang="en-US" sz="800"/>
          </a:p>
        </p:txBody>
      </p:sp>
      <p:sp>
        <p:nvSpPr>
          <p:cNvPr id="13374" name="AutoShape 62"/>
          <p:cNvSpPr>
            <a:spLocks noChangeArrowheads="1"/>
          </p:cNvSpPr>
          <p:nvPr/>
        </p:nvSpPr>
        <p:spPr bwMode="auto">
          <a:xfrm>
            <a:off x="2448598" y="4451064"/>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52426" y="3462866"/>
            <a:ext cx="890588"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79917" y="1778410"/>
            <a:ext cx="4506913" cy="1144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7" name="AutoShape 65"/>
          <p:cNvSpPr>
            <a:spLocks noChangeArrowheads="1"/>
          </p:cNvSpPr>
          <p:nvPr/>
        </p:nvSpPr>
        <p:spPr bwMode="auto">
          <a:xfrm>
            <a:off x="2459342" y="1729887"/>
            <a:ext cx="889000"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3</a:t>
            </a:r>
            <a:endParaRPr lang="en-GB" sz="800" dirty="0"/>
          </a:p>
        </p:txBody>
      </p:sp>
      <p:sp>
        <p:nvSpPr>
          <p:cNvPr id="13382" name="AutoShape 70"/>
          <p:cNvSpPr>
            <a:spLocks noChangeArrowheads="1"/>
          </p:cNvSpPr>
          <p:nvPr/>
        </p:nvSpPr>
        <p:spPr bwMode="auto">
          <a:xfrm>
            <a:off x="3193928" y="4772102"/>
            <a:ext cx="889000" cy="99992"/>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2</a:t>
            </a:r>
          </a:p>
        </p:txBody>
      </p:sp>
      <p:sp>
        <p:nvSpPr>
          <p:cNvPr id="13383" name="AutoShape 71"/>
          <p:cNvSpPr>
            <a:spLocks noChangeArrowheads="1"/>
          </p:cNvSpPr>
          <p:nvPr/>
        </p:nvSpPr>
        <p:spPr bwMode="auto">
          <a:xfrm>
            <a:off x="949996" y="171944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Juha Korhonen</a:t>
            </a:r>
          </a:p>
        </p:txBody>
      </p:sp>
      <p:sp>
        <p:nvSpPr>
          <p:cNvPr id="13384" name="AutoShape 72"/>
          <p:cNvSpPr>
            <a:spLocks noChangeArrowheads="1"/>
          </p:cNvSpPr>
          <p:nvPr/>
        </p:nvSpPr>
        <p:spPr bwMode="auto">
          <a:xfrm>
            <a:off x="949996" y="539644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IssamToufik</a:t>
            </a:r>
          </a:p>
        </p:txBody>
      </p:sp>
      <p:sp>
        <p:nvSpPr>
          <p:cNvPr id="13385" name="AutoShape 73"/>
          <p:cNvSpPr>
            <a:spLocks noChangeArrowheads="1"/>
          </p:cNvSpPr>
          <p:nvPr/>
        </p:nvSpPr>
        <p:spPr bwMode="auto">
          <a:xfrm>
            <a:off x="949996" y="472931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Gert Thomasen</a:t>
            </a:r>
          </a:p>
        </p:txBody>
      </p:sp>
      <p:sp>
        <p:nvSpPr>
          <p:cNvPr id="13387" name="AutoShape 75"/>
          <p:cNvSpPr>
            <a:spLocks noChangeArrowheads="1"/>
          </p:cNvSpPr>
          <p:nvPr/>
        </p:nvSpPr>
        <p:spPr bwMode="auto">
          <a:xfrm>
            <a:off x="949996" y="202423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Nicolas Barbance</a:t>
            </a:r>
            <a:br>
              <a:rPr lang="en-US" sz="800"/>
            </a:br>
            <a:r>
              <a:rPr lang="en-US" sz="800"/>
              <a:t>IT Systems Administrator</a:t>
            </a:r>
            <a:r>
              <a:rPr lang="en-GB" sz="800"/>
              <a:t> </a:t>
            </a:r>
            <a:endParaRPr lang="en-US" sz="800"/>
          </a:p>
        </p:txBody>
      </p:sp>
      <p:sp>
        <p:nvSpPr>
          <p:cNvPr id="13335" name="AutoShape 23"/>
          <p:cNvSpPr>
            <a:spLocks noChangeArrowheads="1"/>
          </p:cNvSpPr>
          <p:nvPr/>
        </p:nvSpPr>
        <p:spPr bwMode="auto">
          <a:xfrm>
            <a:off x="2504542" y="2412183"/>
            <a:ext cx="889104"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77" name="AutoShape 74"/>
          <p:cNvSpPr>
            <a:spLocks noChangeArrowheads="1"/>
          </p:cNvSpPr>
          <p:nvPr/>
        </p:nvSpPr>
        <p:spPr bwMode="auto">
          <a:xfrm>
            <a:off x="957675" y="235910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err="1"/>
              <a:t>Genoud</a:t>
            </a:r>
            <a:endParaRPr lang="en-US" sz="800" dirty="0"/>
          </a:p>
          <a:p>
            <a:pPr algn="ctr"/>
            <a:r>
              <a:rPr lang="en-US" sz="800" dirty="0"/>
              <a:t>TTCN Support</a:t>
            </a:r>
          </a:p>
        </p:txBody>
      </p:sp>
      <p:sp>
        <p:nvSpPr>
          <p:cNvPr id="80" name="AutoShape 72"/>
          <p:cNvSpPr>
            <a:spLocks noChangeArrowheads="1"/>
          </p:cNvSpPr>
          <p:nvPr/>
        </p:nvSpPr>
        <p:spPr bwMode="auto">
          <a:xfrm>
            <a:off x="949996" y="57344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smtClean="0"/>
              <a:t>Bernt</a:t>
            </a:r>
            <a:r>
              <a:rPr lang="en-US" sz="800" dirty="0" smtClean="0"/>
              <a:t> </a:t>
            </a:r>
            <a:r>
              <a:rPr lang="en-US" sz="800" dirty="0" err="1" smtClean="0"/>
              <a:t>Mattsson</a:t>
            </a:r>
            <a:endParaRPr lang="en-US" sz="800" dirty="0"/>
          </a:p>
        </p:txBody>
      </p:sp>
      <p:sp>
        <p:nvSpPr>
          <p:cNvPr id="81" name="Line 57"/>
          <p:cNvSpPr>
            <a:spLocks noChangeShapeType="1"/>
          </p:cNvSpPr>
          <p:nvPr/>
        </p:nvSpPr>
        <p:spPr bwMode="auto">
          <a:xfrm>
            <a:off x="2168525" y="895295"/>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0" name="AutoShape 78"/>
          <p:cNvSpPr>
            <a:spLocks noChangeArrowheads="1"/>
          </p:cNvSpPr>
          <p:nvPr/>
        </p:nvSpPr>
        <p:spPr bwMode="auto">
          <a:xfrm>
            <a:off x="2686294" y="857128"/>
            <a:ext cx="889000" cy="99991"/>
          </a:xfrm>
          <a:prstGeom prst="flowChartOnlineStorage">
            <a:avLst/>
          </a:prstGeom>
          <a:solidFill>
            <a:srgbClr val="66FF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49996" y="730820"/>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a:t>
            </a:r>
            <a:r>
              <a:rPr lang="en-US" sz="800" dirty="0" err="1"/>
              <a:t>Scrase</a:t>
            </a:r>
            <a:endParaRPr lang="en-US" sz="800" dirty="0"/>
          </a:p>
          <a:p>
            <a:pPr algn="ctr"/>
            <a:r>
              <a:rPr lang="en-US" sz="800" dirty="0"/>
              <a:t>CTO, ETSI</a:t>
            </a:r>
          </a:p>
        </p:txBody>
      </p:sp>
      <p:sp>
        <p:nvSpPr>
          <p:cNvPr id="82" name="Line 57"/>
          <p:cNvSpPr>
            <a:spLocks noChangeShapeType="1"/>
          </p:cNvSpPr>
          <p:nvPr/>
        </p:nvSpPr>
        <p:spPr bwMode="auto">
          <a:xfrm>
            <a:off x="2092751" y="120249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6" name="AutoShape 24"/>
          <p:cNvSpPr>
            <a:spLocks noChangeArrowheads="1"/>
          </p:cNvSpPr>
          <p:nvPr/>
        </p:nvSpPr>
        <p:spPr bwMode="auto">
          <a:xfrm>
            <a:off x="949996" y="110535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Joern</a:t>
            </a:r>
            <a:r>
              <a:rPr lang="en-US" sz="800" dirty="0"/>
              <a:t> Krause</a:t>
            </a:r>
          </a:p>
        </p:txBody>
      </p:sp>
      <p:sp>
        <p:nvSpPr>
          <p:cNvPr id="13378" name="AutoShape 66"/>
          <p:cNvSpPr>
            <a:spLocks noChangeArrowheads="1"/>
          </p:cNvSpPr>
          <p:nvPr/>
        </p:nvSpPr>
        <p:spPr bwMode="auto">
          <a:xfrm>
            <a:off x="2475089" y="1155967"/>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41610" y="5780818"/>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 2015-09-01</a:t>
            </a:r>
            <a:endParaRPr lang="en-GB" sz="800" dirty="0"/>
          </a:p>
        </p:txBody>
      </p:sp>
      <p:sp>
        <p:nvSpPr>
          <p:cNvPr id="92" name="AutoShape 72"/>
          <p:cNvSpPr>
            <a:spLocks noChangeArrowheads="1"/>
          </p:cNvSpPr>
          <p:nvPr/>
        </p:nvSpPr>
        <p:spPr bwMode="auto">
          <a:xfrm>
            <a:off x="930031" y="6047513"/>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Tree>
    <p:extLst>
      <p:ext uri="{BB962C8B-B14F-4D97-AF65-F5344CB8AC3E}">
        <p14:creationId xmlns=""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2499070" cy="553998"/>
          </a:xfrm>
          <a:prstGeom prst="rect">
            <a:avLst/>
          </a:prstGeom>
          <a:noFill/>
        </p:spPr>
        <p:txBody>
          <a:bodyPr wrap="square" rtlCol="0">
            <a:spAutoFit/>
          </a:bodyPr>
          <a:lstStyle/>
          <a:p>
            <a:r>
              <a:rPr lang="en-GB" dirty="0" smtClean="0"/>
              <a:t>It is the mark of a trully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5165968" y="4487910"/>
            <a:ext cx="3978031" cy="1889444"/>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2219568" y="6135077"/>
            <a:ext cx="2915139" cy="189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 xmlns:a14="http://schemas.microsoft.com/office/drawing/2010/main">
                  <a14:imgLayer r:embed="rId4">
                    <a14:imgEffect>
                      <a14:brightnessContrast bright="75000"/>
                    </a14:imgEffect>
                  </a14:imgLayer>
                </a14:imgProps>
              </a:ext>
              <a:ext uri="{28A0092B-C50C-407E-A947-70E740481C1C}">
                <a14:useLocalDpi xmlns="" xmlns:a14="http://schemas.microsoft.com/office/drawing/2010/main" val="0"/>
              </a:ext>
            </a:extLst>
          </a:blip>
          <a:stretch>
            <a:fillRect/>
          </a:stretch>
        </p:blipFill>
        <p:spPr>
          <a:xfrm>
            <a:off x="350046" y="1284364"/>
            <a:ext cx="1561176" cy="926948"/>
          </a:xfrm>
          <a:prstGeom prst="rect">
            <a:avLst/>
          </a:prstGeom>
          <a:noFill/>
          <a:ln>
            <a:noFill/>
          </a:ln>
        </p:spPr>
      </p:pic>
      <p:pic>
        <p:nvPicPr>
          <p:cNvPr id="3075" name="Picture 3"/>
          <p:cNvPicPr>
            <a:picLocks noChangeAspect="1" noChangeArrowheads="1"/>
          </p:cNvPicPr>
          <p:nvPr/>
        </p:nvPicPr>
        <p:blipFill>
          <a:blip r:embed="rId5" cstate="print"/>
          <a:srcRect/>
          <a:stretch>
            <a:fillRect/>
          </a:stretch>
        </p:blipFill>
        <p:spPr bwMode="auto">
          <a:xfrm>
            <a:off x="3335948" y="1215903"/>
            <a:ext cx="3409950" cy="3429000"/>
          </a:xfrm>
          <a:prstGeom prst="rect">
            <a:avLst/>
          </a:prstGeom>
          <a:noFill/>
          <a:ln w="9525">
            <a:noFill/>
            <a:miter lim="800000"/>
            <a:headEnd/>
            <a:tailEnd/>
          </a:ln>
          <a:effectLst/>
        </p:spPr>
      </p:pic>
      <p:pic>
        <p:nvPicPr>
          <p:cNvPr id="3074" name="Picture 2"/>
          <p:cNvPicPr>
            <a:picLocks noChangeAspect="1" noChangeArrowheads="1"/>
          </p:cNvPicPr>
          <p:nvPr/>
        </p:nvPicPr>
        <p:blipFill>
          <a:blip r:embed="rId6" cstate="print"/>
          <a:srcRect/>
          <a:stretch>
            <a:fillRect/>
          </a:stretch>
        </p:blipFill>
        <p:spPr bwMode="auto">
          <a:xfrm>
            <a:off x="6736862" y="1210286"/>
            <a:ext cx="2407138" cy="3788554"/>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620009" y="1946153"/>
            <a:ext cx="4523991" cy="3532431"/>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327 </a:t>
            </a:r>
            <a:r>
              <a:rPr lang="en-US" sz="2400" i="1" dirty="0" smtClean="0">
                <a:solidFill>
                  <a:srgbClr val="969696"/>
                </a:solidFill>
              </a:rPr>
              <a:t>(322)</a:t>
            </a:r>
            <a:endParaRPr lang="en-US" sz="2400" i="1" dirty="0">
              <a:solidFill>
                <a:srgbClr val="969696"/>
              </a:solidFill>
            </a:endParaRPr>
          </a:p>
        </p:txBody>
      </p:sp>
      <p:sp>
        <p:nvSpPr>
          <p:cNvPr id="18437" name="Text Box 5"/>
          <p:cNvSpPr txBox="1">
            <a:spLocks noChangeArrowheads="1"/>
          </p:cNvSpPr>
          <p:nvPr/>
        </p:nvSpPr>
        <p:spPr bwMode="auto">
          <a:xfrm>
            <a:off x="2320375" y="3620540"/>
            <a:ext cx="3294062"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33 </a:t>
            </a:r>
            <a:r>
              <a:rPr lang="en-US" sz="2400" i="1" dirty="0">
                <a:solidFill>
                  <a:srgbClr val="969696"/>
                </a:solidFill>
              </a:rPr>
              <a:t>(</a:t>
            </a:r>
            <a:r>
              <a:rPr lang="en-US" sz="2400" i="1" dirty="0" smtClean="0">
                <a:solidFill>
                  <a:srgbClr val="969696"/>
                </a:solidFill>
              </a:rPr>
              <a:t>32)</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118 </a:t>
            </a:r>
            <a:r>
              <a:rPr lang="en-US" sz="2400" i="1" dirty="0" smtClean="0">
                <a:solidFill>
                  <a:srgbClr val="969696"/>
                </a:solidFill>
              </a:rPr>
              <a:t>(118)</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478 </a:t>
            </a:r>
            <a:r>
              <a:rPr lang="en-US" sz="2400" i="1" dirty="0" smtClean="0">
                <a:solidFill>
                  <a:srgbClr val="969696"/>
                </a:solidFill>
              </a:rPr>
              <a:t>(472)</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28   </a:t>
            </a:r>
            <a:r>
              <a:rPr lang="en-US" sz="2400" i="1" dirty="0" smtClean="0">
                <a:solidFill>
                  <a:srgbClr val="969696"/>
                </a:solidFill>
              </a:rPr>
              <a:t>(22)</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406400" y="1565275"/>
            <a:ext cx="8737600" cy="19989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5212862" y="3560118"/>
            <a:ext cx="3931138" cy="2792324"/>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0" y="3556447"/>
            <a:ext cx="4915877" cy="2814434"/>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31769</TotalTime>
  <Words>1272</Words>
  <Application>Microsoft Office PowerPoint</Application>
  <PresentationFormat>On-screen Show (4:3)</PresentationFormat>
  <Paragraphs>161</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Full details in the Marketing plan (PCG#35 doc. 20)</vt:lpstr>
      <vt:lpstr>3GPP Ultimate Portal (3GU) - 1</vt:lpstr>
      <vt:lpstr>3GPP Ultimate Portal (3GU) – 2 MinuteMan</vt:lpstr>
      <vt:lpstr>3GPP Ultimate Portal (3GU) – 3</vt:lpstr>
      <vt:lpstr>Meeting badges</vt:lpstr>
      <vt:lpstr>Meeting “sign-in” improvements</vt:lpstr>
      <vt:lpstr>LTE Advanced Pro</vt:lpstr>
      <vt:lpstr>New spec series for 5G and NB-IoT ?</vt:lpstr>
      <vt:lpstr>TSG RAN WGs workload</vt:lpstr>
      <vt:lpstr>Slide 24</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2014  All rights reserved</dc:description>
  <cp:lastModifiedBy>John M Meredith</cp:lastModifiedBy>
  <cp:revision>999</cp:revision>
  <dcterms:created xsi:type="dcterms:W3CDTF">2008-08-30T09:32:10Z</dcterms:created>
  <dcterms:modified xsi:type="dcterms:W3CDTF">2015-12-04T11:26:30Z</dcterms:modified>
</cp:coreProperties>
</file>