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wdp" ContentType="image/vnd.ms-photo"/>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3"/>
  </p:notesMasterIdLst>
  <p:handoutMasterIdLst>
    <p:handoutMasterId r:id="rId24"/>
  </p:handoutMasterIdLst>
  <p:sldIdLst>
    <p:sldId id="303" r:id="rId2"/>
    <p:sldId id="809" r:id="rId3"/>
    <p:sldId id="791" r:id="rId4"/>
    <p:sldId id="708" r:id="rId5"/>
    <p:sldId id="709" r:id="rId6"/>
    <p:sldId id="710" r:id="rId7"/>
    <p:sldId id="711" r:id="rId8"/>
    <p:sldId id="712" r:id="rId9"/>
    <p:sldId id="714" r:id="rId10"/>
    <p:sldId id="717" r:id="rId11"/>
    <p:sldId id="759" r:id="rId12"/>
    <p:sldId id="761" r:id="rId13"/>
    <p:sldId id="760" r:id="rId14"/>
    <p:sldId id="724" r:id="rId15"/>
    <p:sldId id="814" r:id="rId16"/>
    <p:sldId id="767" r:id="rId17"/>
    <p:sldId id="811" r:id="rId18"/>
    <p:sldId id="812" r:id="rId19"/>
    <p:sldId id="813" r:id="rId20"/>
    <p:sldId id="815" r:id="rId21"/>
    <p:sldId id="614" r:id="rId22"/>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72AF2F"/>
    <a:srgbClr val="000000"/>
    <a:srgbClr val="5C88D0"/>
    <a:srgbClr val="2A6EA8"/>
    <a:srgbClr val="B1D254"/>
    <a:srgbClr val="72732F"/>
    <a:srgbClr val="C6D254"/>
    <a:srgbClr val="FFF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451" autoAdjust="0"/>
    <p:restoredTop sz="94625" autoAdjust="0"/>
  </p:normalViewPr>
  <p:slideViewPr>
    <p:cSldViewPr snapToGrid="0">
      <p:cViewPr varScale="1">
        <p:scale>
          <a:sx n="122" d="100"/>
          <a:sy n="122" d="100"/>
        </p:scale>
        <p:origin x="-1320" y="-90"/>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9/11/2015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a:p>
        </p:txBody>
      </p:sp>
    </p:spTree>
    <p:extLst>
      <p:ext uri="{BB962C8B-B14F-4D97-AF65-F5344CB8AC3E}">
        <p14:creationId xmlns:p14="http://schemas.microsoft.com/office/powerpoint/2010/main" xmlns=""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9/11/2015</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a:p>
        </p:txBody>
      </p:sp>
    </p:spTree>
    <p:extLst>
      <p:ext uri="{BB962C8B-B14F-4D97-AF65-F5344CB8AC3E}">
        <p14:creationId xmlns:p14="http://schemas.microsoft.com/office/powerpoint/2010/main" xmlns=""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xmlns="" val="241647874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xmlns="" val="1955048725"/>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xmlns="" val="2550881702"/>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9126034"/>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userDrawn="1"/>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31" name="Picture 6" descr="3GPP_TM_RD.jpg"/>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Box 13"/>
          <p:cNvSpPr txBox="1"/>
          <p:nvPr userDrawn="1"/>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a:t>
            </a:r>
            <a:r>
              <a:rPr lang="en-GB" dirty="0" smtClean="0"/>
              <a:t>TSGs</a:t>
            </a:r>
            <a:endParaRPr lang="en-GB" dirty="0">
              <a:solidFill>
                <a:schemeClr val="bg1"/>
              </a:solidFill>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a:p>
          <a:p>
            <a:endParaRPr lang="en-GB"/>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userDrawn="1"/>
        </p:nvSpPr>
        <p:spPr>
          <a:xfrm>
            <a:off x="7439025" y="6461125"/>
            <a:ext cx="824265" cy="215444"/>
          </a:xfrm>
          <a:prstGeom prst="rect">
            <a:avLst/>
          </a:prstGeom>
        </p:spPr>
        <p:txBody>
          <a:bodyPr wrap="non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a:t>
            </a:r>
            <a:r>
              <a:rPr lang="en-GB" sz="800" dirty="0" smtClean="0"/>
              <a:t>2015</a:t>
            </a:r>
            <a:endParaRPr lang="en-GB" sz="800" dirty="0"/>
          </a:p>
        </p:txBody>
      </p:sp>
      <p:sp>
        <p:nvSpPr>
          <p:cNvPr id="1037" name="Text Box 13"/>
          <p:cNvSpPr txBox="1">
            <a:spLocks noChangeArrowheads="1"/>
          </p:cNvSpPr>
          <p:nvPr userDrawn="1"/>
        </p:nvSpPr>
        <p:spPr bwMode="auto">
          <a:xfrm>
            <a:off x="5822066" y="177800"/>
            <a:ext cx="1462972"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smtClean="0">
                <a:solidFill>
                  <a:schemeClr val="tx1"/>
                </a:solidFill>
              </a:rPr>
              <a:t>SP-150528</a:t>
            </a:r>
            <a:r>
              <a:rPr lang="en-GB" sz="1200" b="1" dirty="0">
                <a:solidFill>
                  <a:schemeClr val="tx1"/>
                </a:solidFill>
              </a:rPr>
              <a:t/>
            </a:r>
            <a:br>
              <a:rPr lang="en-GB" sz="1200" b="1" dirty="0">
                <a:solidFill>
                  <a:schemeClr val="tx1"/>
                </a:solidFill>
              </a:rPr>
            </a:br>
            <a:r>
              <a:rPr lang="en-GB" sz="1200" b="1" dirty="0" smtClean="0">
                <a:solidFill>
                  <a:schemeClr val="tx1"/>
                </a:solidFill>
              </a:rPr>
              <a:t>RP-151136</a:t>
            </a:r>
            <a:br>
              <a:rPr lang="en-GB" sz="1200" b="1" dirty="0" smtClean="0">
                <a:solidFill>
                  <a:schemeClr val="tx1"/>
                </a:solidFill>
              </a:rPr>
            </a:br>
            <a:r>
              <a:rPr lang="en-GB" sz="1200" b="1" dirty="0" smtClean="0">
                <a:solidFill>
                  <a:schemeClr val="tx1"/>
                </a:solidFill>
              </a:rPr>
              <a:t>CP-150556</a:t>
            </a:r>
            <a:endParaRPr lang="en-GB" sz="1200" dirty="0">
              <a:solidFill>
                <a:schemeClr val="bg2">
                  <a:lumMod val="75000"/>
                </a:schemeClr>
              </a:solidFill>
            </a:endParaRPr>
          </a:p>
        </p:txBody>
      </p:sp>
      <p:sp>
        <p:nvSpPr>
          <p:cNvPr id="1038" name="Text Box 14"/>
          <p:cNvSpPr txBox="1">
            <a:spLocks noChangeArrowheads="1"/>
          </p:cNvSpPr>
          <p:nvPr userDrawn="1"/>
        </p:nvSpPr>
        <p:spPr bwMode="auto">
          <a:xfrm>
            <a:off x="323850" y="73025"/>
            <a:ext cx="5810250"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sv-SE" sz="1200" b="1" baseline="0" dirty="0" smtClean="0">
                <a:solidFill>
                  <a:schemeClr val="tx1"/>
                </a:solidFill>
                <a:latin typeface="Arial "/>
              </a:rPr>
              <a:t>Phoenix AZ, USA, September 2015</a:t>
            </a:r>
            <a:endParaRPr lang="sv-SE" sz="1200" b="1" dirty="0" smtClean="0">
              <a:solidFill>
                <a:schemeClr val="tx1"/>
              </a:solidFill>
              <a:latin typeface="Arial "/>
            </a:endParaRPr>
          </a:p>
          <a:p>
            <a:r>
              <a:rPr lang="sv-SE" sz="1200" b="1" dirty="0" smtClean="0">
                <a:solidFill>
                  <a:schemeClr val="tx1"/>
                </a:solidFill>
                <a:latin typeface="Arial "/>
              </a:rPr>
              <a:t>3GPP </a:t>
            </a:r>
            <a:r>
              <a:rPr lang="sv-SE" sz="1200" b="1" dirty="0">
                <a:solidFill>
                  <a:schemeClr val="tx1"/>
                </a:solidFill>
                <a:latin typeface="Arial "/>
              </a:rPr>
              <a:t>TSGs </a:t>
            </a:r>
            <a:r>
              <a:rPr lang="sv-SE" sz="1200" b="1" dirty="0" smtClean="0">
                <a:solidFill>
                  <a:schemeClr val="tx1"/>
                </a:solidFill>
                <a:latin typeface="Arial "/>
              </a:rPr>
              <a:t>RAN</a:t>
            </a:r>
            <a:r>
              <a:rPr lang="sv-SE" sz="1200" b="1" dirty="0">
                <a:solidFill>
                  <a:schemeClr val="tx1"/>
                </a:solidFill>
                <a:latin typeface="Arial "/>
              </a:rPr>
              <a:t>, CT, SA #</a:t>
            </a:r>
            <a:r>
              <a:rPr lang="sv-SE" sz="1200" b="1" dirty="0" smtClean="0">
                <a:solidFill>
                  <a:schemeClr val="tx1"/>
                </a:solidFill>
                <a:latin typeface="Arial "/>
              </a:rPr>
              <a:t>69</a:t>
            </a:r>
            <a:endParaRPr lang="sv-SE" sz="1200" b="1" dirty="0">
              <a:solidFill>
                <a:schemeClr val="tx1"/>
              </a:solidFill>
              <a:latin typeface="Arial "/>
            </a:endParaRP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portal.3gpp.org/"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3gpp.org/people/1724-saurav-arora"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4.xml"/><Relationship Id="rId6" Type="http://schemas.openxmlformats.org/officeDocument/2006/relationships/image" Target="../media/image9.emf"/><Relationship Id="rId5" Type="http://schemas.openxmlformats.org/officeDocument/2006/relationships/image" Target="../media/image8.emf"/><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4.xml"/><Relationship Id="rId4"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smtClean="0">
                <a:effectLst>
                  <a:outerShdw blurRad="38100" dist="38100" dir="2700000" algn="tl">
                    <a:srgbClr val="C0C0C0"/>
                  </a:outerShdw>
                </a:effectLst>
              </a:rPr>
              <a:t>  </a:t>
            </a:r>
            <a:r>
              <a:rPr lang="en-GB" sz="2900" dirty="0" smtClean="0"/>
              <a:t/>
            </a:r>
            <a:br>
              <a:rPr lang="en-GB" sz="2900" dirty="0" smtClean="0"/>
            </a:br>
            <a:r>
              <a:rPr lang="en-GB" sz="2900" dirty="0" smtClean="0"/>
              <a:t> </a:t>
            </a:r>
            <a:r>
              <a:rPr lang="en-US" sz="5400" b="1" dirty="0" smtClean="0"/>
              <a:t>Support Team Report</a:t>
            </a:r>
            <a:r>
              <a:rPr lang="en-GB" sz="5400" b="1" i="1" dirty="0" smtClean="0"/>
              <a:t/>
            </a:r>
            <a:br>
              <a:rPr lang="en-GB" sz="5400" b="1" i="1" dirty="0" smtClean="0"/>
            </a:br>
            <a:r>
              <a:rPr lang="en-GB" sz="2900" dirty="0" smtClean="0">
                <a:latin typeface="Arial" panose="020B0604020202020204" pitchFamily="34" charset="0"/>
              </a:rPr>
              <a:t> </a:t>
            </a:r>
            <a:r>
              <a:rPr lang="en-US" sz="2900" dirty="0" smtClean="0">
                <a:effectLst>
                  <a:outerShdw blurRad="38100" dist="38100" dir="2700000" algn="tl">
                    <a:srgbClr val="C0C0C0"/>
                  </a:outerShdw>
                </a:effectLst>
                <a:latin typeface="Arial" panose="020B0604020202020204" pitchFamily="34" charset="0"/>
              </a:rPr>
              <a:t/>
            </a:r>
            <a:br>
              <a:rPr lang="en-US" sz="2900" dirty="0" smtClean="0">
                <a:effectLst>
                  <a:outerShdw blurRad="38100" dist="38100" dir="2700000" algn="tl">
                    <a:srgbClr val="C0C0C0"/>
                  </a:outerShdw>
                </a:effectLst>
                <a:latin typeface="Arial" panose="020B0604020202020204" pitchFamily="34" charset="0"/>
              </a:rPr>
            </a:br>
            <a:r>
              <a:rPr lang="en-US" sz="2500" dirty="0" smtClean="0">
                <a:effectLst>
                  <a:outerShdw blurRad="38100" dist="38100" dir="2700000" algn="tl">
                    <a:srgbClr val="C0C0C0"/>
                  </a:outerShdw>
                </a:effectLst>
              </a:rPr>
              <a:t/>
            </a:r>
            <a:br>
              <a:rPr lang="en-US" sz="2500" dirty="0" smtClean="0">
                <a:effectLst>
                  <a:outerShdw blurRad="38100" dist="38100" dir="2700000" algn="tl">
                    <a:srgbClr val="C0C0C0"/>
                  </a:outerShdw>
                </a:effectLst>
              </a:rPr>
            </a:br>
            <a:endParaRPr lang="en-GB" sz="25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r>
              <a:rPr lang="en-US" sz="2000" smtClean="0"/>
              <a:t/>
            </a:r>
            <a:br>
              <a:rPr lang="en-US" sz="2000" smtClean="0"/>
            </a:br>
            <a:r>
              <a:rPr lang="en-US" smtClean="0">
                <a:latin typeface="Arial" panose="020B0604020202020204" pitchFamily="34" charset="0"/>
              </a:rPr>
              <a:t>John M Meredith</a:t>
            </a:r>
          </a:p>
          <a:p>
            <a:pPr>
              <a:lnSpc>
                <a:spcPct val="80000"/>
              </a:lnSpc>
            </a:pPr>
            <a:endParaRPr lang="en-US" sz="2000" smtClean="0">
              <a:latin typeface="Arial" panose="020B0604020202020204" pitchFamily="34" charset="0"/>
            </a:endParaRPr>
          </a:p>
          <a:p>
            <a:pPr>
              <a:lnSpc>
                <a:spcPct val="80000"/>
              </a:lnSpc>
            </a:pPr>
            <a:r>
              <a:rPr lang="en-US" sz="2000" smtClean="0">
                <a:latin typeface="Arial" panose="020B0604020202020204" pitchFamily="34" charset="0"/>
              </a:rPr>
              <a:t>Director, MCC</a:t>
            </a:r>
          </a:p>
          <a:p>
            <a:pPr>
              <a:lnSpc>
                <a:spcPct val="80000"/>
              </a:lnSpc>
            </a:pPr>
            <a:endParaRPr lang="en-GB" sz="2000" smtClea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960560" y="1235808"/>
            <a:ext cx="7410450" cy="2466975"/>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cstate="print"/>
          <a:srcRect/>
          <a:stretch>
            <a:fillRect/>
          </a:stretch>
        </p:blipFill>
        <p:spPr bwMode="auto">
          <a:xfrm>
            <a:off x="957508" y="3694601"/>
            <a:ext cx="7400925" cy="245745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484798" y="1267680"/>
            <a:ext cx="8096250" cy="502920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273539" y="1298941"/>
            <a:ext cx="8515350" cy="5029200"/>
          </a:xfrm>
          <a:prstGeom prst="rect">
            <a:avLst/>
          </a:prstGeom>
          <a:noFill/>
          <a:ln w="9525">
            <a:noFill/>
            <a:miter lim="800000"/>
            <a:headEnd/>
            <a:tailEnd/>
          </a:ln>
          <a:effectLst/>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Specs per Release</a:t>
            </a:r>
            <a:endParaRPr lang="en-GB" sz="280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algn="r"/>
            <a:r>
              <a:rPr lang="en-GB">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200025" y="5919788"/>
            <a:ext cx="8943975" cy="30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1400" baseline="30000">
                <a:latin typeface="Times New Roman" panose="02020603050405020304" pitchFamily="18" charset="0"/>
              </a:rPr>
              <a:t>#</a:t>
            </a:r>
            <a:r>
              <a:rPr lang="en-US" sz="1400">
                <a:latin typeface="Times New Roman" panose="02020603050405020304" pitchFamily="18" charset="0"/>
              </a:rPr>
              <a:t> Greyed Releases are closed.                                  * Figures in the right column are values reported last plenary meeting.</a:t>
            </a:r>
            <a:endParaRPr lang="en-GB" sz="1400">
              <a:latin typeface="Times New Roman" panose="02020603050405020304" pitchFamily="18" charset="0"/>
            </a:endParaRPr>
          </a:p>
        </p:txBody>
      </p:sp>
      <p:pic>
        <p:nvPicPr>
          <p:cNvPr id="10242" name="Picture 2"/>
          <p:cNvPicPr>
            <a:picLocks noChangeAspect="1" noChangeArrowheads="1"/>
          </p:cNvPicPr>
          <p:nvPr/>
        </p:nvPicPr>
        <p:blipFill>
          <a:blip r:embed="rId2" cstate="print"/>
          <a:srcRect/>
          <a:stretch>
            <a:fillRect/>
          </a:stretch>
        </p:blipFill>
        <p:spPr bwMode="auto">
          <a:xfrm>
            <a:off x="2054367" y="2113938"/>
            <a:ext cx="4690922" cy="3059847"/>
          </a:xfrm>
          <a:prstGeom prst="rect">
            <a:avLst/>
          </a:prstGeom>
          <a:noFill/>
          <a:ln w="9525">
            <a:noFill/>
            <a:miter lim="800000"/>
            <a:headEnd/>
            <a:tailEnd/>
          </a:ln>
          <a:effectLst/>
        </p:spPr>
      </p:pic>
    </p:spTree>
  </p:cSld>
  <p:clrMapOvr>
    <a:masterClrMapping/>
  </p:clrMapOvr>
  <p:transition spd="slow">
    <p:diamon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Other stuff</a:t>
            </a:r>
            <a:endParaRPr lang="en-GB" sz="2800" dirty="0"/>
          </a:p>
        </p:txBody>
      </p:sp>
      <p:pic>
        <p:nvPicPr>
          <p:cNvPr id="30723" name="Picture 3" descr="MCj03710640000[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74725" y="2479675"/>
            <a:ext cx="1898650" cy="167005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p:cover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ChangeArrowheads="1"/>
          </p:cNvSpPr>
          <p:nvPr/>
        </p:nvSpPr>
        <p:spPr bwMode="auto">
          <a:xfrm>
            <a:off x="274271" y="561609"/>
            <a:ext cx="6477000" cy="576262"/>
          </a:xfrm>
          <a:prstGeom prst="rect">
            <a:avLst/>
          </a:prstGeom>
          <a:noFill/>
          <a:ln w="12700">
            <a:noFill/>
            <a:miter lim="800000"/>
            <a:headEnd/>
            <a:tailEnd/>
          </a:ln>
        </p:spPr>
        <p:txBody>
          <a:bodyPr lIns="90488" tIns="44450" rIns="90488" bIns="44450" anchor="ctr"/>
          <a:lstStyle/>
          <a:p>
            <a:r>
              <a:rPr lang="en-US" altLang="en-US" sz="3200" dirty="0">
                <a:solidFill>
                  <a:srgbClr val="FF0000"/>
                </a:solidFill>
                <a:latin typeface="+mj-lt"/>
              </a:rPr>
              <a:t>Marketing</a:t>
            </a:r>
            <a:r>
              <a:rPr lang="en-US" altLang="en-US" sz="2800" b="1" dirty="0">
                <a:solidFill>
                  <a:srgbClr val="FF0000"/>
                </a:solidFill>
                <a:latin typeface="+mj-lt"/>
              </a:rPr>
              <a:t> </a:t>
            </a:r>
            <a:r>
              <a:rPr lang="en-US" altLang="en-US" sz="2800" dirty="0">
                <a:solidFill>
                  <a:srgbClr val="FF0000"/>
                </a:solidFill>
                <a:latin typeface="+mj-lt"/>
              </a:rPr>
              <a:t>matters? </a:t>
            </a:r>
            <a:endParaRPr lang="en-GB" altLang="en-US" sz="2800" dirty="0">
              <a:solidFill>
                <a:srgbClr val="FF0000"/>
              </a:solidFill>
              <a:latin typeface="+mj-lt"/>
            </a:endParaRPr>
          </a:p>
        </p:txBody>
      </p:sp>
      <p:sp>
        <p:nvSpPr>
          <p:cNvPr id="4" name="Rectangle 3"/>
          <p:cNvSpPr/>
          <p:nvPr/>
        </p:nvSpPr>
        <p:spPr>
          <a:xfrm>
            <a:off x="250825" y="1133475"/>
            <a:ext cx="8121650" cy="5016758"/>
          </a:xfrm>
          <a:prstGeom prst="rect">
            <a:avLst/>
          </a:prstGeom>
        </p:spPr>
        <p:txBody>
          <a:bodyPr>
            <a:spAutoFit/>
          </a:bodyPr>
          <a:lstStyle/>
          <a:p>
            <a:pPr marL="285750" indent="-285750" eaLnBrk="1" hangingPunct="1">
              <a:buClr>
                <a:srgbClr val="72AF2F"/>
              </a:buClr>
              <a:buFont typeface="Arial" panose="020B0604020202020204" pitchFamily="34" charset="0"/>
              <a:buChar char="•"/>
              <a:defRPr/>
            </a:pPr>
            <a:r>
              <a:rPr lang="en-GB" altLang="en-US" sz="1600" b="1" dirty="0">
                <a:latin typeface="+mn-lt"/>
                <a:cs typeface="Arial" panose="020B0604020202020204" pitchFamily="34" charset="0"/>
              </a:rPr>
              <a:t>3GPP Awards – </a:t>
            </a:r>
            <a:r>
              <a:rPr lang="en-GB" altLang="en-US" sz="1600" dirty="0">
                <a:latin typeface="+mn-lt"/>
                <a:cs typeface="Arial" panose="020B0604020202020204" pitchFamily="34" charset="0"/>
              </a:rPr>
              <a:t>New 2015 awards launched this week (TSGs#69</a:t>
            </a:r>
            <a:r>
              <a:rPr lang="en-GB" altLang="en-US" sz="1600" dirty="0" smtClean="0">
                <a:latin typeface="+mn-lt"/>
                <a:cs typeface="Arial" panose="020B0604020202020204" pitchFamily="34" charset="0"/>
              </a:rPr>
              <a:t>).</a:t>
            </a:r>
            <a:endParaRPr lang="en-GB" altLang="en-US" sz="1600" dirty="0">
              <a:latin typeface="+mn-lt"/>
              <a:cs typeface="Arial" panose="020B0604020202020204" pitchFamily="34" charset="0"/>
            </a:endParaRPr>
          </a:p>
          <a:p>
            <a:pPr marL="285750" indent="-285750" eaLnBrk="1" hangingPunct="1">
              <a:buClr>
                <a:srgbClr val="72AF2F"/>
              </a:buClr>
              <a:buFont typeface="Arial" panose="020B0604020202020204" pitchFamily="34" charset="0"/>
              <a:buChar char="•"/>
              <a:defRPr/>
            </a:pPr>
            <a:r>
              <a:rPr lang="en-GB" altLang="en-US" sz="1600" b="1" dirty="0">
                <a:latin typeface="+mn-lt"/>
                <a:cs typeface="Arial" panose="020B0604020202020204" pitchFamily="34" charset="0"/>
              </a:rPr>
              <a:t>News – </a:t>
            </a:r>
            <a:r>
              <a:rPr lang="en-GB" altLang="en-US" sz="1600" dirty="0">
                <a:latin typeface="+mn-lt"/>
                <a:cs typeface="Arial" panose="020B0604020202020204" pitchFamily="34" charset="0"/>
              </a:rPr>
              <a:t>Stories on various topics featured on the site – since June, including topics such </a:t>
            </a:r>
            <a:r>
              <a:rPr lang="en-GB" altLang="en-US" sz="1600" dirty="0" smtClean="0">
                <a:latin typeface="+mn-lt"/>
                <a:cs typeface="Arial" panose="020B0604020202020204" pitchFamily="34" charset="0"/>
              </a:rPr>
              <a:t>as</a:t>
            </a:r>
            <a:r>
              <a:rPr lang="en-GB" altLang="en-US" sz="1600" dirty="0" smtClean="0">
                <a:latin typeface="+mn-lt"/>
              </a:rPr>
              <a:t>:</a:t>
            </a:r>
            <a:r>
              <a:rPr lang="en-GB" sz="1600" dirty="0" smtClean="0">
                <a:latin typeface="+mn-lt"/>
                <a:cs typeface="Arial" panose="020B0604020202020204" pitchFamily="34" charset="0"/>
              </a:rPr>
              <a:t> </a:t>
            </a:r>
            <a:r>
              <a:rPr lang="en-GB" sz="1600" dirty="0">
                <a:solidFill>
                  <a:schemeClr val="tx1">
                    <a:lumMod val="50000"/>
                    <a:lumOff val="50000"/>
                  </a:schemeClr>
                </a:solidFill>
                <a:latin typeface="+mn-lt"/>
                <a:cs typeface="Arial" panose="020B0604020202020204" pitchFamily="34" charset="0"/>
              </a:rPr>
              <a:t>Workshop on LAA, GCF Certification in sync with 3GPP, Low cost m2m over LTE, LTE Broadcast Test Specifications, Security Paper and Workshop Presentations, RAN at ATIS 5G Symposium.</a:t>
            </a:r>
            <a:endParaRPr lang="en-GB" altLang="en-US" sz="1600" dirty="0">
              <a:solidFill>
                <a:schemeClr val="tx1">
                  <a:lumMod val="50000"/>
                  <a:lumOff val="50000"/>
                </a:schemeClr>
              </a:solidFill>
              <a:latin typeface="+mn-lt"/>
              <a:cs typeface="Arial" panose="020B0604020202020204" pitchFamily="34" charset="0"/>
            </a:endParaRPr>
          </a:p>
          <a:p>
            <a:pPr marL="285750" indent="-285750" eaLnBrk="1" hangingPunct="1">
              <a:buClr>
                <a:srgbClr val="72AF2F"/>
              </a:buClr>
              <a:buFont typeface="Arial" panose="020B0604020202020204" pitchFamily="34" charset="0"/>
              <a:buChar char="•"/>
              <a:tabLst>
                <a:tab pos="1168400" algn="l"/>
              </a:tabLst>
              <a:defRPr/>
            </a:pPr>
            <a:r>
              <a:rPr lang="en-GB" altLang="en-US" sz="1600" b="1" dirty="0">
                <a:latin typeface="+mn-lt"/>
                <a:cs typeface="Arial" panose="020B0604020202020204" pitchFamily="34" charset="0"/>
              </a:rPr>
              <a:t>Latest Videos</a:t>
            </a:r>
            <a:r>
              <a:rPr lang="en-GB" altLang="en-US" sz="1600" dirty="0">
                <a:latin typeface="+mn-lt"/>
                <a:cs typeface="Arial" panose="020B0604020202020204" pitchFamily="34" charset="0"/>
              </a:rPr>
              <a:t> – Doing well on Vimeo, but need to learn that sexy titles work…</a:t>
            </a:r>
          </a:p>
          <a:p>
            <a:pPr lvl="1" eaLnBrk="1" hangingPunct="1">
              <a:tabLst>
                <a:tab pos="1168400" algn="l"/>
              </a:tabLst>
              <a:defRPr/>
            </a:pPr>
            <a:r>
              <a:rPr lang="en-GB" sz="1600" dirty="0">
                <a:solidFill>
                  <a:srgbClr val="72AF2F"/>
                </a:solidFill>
                <a:latin typeface="+mn-lt"/>
                <a:cs typeface="Arial" panose="020B0604020202020204" pitchFamily="34" charset="0"/>
              </a:rPr>
              <a:t>Timeline for “5G” in 3GPP					1,931 plays</a:t>
            </a:r>
          </a:p>
          <a:p>
            <a:pPr lvl="1" eaLnBrk="1" hangingPunct="1">
              <a:tabLst>
                <a:tab pos="1168400" algn="l"/>
              </a:tabLst>
              <a:defRPr/>
            </a:pPr>
            <a:r>
              <a:rPr lang="fr-FR" sz="1600" dirty="0">
                <a:solidFill>
                  <a:srgbClr val="72AF2F"/>
                </a:solidFill>
                <a:latin typeface="+mn-lt"/>
                <a:cs typeface="Arial" panose="020B0604020202020204" pitchFamily="34" charset="0"/>
              </a:rPr>
              <a:t>TETRA + Critical Communications Association &amp; 3GPP		</a:t>
            </a:r>
            <a:r>
              <a:rPr lang="fr-FR" sz="1600" dirty="0" smtClean="0">
                <a:solidFill>
                  <a:srgbClr val="72AF2F"/>
                </a:solidFill>
                <a:latin typeface="+mn-lt"/>
                <a:cs typeface="Arial" panose="020B0604020202020204" pitchFamily="34" charset="0"/>
              </a:rPr>
              <a:t>   </a:t>
            </a:r>
            <a:r>
              <a:rPr lang="en-GB" sz="1600" dirty="0" smtClean="0">
                <a:solidFill>
                  <a:srgbClr val="72AF2F"/>
                </a:solidFill>
                <a:latin typeface="+mn-lt"/>
                <a:cs typeface="Arial" panose="020B0604020202020204" pitchFamily="34" charset="0"/>
              </a:rPr>
              <a:t>455 </a:t>
            </a:r>
            <a:r>
              <a:rPr lang="en-GB" sz="1600" dirty="0">
                <a:solidFill>
                  <a:srgbClr val="72AF2F"/>
                </a:solidFill>
                <a:latin typeface="+mn-lt"/>
                <a:cs typeface="Arial" panose="020B0604020202020204" pitchFamily="34" charset="0"/>
              </a:rPr>
              <a:t>plays</a:t>
            </a:r>
          </a:p>
          <a:p>
            <a:pPr lvl="1" eaLnBrk="1" hangingPunct="1">
              <a:tabLst>
                <a:tab pos="1168400" algn="l"/>
              </a:tabLst>
              <a:defRPr/>
            </a:pPr>
            <a:r>
              <a:rPr lang="en-GB" sz="1600" dirty="0">
                <a:solidFill>
                  <a:srgbClr val="72AF2F"/>
                </a:solidFill>
                <a:latin typeface="+mn-lt"/>
                <a:cs typeface="Arial" panose="020B0604020202020204" pitchFamily="34" charset="0"/>
              </a:rPr>
              <a:t>Rel-13 Priorities for 3GPP CT				</a:t>
            </a:r>
            <a:r>
              <a:rPr lang="en-GB" sz="1600" dirty="0" smtClean="0">
                <a:solidFill>
                  <a:srgbClr val="72AF2F"/>
                </a:solidFill>
                <a:latin typeface="+mn-lt"/>
                <a:cs typeface="Arial" panose="020B0604020202020204" pitchFamily="34" charset="0"/>
              </a:rPr>
              <a:t>   433 </a:t>
            </a:r>
            <a:r>
              <a:rPr lang="en-GB" sz="1600" dirty="0">
                <a:solidFill>
                  <a:srgbClr val="72AF2F"/>
                </a:solidFill>
                <a:latin typeface="+mn-lt"/>
                <a:cs typeface="Arial" panose="020B0604020202020204" pitchFamily="34" charset="0"/>
              </a:rPr>
              <a:t>plays</a:t>
            </a:r>
          </a:p>
          <a:p>
            <a:pPr lvl="1" eaLnBrk="1" hangingPunct="1">
              <a:tabLst>
                <a:tab pos="1168400" algn="l"/>
              </a:tabLst>
              <a:defRPr/>
            </a:pPr>
            <a:r>
              <a:rPr lang="en-US" sz="1600" dirty="0">
                <a:solidFill>
                  <a:srgbClr val="72AF2F"/>
                </a:solidFill>
                <a:latin typeface="+mn-lt"/>
                <a:cs typeface="Arial" panose="020B0604020202020204" pitchFamily="34" charset="0"/>
              </a:rPr>
              <a:t>Looking at Service and System Aspects in Rel-13			</a:t>
            </a:r>
            <a:r>
              <a:rPr lang="en-US" sz="1600" dirty="0" smtClean="0">
                <a:solidFill>
                  <a:srgbClr val="72AF2F"/>
                </a:solidFill>
                <a:latin typeface="+mn-lt"/>
                <a:cs typeface="Arial" panose="020B0604020202020204" pitchFamily="34" charset="0"/>
              </a:rPr>
              <a:t>   278 plays</a:t>
            </a:r>
            <a:endParaRPr lang="en-GB" sz="1600" dirty="0">
              <a:latin typeface="+mn-lt"/>
              <a:cs typeface="Arial" panose="020B0604020202020204" pitchFamily="34" charset="0"/>
            </a:endParaRPr>
          </a:p>
          <a:p>
            <a:pPr marL="285750" indent="-285750" eaLnBrk="1" hangingPunct="1">
              <a:buClr>
                <a:srgbClr val="72AF2F"/>
              </a:buClr>
              <a:buFont typeface="Arial" panose="020B0604020202020204" pitchFamily="34" charset="0"/>
              <a:buChar char="•"/>
              <a:tabLst>
                <a:tab pos="1168400" algn="l"/>
              </a:tabLst>
              <a:defRPr/>
            </a:pPr>
            <a:r>
              <a:rPr lang="en-GB" altLang="en-US" sz="1600" b="1" dirty="0">
                <a:latin typeface="+mn-lt"/>
                <a:cs typeface="Arial" panose="020B0604020202020204" pitchFamily="34" charset="0"/>
              </a:rPr>
              <a:t>Branding – </a:t>
            </a:r>
            <a:r>
              <a:rPr lang="en-GB" altLang="en-US" sz="1600" dirty="0">
                <a:latin typeface="+mn-lt"/>
                <a:cs typeface="Arial" panose="020B0604020202020204" pitchFamily="34" charset="0"/>
              </a:rPr>
              <a:t>On track for the new marker for LTE at the completion of Release 13. A name will be chosen in October. Branding will remain an important topic after RAN Workshop &amp; PCG#35.</a:t>
            </a:r>
          </a:p>
          <a:p>
            <a:pPr marL="285750" indent="-285750" eaLnBrk="1" hangingPunct="1">
              <a:buClr>
                <a:srgbClr val="72AF2F"/>
              </a:buClr>
              <a:buFont typeface="Arial" panose="020B0604020202020204" pitchFamily="34" charset="0"/>
              <a:buChar char="•"/>
              <a:tabLst>
                <a:tab pos="1168400" algn="l"/>
              </a:tabLst>
              <a:defRPr/>
            </a:pPr>
            <a:r>
              <a:rPr lang="en-GB" altLang="en-US" sz="1600" b="1" dirty="0">
                <a:latin typeface="+mn-lt"/>
                <a:cs typeface="Arial" panose="020B0604020202020204" pitchFamily="34" charset="0"/>
              </a:rPr>
              <a:t>Conferences - Sixteen conferences supported in 2015</a:t>
            </a:r>
            <a:r>
              <a:rPr lang="en-GB" altLang="en-US" sz="1600" dirty="0">
                <a:latin typeface="+mn-lt"/>
                <a:cs typeface="Arial" panose="020B0604020202020204" pitchFamily="34" charset="0"/>
              </a:rPr>
              <a:t>, with eight of them featuring a speaker from the appropriate 3GPP technical group. </a:t>
            </a:r>
          </a:p>
          <a:p>
            <a:pPr marL="628650" lvl="1" indent="-171450" eaLnBrk="1" hangingPunct="1">
              <a:buFont typeface="Arial" panose="020B0604020202020204" pitchFamily="34" charset="0"/>
              <a:buChar char="•"/>
              <a:tabLst>
                <a:tab pos="1168400" algn="l"/>
              </a:tabLst>
              <a:defRPr/>
            </a:pPr>
            <a:r>
              <a:rPr lang="en-GB" altLang="en-US" sz="1600" dirty="0">
                <a:solidFill>
                  <a:schemeClr val="tx1">
                    <a:lumMod val="50000"/>
                    <a:lumOff val="50000"/>
                  </a:schemeClr>
                </a:solidFill>
                <a:latin typeface="+mn-lt"/>
                <a:cs typeface="Arial" panose="020B0604020202020204" pitchFamily="34" charset="0"/>
              </a:rPr>
              <a:t>Planning has started for participation in the 2016 </a:t>
            </a:r>
            <a:r>
              <a:rPr lang="en-GB" altLang="en-US" sz="1600" b="1" dirty="0">
                <a:solidFill>
                  <a:srgbClr val="72AF2F"/>
                </a:solidFill>
                <a:latin typeface="+mn-lt"/>
                <a:cs typeface="Arial" panose="020B0604020202020204" pitchFamily="34" charset="0"/>
              </a:rPr>
              <a:t>Mobile World Congress – Four 3GPP speaker proposals entered</a:t>
            </a:r>
            <a:r>
              <a:rPr lang="en-GB" altLang="en-US" sz="1600" dirty="0">
                <a:solidFill>
                  <a:srgbClr val="72AF2F"/>
                </a:solidFill>
                <a:latin typeface="+mn-lt"/>
                <a:cs typeface="Arial" panose="020B0604020202020204" pitchFamily="34" charset="0"/>
              </a:rPr>
              <a:t>.</a:t>
            </a:r>
          </a:p>
          <a:p>
            <a:pPr marL="628650" lvl="1" indent="-171450" eaLnBrk="1" hangingPunct="1">
              <a:buFont typeface="Arial" panose="020B0604020202020204" pitchFamily="34" charset="0"/>
              <a:buChar char="•"/>
              <a:tabLst>
                <a:tab pos="1168400" algn="l"/>
              </a:tabLst>
              <a:defRPr/>
            </a:pPr>
            <a:r>
              <a:rPr lang="en-GB" altLang="en-US" sz="1600" b="1" dirty="0">
                <a:solidFill>
                  <a:srgbClr val="72AF2F"/>
                </a:solidFill>
                <a:latin typeface="+mn-lt"/>
                <a:cs typeface="Arial" panose="020B0604020202020204" pitchFamily="34" charset="0"/>
              </a:rPr>
              <a:t>ITRI and 3GPP to hold a joint 3GPP Summit </a:t>
            </a:r>
            <a:r>
              <a:rPr lang="en-GB" altLang="en-US" sz="1600" dirty="0">
                <a:solidFill>
                  <a:schemeClr val="tx1">
                    <a:lumMod val="50000"/>
                    <a:lumOff val="50000"/>
                  </a:schemeClr>
                </a:solidFill>
                <a:latin typeface="+mn-lt"/>
                <a:cs typeface="Arial" panose="020B0604020202020204" pitchFamily="34" charset="0"/>
              </a:rPr>
              <a:t>on the standards timeline for 5G,  November 24.  The target audience includes Taiwan students, engineers, researchers, officials from the Communications Ministry and journalists</a:t>
            </a:r>
            <a:r>
              <a:rPr lang="en-GB" altLang="en-US" sz="1600" dirty="0" smtClean="0">
                <a:solidFill>
                  <a:schemeClr val="tx1">
                    <a:lumMod val="50000"/>
                    <a:lumOff val="50000"/>
                  </a:schemeClr>
                </a:solidFill>
                <a:latin typeface="+mn-lt"/>
                <a:cs typeface="Arial" panose="020B0604020202020204" pitchFamily="34" charset="0"/>
              </a:rPr>
              <a:t>.</a:t>
            </a:r>
            <a:endParaRPr lang="en-GB" altLang="en-US" sz="1600" dirty="0">
              <a:solidFill>
                <a:schemeClr val="tx1">
                  <a:lumMod val="50000"/>
                  <a:lumOff val="50000"/>
                </a:schemeClr>
              </a:solidFill>
              <a:latin typeface="+mn-lt"/>
              <a:cs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3GPP Ultimate Portal (3GU) - 1</a:t>
            </a:r>
          </a:p>
        </p:txBody>
      </p:sp>
      <p:sp>
        <p:nvSpPr>
          <p:cNvPr id="82947" name="Text Box 3"/>
          <p:cNvSpPr txBox="1">
            <a:spLocks noChangeArrowheads="1"/>
          </p:cNvSpPr>
          <p:nvPr/>
        </p:nvSpPr>
        <p:spPr bwMode="auto">
          <a:xfrm>
            <a:off x="572477" y="1758354"/>
            <a:ext cx="8094785" cy="1446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3GU (</a:t>
            </a:r>
            <a:r>
              <a:rPr lang="en-GB" sz="1600" dirty="0" smtClean="0">
                <a:hlinkClick r:id="rId2"/>
              </a:rPr>
              <a:t>http://portal.3gpp.org</a:t>
            </a:r>
            <a:r>
              <a:rPr lang="en-GB" sz="1600" dirty="0" smtClean="0"/>
              <a:t>) is now in use by almost all groups, with just a very few hanging back for Fear of the Unknown.</a:t>
            </a:r>
          </a:p>
          <a:p>
            <a:pPr>
              <a:spcBef>
                <a:spcPct val="50000"/>
              </a:spcBef>
            </a:pPr>
            <a:r>
              <a:rPr lang="en-GB" sz="1600" dirty="0" smtClean="0"/>
              <a:t>Version beta of 3GU went live in June 2015, and version 1 should be operational by late September or early October (previous reported target was August). A “final” version 1.1 will be issued in late November or early December.</a:t>
            </a:r>
          </a:p>
        </p:txBody>
      </p:sp>
      <p:pic>
        <p:nvPicPr>
          <p:cNvPr id="2" name="Picture 1"/>
          <p:cNvPicPr>
            <a:picLocks noChangeAspect="1"/>
          </p:cNvPicPr>
          <p:nvPr/>
        </p:nvPicPr>
        <p:blipFill>
          <a:blip r:embed="rId3" cstate="print"/>
          <a:stretch>
            <a:fillRect/>
          </a:stretch>
        </p:blipFill>
        <p:spPr>
          <a:xfrm>
            <a:off x="4868985" y="3471036"/>
            <a:ext cx="4275015" cy="2931439"/>
          </a:xfrm>
          <a:prstGeom prst="rect">
            <a:avLst/>
          </a:prstGeom>
        </p:spPr>
      </p:pic>
      <p:sp>
        <p:nvSpPr>
          <p:cNvPr id="6" name="Text Box 3"/>
          <p:cNvSpPr txBox="1">
            <a:spLocks noChangeArrowheads="1"/>
          </p:cNvSpPr>
          <p:nvPr/>
        </p:nvSpPr>
        <p:spPr bwMode="auto">
          <a:xfrm>
            <a:off x="572478" y="3405484"/>
            <a:ext cx="4296508"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As previously reported, enhancements to 3GU will be made in 2016 to cater for topics such as automated LS handling, statistics and charts production, direct-from-portal workplan maintenance (by MCC), paperless voting (elections and technical).</a:t>
            </a:r>
            <a:endParaRPr lang="en-GB" sz="1600" dirty="0"/>
          </a:p>
        </p:txBody>
      </p:sp>
    </p:spTree>
  </p:cSld>
  <p:clrMapOvr>
    <a:masterClrMapping/>
  </p:clrMapOvr>
  <p:transition spd="slow">
    <p:cover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3GPP Ultimate Portal (3GU) - 2</a:t>
            </a:r>
          </a:p>
        </p:txBody>
      </p:sp>
      <p:sp>
        <p:nvSpPr>
          <p:cNvPr id="82947" name="Text Box 3"/>
          <p:cNvSpPr txBox="1">
            <a:spLocks noChangeArrowheads="1"/>
          </p:cNvSpPr>
          <p:nvPr/>
        </p:nvSpPr>
        <p:spPr bwMode="auto">
          <a:xfrm>
            <a:off x="572477" y="1758354"/>
            <a:ext cx="8094785" cy="169277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Till now, 3GU has been running on the central server. One or two groups have used it for allocating tdoc numbers even during meetings, but of course this requires a reliable internet connection.</a:t>
            </a:r>
          </a:p>
          <a:p>
            <a:pPr>
              <a:spcBef>
                <a:spcPct val="50000"/>
              </a:spcBef>
            </a:pPr>
            <a:r>
              <a:rPr lang="en-GB" sz="1600" dirty="0" smtClean="0"/>
              <a:t>With version 1 of 3GU, it will run in cut-down form on meeting servers, thus removing the constraint of an internet connection for taking out new tdoc numbers automatically. It will be up to Chairmen and Secretaries to decide whether to allow Delegates to reserve</a:t>
            </a:r>
          </a:p>
        </p:txBody>
      </p:sp>
      <p:pic>
        <p:nvPicPr>
          <p:cNvPr id="2" name="Picture 1"/>
          <p:cNvPicPr>
            <a:picLocks noChangeAspect="1"/>
          </p:cNvPicPr>
          <p:nvPr/>
        </p:nvPicPr>
        <p:blipFill>
          <a:blip r:embed="rId2" cstate="print"/>
          <a:stretch>
            <a:fillRect/>
          </a:stretch>
        </p:blipFill>
        <p:spPr>
          <a:xfrm>
            <a:off x="4868985" y="3471036"/>
            <a:ext cx="4275015" cy="2931439"/>
          </a:xfrm>
          <a:prstGeom prst="rect">
            <a:avLst/>
          </a:prstGeom>
        </p:spPr>
      </p:pic>
      <p:sp>
        <p:nvSpPr>
          <p:cNvPr id="6" name="Text Box 3"/>
          <p:cNvSpPr txBox="1">
            <a:spLocks noChangeArrowheads="1"/>
          </p:cNvSpPr>
          <p:nvPr/>
        </p:nvSpPr>
        <p:spPr bwMode="auto">
          <a:xfrm>
            <a:off x="564663" y="3350776"/>
            <a:ext cx="4296508" cy="8309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their own tdoc numbers during the meeting, or whether requests will still have to be passed through the Secretary.</a:t>
            </a:r>
            <a:endParaRPr lang="en-GB" sz="1600" dirty="0"/>
          </a:p>
        </p:txBody>
      </p:sp>
    </p:spTree>
  </p:cSld>
  <p:clrMapOvr>
    <a:masterClrMapping/>
  </p:clrMapOvr>
  <p:transition spd="slow">
    <p:cover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3GPP Ultimate Portal (3GU) - 3</a:t>
            </a:r>
          </a:p>
        </p:txBody>
      </p:sp>
      <p:sp>
        <p:nvSpPr>
          <p:cNvPr id="82947" name="Text Box 3"/>
          <p:cNvSpPr txBox="1">
            <a:spLocks noChangeArrowheads="1"/>
          </p:cNvSpPr>
          <p:nvPr/>
        </p:nvSpPr>
        <p:spPr bwMode="auto">
          <a:xfrm>
            <a:off x="588108" y="1664570"/>
            <a:ext cx="8094785" cy="169277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With the meeting-server-hosted instance of 3GU will come a closely coupled application called MinuteMan – a networked version of the stand-alone application developed within 3GPP which has been in use in a number of working groups for several years.</a:t>
            </a:r>
          </a:p>
          <a:p>
            <a:pPr>
              <a:spcBef>
                <a:spcPct val="50000"/>
              </a:spcBef>
            </a:pPr>
            <a:r>
              <a:rPr lang="en-GB" sz="1600" dirty="0" smtClean="0"/>
              <a:t>MinuteMan allows the Secretary to take notes during the meeting, those notes being associated with an agenda item and/or a tdoc. It will regularly emit (static) web pages which delegates can use to track where they are in the meeting, and what have been </a:t>
            </a:r>
          </a:p>
        </p:txBody>
      </p:sp>
      <p:pic>
        <p:nvPicPr>
          <p:cNvPr id="2" name="Picture 1"/>
          <p:cNvPicPr>
            <a:picLocks noChangeAspect="1"/>
          </p:cNvPicPr>
          <p:nvPr/>
        </p:nvPicPr>
        <p:blipFill>
          <a:blip r:embed="rId2" cstate="print"/>
          <a:stretch>
            <a:fillRect/>
          </a:stretch>
        </p:blipFill>
        <p:spPr>
          <a:xfrm>
            <a:off x="4868985" y="3471036"/>
            <a:ext cx="4275015" cy="2931439"/>
          </a:xfrm>
          <a:prstGeom prst="rect">
            <a:avLst/>
          </a:prstGeom>
        </p:spPr>
      </p:pic>
      <p:sp>
        <p:nvSpPr>
          <p:cNvPr id="6" name="Text Box 3"/>
          <p:cNvSpPr txBox="1">
            <a:spLocks noChangeArrowheads="1"/>
          </p:cNvSpPr>
          <p:nvPr/>
        </p:nvSpPr>
        <p:spPr bwMode="auto">
          <a:xfrm>
            <a:off x="580294" y="3256992"/>
            <a:ext cx="4296508" cy="31700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the decisions on each tdoc so far treated. MinuteMan, coupled with 3GU, will generate an interim report or the final meeting report at the click of a mouse.</a:t>
            </a:r>
          </a:p>
          <a:p>
            <a:pPr>
              <a:spcBef>
                <a:spcPct val="50000"/>
              </a:spcBef>
            </a:pPr>
            <a:r>
              <a:rPr lang="en-GB" sz="1600" dirty="0" smtClean="0"/>
              <a:t>For groups which split into multiple parallel sessions, the Secretary can give secretarial powers to named individuals, typically the Chairman or Secretary of each group. Those individuals can then take independent notes on their own streams, which will be seamlessly combined with the main stream’s notes in the final report.</a:t>
            </a:r>
            <a:endParaRPr lang="en-GB" sz="1600" dirty="0"/>
          </a:p>
        </p:txBody>
      </p:sp>
    </p:spTree>
  </p:cSld>
  <p:clrMapOvr>
    <a:masterClrMapping/>
  </p:clrMapOvr>
  <p:transition spd="slow">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Meeting “sign-in” improvements - 1</a:t>
            </a:r>
          </a:p>
        </p:txBody>
      </p:sp>
      <p:sp>
        <p:nvSpPr>
          <p:cNvPr id="82947" name="Text Box 3"/>
          <p:cNvSpPr txBox="1">
            <a:spLocks noChangeArrowheads="1"/>
          </p:cNvSpPr>
          <p:nvPr/>
        </p:nvSpPr>
        <p:spPr bwMode="auto">
          <a:xfrm>
            <a:off x="588108" y="1664570"/>
            <a:ext cx="4577861" cy="4154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Those of you who registered fairly recently for this meeting will have noticed that the confirmation email you received contained some additional data:</a:t>
            </a:r>
          </a:p>
          <a:p>
            <a:pPr>
              <a:spcBef>
                <a:spcPct val="50000"/>
              </a:spcBef>
              <a:buFont typeface="Arial" pitchFamily="34" charset="0"/>
              <a:buChar char="•"/>
            </a:pPr>
            <a:r>
              <a:rPr lang="en-GB" sz="1600" dirty="0" smtClean="0"/>
              <a:t> A hyperlink to an application running on the meeting server, and a one-time token to enter into the page opened by clicking on a link. This will serve to confirm your presence at the meeting, and will replace the paper-and-ink sign-in sheets used till now. For a period as yet undetermined, the two systems – paper and electronic – will coexist, with the old paper list being phased out once delegates are comfortable with the electronic sign-in.</a:t>
            </a:r>
            <a:br>
              <a:rPr lang="en-GB" sz="1600" dirty="0" smtClean="0"/>
            </a:br>
            <a:r>
              <a:rPr lang="en-GB" sz="1600" dirty="0" smtClean="0"/>
              <a:t/>
            </a:r>
            <a:br>
              <a:rPr lang="en-GB" sz="1600" dirty="0" smtClean="0"/>
            </a:br>
            <a:r>
              <a:rPr lang="en-GB" sz="1600" dirty="0" smtClean="0"/>
              <a:t>And …</a:t>
            </a:r>
          </a:p>
        </p:txBody>
      </p:sp>
      <p:pic>
        <p:nvPicPr>
          <p:cNvPr id="1026" name="Picture 2"/>
          <p:cNvPicPr>
            <a:picLocks noChangeAspect="1" noChangeArrowheads="1"/>
          </p:cNvPicPr>
          <p:nvPr/>
        </p:nvPicPr>
        <p:blipFill>
          <a:blip r:embed="rId2" cstate="print"/>
          <a:srcRect r="46"/>
          <a:stretch>
            <a:fillRect/>
          </a:stretch>
        </p:blipFill>
        <p:spPr bwMode="auto">
          <a:xfrm>
            <a:off x="5256628" y="1624198"/>
            <a:ext cx="3887372" cy="2687893"/>
          </a:xfrm>
          <a:prstGeom prst="rect">
            <a:avLst/>
          </a:prstGeom>
          <a:noFill/>
          <a:ln w="9525">
            <a:noFill/>
            <a:miter lim="800000"/>
            <a:headEnd/>
            <a:tailEnd/>
          </a:ln>
        </p:spPr>
      </p:pic>
      <p:cxnSp>
        <p:nvCxnSpPr>
          <p:cNvPr id="5" name="Straight Arrow Connector 4"/>
          <p:cNvCxnSpPr/>
          <p:nvPr/>
        </p:nvCxnSpPr>
        <p:spPr bwMode="auto">
          <a:xfrm flipH="1">
            <a:off x="7682523" y="2938585"/>
            <a:ext cx="218831" cy="336061"/>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6" name="Straight Arrow Connector 5"/>
          <p:cNvCxnSpPr/>
          <p:nvPr/>
        </p:nvCxnSpPr>
        <p:spPr bwMode="auto">
          <a:xfrm flipH="1" flipV="1">
            <a:off x="8038124" y="3395785"/>
            <a:ext cx="324338" cy="3907"/>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spTree>
  </p:cSld>
  <p:clrMapOvr>
    <a:masterClrMapping/>
  </p:clrMapOvr>
  <p:transition spd="slow">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836246" y="1957754"/>
            <a:ext cx="6541476" cy="19389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2400" b="1" u="sng" dirty="0" smtClean="0"/>
              <a:t>Mr Saurav Arora</a:t>
            </a:r>
            <a:endParaRPr lang="en-GB" sz="1600" b="1" dirty="0"/>
          </a:p>
          <a:p>
            <a:pPr>
              <a:spcBef>
                <a:spcPct val="50000"/>
              </a:spcBef>
            </a:pPr>
            <a:r>
              <a:rPr lang="en-GB" sz="1600" b="1" dirty="0" smtClean="0"/>
              <a:t>has joined MCC to support WG CT3; you can find a short biography and his contact details at</a:t>
            </a:r>
            <a:br>
              <a:rPr lang="en-GB" sz="1600" b="1" dirty="0" smtClean="0"/>
            </a:br>
            <a:r>
              <a:rPr lang="en-GB" sz="1600" b="1" dirty="0" smtClean="0">
                <a:hlinkClick r:id="rId2"/>
              </a:rPr>
              <a:t>http://www.3gpp.org/people/1724-saurav-arora</a:t>
            </a:r>
            <a:r>
              <a:rPr lang="en-GB" sz="1600" b="1" dirty="0" smtClean="0"/>
              <a:t> </a:t>
            </a:r>
          </a:p>
          <a:p>
            <a:pPr>
              <a:spcBef>
                <a:spcPct val="50000"/>
              </a:spcBef>
            </a:pPr>
            <a:r>
              <a:rPr lang="en-GB" sz="1600" b="1" dirty="0" smtClean="0"/>
              <a:t>Thanks to Maurice Pope who has been taking care of CT3 over the past few months.</a:t>
            </a:r>
            <a:endParaRPr lang="en-GB" sz="1600" dirty="0"/>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en-US" dirty="0" smtClean="0"/>
              <a:t>Changes of personnel</a:t>
            </a:r>
            <a:endParaRPr lang="en-GB" dirty="0" smtClean="0"/>
          </a:p>
        </p:txBody>
      </p:sp>
      <p:pic>
        <p:nvPicPr>
          <p:cNvPr id="1026" name="Picture 2" descr="C:\Users\meredith\Documents\d\2015-09-14_3gpp_Phoenix\01) contributions\01) MCC report\arora.jpg"/>
          <p:cNvPicPr>
            <a:picLocks noChangeAspect="1" noChangeArrowheads="1"/>
          </p:cNvPicPr>
          <p:nvPr/>
        </p:nvPicPr>
        <p:blipFill>
          <a:blip r:embed="rId3" cstate="print"/>
          <a:srcRect l="11567" b="37166"/>
          <a:stretch>
            <a:fillRect/>
          </a:stretch>
        </p:blipFill>
        <p:spPr bwMode="auto">
          <a:xfrm>
            <a:off x="7265703" y="1964959"/>
            <a:ext cx="1878297" cy="2372580"/>
          </a:xfrm>
          <a:prstGeom prst="rect">
            <a:avLst/>
          </a:prstGeom>
          <a:noFill/>
        </p:spPr>
      </p:pic>
    </p:spTree>
    <p:extLst>
      <p:ext uri="{BB962C8B-B14F-4D97-AF65-F5344CB8AC3E}">
        <p14:creationId xmlns:p14="http://schemas.microsoft.com/office/powerpoint/2010/main" xmlns="" val="3758086208"/>
      </p:ext>
    </p:extLst>
  </p:cSld>
  <p:clrMapOvr>
    <a:masterClrMapping/>
  </p:clrMapOvr>
  <p:transition spd="slow">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Meeting “sign-in” improvements - 2</a:t>
            </a:r>
          </a:p>
        </p:txBody>
      </p:sp>
      <p:sp>
        <p:nvSpPr>
          <p:cNvPr id="82947" name="Text Box 3"/>
          <p:cNvSpPr txBox="1">
            <a:spLocks noChangeArrowheads="1"/>
          </p:cNvSpPr>
          <p:nvPr/>
        </p:nvSpPr>
        <p:spPr bwMode="auto">
          <a:xfrm>
            <a:off x="588108" y="1664570"/>
            <a:ext cx="4577861" cy="36625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Those of you who registered fairly recently for this meeting will have noticed that the confirmation email you received contained some additional data:</a:t>
            </a:r>
          </a:p>
          <a:p>
            <a:pPr>
              <a:spcBef>
                <a:spcPct val="50000"/>
              </a:spcBef>
              <a:buFont typeface="Arial" pitchFamily="34" charset="0"/>
              <a:buChar char="•"/>
            </a:pPr>
            <a:r>
              <a:rPr lang="en-GB" sz="1600" dirty="0" smtClean="0"/>
              <a:t> A hyperlink to the graphic of your own, personalized, meeting badge. The intention is that each delegate will print his own badge in advance of the meeting. MCC or meeting hosts will continue to supply badge holders, but in diminishing quantity with a view to delegates retaining their holders from meeting to meeting. Mass printing of badges by meeting hosts and MCC will be phased out.</a:t>
            </a:r>
            <a:br>
              <a:rPr lang="en-GB" sz="1600" dirty="0" smtClean="0"/>
            </a:br>
            <a:endParaRPr lang="en-GB" sz="1600" dirty="0" smtClean="0"/>
          </a:p>
        </p:txBody>
      </p:sp>
      <p:pic>
        <p:nvPicPr>
          <p:cNvPr id="1026" name="Picture 2"/>
          <p:cNvPicPr>
            <a:picLocks noChangeAspect="1" noChangeArrowheads="1"/>
          </p:cNvPicPr>
          <p:nvPr/>
        </p:nvPicPr>
        <p:blipFill>
          <a:blip r:embed="rId2" cstate="print"/>
          <a:srcRect r="46"/>
          <a:stretch>
            <a:fillRect/>
          </a:stretch>
        </p:blipFill>
        <p:spPr bwMode="auto">
          <a:xfrm>
            <a:off x="5256628" y="1624198"/>
            <a:ext cx="3887372" cy="2687893"/>
          </a:xfrm>
          <a:prstGeom prst="rect">
            <a:avLst/>
          </a:prstGeom>
          <a:noFill/>
          <a:ln w="9525">
            <a:noFill/>
            <a:miter lim="800000"/>
            <a:headEnd/>
            <a:tailEnd/>
          </a:ln>
        </p:spPr>
      </p:pic>
      <p:cxnSp>
        <p:nvCxnSpPr>
          <p:cNvPr id="11" name="Straight Arrow Connector 10"/>
          <p:cNvCxnSpPr/>
          <p:nvPr/>
        </p:nvCxnSpPr>
        <p:spPr bwMode="auto">
          <a:xfrm flipH="1" flipV="1">
            <a:off x="6260124" y="3556000"/>
            <a:ext cx="31261" cy="296985"/>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spTree>
  </p:cSld>
  <p:clrMapOvr>
    <a:masterClrMapping/>
  </p:clrMapOvr>
  <p:transition spd="slow">
    <p:cover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57313" y="5240338"/>
            <a:ext cx="4162425" cy="519112"/>
          </a:xfrm>
          <a:prstGeom prst="rect">
            <a:avLst/>
          </a:prstGeom>
          <a:noFill/>
        </p:spPr>
        <p:txBody>
          <a:bodyPr>
            <a:spAutoFit/>
          </a:bodyPr>
          <a:lstStyle/>
          <a:p>
            <a:pPr algn="ctr" eaLnBrk="0" hangingPunct="0">
              <a:defRPr/>
            </a:pPr>
            <a:r>
              <a:rPr lang="en-GB" sz="2800" b="1" dirty="0">
                <a:cs typeface="+mn-cs"/>
              </a:rPr>
              <a:t>www.3gpp.org</a:t>
            </a:r>
          </a:p>
        </p:txBody>
      </p:sp>
      <p:sp>
        <p:nvSpPr>
          <p:cNvPr id="5124" name="Rectangle 8"/>
          <p:cNvSpPr>
            <a:spLocks noChangeArrowheads="1"/>
          </p:cNvSpPr>
          <p:nvPr/>
        </p:nvSpPr>
        <p:spPr bwMode="auto">
          <a:xfrm>
            <a:off x="630238" y="4441825"/>
            <a:ext cx="1277937"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sz="1200">
                <a:latin typeface="Calibri" panose="020F0502020204030204" pitchFamily="34" charset="0"/>
                <a:ea typeface="Kozuka Gothic Pro B" pitchFamily="34" charset="-128"/>
              </a:rPr>
              <a:t>More Information about 3GPP:</a:t>
            </a:r>
            <a:endParaRPr lang="en-GB" sz="1200">
              <a:latin typeface="Calibri" panose="020F0502020204030204" pitchFamily="34" charset="0"/>
            </a:endParaRPr>
          </a:p>
        </p:txBody>
      </p:sp>
      <p:sp>
        <p:nvSpPr>
          <p:cNvPr id="11" name="Rectangle 10"/>
          <p:cNvSpPr/>
          <p:nvPr/>
        </p:nvSpPr>
        <p:spPr>
          <a:xfrm>
            <a:off x="2513013" y="579913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15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Line 51"/>
          <p:cNvSpPr>
            <a:spLocks noChangeShapeType="1"/>
          </p:cNvSpPr>
          <p:nvPr/>
        </p:nvSpPr>
        <p:spPr bwMode="auto">
          <a:xfrm flipV="1">
            <a:off x="2132806" y="6178854"/>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83" name="Line 51"/>
          <p:cNvSpPr>
            <a:spLocks noChangeShapeType="1"/>
          </p:cNvSpPr>
          <p:nvPr/>
        </p:nvSpPr>
        <p:spPr bwMode="auto">
          <a:xfrm flipV="1">
            <a:off x="2057032" y="5838946"/>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13367" name="Line 55"/>
          <p:cNvSpPr>
            <a:spLocks noChangeShapeType="1"/>
          </p:cNvSpPr>
          <p:nvPr/>
        </p:nvSpPr>
        <p:spPr bwMode="auto">
          <a:xfrm>
            <a:off x="2160832" y="149498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13315" name="Line 3"/>
          <p:cNvSpPr>
            <a:spLocks noChangeShapeType="1"/>
          </p:cNvSpPr>
          <p:nvPr/>
        </p:nvSpPr>
        <p:spPr bwMode="auto">
          <a:xfrm flipH="1">
            <a:off x="6545017" y="755142"/>
            <a:ext cx="14777" cy="5598766"/>
          </a:xfrm>
          <a:prstGeom prst="line">
            <a:avLst/>
          </a:prstGeom>
          <a:noFill/>
          <a:ln w="508000">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13316" name="AutoShape 4"/>
          <p:cNvSpPr>
            <a:spLocks noChangeArrowheads="1"/>
          </p:cNvSpPr>
          <p:nvPr/>
        </p:nvSpPr>
        <p:spPr bwMode="auto">
          <a:xfrm>
            <a:off x="3881682" y="526142"/>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xmlns="" w="12700">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John Meredith</a:t>
            </a:r>
          </a:p>
          <a:p>
            <a:pPr algn="ctr"/>
            <a:r>
              <a:rPr lang="en-US" sz="800"/>
              <a:t>Specifications Manager</a:t>
            </a:r>
            <a:br>
              <a:rPr lang="en-US" sz="800"/>
            </a:br>
            <a:r>
              <a:rPr lang="en-US" sz="80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Alain Sultan</a:t>
            </a:r>
            <a:endParaRPr lang="en-US" sz="800" dirty="0"/>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01985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GB" sz="80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Susanna Kooistra</a:t>
            </a:r>
          </a:p>
        </p:txBody>
      </p:sp>
      <p:sp>
        <p:nvSpPr>
          <p:cNvPr id="13322" name="AutoShape 10"/>
          <p:cNvSpPr>
            <a:spLocks noChangeArrowheads="1"/>
          </p:cNvSpPr>
          <p:nvPr/>
        </p:nvSpPr>
        <p:spPr bwMode="auto">
          <a:xfrm>
            <a:off x="7166554" y="4960920"/>
            <a:ext cx="1779588"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Anna Riondet</a:t>
            </a:r>
          </a:p>
        </p:txBody>
      </p:sp>
      <p:sp>
        <p:nvSpPr>
          <p:cNvPr id="13323" name="AutoShape 11"/>
          <p:cNvSpPr>
            <a:spLocks noChangeArrowheads="1"/>
          </p:cNvSpPr>
          <p:nvPr/>
        </p:nvSpPr>
        <p:spPr bwMode="auto">
          <a:xfrm>
            <a:off x="7166554" y="5264132"/>
            <a:ext cx="1779588"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Emmanuelle Wurffel</a:t>
            </a:r>
          </a:p>
        </p:txBody>
      </p:sp>
      <p:sp>
        <p:nvSpPr>
          <p:cNvPr id="13325" name="Line 13"/>
          <p:cNvSpPr>
            <a:spLocks noChangeShapeType="1"/>
          </p:cNvSpPr>
          <p:nvPr/>
        </p:nvSpPr>
        <p:spPr bwMode="auto">
          <a:xfrm flipV="1">
            <a:off x="2096965" y="5147672"/>
            <a:ext cx="4445000"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13326" name="AutoShape 14"/>
          <p:cNvSpPr>
            <a:spLocks noChangeArrowheads="1"/>
          </p:cNvSpPr>
          <p:nvPr/>
        </p:nvSpPr>
        <p:spPr bwMode="auto">
          <a:xfrm>
            <a:off x="3936878" y="5096872"/>
            <a:ext cx="889000" cy="99992"/>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a:t>SA 4</a:t>
            </a:r>
          </a:p>
        </p:txBody>
      </p:sp>
      <p:sp>
        <p:nvSpPr>
          <p:cNvPr id="13327" name="AutoShape 15"/>
          <p:cNvSpPr>
            <a:spLocks noChangeArrowheads="1"/>
          </p:cNvSpPr>
          <p:nvPr/>
        </p:nvSpPr>
        <p:spPr bwMode="auto">
          <a:xfrm>
            <a:off x="3193928" y="5225438"/>
            <a:ext cx="889000" cy="99991"/>
          </a:xfrm>
          <a:prstGeom prst="flowChartOnlineStorage">
            <a:avLst/>
          </a:prstGeom>
          <a:solidFill>
            <a:srgbClr val="FF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360000" anchor="ctr"/>
          <a:lstStyle/>
          <a:p>
            <a:pPr algn="r"/>
            <a:r>
              <a:rPr lang="en-GB" sz="800" dirty="0"/>
              <a:t>GERAN 1</a:t>
            </a:r>
          </a:p>
        </p:txBody>
      </p:sp>
      <p:sp>
        <p:nvSpPr>
          <p:cNvPr id="13328" name="AutoShape 16"/>
          <p:cNvSpPr>
            <a:spLocks noChangeArrowheads="1"/>
          </p:cNvSpPr>
          <p:nvPr/>
        </p:nvSpPr>
        <p:spPr bwMode="auto">
          <a:xfrm>
            <a:off x="3193928" y="5096872"/>
            <a:ext cx="889000" cy="99992"/>
          </a:xfrm>
          <a:prstGeom prst="flowChartOnlineStorage">
            <a:avLst/>
          </a:prstGeom>
          <a:solidFill>
            <a:srgbClr val="FF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r"/>
            <a:r>
              <a:rPr lang="en-GB" sz="800" dirty="0"/>
              <a:t>GERAN</a:t>
            </a:r>
          </a:p>
        </p:txBody>
      </p:sp>
      <p:sp>
        <p:nvSpPr>
          <p:cNvPr id="13329" name="AutoShape 17"/>
          <p:cNvSpPr>
            <a:spLocks noChangeArrowheads="1"/>
          </p:cNvSpPr>
          <p:nvPr/>
        </p:nvSpPr>
        <p:spPr bwMode="auto">
          <a:xfrm>
            <a:off x="949996" y="505297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Paolo Usai</a:t>
            </a:r>
          </a:p>
        </p:txBody>
      </p:sp>
      <p:sp>
        <p:nvSpPr>
          <p:cNvPr id="13331" name="Line 19"/>
          <p:cNvSpPr>
            <a:spLocks noChangeShapeType="1"/>
          </p:cNvSpPr>
          <p:nvPr/>
        </p:nvSpPr>
        <p:spPr bwMode="auto">
          <a:xfrm>
            <a:off x="2168525" y="3503328"/>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13332" name="AutoShape 20"/>
          <p:cNvSpPr>
            <a:spLocks noChangeArrowheads="1"/>
          </p:cNvSpPr>
          <p:nvPr/>
        </p:nvSpPr>
        <p:spPr bwMode="auto">
          <a:xfrm>
            <a:off x="949996" y="3404460"/>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Frédéric Firmin</a:t>
            </a:r>
          </a:p>
        </p:txBody>
      </p:sp>
      <p:sp>
        <p:nvSpPr>
          <p:cNvPr id="13339" name="Line 27"/>
          <p:cNvSpPr>
            <a:spLocks noChangeShapeType="1"/>
          </p:cNvSpPr>
          <p:nvPr/>
        </p:nvSpPr>
        <p:spPr bwMode="auto">
          <a:xfrm>
            <a:off x="2085310" y="4497744"/>
            <a:ext cx="4287588"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13340" name="AutoShape 28"/>
          <p:cNvSpPr>
            <a:spLocks noChangeArrowheads="1"/>
          </p:cNvSpPr>
          <p:nvPr/>
        </p:nvSpPr>
        <p:spPr bwMode="auto">
          <a:xfrm>
            <a:off x="949996" y="4403991"/>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Patrick Mérias</a:t>
            </a:r>
          </a:p>
        </p:txBody>
      </p:sp>
      <p:sp>
        <p:nvSpPr>
          <p:cNvPr id="13341" name="Line 29"/>
          <p:cNvSpPr>
            <a:spLocks noChangeShapeType="1"/>
          </p:cNvSpPr>
          <p:nvPr/>
        </p:nvSpPr>
        <p:spPr bwMode="auto">
          <a:xfrm flipV="1">
            <a:off x="2045738" y="4166769"/>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13342" name="AutoShape 30"/>
          <p:cNvSpPr>
            <a:spLocks noChangeArrowheads="1"/>
          </p:cNvSpPr>
          <p:nvPr/>
        </p:nvSpPr>
        <p:spPr bwMode="auto">
          <a:xfrm>
            <a:off x="949996" y="407026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Kimmo Kymalainen</a:t>
            </a:r>
          </a:p>
        </p:txBody>
      </p:sp>
      <p:sp>
        <p:nvSpPr>
          <p:cNvPr id="13343" name="AutoShape 31"/>
          <p:cNvSpPr>
            <a:spLocks noChangeArrowheads="1"/>
          </p:cNvSpPr>
          <p:nvPr/>
        </p:nvSpPr>
        <p:spPr bwMode="auto">
          <a:xfrm>
            <a:off x="4754013" y="4117332"/>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a:t>CT</a:t>
            </a:r>
          </a:p>
        </p:txBody>
      </p:sp>
      <p:sp>
        <p:nvSpPr>
          <p:cNvPr id="13344" name="AutoShape 32"/>
          <p:cNvSpPr>
            <a:spLocks noChangeArrowheads="1"/>
          </p:cNvSpPr>
          <p:nvPr/>
        </p:nvSpPr>
        <p:spPr bwMode="auto">
          <a:xfrm>
            <a:off x="4752426" y="4236503"/>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err="1"/>
              <a:t>Shicheng</a:t>
            </a:r>
            <a:r>
              <a:rPr lang="en-US" sz="800" dirty="0"/>
              <a:t> Hu / Olivier </a:t>
            </a:r>
            <a:r>
              <a:rPr lang="en-US" sz="800" dirty="0" err="1"/>
              <a:t>Genoud</a:t>
            </a:r>
            <a:endParaRPr lang="en-US" sz="800" dirty="0"/>
          </a:p>
          <a:p>
            <a:pPr algn="ctr"/>
            <a:r>
              <a:rPr lang="en-US" sz="800" dirty="0"/>
              <a:t>TTCN Support</a:t>
            </a:r>
          </a:p>
        </p:txBody>
      </p:sp>
      <p:sp>
        <p:nvSpPr>
          <p:cNvPr id="13347" name="Line 35"/>
          <p:cNvSpPr>
            <a:spLocks noChangeShapeType="1"/>
          </p:cNvSpPr>
          <p:nvPr/>
        </p:nvSpPr>
        <p:spPr bwMode="auto">
          <a:xfrm>
            <a:off x="2036640" y="3146056"/>
            <a:ext cx="4486275"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13348" name="AutoShape 36"/>
          <p:cNvSpPr>
            <a:spLocks noChangeArrowheads="1"/>
          </p:cNvSpPr>
          <p:nvPr/>
        </p:nvSpPr>
        <p:spPr bwMode="auto">
          <a:xfrm>
            <a:off x="3206628" y="3100794"/>
            <a:ext cx="889000" cy="99261"/>
          </a:xfrm>
          <a:prstGeom prst="flowChartOnlineStorage">
            <a:avLst/>
          </a:prstGeom>
          <a:solidFill>
            <a:srgbClr val="FF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360000" anchor="ctr"/>
          <a:lstStyle/>
          <a:p>
            <a:pPr algn="r"/>
            <a:r>
              <a:rPr lang="en-GB" sz="800" dirty="0"/>
              <a:t>GERAN 3</a:t>
            </a:r>
          </a:p>
        </p:txBody>
      </p:sp>
      <p:sp>
        <p:nvSpPr>
          <p:cNvPr id="13349" name="AutoShape 37"/>
          <p:cNvSpPr>
            <a:spLocks noChangeArrowheads="1"/>
          </p:cNvSpPr>
          <p:nvPr/>
        </p:nvSpPr>
        <p:spPr bwMode="auto">
          <a:xfrm>
            <a:off x="949996" y="306247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Ingbert Sigovich</a:t>
            </a:r>
          </a:p>
        </p:txBody>
      </p:sp>
      <p:sp>
        <p:nvSpPr>
          <p:cNvPr id="13350" name="AutoShape 38"/>
          <p:cNvSpPr>
            <a:spLocks noChangeArrowheads="1"/>
          </p:cNvSpPr>
          <p:nvPr/>
        </p:nvSpPr>
        <p:spPr bwMode="auto">
          <a:xfrm>
            <a:off x="2465265" y="3100794"/>
            <a:ext cx="889000" cy="9926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56972" y="2464768"/>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13353" name="AutoShape 41"/>
          <p:cNvSpPr>
            <a:spLocks noChangeArrowheads="1"/>
          </p:cNvSpPr>
          <p:nvPr/>
        </p:nvSpPr>
        <p:spPr bwMode="auto">
          <a:xfrm>
            <a:off x="4796448" y="6122077"/>
            <a:ext cx="889000" cy="99261"/>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51887" y="381789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13355" name="AutoShape 43"/>
          <p:cNvSpPr>
            <a:spLocks noChangeArrowheads="1"/>
          </p:cNvSpPr>
          <p:nvPr/>
        </p:nvSpPr>
        <p:spPr bwMode="auto">
          <a:xfrm>
            <a:off x="949996" y="3735781"/>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Xavier Piednoir</a:t>
            </a:r>
          </a:p>
        </p:txBody>
      </p:sp>
      <p:sp>
        <p:nvSpPr>
          <p:cNvPr id="13356" name="AutoShape 44" descr="Dark downward diagonal"/>
          <p:cNvSpPr>
            <a:spLocks noChangeArrowheads="1"/>
          </p:cNvSpPr>
          <p:nvPr/>
        </p:nvSpPr>
        <p:spPr bwMode="auto">
          <a:xfrm>
            <a:off x="5471362" y="3774803"/>
            <a:ext cx="889000" cy="99992"/>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31587" y="3774803"/>
            <a:ext cx="889000"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58" name="Line 46"/>
          <p:cNvSpPr>
            <a:spLocks noChangeShapeType="1"/>
          </p:cNvSpPr>
          <p:nvPr/>
        </p:nvSpPr>
        <p:spPr bwMode="auto">
          <a:xfrm>
            <a:off x="2128087" y="4819250"/>
            <a:ext cx="4429125" cy="0"/>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13359" name="Line 47"/>
          <p:cNvSpPr>
            <a:spLocks noChangeShapeType="1"/>
          </p:cNvSpPr>
          <p:nvPr/>
        </p:nvSpPr>
        <p:spPr bwMode="auto">
          <a:xfrm flipV="1">
            <a:off x="1979491" y="2775010"/>
            <a:ext cx="4725987" cy="17165"/>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13360" name="AutoShape 48"/>
          <p:cNvSpPr>
            <a:spLocks noChangeArrowheads="1"/>
          </p:cNvSpPr>
          <p:nvPr/>
        </p:nvSpPr>
        <p:spPr bwMode="auto">
          <a:xfrm>
            <a:off x="3967956" y="2738366"/>
            <a:ext cx="889000" cy="9999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a:t>SA</a:t>
            </a:r>
          </a:p>
        </p:txBody>
      </p:sp>
      <p:sp>
        <p:nvSpPr>
          <p:cNvPr id="13361" name="AutoShape 49"/>
          <p:cNvSpPr>
            <a:spLocks noChangeArrowheads="1"/>
          </p:cNvSpPr>
          <p:nvPr/>
        </p:nvSpPr>
        <p:spPr bwMode="auto">
          <a:xfrm>
            <a:off x="949996" y="2704366"/>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Maurice Pope</a:t>
            </a:r>
          </a:p>
        </p:txBody>
      </p:sp>
      <p:sp>
        <p:nvSpPr>
          <p:cNvPr id="13362" name="AutoShape 50"/>
          <p:cNvSpPr>
            <a:spLocks noChangeArrowheads="1"/>
          </p:cNvSpPr>
          <p:nvPr/>
        </p:nvSpPr>
        <p:spPr bwMode="auto">
          <a:xfrm>
            <a:off x="3951563" y="2862478"/>
            <a:ext cx="889000" cy="9999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91763" y="5483542"/>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13364" name="AutoShape 52"/>
          <p:cNvSpPr>
            <a:spLocks noChangeArrowheads="1"/>
          </p:cNvSpPr>
          <p:nvPr/>
        </p:nvSpPr>
        <p:spPr bwMode="auto">
          <a:xfrm>
            <a:off x="949996" y="539803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Stefania Sesia</a:t>
            </a:r>
          </a:p>
        </p:txBody>
      </p:sp>
      <p:sp>
        <p:nvSpPr>
          <p:cNvPr id="13365" name="AutoShape 53"/>
          <p:cNvSpPr>
            <a:spLocks noChangeArrowheads="1"/>
          </p:cNvSpPr>
          <p:nvPr/>
        </p:nvSpPr>
        <p:spPr bwMode="auto">
          <a:xfrm>
            <a:off x="2477538" y="5441120"/>
            <a:ext cx="889000" cy="9926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3366" name="AutoShape 54"/>
          <p:cNvSpPr>
            <a:spLocks noChangeArrowheads="1"/>
          </p:cNvSpPr>
          <p:nvPr/>
        </p:nvSpPr>
        <p:spPr bwMode="auto">
          <a:xfrm>
            <a:off x="949996" y="14034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Alain Sultan</a:t>
            </a:r>
          </a:p>
        </p:txBody>
      </p:sp>
      <p:sp>
        <p:nvSpPr>
          <p:cNvPr id="13368" name="AutoShape 56"/>
          <p:cNvSpPr>
            <a:spLocks noChangeArrowheads="1"/>
          </p:cNvSpPr>
          <p:nvPr/>
        </p:nvSpPr>
        <p:spPr bwMode="auto">
          <a:xfrm>
            <a:off x="3935290" y="1454484"/>
            <a:ext cx="890588"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47753" y="212651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13370" name="AutoShape 58"/>
          <p:cNvSpPr>
            <a:spLocks noChangeArrowheads="1"/>
          </p:cNvSpPr>
          <p:nvPr/>
        </p:nvSpPr>
        <p:spPr bwMode="auto">
          <a:xfrm>
            <a:off x="949996" y="203534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Dionisio Zumerle</a:t>
            </a:r>
          </a:p>
        </p:txBody>
      </p:sp>
      <p:sp>
        <p:nvSpPr>
          <p:cNvPr id="13371" name="AutoShape 59"/>
          <p:cNvSpPr>
            <a:spLocks noChangeArrowheads="1"/>
          </p:cNvSpPr>
          <p:nvPr/>
        </p:nvSpPr>
        <p:spPr bwMode="auto">
          <a:xfrm>
            <a:off x="3967956" y="2085087"/>
            <a:ext cx="889000"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a:t>SA 3</a:t>
            </a:r>
          </a:p>
        </p:txBody>
      </p:sp>
      <p:sp>
        <p:nvSpPr>
          <p:cNvPr id="13372" name="AutoShape 60"/>
          <p:cNvSpPr>
            <a:spLocks noChangeArrowheads="1"/>
          </p:cNvSpPr>
          <p:nvPr/>
        </p:nvSpPr>
        <p:spPr bwMode="auto">
          <a:xfrm>
            <a:off x="3967956" y="2194901"/>
            <a:ext cx="889000" cy="99261"/>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Kevin Flynn</a:t>
            </a:r>
          </a:p>
          <a:p>
            <a:pPr algn="ctr"/>
            <a:r>
              <a:rPr lang="en-GB" sz="800"/>
              <a:t>Marketing and Communications </a:t>
            </a:r>
            <a:endParaRPr lang="en-US" sz="800"/>
          </a:p>
        </p:txBody>
      </p:sp>
      <p:sp>
        <p:nvSpPr>
          <p:cNvPr id="13374" name="AutoShape 62"/>
          <p:cNvSpPr>
            <a:spLocks noChangeArrowheads="1"/>
          </p:cNvSpPr>
          <p:nvPr/>
        </p:nvSpPr>
        <p:spPr bwMode="auto">
          <a:xfrm>
            <a:off x="2448598" y="4451064"/>
            <a:ext cx="889000" cy="9999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52426" y="3462866"/>
            <a:ext cx="890588" cy="99992"/>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79917" y="177841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13377" name="AutoShape 65"/>
          <p:cNvSpPr>
            <a:spLocks noChangeArrowheads="1"/>
          </p:cNvSpPr>
          <p:nvPr/>
        </p:nvSpPr>
        <p:spPr bwMode="auto">
          <a:xfrm>
            <a:off x="2459342" y="1729887"/>
            <a:ext cx="889000" cy="99992"/>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smtClean="0"/>
              <a:t>RAN 3</a:t>
            </a:r>
            <a:endParaRPr lang="en-GB" sz="800" dirty="0"/>
          </a:p>
        </p:txBody>
      </p:sp>
      <p:sp>
        <p:nvSpPr>
          <p:cNvPr id="13382" name="AutoShape 70"/>
          <p:cNvSpPr>
            <a:spLocks noChangeArrowheads="1"/>
          </p:cNvSpPr>
          <p:nvPr/>
        </p:nvSpPr>
        <p:spPr bwMode="auto">
          <a:xfrm>
            <a:off x="3193928" y="4772102"/>
            <a:ext cx="889000" cy="99992"/>
          </a:xfrm>
          <a:prstGeom prst="flowChartOnlineStorage">
            <a:avLst/>
          </a:prstGeom>
          <a:solidFill>
            <a:srgbClr val="FF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360000" anchor="ctr"/>
          <a:lstStyle/>
          <a:p>
            <a:pPr algn="r"/>
            <a:r>
              <a:rPr lang="en-GB" sz="800" dirty="0"/>
              <a:t>GERAN 2</a:t>
            </a:r>
          </a:p>
        </p:txBody>
      </p:sp>
      <p:sp>
        <p:nvSpPr>
          <p:cNvPr id="13383" name="AutoShape 71"/>
          <p:cNvSpPr>
            <a:spLocks noChangeArrowheads="1"/>
          </p:cNvSpPr>
          <p:nvPr/>
        </p:nvSpPr>
        <p:spPr bwMode="auto">
          <a:xfrm>
            <a:off x="949996" y="171944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Juha Korhonen</a:t>
            </a:r>
          </a:p>
        </p:txBody>
      </p:sp>
      <p:sp>
        <p:nvSpPr>
          <p:cNvPr id="13384" name="AutoShape 72"/>
          <p:cNvSpPr>
            <a:spLocks noChangeArrowheads="1"/>
          </p:cNvSpPr>
          <p:nvPr/>
        </p:nvSpPr>
        <p:spPr bwMode="auto">
          <a:xfrm>
            <a:off x="949996" y="539644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IssamToufik</a:t>
            </a:r>
          </a:p>
        </p:txBody>
      </p:sp>
      <p:sp>
        <p:nvSpPr>
          <p:cNvPr id="13385" name="AutoShape 73"/>
          <p:cNvSpPr>
            <a:spLocks noChangeArrowheads="1"/>
          </p:cNvSpPr>
          <p:nvPr/>
        </p:nvSpPr>
        <p:spPr bwMode="auto">
          <a:xfrm>
            <a:off x="949996" y="472931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Gert Thomasen</a:t>
            </a:r>
          </a:p>
        </p:txBody>
      </p:sp>
      <p:sp>
        <p:nvSpPr>
          <p:cNvPr id="13387" name="AutoShape 75"/>
          <p:cNvSpPr>
            <a:spLocks noChangeArrowheads="1"/>
          </p:cNvSpPr>
          <p:nvPr/>
        </p:nvSpPr>
        <p:spPr bwMode="auto">
          <a:xfrm>
            <a:off x="949996" y="202423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Nicolas Barbance</a:t>
            </a:r>
            <a:br>
              <a:rPr lang="en-US" sz="800"/>
            </a:br>
            <a:r>
              <a:rPr lang="en-US" sz="800"/>
              <a:t>IT Systems Administrator</a:t>
            </a:r>
            <a:r>
              <a:rPr lang="en-GB" sz="800"/>
              <a:t> </a:t>
            </a:r>
            <a:endParaRPr lang="en-US" sz="800"/>
          </a:p>
        </p:txBody>
      </p:sp>
      <p:sp>
        <p:nvSpPr>
          <p:cNvPr id="13335" name="AutoShape 23"/>
          <p:cNvSpPr>
            <a:spLocks noChangeArrowheads="1"/>
          </p:cNvSpPr>
          <p:nvPr/>
        </p:nvSpPr>
        <p:spPr bwMode="auto">
          <a:xfrm>
            <a:off x="2504542" y="2412183"/>
            <a:ext cx="889104" cy="99992"/>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77" name="AutoShape 74"/>
          <p:cNvSpPr>
            <a:spLocks noChangeArrowheads="1"/>
          </p:cNvSpPr>
          <p:nvPr/>
        </p:nvSpPr>
        <p:spPr bwMode="auto">
          <a:xfrm>
            <a:off x="957675" y="235910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Yong-Jun Chung</a:t>
            </a:r>
            <a:endParaRPr lang="en-US" sz="800" dirty="0"/>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Olivier </a:t>
            </a:r>
            <a:r>
              <a:rPr lang="en-US" sz="800" dirty="0" err="1"/>
              <a:t>Genoud</a:t>
            </a:r>
            <a:endParaRPr lang="en-US" sz="800" dirty="0"/>
          </a:p>
          <a:p>
            <a:pPr algn="ctr"/>
            <a:r>
              <a:rPr lang="en-US" sz="800" dirty="0"/>
              <a:t>TTCN Support</a:t>
            </a:r>
          </a:p>
        </p:txBody>
      </p:sp>
      <p:sp>
        <p:nvSpPr>
          <p:cNvPr id="80" name="AutoShape 72"/>
          <p:cNvSpPr>
            <a:spLocks noChangeArrowheads="1"/>
          </p:cNvSpPr>
          <p:nvPr/>
        </p:nvSpPr>
        <p:spPr bwMode="auto">
          <a:xfrm>
            <a:off x="949996" y="57344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err="1" smtClean="0"/>
              <a:t>Bernt</a:t>
            </a:r>
            <a:r>
              <a:rPr lang="en-US" sz="800" dirty="0" smtClean="0"/>
              <a:t> </a:t>
            </a:r>
            <a:r>
              <a:rPr lang="en-US" sz="800" dirty="0" err="1" smtClean="0"/>
              <a:t>Mattsson</a:t>
            </a:r>
            <a:endParaRPr lang="en-US" sz="800" dirty="0"/>
          </a:p>
        </p:txBody>
      </p:sp>
      <p:sp>
        <p:nvSpPr>
          <p:cNvPr id="81" name="Line 57"/>
          <p:cNvSpPr>
            <a:spLocks noChangeShapeType="1"/>
          </p:cNvSpPr>
          <p:nvPr/>
        </p:nvSpPr>
        <p:spPr bwMode="auto">
          <a:xfrm>
            <a:off x="2168525" y="89529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13390" name="AutoShape 78"/>
          <p:cNvSpPr>
            <a:spLocks noChangeArrowheads="1"/>
          </p:cNvSpPr>
          <p:nvPr/>
        </p:nvSpPr>
        <p:spPr bwMode="auto">
          <a:xfrm>
            <a:off x="2686294" y="857128"/>
            <a:ext cx="889000" cy="99991"/>
          </a:xfrm>
          <a:prstGeom prst="flowChartOnlineStorage">
            <a:avLst/>
          </a:prstGeom>
          <a:solidFill>
            <a:srgbClr val="66FF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949996" y="730820"/>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a:t>
            </a:r>
            <a:r>
              <a:rPr lang="en-US" sz="800" dirty="0" err="1"/>
              <a:t>Scrase</a:t>
            </a:r>
            <a:endParaRPr lang="en-US" sz="800" dirty="0"/>
          </a:p>
          <a:p>
            <a:pPr algn="ctr"/>
            <a:r>
              <a:rPr lang="en-US" sz="800" dirty="0"/>
              <a:t>CTO, ETSI</a:t>
            </a:r>
          </a:p>
        </p:txBody>
      </p:sp>
      <p:sp>
        <p:nvSpPr>
          <p:cNvPr id="82" name="Line 57"/>
          <p:cNvSpPr>
            <a:spLocks noChangeShapeType="1"/>
          </p:cNvSpPr>
          <p:nvPr/>
        </p:nvSpPr>
        <p:spPr bwMode="auto">
          <a:xfrm>
            <a:off x="2092751" y="120249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GB" sz="800"/>
          </a:p>
        </p:txBody>
      </p:sp>
      <p:sp>
        <p:nvSpPr>
          <p:cNvPr id="13336" name="AutoShape 24"/>
          <p:cNvSpPr>
            <a:spLocks noChangeArrowheads="1"/>
          </p:cNvSpPr>
          <p:nvPr/>
        </p:nvSpPr>
        <p:spPr bwMode="auto">
          <a:xfrm>
            <a:off x="949996" y="110535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err="1"/>
              <a:t>Joern</a:t>
            </a:r>
            <a:r>
              <a:rPr lang="en-US" sz="800" dirty="0"/>
              <a:t> Krause</a:t>
            </a:r>
          </a:p>
        </p:txBody>
      </p:sp>
      <p:sp>
        <p:nvSpPr>
          <p:cNvPr id="13378" name="AutoShape 66"/>
          <p:cNvSpPr>
            <a:spLocks noChangeArrowheads="1"/>
          </p:cNvSpPr>
          <p:nvPr/>
        </p:nvSpPr>
        <p:spPr bwMode="auto">
          <a:xfrm>
            <a:off x="2475089" y="1155967"/>
            <a:ext cx="889000" cy="99991"/>
          </a:xfrm>
          <a:prstGeom prst="flowChartOnlineStorage">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41610" y="5780818"/>
            <a:ext cx="889000" cy="99992"/>
          </a:xfrm>
          <a:prstGeom prst="flowChartOnlineStorage">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6</a:t>
            </a:r>
            <a:endParaRPr lang="en-GB" sz="800" dirty="0"/>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 </a:t>
            </a:r>
            <a:r>
              <a:rPr lang="en-GB" sz="800" dirty="0" smtClean="0"/>
              <a:t>2015-09-01</a:t>
            </a:r>
            <a:endParaRPr lang="en-GB" sz="800" dirty="0"/>
          </a:p>
        </p:txBody>
      </p:sp>
      <p:sp>
        <p:nvSpPr>
          <p:cNvPr id="90" name="AutoShape 72"/>
          <p:cNvSpPr>
            <a:spLocks noChangeArrowheads="1"/>
          </p:cNvSpPr>
          <p:nvPr/>
        </p:nvSpPr>
        <p:spPr bwMode="auto">
          <a:xfrm>
            <a:off x="961567" y="605923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Ban Al-Bakri</a:t>
            </a:r>
            <a:endParaRPr lang="en-US" sz="800" dirty="0"/>
          </a:p>
        </p:txBody>
      </p:sp>
      <p:sp>
        <p:nvSpPr>
          <p:cNvPr id="92" name="AutoShape 72"/>
          <p:cNvSpPr>
            <a:spLocks noChangeArrowheads="1"/>
          </p:cNvSpPr>
          <p:nvPr/>
        </p:nvSpPr>
        <p:spPr bwMode="auto">
          <a:xfrm>
            <a:off x="973290" y="605532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Saurav Arora</a:t>
            </a:r>
            <a:endParaRPr lang="en-US" sz="800" dirty="0"/>
          </a:p>
        </p:txBody>
      </p:sp>
      <p:sp>
        <p:nvSpPr>
          <p:cNvPr id="93" name="AutoShape 41"/>
          <p:cNvSpPr>
            <a:spLocks noChangeArrowheads="1"/>
          </p:cNvSpPr>
          <p:nvPr/>
        </p:nvSpPr>
        <p:spPr bwMode="auto">
          <a:xfrm>
            <a:off x="4730017" y="1452384"/>
            <a:ext cx="889000" cy="99261"/>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94" name="AutoShape 41"/>
          <p:cNvSpPr>
            <a:spLocks noChangeArrowheads="1"/>
          </p:cNvSpPr>
          <p:nvPr/>
        </p:nvSpPr>
        <p:spPr bwMode="auto">
          <a:xfrm>
            <a:off x="4710478" y="2745831"/>
            <a:ext cx="889000" cy="99261"/>
          </a:xfrm>
          <a:prstGeom prst="flowChartOnlineStorage">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GB" sz="800" dirty="0"/>
              <a:t>CT 3</a:t>
            </a:r>
          </a:p>
        </p:txBody>
      </p:sp>
    </p:spTree>
    <p:extLst>
      <p:ext uri="{BB962C8B-B14F-4D97-AF65-F5344CB8AC3E}">
        <p14:creationId xmlns:p14="http://schemas.microsoft.com/office/powerpoint/2010/main" xmlns="" val="110800825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grpId="0" nodeType="clickEffect">
                                  <p:stCondLst>
                                    <p:cond delay="0"/>
                                  </p:stCondLst>
                                  <p:childTnLst>
                                    <p:anim calcmode="lin" valueType="num">
                                      <p:cBhvr additive="base">
                                        <p:cTn id="6" dur="500"/>
                                        <p:tgtEl>
                                          <p:spTgt spid="90"/>
                                        </p:tgtEl>
                                        <p:attrNameLst>
                                          <p:attrName>ppt_x</p:attrName>
                                        </p:attrNameLst>
                                      </p:cBhvr>
                                      <p:tavLst>
                                        <p:tav tm="0">
                                          <p:val>
                                            <p:strVal val="ppt_x"/>
                                          </p:val>
                                        </p:tav>
                                        <p:tav tm="100000">
                                          <p:val>
                                            <p:strVal val="0-ppt_w/2"/>
                                          </p:val>
                                        </p:tav>
                                      </p:tavLst>
                                    </p:anim>
                                    <p:anim calcmode="lin" valueType="num">
                                      <p:cBhvr additive="base">
                                        <p:cTn id="7" dur="500"/>
                                        <p:tgtEl>
                                          <p:spTgt spid="90"/>
                                        </p:tgtEl>
                                        <p:attrNameLst>
                                          <p:attrName>ppt_y</p:attrName>
                                        </p:attrNameLst>
                                      </p:cBhvr>
                                      <p:tavLst>
                                        <p:tav tm="0">
                                          <p:val>
                                            <p:strVal val="ppt_y"/>
                                          </p:val>
                                        </p:tav>
                                        <p:tav tm="100000">
                                          <p:val>
                                            <p:strVal val="ppt_y"/>
                                          </p:val>
                                        </p:tav>
                                      </p:tavLst>
                                    </p:anim>
                                    <p:set>
                                      <p:cBhvr>
                                        <p:cTn id="8" dur="1" fill="hold">
                                          <p:stCondLst>
                                            <p:cond delay="499"/>
                                          </p:stCondLst>
                                        </p:cTn>
                                        <p:tgtEl>
                                          <p:spTgt spid="90"/>
                                        </p:tgtEl>
                                        <p:attrNameLst>
                                          <p:attrName>style.visibility</p:attrName>
                                        </p:attrNameLst>
                                      </p:cBhvr>
                                      <p:to>
                                        <p:strVal val="hidden"/>
                                      </p:to>
                                    </p:set>
                                  </p:childTnLst>
                                </p:cTn>
                              </p:par>
                            </p:childTnLst>
                          </p:cTn>
                        </p:par>
                        <p:par>
                          <p:cTn id="9" fill="hold">
                            <p:stCondLst>
                              <p:cond delay="500"/>
                            </p:stCondLst>
                            <p:childTnLst>
                              <p:par>
                                <p:cTn id="10" presetID="0" presetClass="path" presetSubtype="0" accel="50000" decel="50000" fill="hold" grpId="0" nodeType="afterEffect">
                                  <p:stCondLst>
                                    <p:cond delay="0"/>
                                  </p:stCondLst>
                                  <p:childTnLst>
                                    <p:animMotion origin="layout" path="M -0.00296 0.0007 L -0.00712 -0.68047 " pathEditMode="relative" rAng="0" ptsTypes="AA">
                                      <p:cBhvr>
                                        <p:cTn id="11" dur="2000" fill="hold"/>
                                        <p:tgtEl>
                                          <p:spTgt spid="13353"/>
                                        </p:tgtEl>
                                        <p:attrNameLst>
                                          <p:attrName>ppt_x</p:attrName>
                                          <p:attrName>ppt_y</p:attrName>
                                        </p:attrNameLst>
                                      </p:cBhvr>
                                      <p:rCtr x="-2" y="-341"/>
                                    </p:animMotion>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13353"/>
                                        </p:tgtEl>
                                      </p:cBhvr>
                                    </p:animEffect>
                                    <p:set>
                                      <p:cBhvr>
                                        <p:cTn id="16" dur="1" fill="hold">
                                          <p:stCondLst>
                                            <p:cond delay="499"/>
                                          </p:stCondLst>
                                        </p:cTn>
                                        <p:tgtEl>
                                          <p:spTgt spid="13353"/>
                                        </p:tgtEl>
                                        <p:attrNameLst>
                                          <p:attrName>style.visibility</p:attrName>
                                        </p:attrNameLst>
                                      </p:cBhvr>
                                      <p:to>
                                        <p:strVal val="hidden"/>
                                      </p:to>
                                    </p:set>
                                  </p:childTnLst>
                                </p:cTn>
                              </p:par>
                              <p:par>
                                <p:cTn id="17" presetID="10" presetClass="entr" presetSubtype="0" fill="hold" grpId="0" nodeType="withEffect">
                                  <p:stCondLst>
                                    <p:cond delay="0"/>
                                  </p:stCondLst>
                                  <p:childTnLst>
                                    <p:set>
                                      <p:cBhvr>
                                        <p:cTn id="18" dur="1" fill="hold">
                                          <p:stCondLst>
                                            <p:cond delay="0"/>
                                          </p:stCondLst>
                                        </p:cTn>
                                        <p:tgtEl>
                                          <p:spTgt spid="93"/>
                                        </p:tgtEl>
                                        <p:attrNameLst>
                                          <p:attrName>style.visibility</p:attrName>
                                        </p:attrNameLst>
                                      </p:cBhvr>
                                      <p:to>
                                        <p:strVal val="visible"/>
                                      </p:to>
                                    </p:set>
                                    <p:animEffect transition="in" filter="fade">
                                      <p:cBhvr>
                                        <p:cTn id="19" dur="500"/>
                                        <p:tgtEl>
                                          <p:spTgt spid="93"/>
                                        </p:tgtEl>
                                      </p:cBhvr>
                                    </p:animEffect>
                                  </p:childTnLst>
                                </p:cTn>
                              </p:par>
                            </p:childTnLst>
                          </p:cTn>
                        </p:par>
                        <p:par>
                          <p:cTn id="20" fill="hold">
                            <p:stCondLst>
                              <p:cond delay="500"/>
                            </p:stCondLst>
                            <p:childTnLst>
                              <p:par>
                                <p:cTn id="21" presetID="0" presetClass="path" presetSubtype="0" accel="50000" decel="50000" fill="hold" grpId="1" nodeType="afterEffect">
                                  <p:stCondLst>
                                    <p:cond delay="0"/>
                                  </p:stCondLst>
                                  <p:childTnLst>
                                    <p:animMotion origin="layout" path="M 5E-6 -2.89681E-6 L -0.00173 0.18811 " pathEditMode="relative" rAng="0" ptsTypes="AA">
                                      <p:cBhvr>
                                        <p:cTn id="22" dur="2000" fill="hold"/>
                                        <p:tgtEl>
                                          <p:spTgt spid="93"/>
                                        </p:tgtEl>
                                        <p:attrNameLst>
                                          <p:attrName>ppt_x</p:attrName>
                                          <p:attrName>ppt_y</p:attrName>
                                        </p:attrNameLst>
                                      </p:cBhvr>
                                      <p:rCtr x="-1" y="94"/>
                                    </p:animMotion>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92"/>
                                        </p:tgtEl>
                                        <p:attrNameLst>
                                          <p:attrName>style.visibility</p:attrName>
                                        </p:attrNameLst>
                                      </p:cBhvr>
                                      <p:to>
                                        <p:strVal val="visible"/>
                                      </p:to>
                                    </p:set>
                                    <p:anim calcmode="lin" valueType="num">
                                      <p:cBhvr additive="base">
                                        <p:cTn id="27" dur="500" fill="hold"/>
                                        <p:tgtEl>
                                          <p:spTgt spid="92"/>
                                        </p:tgtEl>
                                        <p:attrNameLst>
                                          <p:attrName>ppt_x</p:attrName>
                                        </p:attrNameLst>
                                      </p:cBhvr>
                                      <p:tavLst>
                                        <p:tav tm="0">
                                          <p:val>
                                            <p:strVal val="0-#ppt_w/2"/>
                                          </p:val>
                                        </p:tav>
                                        <p:tav tm="100000">
                                          <p:val>
                                            <p:strVal val="#ppt_x"/>
                                          </p:val>
                                        </p:tav>
                                      </p:tavLst>
                                    </p:anim>
                                    <p:anim calcmode="lin" valueType="num">
                                      <p:cBhvr additive="base">
                                        <p:cTn id="28" dur="500" fill="hold"/>
                                        <p:tgtEl>
                                          <p:spTgt spid="92"/>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0" presetClass="exit" presetSubtype="0" fill="hold" grpId="2" nodeType="afterEffect">
                                  <p:stCondLst>
                                    <p:cond delay="0"/>
                                  </p:stCondLst>
                                  <p:childTnLst>
                                    <p:animEffect transition="out" filter="fade">
                                      <p:cBhvr>
                                        <p:cTn id="31" dur="500"/>
                                        <p:tgtEl>
                                          <p:spTgt spid="93"/>
                                        </p:tgtEl>
                                      </p:cBhvr>
                                    </p:animEffect>
                                    <p:set>
                                      <p:cBhvr>
                                        <p:cTn id="32" dur="1" fill="hold">
                                          <p:stCondLst>
                                            <p:cond delay="499"/>
                                          </p:stCondLst>
                                        </p:cTn>
                                        <p:tgtEl>
                                          <p:spTgt spid="93"/>
                                        </p:tgtEl>
                                        <p:attrNameLst>
                                          <p:attrName>style.visibility</p:attrName>
                                        </p:attrNameLst>
                                      </p:cBhvr>
                                      <p:to>
                                        <p:strVal val="hidden"/>
                                      </p:to>
                                    </p:se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94"/>
                                        </p:tgtEl>
                                        <p:attrNameLst>
                                          <p:attrName>style.visibility</p:attrName>
                                        </p:attrNameLst>
                                      </p:cBhvr>
                                      <p:to>
                                        <p:strVal val="visible"/>
                                      </p:to>
                                    </p:set>
                                    <p:animEffect transition="in" filter="fade">
                                      <p:cBhvr>
                                        <p:cTn id="36" dur="500"/>
                                        <p:tgtEl>
                                          <p:spTgt spid="94"/>
                                        </p:tgtEl>
                                      </p:cBhvr>
                                    </p:animEffect>
                                  </p:childTnLst>
                                </p:cTn>
                              </p:par>
                            </p:childTnLst>
                          </p:cTn>
                        </p:par>
                        <p:par>
                          <p:cTn id="37" fill="hold">
                            <p:stCondLst>
                              <p:cond delay="1500"/>
                            </p:stCondLst>
                            <p:childTnLst>
                              <p:par>
                                <p:cTn id="38" presetID="0" presetClass="path" presetSubtype="0" accel="50000" decel="50000" fill="hold" grpId="1" nodeType="afterEffect">
                                  <p:stCondLst>
                                    <p:cond delay="0"/>
                                  </p:stCondLst>
                                  <p:childTnLst>
                                    <p:animMotion origin="layout" path="M 4.72222E-6 -3.38269E-6 L 0.00156 0.5 " pathEditMode="relative" rAng="0" ptsTypes="AA">
                                      <p:cBhvr>
                                        <p:cTn id="39" dur="2000" fill="hold"/>
                                        <p:tgtEl>
                                          <p:spTgt spid="94"/>
                                        </p:tgtEl>
                                        <p:attrNameLst>
                                          <p:attrName>ppt_x</p:attrName>
                                          <p:attrName>ppt_y</p:attrName>
                                        </p:attrNameLst>
                                      </p:cBhvr>
                                      <p:rCtr x="1" y="25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53" grpId="0" animBg="1"/>
      <p:bldP spid="13353" grpId="1" animBg="1"/>
      <p:bldP spid="90" grpId="0" animBg="1"/>
      <p:bldP spid="92" grpId="0" animBg="1"/>
      <p:bldP spid="93" grpId="0" animBg="1"/>
      <p:bldP spid="93" grpId="1" animBg="1"/>
      <p:bldP spid="93" grpId="2" animBg="1"/>
      <p:bldP spid="94" grpId="0" animBg="1"/>
      <p:bldP spid="94"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Exciting statistics !</a:t>
            </a:r>
            <a:endParaRPr lang="en-GB" sz="280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a:t>
            </a:r>
            <a:r>
              <a:rPr lang="en-GB" sz="1800" i="1" dirty="0" smtClean="0">
                <a:latin typeface="Times New Roman" panose="02020603050405020304" pitchFamily="18" charset="0"/>
              </a:rPr>
              <a:t>14 </a:t>
            </a:r>
            <a:r>
              <a:rPr lang="en-GB" sz="1800" i="1" dirty="0">
                <a:latin typeface="Times New Roman" panose="02020603050405020304" pitchFamily="18" charset="0"/>
              </a:rPr>
              <a:t>if you are not excited by stats.</a:t>
            </a:r>
          </a:p>
        </p:txBody>
      </p:sp>
      <p:sp>
        <p:nvSpPr>
          <p:cNvPr id="2" name="TextBox 1"/>
          <p:cNvSpPr txBox="1"/>
          <p:nvPr/>
        </p:nvSpPr>
        <p:spPr>
          <a:xfrm>
            <a:off x="970961" y="2441542"/>
            <a:ext cx="2499070" cy="553998"/>
          </a:xfrm>
          <a:prstGeom prst="rect">
            <a:avLst/>
          </a:prstGeom>
          <a:noFill/>
        </p:spPr>
        <p:txBody>
          <a:bodyPr wrap="square" rtlCol="0">
            <a:spAutoFit/>
          </a:bodyPr>
          <a:lstStyle/>
          <a:p>
            <a:r>
              <a:rPr lang="en-GB" dirty="0" smtClean="0"/>
              <a:t>It is the mark of a trully intelligent person to be moved by statistics</a:t>
            </a:r>
          </a:p>
          <a:p>
            <a:r>
              <a:rPr lang="en-GB" i="1" dirty="0"/>
              <a:t> </a:t>
            </a:r>
            <a:r>
              <a:rPr lang="en-GB" i="1" dirty="0" smtClean="0"/>
              <a:t>- George Bernard Shaw</a:t>
            </a:r>
            <a:endParaRPr lang="en-GB" i="1" dirty="0"/>
          </a:p>
        </p:txBody>
      </p:sp>
    </p:spTree>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590550" y="1320800"/>
            <a:ext cx="7962900" cy="4219575"/>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585788" y="1316038"/>
            <a:ext cx="7972425" cy="4229100"/>
          </a:xfrm>
          <a:prstGeom prst="rect">
            <a:avLst/>
          </a:prstGeom>
          <a:noFill/>
          <a:ln w="9525">
            <a:noFill/>
            <a:miter lim="800000"/>
            <a:headEnd/>
            <a:tailEnd/>
          </a:ln>
          <a:effectLst/>
        </p:spPr>
      </p:pic>
    </p:spTree>
  </p:cSld>
  <p:clrMapOvr>
    <a:masterClrMapping/>
  </p:clrMapOvr>
  <p:transition spd="slow">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srcRect/>
          <a:stretch>
            <a:fillRect/>
          </a:stretch>
        </p:blipFill>
        <p:spPr bwMode="auto">
          <a:xfrm>
            <a:off x="5178465" y="4532923"/>
            <a:ext cx="3965535" cy="1883508"/>
          </a:xfrm>
          <a:prstGeom prst="rect">
            <a:avLst/>
          </a:prstGeom>
          <a:noFill/>
          <a:ln w="9525">
            <a:noFill/>
            <a:miter lim="800000"/>
            <a:headEnd/>
            <a:tailEnd/>
          </a:ln>
          <a:effectLst/>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gn="r"/>
            <a:r>
              <a:rPr lang="en-GB" sz="60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1652954" y="6132513"/>
            <a:ext cx="3810000" cy="184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5" name="Rectangle 7"/>
          <p:cNvSpPr>
            <a:spLocks noChangeArrowheads="1"/>
          </p:cNvSpPr>
          <p:nvPr/>
        </p:nvSpPr>
        <p:spPr bwMode="auto">
          <a:xfrm>
            <a:off x="265113" y="646113"/>
            <a:ext cx="4513262" cy="865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Meeting delegates by region </a:t>
            </a:r>
            <a:endParaRPr lang="en-GB" sz="2800"/>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4" name="Picture 3"/>
          <p:cNvPicPr>
            <a:picLocks noChangeAspect="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xmlns="">
                  <a14:imgLayer r:embed="rId4">
                    <a14:imgEffect>
                      <a14:brightnessContrast bright="75000"/>
                    </a14:imgEffect>
                  </a14:imgLayer>
                </a14:imgProps>
              </a:ext>
              <a:ext uri="{28A0092B-C50C-407E-A947-70E740481C1C}">
                <a14:useLocalDpi xmlns:a14="http://schemas.microsoft.com/office/drawing/2010/main" xmlns="" val="0"/>
              </a:ext>
            </a:extLst>
          </a:blip>
          <a:stretch>
            <a:fillRect/>
          </a:stretch>
        </p:blipFill>
        <p:spPr>
          <a:xfrm>
            <a:off x="350046" y="1284364"/>
            <a:ext cx="1561176" cy="926948"/>
          </a:xfrm>
          <a:prstGeom prst="rect">
            <a:avLst/>
          </a:prstGeom>
          <a:noFill/>
          <a:ln>
            <a:noFill/>
          </a:ln>
        </p:spPr>
      </p:pic>
      <p:pic>
        <p:nvPicPr>
          <p:cNvPr id="4098" name="Picture 2"/>
          <p:cNvPicPr>
            <a:picLocks noChangeAspect="1" noChangeArrowheads="1"/>
          </p:cNvPicPr>
          <p:nvPr/>
        </p:nvPicPr>
        <p:blipFill>
          <a:blip r:embed="rId5" cstate="print"/>
          <a:srcRect/>
          <a:stretch>
            <a:fillRect/>
          </a:stretch>
        </p:blipFill>
        <p:spPr bwMode="auto">
          <a:xfrm>
            <a:off x="3501841" y="1411289"/>
            <a:ext cx="3267504" cy="3285758"/>
          </a:xfrm>
          <a:prstGeom prst="rect">
            <a:avLst/>
          </a:prstGeom>
          <a:noFill/>
          <a:ln w="9525">
            <a:noFill/>
            <a:miter lim="800000"/>
            <a:headEnd/>
            <a:tailEnd/>
          </a:ln>
          <a:effectLst/>
        </p:spPr>
      </p:pic>
      <p:pic>
        <p:nvPicPr>
          <p:cNvPr id="4100" name="Picture 4"/>
          <p:cNvPicPr>
            <a:picLocks noChangeAspect="1" noChangeArrowheads="1"/>
          </p:cNvPicPr>
          <p:nvPr/>
        </p:nvPicPr>
        <p:blipFill>
          <a:blip r:embed="rId6" cstate="print"/>
          <a:srcRect/>
          <a:stretch>
            <a:fillRect/>
          </a:stretch>
        </p:blipFill>
        <p:spPr bwMode="auto">
          <a:xfrm>
            <a:off x="6889048" y="1248753"/>
            <a:ext cx="2254952" cy="3448294"/>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4685861" y="1936501"/>
            <a:ext cx="4458140" cy="3542084"/>
          </a:xfrm>
          <a:prstGeom prst="rect">
            <a:avLst/>
          </a:prstGeom>
          <a:noFill/>
          <a:ln w="9525">
            <a:noFill/>
            <a:miter lim="800000"/>
            <a:headEnd/>
            <a:tailEnd/>
          </a:ln>
          <a:effectLst/>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Individual Members by</a:t>
            </a:r>
            <a:br>
              <a:rPr lang="en-US" sz="2800"/>
            </a:br>
            <a:r>
              <a:rPr lang="en-US" sz="2800"/>
              <a:t>Organizational Partner /  Region </a:t>
            </a:r>
            <a:endParaRPr lang="en-GB" sz="2800"/>
          </a:p>
        </p:txBody>
      </p:sp>
      <p:sp>
        <p:nvSpPr>
          <p:cNvPr id="18436" name="Text Box 4"/>
          <p:cNvSpPr txBox="1">
            <a:spLocks noChangeArrowheads="1"/>
          </p:cNvSpPr>
          <p:nvPr/>
        </p:nvSpPr>
        <p:spPr bwMode="auto">
          <a:xfrm>
            <a:off x="5265737" y="4968875"/>
            <a:ext cx="349408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a:t>
            </a:r>
            <a:r>
              <a:rPr lang="en-US" sz="2400" dirty="0" smtClean="0"/>
              <a:t>322 </a:t>
            </a:r>
            <a:r>
              <a:rPr lang="en-US" sz="2400" i="1" dirty="0" smtClean="0">
                <a:solidFill>
                  <a:srgbClr val="969696"/>
                </a:solidFill>
              </a:rPr>
              <a:t>(315)</a:t>
            </a:r>
            <a:endParaRPr lang="en-US" sz="2400" i="1" dirty="0">
              <a:solidFill>
                <a:srgbClr val="969696"/>
              </a:solidFill>
            </a:endParaRPr>
          </a:p>
        </p:txBody>
      </p:sp>
      <p:sp>
        <p:nvSpPr>
          <p:cNvPr id="18437" name="Text Box 5"/>
          <p:cNvSpPr txBox="1">
            <a:spLocks noChangeArrowheads="1"/>
          </p:cNvSpPr>
          <p:nvPr/>
        </p:nvSpPr>
        <p:spPr bwMode="auto">
          <a:xfrm>
            <a:off x="2336006" y="3229770"/>
            <a:ext cx="3294062"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a:t>
            </a:r>
            <a:r>
              <a:rPr lang="en-US" sz="2400" dirty="0" smtClean="0"/>
              <a:t>32 </a:t>
            </a:r>
            <a:r>
              <a:rPr lang="en-US" sz="2400" i="1" dirty="0">
                <a:solidFill>
                  <a:srgbClr val="969696"/>
                </a:solidFill>
              </a:rPr>
              <a:t>(</a:t>
            </a:r>
            <a:r>
              <a:rPr lang="en-US" sz="2400" i="1" dirty="0" smtClean="0">
                <a:solidFill>
                  <a:srgbClr val="969696"/>
                </a:solidFill>
              </a:rPr>
              <a:t>31)</a:t>
            </a:r>
            <a:endParaRPr lang="en-US" sz="2400" i="1" dirty="0">
              <a:solidFill>
                <a:srgbClr val="969696"/>
              </a:solidFill>
            </a:endParaRPr>
          </a:p>
        </p:txBody>
      </p:sp>
      <p:sp>
        <p:nvSpPr>
          <p:cNvPr id="18438" name="Text Box 6"/>
          <p:cNvSpPr txBox="1">
            <a:spLocks noChangeArrowheads="1"/>
          </p:cNvSpPr>
          <p:nvPr/>
        </p:nvSpPr>
        <p:spPr bwMode="auto">
          <a:xfrm>
            <a:off x="3905250" y="1979613"/>
            <a:ext cx="32988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a:t>
            </a:r>
            <a:r>
              <a:rPr lang="en-US" sz="2400" dirty="0" smtClean="0"/>
              <a:t>118 </a:t>
            </a:r>
            <a:r>
              <a:rPr lang="en-US" sz="2400" i="1" dirty="0" smtClean="0">
                <a:solidFill>
                  <a:srgbClr val="969696"/>
                </a:solidFill>
              </a:rPr>
              <a:t>(114)</a:t>
            </a:r>
            <a:endParaRPr lang="en-US" sz="2400" i="1" dirty="0">
              <a:solidFill>
                <a:srgbClr val="969696"/>
              </a:solidFill>
            </a:endParaRP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a:t>Data from http://webapp.etsi.org/3gppmembership/Queryform.asp</a:t>
            </a:r>
          </a:p>
        </p:txBody>
      </p:sp>
      <p:pic>
        <p:nvPicPr>
          <p:cNvPr id="18440" name="Picture 8"/>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1003300" y="4167188"/>
            <a:ext cx="3443288" cy="581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r">
              <a:spcBef>
                <a:spcPct val="50000"/>
              </a:spcBef>
            </a:pPr>
            <a:r>
              <a:rPr lang="en-US" sz="1600" i="1">
                <a:solidFill>
                  <a:srgbClr val="969696"/>
                </a:solidFill>
              </a:rPr>
              <a:t>Figures in grey italics relate to previous quarter.</a:t>
            </a:r>
          </a:p>
        </p:txBody>
      </p:sp>
      <p:sp>
        <p:nvSpPr>
          <p:cNvPr id="18442" name="Text Box 10"/>
          <p:cNvSpPr txBox="1">
            <a:spLocks noChangeArrowheads="1"/>
          </p:cNvSpPr>
          <p:nvPr/>
        </p:nvSpPr>
        <p:spPr bwMode="auto">
          <a:xfrm>
            <a:off x="122238" y="4840288"/>
            <a:ext cx="4583112"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a:t>
            </a:r>
            <a:r>
              <a:rPr lang="en-US" sz="2400" dirty="0" smtClean="0"/>
              <a:t>472 </a:t>
            </a:r>
            <a:r>
              <a:rPr lang="en-US" sz="2400" i="1" dirty="0" smtClean="0">
                <a:solidFill>
                  <a:srgbClr val="969696"/>
                </a:solidFill>
              </a:rPr>
              <a:t>(460)</a:t>
            </a:r>
            <a:endParaRPr lang="en-US" sz="2400" i="1" dirty="0">
              <a:solidFill>
                <a:srgbClr val="969696"/>
              </a:solidFill>
            </a:endParaRPr>
          </a:p>
        </p:txBody>
      </p:sp>
      <p:sp>
        <p:nvSpPr>
          <p:cNvPr id="18443" name="Text Box 11"/>
          <p:cNvSpPr txBox="1">
            <a:spLocks noChangeArrowheads="1"/>
          </p:cNvSpPr>
          <p:nvPr/>
        </p:nvSpPr>
        <p:spPr bwMode="auto">
          <a:xfrm>
            <a:off x="1600200" y="5305425"/>
            <a:ext cx="2894013"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sz="2400" dirty="0"/>
              <a:t>Guests =   </a:t>
            </a:r>
            <a:r>
              <a:rPr lang="en-US" sz="2400" dirty="0" smtClean="0"/>
              <a:t>22   </a:t>
            </a:r>
            <a:r>
              <a:rPr lang="en-US" sz="2400" i="1" dirty="0" smtClean="0">
                <a:solidFill>
                  <a:srgbClr val="969696"/>
                </a:solidFill>
              </a:rPr>
              <a:t>(19)</a:t>
            </a:r>
            <a:endParaRPr lang="en-US" sz="2400" i="1" dirty="0">
              <a:solidFill>
                <a:srgbClr val="969696"/>
              </a:solidFill>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Approved CRs per year per Release</a:t>
            </a:r>
            <a:endParaRPr lang="en-GB" sz="2800" dirty="0"/>
          </a:p>
        </p:txBody>
      </p:sp>
      <p:sp>
        <p:nvSpPr>
          <p:cNvPr id="20484" name="Rectangle 4"/>
          <p:cNvSpPr>
            <a:spLocks noChangeArrowheads="1"/>
          </p:cNvSpPr>
          <p:nvPr/>
        </p:nvSpPr>
        <p:spPr bwMode="auto">
          <a:xfrm>
            <a:off x="5226844" y="3323212"/>
            <a:ext cx="3760787"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algn="r"/>
            <a:r>
              <a:rPr lang="en-GB"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algn="r"/>
            <a:r>
              <a:rPr lang="en-GB" sz="800" dirty="0"/>
              <a:t>* To date, excluding current TSG meetings</a:t>
            </a:r>
          </a:p>
        </p:txBody>
      </p:sp>
      <p:pic>
        <p:nvPicPr>
          <p:cNvPr id="6146" name="Picture 2"/>
          <p:cNvPicPr>
            <a:picLocks noChangeAspect="1" noChangeArrowheads="1"/>
          </p:cNvPicPr>
          <p:nvPr/>
        </p:nvPicPr>
        <p:blipFill>
          <a:blip r:embed="rId2" cstate="print"/>
          <a:srcRect/>
          <a:stretch>
            <a:fillRect/>
          </a:stretch>
        </p:blipFill>
        <p:spPr bwMode="auto">
          <a:xfrm>
            <a:off x="455979" y="1557460"/>
            <a:ext cx="8688021" cy="1987632"/>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cstate="print"/>
          <a:srcRect/>
          <a:stretch>
            <a:fillRect/>
          </a:stretch>
        </p:blipFill>
        <p:spPr bwMode="auto">
          <a:xfrm>
            <a:off x="5111263" y="3564846"/>
            <a:ext cx="4032737" cy="2802129"/>
          </a:xfrm>
          <a:prstGeom prst="rect">
            <a:avLst/>
          </a:prstGeom>
          <a:noFill/>
          <a:ln w="9525">
            <a:noFill/>
            <a:miter lim="800000"/>
            <a:headEnd/>
            <a:tailEnd/>
          </a:ln>
          <a:effectLst/>
        </p:spPr>
      </p:pic>
      <p:pic>
        <p:nvPicPr>
          <p:cNvPr id="6148" name="Picture 4"/>
          <p:cNvPicPr>
            <a:picLocks noChangeAspect="1" noChangeArrowheads="1"/>
          </p:cNvPicPr>
          <p:nvPr/>
        </p:nvPicPr>
        <p:blipFill>
          <a:blip r:embed="rId4" cstate="print"/>
          <a:srcRect/>
          <a:stretch>
            <a:fillRect/>
          </a:stretch>
        </p:blipFill>
        <p:spPr bwMode="auto">
          <a:xfrm>
            <a:off x="0" y="3553189"/>
            <a:ext cx="4962525" cy="2841140"/>
          </a:xfrm>
          <a:prstGeom prst="rect">
            <a:avLst/>
          </a:prstGeom>
          <a:noFill/>
          <a:ln w="9525">
            <a:noFill/>
            <a:miter lim="800000"/>
            <a:headEnd/>
            <a:tailEnd/>
          </a:ln>
          <a:effectLst/>
        </p:spPr>
      </p:pic>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31670</TotalTime>
  <Words>1078</Words>
  <Application>Microsoft Office PowerPoint</Application>
  <PresentationFormat>On-screen Show (4:3)</PresentationFormat>
  <Paragraphs>134</Paragraphs>
  <Slides>21</Slides>
  <Notes>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    Support Team Report    </vt:lpstr>
      <vt:lpstr>Changes of personnel</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3GPP Ultimate Portal (3GU) - 1</vt:lpstr>
      <vt:lpstr>3GPP Ultimate Portal (3GU) - 2</vt:lpstr>
      <vt:lpstr>3GPP Ultimate Portal (3GU) - 3</vt:lpstr>
      <vt:lpstr>Meeting “sign-in” improvements - 1</vt:lpstr>
      <vt:lpstr>Meeting “sign-in” improvements - 2</vt:lpstr>
      <vt:lpstr>Slide 21</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 support team report</dc:subject>
  <dc:creator>JMM</dc:creator>
  <dc:description>© 2014  All rights reserved</dc:description>
  <cp:lastModifiedBy>John M Meredith</cp:lastModifiedBy>
  <cp:revision>975</cp:revision>
  <dcterms:created xsi:type="dcterms:W3CDTF">2008-08-30T09:32:10Z</dcterms:created>
  <dcterms:modified xsi:type="dcterms:W3CDTF">2015-09-11T09:20:24Z</dcterms:modified>
</cp:coreProperties>
</file>