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9"/>
  </p:notesMasterIdLst>
  <p:handoutMasterIdLst>
    <p:handoutMasterId r:id="rId20"/>
  </p:handoutMasterIdLst>
  <p:sldIdLst>
    <p:sldId id="303" r:id="rId2"/>
    <p:sldId id="809" r:id="rId3"/>
    <p:sldId id="791" r:id="rId4"/>
    <p:sldId id="708" r:id="rId5"/>
    <p:sldId id="709" r:id="rId6"/>
    <p:sldId id="710" r:id="rId7"/>
    <p:sldId id="711" r:id="rId8"/>
    <p:sldId id="712" r:id="rId9"/>
    <p:sldId id="714" r:id="rId10"/>
    <p:sldId id="717" r:id="rId11"/>
    <p:sldId id="759" r:id="rId12"/>
    <p:sldId id="761" r:id="rId13"/>
    <p:sldId id="760" r:id="rId14"/>
    <p:sldId id="724" r:id="rId15"/>
    <p:sldId id="810" r:id="rId16"/>
    <p:sldId id="767" r:id="rId17"/>
    <p:sldId id="614" r:id="rId18"/>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451" autoAdjust="0"/>
    <p:restoredTop sz="94625" autoAdjust="0"/>
  </p:normalViewPr>
  <p:slideViewPr>
    <p:cSldViewPr snapToGrid="0">
      <p:cViewPr varScale="1">
        <p:scale>
          <a:sx n="122" d="100"/>
          <a:sy n="122" d="100"/>
        </p:scale>
        <p:origin x="1182" y="9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3/9/2015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3/9/2015</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userDrawn="1"/>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a:p>
          <a:p>
            <a:endParaRPr lang="en-GB"/>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userDrawn="1"/>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2015</a:t>
            </a:r>
            <a:endParaRPr lang="en-GB" sz="800" dirty="0"/>
          </a:p>
        </p:txBody>
      </p:sp>
      <p:sp>
        <p:nvSpPr>
          <p:cNvPr id="1037" name="Text Box 13"/>
          <p:cNvSpPr txBox="1">
            <a:spLocks noChangeArrowheads="1"/>
          </p:cNvSpPr>
          <p:nvPr userDrawn="1"/>
        </p:nvSpPr>
        <p:spPr bwMode="auto">
          <a:xfrm>
            <a:off x="5822066" y="177800"/>
            <a:ext cx="146297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SP-150118</a:t>
            </a:r>
            <a:r>
              <a:rPr lang="en-GB" sz="1200" b="1" dirty="0">
                <a:solidFill>
                  <a:schemeClr val="tx1"/>
                </a:solidFill>
              </a:rPr>
              <a:t/>
            </a:r>
            <a:br>
              <a:rPr lang="en-GB" sz="1200" b="1" dirty="0">
                <a:solidFill>
                  <a:schemeClr val="tx1"/>
                </a:solidFill>
              </a:rPr>
            </a:br>
            <a:r>
              <a:rPr lang="en-GB" sz="1200" b="1" dirty="0" smtClean="0">
                <a:solidFill>
                  <a:schemeClr val="tx1"/>
                </a:solidFill>
              </a:rPr>
              <a:t>CP-150169</a:t>
            </a:r>
            <a:br>
              <a:rPr lang="en-GB" sz="1200" b="1" dirty="0" smtClean="0">
                <a:solidFill>
                  <a:schemeClr val="tx1"/>
                </a:solidFill>
              </a:rPr>
            </a:br>
            <a:r>
              <a:rPr lang="en-GB" sz="1200" b="1" dirty="0" smtClean="0">
                <a:solidFill>
                  <a:schemeClr val="tx1"/>
                </a:solidFill>
              </a:rPr>
              <a:t>RP-150018</a:t>
            </a:r>
            <a:br>
              <a:rPr lang="en-GB" sz="1200" b="1" dirty="0" smtClean="0">
                <a:solidFill>
                  <a:schemeClr val="tx1"/>
                </a:solidFill>
              </a:rPr>
            </a:br>
            <a:r>
              <a:rPr lang="en-GB" sz="1200" b="1" dirty="0" smtClean="0">
                <a:solidFill>
                  <a:schemeClr val="tx1"/>
                </a:solidFill>
              </a:rPr>
              <a:t>GP-150072</a:t>
            </a:r>
            <a:r>
              <a:rPr lang="en-GB" sz="1200" dirty="0" smtClean="0">
                <a:solidFill>
                  <a:schemeClr val="bg2">
                    <a:lumMod val="75000"/>
                  </a:schemeClr>
                </a:solidFill>
              </a:rPr>
              <a:t> </a:t>
            </a:r>
            <a:endParaRPr lang="en-GB" sz="1200" dirty="0">
              <a:solidFill>
                <a:schemeClr val="bg2">
                  <a:lumMod val="75000"/>
                </a:schemeClr>
              </a:solidFill>
            </a:endParaRPr>
          </a:p>
        </p:txBody>
      </p:sp>
      <p:sp>
        <p:nvSpPr>
          <p:cNvPr id="1038" name="Text Box 14"/>
          <p:cNvSpPr txBox="1">
            <a:spLocks noChangeArrowheads="1"/>
          </p:cNvSpPr>
          <p:nvPr userDrawn="1"/>
        </p:nvSpPr>
        <p:spPr bwMode="auto">
          <a:xfrm>
            <a:off x="323850" y="73025"/>
            <a:ext cx="581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Shanghai, China, March 2015</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a:t>
            </a:r>
            <a:r>
              <a:rPr lang="sv-SE" sz="1200" b="1" dirty="0" smtClean="0">
                <a:solidFill>
                  <a:schemeClr val="tx1"/>
                </a:solidFill>
                <a:latin typeface="Arial "/>
              </a:rPr>
              <a:t>GERAN #65, RAN</a:t>
            </a:r>
            <a:r>
              <a:rPr lang="sv-SE" sz="1200" b="1" dirty="0">
                <a:solidFill>
                  <a:schemeClr val="tx1"/>
                </a:solidFill>
                <a:latin typeface="Arial "/>
              </a:rPr>
              <a:t>, CT, SA #</a:t>
            </a:r>
            <a:r>
              <a:rPr lang="sv-SE" sz="1200" b="1" dirty="0" smtClean="0">
                <a:solidFill>
                  <a:schemeClr val="tx1"/>
                </a:solidFill>
                <a:latin typeface="Arial "/>
              </a:rPr>
              <a:t>67</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portal.3gpp.org/" TargetMode="External"/><Relationship Id="rId2" Type="http://schemas.openxmlformats.org/officeDocument/2006/relationships/hyperlink" Target="http://www.3gpp.org/" TargetMode="Externa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4.xml"/><Relationship Id="rId6" Type="http://schemas.openxmlformats.org/officeDocument/2006/relationships/image" Target="../media/image9.emf"/><Relationship Id="rId5" Type="http://schemas.openxmlformats.org/officeDocument/2006/relationships/image" Target="../media/image8.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smtClean="0"/>
              <a:t/>
            </a:r>
            <a:br>
              <a:rPr lang="en-US" sz="2000" smtClean="0"/>
            </a:br>
            <a:r>
              <a:rPr lang="en-US" smtClean="0">
                <a:latin typeface="Arial" panose="020B0604020202020204" pitchFamily="34" charset="0"/>
              </a:rPr>
              <a:t>John M Meredith</a:t>
            </a:r>
          </a:p>
          <a:p>
            <a:pPr>
              <a:lnSpc>
                <a:spcPct val="80000"/>
              </a:lnSpc>
            </a:pPr>
            <a:endParaRPr lang="en-US" sz="2000" smtClean="0">
              <a:latin typeface="Arial" panose="020B0604020202020204" pitchFamily="34" charset="0"/>
            </a:endParaRPr>
          </a:p>
          <a:p>
            <a:pPr>
              <a:lnSpc>
                <a:spcPct val="80000"/>
              </a:lnSpc>
            </a:pPr>
            <a:r>
              <a:rPr lang="en-US" sz="2000" smtClean="0">
                <a:latin typeface="Arial" panose="020B0604020202020204" pitchFamily="34" charset="0"/>
              </a:rPr>
              <a:t>Director, MCC</a:t>
            </a:r>
          </a:p>
          <a:p>
            <a:pPr>
              <a:lnSpc>
                <a:spcPct val="80000"/>
              </a:lnSpc>
            </a:pPr>
            <a:endParaRPr lang="en-GB" sz="200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61476" y="1240894"/>
            <a:ext cx="7396349" cy="2447084"/>
          </a:xfrm>
          <a:prstGeom prst="rect">
            <a:avLst/>
          </a:prstGeom>
        </p:spPr>
      </p:pic>
      <p:pic>
        <p:nvPicPr>
          <p:cNvPr id="4" name="Picture 3"/>
          <p:cNvPicPr>
            <a:picLocks noChangeAspect="1"/>
          </p:cNvPicPr>
          <p:nvPr/>
        </p:nvPicPr>
        <p:blipFill>
          <a:blip r:embed="rId3"/>
          <a:stretch>
            <a:fillRect/>
          </a:stretch>
        </p:blipFill>
        <p:spPr>
          <a:xfrm>
            <a:off x="969100" y="3687978"/>
            <a:ext cx="7388725" cy="2437953"/>
          </a:xfrm>
          <a:prstGeom prst="rect">
            <a:avLst/>
          </a:prstGeom>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0004" y="1168646"/>
            <a:ext cx="8083991" cy="5005261"/>
          </a:xfrm>
          <a:prstGeom prst="rect">
            <a:avLst/>
          </a:prstGeom>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98510" y="1199908"/>
            <a:ext cx="8503285" cy="5005261"/>
          </a:xfrm>
          <a:prstGeom prst="rect">
            <a:avLst/>
          </a:prstGeom>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Specs per Release</a:t>
            </a:r>
            <a:endParaRPr lang="en-GB" sz="280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400" baseline="30000">
                <a:latin typeface="Times New Roman" panose="02020603050405020304" pitchFamily="18" charset="0"/>
              </a:rPr>
              <a:t>#</a:t>
            </a:r>
            <a:r>
              <a:rPr lang="en-US" sz="1400">
                <a:latin typeface="Times New Roman" panose="02020603050405020304" pitchFamily="18" charset="0"/>
              </a:rPr>
              <a:t> Greyed Releases are closed.                                  * Figures in the right column are values reported last plenary meeting.</a:t>
            </a:r>
            <a:endParaRPr lang="en-GB" sz="1400">
              <a:latin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1960869" y="2098675"/>
            <a:ext cx="4722076" cy="3086100"/>
          </a:xfrm>
          <a:prstGeom prst="rect">
            <a:avLst/>
          </a:prstGeom>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Other stuff</a:t>
            </a:r>
            <a:endParaRPr lang="en-GB" sz="2800"/>
          </a:p>
        </p:txBody>
      </p:sp>
      <p:pic>
        <p:nvPicPr>
          <p:cNvPr id="30723" name="Picture 3" descr="MCj0371064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3"/>
          <p:cNvSpPr>
            <a:spLocks noChangeArrowheads="1"/>
          </p:cNvSpPr>
          <p:nvPr/>
        </p:nvSpPr>
        <p:spPr bwMode="auto">
          <a:xfrm>
            <a:off x="400050" y="1382713"/>
            <a:ext cx="64770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eaLnBrk="0" hangingPunct="0">
              <a:defRPr i="1">
                <a:solidFill>
                  <a:schemeClr val="tx1"/>
                </a:solidFill>
                <a:latin typeface="Times New Roman" panose="02020603050405020304" pitchFamily="18" charset="0"/>
              </a:defRPr>
            </a:lvl1pPr>
            <a:lvl2pPr marL="742950" indent="-285750" eaLnBrk="0" hangingPunct="0">
              <a:defRPr i="1">
                <a:solidFill>
                  <a:schemeClr val="tx1"/>
                </a:solidFill>
                <a:latin typeface="Times New Roman" panose="02020603050405020304" pitchFamily="18" charset="0"/>
              </a:defRPr>
            </a:lvl2pPr>
            <a:lvl3pPr marL="1143000" indent="-228600" eaLnBrk="0" hangingPunct="0">
              <a:defRPr i="1">
                <a:solidFill>
                  <a:schemeClr val="tx1"/>
                </a:solidFill>
                <a:latin typeface="Times New Roman" panose="02020603050405020304" pitchFamily="18" charset="0"/>
              </a:defRPr>
            </a:lvl3pPr>
            <a:lvl4pPr marL="1600200" indent="-228600" eaLnBrk="0" hangingPunct="0">
              <a:defRPr i="1">
                <a:solidFill>
                  <a:schemeClr val="tx1"/>
                </a:solidFill>
                <a:latin typeface="Times New Roman" panose="02020603050405020304" pitchFamily="18" charset="0"/>
              </a:defRPr>
            </a:lvl4pPr>
            <a:lvl5pPr marL="2057400" indent="-228600" eaLnBrk="0" hangingPunct="0">
              <a:defRPr i="1">
                <a:solidFill>
                  <a:schemeClr val="tx1"/>
                </a:solidFill>
                <a:latin typeface="Times New Roman" panose="02020603050405020304" pitchFamily="18" charset="0"/>
              </a:defRPr>
            </a:lvl5pPr>
            <a:lvl6pPr marL="2514600" indent="-228600" eaLnBrk="0" fontAlgn="base" hangingPunct="0">
              <a:spcBef>
                <a:spcPct val="0"/>
              </a:spcBef>
              <a:spcAft>
                <a:spcPct val="0"/>
              </a:spcAft>
              <a:defRPr i="1">
                <a:solidFill>
                  <a:schemeClr val="tx1"/>
                </a:solidFill>
                <a:latin typeface="Times New Roman" panose="02020603050405020304" pitchFamily="18" charset="0"/>
              </a:defRPr>
            </a:lvl6pPr>
            <a:lvl7pPr marL="2971800" indent="-228600" eaLnBrk="0" fontAlgn="base" hangingPunct="0">
              <a:spcBef>
                <a:spcPct val="0"/>
              </a:spcBef>
              <a:spcAft>
                <a:spcPct val="0"/>
              </a:spcAft>
              <a:defRPr i="1">
                <a:solidFill>
                  <a:schemeClr val="tx1"/>
                </a:solidFill>
                <a:latin typeface="Times New Roman" panose="02020603050405020304" pitchFamily="18" charset="0"/>
              </a:defRPr>
            </a:lvl7pPr>
            <a:lvl8pPr marL="3429000" indent="-228600" eaLnBrk="0" fontAlgn="base" hangingPunct="0">
              <a:spcBef>
                <a:spcPct val="0"/>
              </a:spcBef>
              <a:spcAft>
                <a:spcPct val="0"/>
              </a:spcAft>
              <a:defRPr i="1">
                <a:solidFill>
                  <a:schemeClr val="tx1"/>
                </a:solidFill>
                <a:latin typeface="Times New Roman" panose="02020603050405020304" pitchFamily="18" charset="0"/>
              </a:defRPr>
            </a:lvl8pPr>
            <a:lvl9pPr marL="3886200" indent="-228600" eaLnBrk="0" fontAlgn="base" hangingPunct="0">
              <a:spcBef>
                <a:spcPct val="0"/>
              </a:spcBef>
              <a:spcAft>
                <a:spcPct val="0"/>
              </a:spcAft>
              <a:defRPr i="1">
                <a:solidFill>
                  <a:schemeClr val="tx1"/>
                </a:solidFill>
                <a:latin typeface="Times New Roman" panose="02020603050405020304" pitchFamily="18" charset="0"/>
              </a:defRPr>
            </a:lvl9pPr>
          </a:lstStyle>
          <a:p>
            <a:r>
              <a:rPr lang="en-US" altLang="en-US" sz="3600" b="1">
                <a:latin typeface="Arial" panose="020B0604020202020204" pitchFamily="34" charset="0"/>
              </a:rPr>
              <a:t>Marketing matters? </a:t>
            </a:r>
            <a:endParaRPr lang="en-GB" altLang="en-US" sz="3600" b="1">
              <a:latin typeface="Arial" panose="020B0604020202020204" pitchFamily="34" charset="0"/>
            </a:endParaRPr>
          </a:p>
        </p:txBody>
      </p:sp>
      <p:sp>
        <p:nvSpPr>
          <p:cNvPr id="2051" name="Text Box 4"/>
          <p:cNvSpPr txBox="1">
            <a:spLocks noChangeArrowheads="1"/>
          </p:cNvSpPr>
          <p:nvPr/>
        </p:nvSpPr>
        <p:spPr bwMode="auto">
          <a:xfrm>
            <a:off x="441325" y="1911350"/>
            <a:ext cx="632142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i="1">
                <a:solidFill>
                  <a:schemeClr val="tx1"/>
                </a:solidFill>
                <a:latin typeface="Times New Roman" panose="02020603050405020304" pitchFamily="18" charset="0"/>
              </a:defRPr>
            </a:lvl1pPr>
            <a:lvl2pPr marL="742950" indent="-285750" eaLnBrk="0" hangingPunct="0">
              <a:defRPr i="1">
                <a:solidFill>
                  <a:schemeClr val="tx1"/>
                </a:solidFill>
                <a:latin typeface="Times New Roman" panose="02020603050405020304" pitchFamily="18" charset="0"/>
              </a:defRPr>
            </a:lvl2pPr>
            <a:lvl3pPr marL="1143000" indent="-228600" eaLnBrk="0" hangingPunct="0">
              <a:defRPr i="1">
                <a:solidFill>
                  <a:schemeClr val="tx1"/>
                </a:solidFill>
                <a:latin typeface="Times New Roman" panose="02020603050405020304" pitchFamily="18" charset="0"/>
              </a:defRPr>
            </a:lvl3pPr>
            <a:lvl4pPr marL="1600200" indent="-228600" eaLnBrk="0" hangingPunct="0">
              <a:defRPr i="1">
                <a:solidFill>
                  <a:schemeClr val="tx1"/>
                </a:solidFill>
                <a:latin typeface="Times New Roman" panose="02020603050405020304" pitchFamily="18" charset="0"/>
              </a:defRPr>
            </a:lvl4pPr>
            <a:lvl5pPr marL="2057400" indent="-228600" eaLnBrk="0" hangingPunct="0">
              <a:defRPr i="1">
                <a:solidFill>
                  <a:schemeClr val="tx1"/>
                </a:solidFill>
                <a:latin typeface="Times New Roman" panose="02020603050405020304" pitchFamily="18" charset="0"/>
              </a:defRPr>
            </a:lvl5pPr>
            <a:lvl6pPr marL="2514600" indent="-228600" eaLnBrk="0" fontAlgn="base" hangingPunct="0">
              <a:spcBef>
                <a:spcPct val="0"/>
              </a:spcBef>
              <a:spcAft>
                <a:spcPct val="0"/>
              </a:spcAft>
              <a:defRPr i="1">
                <a:solidFill>
                  <a:schemeClr val="tx1"/>
                </a:solidFill>
                <a:latin typeface="Times New Roman" panose="02020603050405020304" pitchFamily="18" charset="0"/>
              </a:defRPr>
            </a:lvl6pPr>
            <a:lvl7pPr marL="2971800" indent="-228600" eaLnBrk="0" fontAlgn="base" hangingPunct="0">
              <a:spcBef>
                <a:spcPct val="0"/>
              </a:spcBef>
              <a:spcAft>
                <a:spcPct val="0"/>
              </a:spcAft>
              <a:defRPr i="1">
                <a:solidFill>
                  <a:schemeClr val="tx1"/>
                </a:solidFill>
                <a:latin typeface="Times New Roman" panose="02020603050405020304" pitchFamily="18" charset="0"/>
              </a:defRPr>
            </a:lvl7pPr>
            <a:lvl8pPr marL="3429000" indent="-228600" eaLnBrk="0" fontAlgn="base" hangingPunct="0">
              <a:spcBef>
                <a:spcPct val="0"/>
              </a:spcBef>
              <a:spcAft>
                <a:spcPct val="0"/>
              </a:spcAft>
              <a:defRPr i="1">
                <a:solidFill>
                  <a:schemeClr val="tx1"/>
                </a:solidFill>
                <a:latin typeface="Times New Roman" panose="02020603050405020304" pitchFamily="18" charset="0"/>
              </a:defRPr>
            </a:lvl8pPr>
            <a:lvl9pPr marL="3886200" indent="-228600" eaLnBrk="0" fontAlgn="base" hangingPunct="0">
              <a:spcBef>
                <a:spcPct val="0"/>
              </a:spcBef>
              <a:spcAft>
                <a:spcPct val="0"/>
              </a:spcAft>
              <a:defRPr i="1">
                <a:solidFill>
                  <a:schemeClr val="tx1"/>
                </a:solidFill>
                <a:latin typeface="Times New Roman" panose="02020603050405020304" pitchFamily="18" charset="0"/>
              </a:defRPr>
            </a:lvl9pPr>
          </a:lstStyle>
          <a:p>
            <a:pPr eaLnBrk="1" hangingPunct="1">
              <a:spcBef>
                <a:spcPct val="50000"/>
              </a:spcBef>
            </a:pPr>
            <a:r>
              <a:rPr lang="en-US" altLang="en-US" b="1" i="0" dirty="0">
                <a:latin typeface="Calibri" panose="020F0502020204030204" pitchFamily="34" charset="0"/>
              </a:rPr>
              <a:t>3GPP marketing highlights: </a:t>
            </a:r>
            <a:endParaRPr lang="en-US" altLang="en-US" b="1" i="0" dirty="0" smtClean="0">
              <a:latin typeface="Calibri" panose="020F0502020204030204" pitchFamily="34" charset="0"/>
            </a:endParaRPr>
          </a:p>
          <a:p>
            <a:pPr eaLnBrk="1" hangingPunct="1">
              <a:spcBef>
                <a:spcPct val="50000"/>
              </a:spcBef>
            </a:pPr>
            <a:r>
              <a:rPr lang="en-US" altLang="en-US" b="1" i="0" dirty="0" smtClean="0">
                <a:latin typeface="Calibri" panose="020F0502020204030204" pitchFamily="34" charset="0"/>
              </a:rPr>
              <a:t>(No report this meeting.)</a:t>
            </a:r>
            <a:endParaRPr lang="en-US" altLang="en-US" b="1" i="0" dirty="0">
              <a:latin typeface="Calibri" panose="020F0502020204030204" pitchFamily="34" charset="0"/>
            </a:endParaRPr>
          </a:p>
        </p:txBody>
      </p:sp>
      <p:sp>
        <p:nvSpPr>
          <p:cNvPr id="2053" name="Text Box 7"/>
          <p:cNvSpPr txBox="1">
            <a:spLocks noChangeArrowheads="1"/>
          </p:cNvSpPr>
          <p:nvPr/>
        </p:nvSpPr>
        <p:spPr bwMode="auto">
          <a:xfrm>
            <a:off x="180975" y="5736936"/>
            <a:ext cx="15843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i="1">
                <a:solidFill>
                  <a:schemeClr val="tx1"/>
                </a:solidFill>
                <a:latin typeface="Times New Roman" panose="02020603050405020304" pitchFamily="18" charset="0"/>
              </a:defRPr>
            </a:lvl1pPr>
            <a:lvl2pPr marL="742950" indent="-285750" eaLnBrk="0" hangingPunct="0">
              <a:defRPr i="1">
                <a:solidFill>
                  <a:schemeClr val="tx1"/>
                </a:solidFill>
                <a:latin typeface="Times New Roman" panose="02020603050405020304" pitchFamily="18" charset="0"/>
              </a:defRPr>
            </a:lvl2pPr>
            <a:lvl3pPr marL="1143000" indent="-228600" eaLnBrk="0" hangingPunct="0">
              <a:defRPr i="1">
                <a:solidFill>
                  <a:schemeClr val="tx1"/>
                </a:solidFill>
                <a:latin typeface="Times New Roman" panose="02020603050405020304" pitchFamily="18" charset="0"/>
              </a:defRPr>
            </a:lvl3pPr>
            <a:lvl4pPr marL="1600200" indent="-228600" eaLnBrk="0" hangingPunct="0">
              <a:defRPr i="1">
                <a:solidFill>
                  <a:schemeClr val="tx1"/>
                </a:solidFill>
                <a:latin typeface="Times New Roman" panose="02020603050405020304" pitchFamily="18" charset="0"/>
              </a:defRPr>
            </a:lvl4pPr>
            <a:lvl5pPr marL="2057400" indent="-228600" eaLnBrk="0" hangingPunct="0">
              <a:defRPr i="1">
                <a:solidFill>
                  <a:schemeClr val="tx1"/>
                </a:solidFill>
                <a:latin typeface="Times New Roman" panose="02020603050405020304" pitchFamily="18" charset="0"/>
              </a:defRPr>
            </a:lvl5pPr>
            <a:lvl6pPr marL="2514600" indent="-228600" eaLnBrk="0" fontAlgn="base" hangingPunct="0">
              <a:spcBef>
                <a:spcPct val="0"/>
              </a:spcBef>
              <a:spcAft>
                <a:spcPct val="0"/>
              </a:spcAft>
              <a:defRPr i="1">
                <a:solidFill>
                  <a:schemeClr val="tx1"/>
                </a:solidFill>
                <a:latin typeface="Times New Roman" panose="02020603050405020304" pitchFamily="18" charset="0"/>
              </a:defRPr>
            </a:lvl6pPr>
            <a:lvl7pPr marL="2971800" indent="-228600" eaLnBrk="0" fontAlgn="base" hangingPunct="0">
              <a:spcBef>
                <a:spcPct val="0"/>
              </a:spcBef>
              <a:spcAft>
                <a:spcPct val="0"/>
              </a:spcAft>
              <a:defRPr i="1">
                <a:solidFill>
                  <a:schemeClr val="tx1"/>
                </a:solidFill>
                <a:latin typeface="Times New Roman" panose="02020603050405020304" pitchFamily="18" charset="0"/>
              </a:defRPr>
            </a:lvl7pPr>
            <a:lvl8pPr marL="3429000" indent="-228600" eaLnBrk="0" fontAlgn="base" hangingPunct="0">
              <a:spcBef>
                <a:spcPct val="0"/>
              </a:spcBef>
              <a:spcAft>
                <a:spcPct val="0"/>
              </a:spcAft>
              <a:defRPr i="1">
                <a:solidFill>
                  <a:schemeClr val="tx1"/>
                </a:solidFill>
                <a:latin typeface="Times New Roman" panose="02020603050405020304" pitchFamily="18" charset="0"/>
              </a:defRPr>
            </a:lvl8pPr>
            <a:lvl9pPr marL="3886200" indent="-228600" eaLnBrk="0" fontAlgn="base" hangingPunct="0">
              <a:spcBef>
                <a:spcPct val="0"/>
              </a:spcBef>
              <a:spcAft>
                <a:spcPct val="0"/>
              </a:spcAft>
              <a:defRPr i="1">
                <a:solidFill>
                  <a:schemeClr val="tx1"/>
                </a:solidFill>
                <a:latin typeface="Times New Roman" panose="02020603050405020304" pitchFamily="18" charset="0"/>
              </a:defRPr>
            </a:lvl9pPr>
          </a:lstStyle>
          <a:p>
            <a:pPr eaLnBrk="1" hangingPunct="1">
              <a:spcBef>
                <a:spcPct val="50000"/>
              </a:spcBef>
            </a:pPr>
            <a:r>
              <a:rPr lang="en-GB" altLang="en-US" sz="1000" dirty="0"/>
              <a:t>Kevin Flynn</a:t>
            </a:r>
            <a:br>
              <a:rPr lang="en-GB" altLang="en-US" sz="1000" dirty="0"/>
            </a:br>
            <a:r>
              <a:rPr lang="en-GB" altLang="en-US" sz="1000" dirty="0"/>
              <a:t>3GPP Marketing and Communications Officer</a:t>
            </a:r>
          </a:p>
        </p:txBody>
      </p:sp>
      <p:pic>
        <p:nvPicPr>
          <p:cNvPr id="2054" name="Picture 52" descr="MWC 20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8138" y="1497013"/>
            <a:ext cx="20097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6291989"/>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3GPP Ultimate Portal (3GU)</a:t>
            </a:r>
          </a:p>
        </p:txBody>
      </p:sp>
      <p:sp>
        <p:nvSpPr>
          <p:cNvPr id="82947" name="Text Box 3"/>
          <p:cNvSpPr txBox="1">
            <a:spLocks noChangeArrowheads="1"/>
          </p:cNvSpPr>
          <p:nvPr/>
        </p:nvSpPr>
        <p:spPr bwMode="auto">
          <a:xfrm>
            <a:off x="572477" y="1758354"/>
            <a:ext cx="8094785"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Data import from the old databases to the 3GPP Ultimate portal </a:t>
            </a:r>
            <a:r>
              <a:rPr lang="en-GB" sz="1600" dirty="0" smtClean="0"/>
              <a:t>occurred in </a:t>
            </a:r>
            <a:r>
              <a:rPr lang="en-GB" sz="1600" dirty="0" smtClean="0"/>
              <a:t>early </a:t>
            </a:r>
            <a:r>
              <a:rPr lang="en-GB" sz="1600" dirty="0" smtClean="0"/>
              <a:t>January 2015. </a:t>
            </a:r>
            <a:r>
              <a:rPr lang="en-GB" sz="1600" dirty="0" smtClean="0"/>
              <a:t>The 3GU database is now the master source for specs and releases. Over the coming months, 3GU will be the prime source of progressively more data. At present, the 3GPP web site </a:t>
            </a:r>
            <a:r>
              <a:rPr lang="en-GB" sz="1600" dirty="0" smtClean="0">
                <a:hlinkClick r:id="rId2"/>
              </a:rPr>
              <a:t>http://www.3gpp.org</a:t>
            </a:r>
            <a:r>
              <a:rPr lang="en-GB" sz="1600" dirty="0" smtClean="0"/>
              <a:t> and the 3GU portal </a:t>
            </a:r>
            <a:r>
              <a:rPr lang="en-GB" sz="1600" dirty="0" smtClean="0">
                <a:hlinkClick r:id="rId3"/>
              </a:rPr>
              <a:t>http://portal.3gpp.org</a:t>
            </a:r>
            <a:r>
              <a:rPr lang="en-GB" sz="1600" dirty="0" smtClean="0"/>
              <a:t> both offer information on meetings, specifications, tdocs, CRs, </a:t>
            </a:r>
            <a:r>
              <a:rPr lang="en-GB" sz="1600" dirty="0" err="1" smtClean="0"/>
              <a:t>etc</a:t>
            </a:r>
            <a:r>
              <a:rPr lang="en-GB" sz="1600" dirty="0" smtClean="0"/>
              <a:t>, and both should be aligned*.</a:t>
            </a:r>
          </a:p>
        </p:txBody>
      </p:sp>
      <p:pic>
        <p:nvPicPr>
          <p:cNvPr id="2" name="Picture 1"/>
          <p:cNvPicPr>
            <a:picLocks noChangeAspect="1"/>
          </p:cNvPicPr>
          <p:nvPr/>
        </p:nvPicPr>
        <p:blipFill>
          <a:blip r:embed="rId4"/>
          <a:stretch>
            <a:fillRect/>
          </a:stretch>
        </p:blipFill>
        <p:spPr>
          <a:xfrm>
            <a:off x="4868985" y="3471036"/>
            <a:ext cx="4275015" cy="2931439"/>
          </a:xfrm>
          <a:prstGeom prst="rect">
            <a:avLst/>
          </a:prstGeom>
        </p:spPr>
      </p:pic>
      <p:sp>
        <p:nvSpPr>
          <p:cNvPr id="3" name="TextBox 2"/>
          <p:cNvSpPr txBox="1"/>
          <p:nvPr/>
        </p:nvSpPr>
        <p:spPr>
          <a:xfrm>
            <a:off x="572477" y="6011975"/>
            <a:ext cx="4351215" cy="338554"/>
          </a:xfrm>
          <a:prstGeom prst="rect">
            <a:avLst/>
          </a:prstGeom>
          <a:noFill/>
        </p:spPr>
        <p:txBody>
          <a:bodyPr wrap="square" rtlCol="0">
            <a:spAutoFit/>
          </a:bodyPr>
          <a:lstStyle/>
          <a:p>
            <a:r>
              <a:rPr lang="en-GB" sz="800" dirty="0" smtClean="0"/>
              <a:t>* Please let me know if you find any serious differences between the portal and the web site! We know that, at present, not all tdocs can be traced on the 3GU site.</a:t>
            </a:r>
            <a:endParaRPr lang="en-GB" sz="800" dirty="0"/>
          </a:p>
        </p:txBody>
      </p:sp>
      <p:sp>
        <p:nvSpPr>
          <p:cNvPr id="6" name="Text Box 3"/>
          <p:cNvSpPr txBox="1">
            <a:spLocks noChangeArrowheads="1"/>
          </p:cNvSpPr>
          <p:nvPr/>
        </p:nvSpPr>
        <p:spPr bwMode="auto">
          <a:xfrm>
            <a:off x="572478" y="3405484"/>
            <a:ext cx="4296508"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Six WGs (RAN1, SA1, SA6, CT3, CT4, CT6) plus CT plenary have used 3GU for TDoc number allocation, and though some bugs have been reported, the feedback from MCC secretaries and delegates alike has been generally very positive. We expect all groups to be using 3GU by 2015 Q3, by which time 3GU’s functionality will have been considerably increased with a major new release of software in Q2.</a:t>
            </a:r>
            <a:endParaRPr lang="en-GB" sz="1600" dirty="0"/>
          </a:p>
        </p:txBody>
      </p:sp>
    </p:spTree>
  </p:cSld>
  <p:clrMapOvr>
    <a:masterClrMapping/>
  </p:clrMapOvr>
  <p:transition spd="slow">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cs typeface="+mn-cs"/>
              </a:rPr>
              <a:t>www.3gpp.org</a:t>
            </a:r>
          </a:p>
        </p:txBody>
      </p:sp>
      <p:sp>
        <p:nvSpPr>
          <p:cNvPr id="51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sz="1200">
                <a:latin typeface="Calibri" panose="020F0502020204030204" pitchFamily="34" charset="0"/>
                <a:ea typeface="Kozuka Gothic Pro B" pitchFamily="34" charset="-128"/>
              </a:rPr>
              <a:t>More Information about 3GPP:</a:t>
            </a:r>
            <a:endParaRPr lang="en-GB" sz="1200">
              <a:latin typeface="Calibri" panose="020F0502020204030204"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844062" y="1762369"/>
            <a:ext cx="654147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2400" b="1" u="sng" dirty="0" smtClean="0"/>
              <a:t>Ms Ban Al-Bakri</a:t>
            </a:r>
            <a:r>
              <a:rPr lang="en-GB" sz="2000" b="1" dirty="0" smtClean="0"/>
              <a:t> </a:t>
            </a:r>
            <a:r>
              <a:rPr lang="en-GB" sz="2000" b="1" dirty="0" smtClean="0"/>
              <a:t/>
            </a:r>
            <a:br>
              <a:rPr lang="en-GB" sz="2000" b="1" dirty="0" smtClean="0"/>
            </a:br>
            <a:r>
              <a:rPr lang="en-GB" sz="1600" b="1" dirty="0" smtClean="0"/>
              <a:t>started </a:t>
            </a:r>
            <a:r>
              <a:rPr lang="en-GB" sz="1600" b="1" dirty="0" smtClean="0"/>
              <a:t>in MCC in January 2015, and supports CT3.</a:t>
            </a:r>
            <a:endParaRPr lang="en-GB" sz="1600" dirty="0"/>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0914" y="2162573"/>
            <a:ext cx="1043086" cy="1338720"/>
          </a:xfrm>
          <a:prstGeom prst="rect">
            <a:avLst/>
          </a:prstGeom>
        </p:spPr>
      </p:pic>
    </p:spTree>
    <p:extLst>
      <p:ext uri="{BB962C8B-B14F-4D97-AF65-F5344CB8AC3E}">
        <p14:creationId xmlns:p14="http://schemas.microsoft.com/office/powerpoint/2010/main" val="3758086208"/>
      </p:ext>
    </p:extLst>
  </p:cSld>
  <p:clrMapOvr>
    <a:masterClrMapping/>
  </p:clrMapOvr>
  <p:transition spd="slow">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86" name="Line 51"/>
          <p:cNvSpPr>
            <a:spLocks noChangeShapeType="1"/>
          </p:cNvSpPr>
          <p:nvPr/>
        </p:nvSpPr>
        <p:spPr bwMode="auto">
          <a:xfrm flipV="1">
            <a:off x="2132806" y="6178854"/>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83" name="Line 51"/>
          <p:cNvSpPr>
            <a:spLocks noChangeShapeType="1"/>
          </p:cNvSpPr>
          <p:nvPr/>
        </p:nvSpPr>
        <p:spPr bwMode="auto">
          <a:xfrm flipV="1">
            <a:off x="2057032" y="5838946"/>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67" name="Line 55"/>
          <p:cNvSpPr>
            <a:spLocks noChangeShapeType="1"/>
          </p:cNvSpPr>
          <p:nvPr/>
        </p:nvSpPr>
        <p:spPr bwMode="auto">
          <a:xfrm>
            <a:off x="2160832" y="149498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15" name="Line 3"/>
          <p:cNvSpPr>
            <a:spLocks noChangeShapeType="1"/>
          </p:cNvSpPr>
          <p:nvPr/>
        </p:nvSpPr>
        <p:spPr bwMode="auto">
          <a:xfrm flipH="1">
            <a:off x="6545017" y="755142"/>
            <a:ext cx="14777" cy="5598766"/>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16" name="AutoShape 4"/>
          <p:cNvSpPr>
            <a:spLocks noChangeArrowheads="1"/>
          </p:cNvSpPr>
          <p:nvPr/>
        </p:nvSpPr>
        <p:spPr bwMode="auto">
          <a:xfrm>
            <a:off x="3881682" y="526142"/>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John Meredith</a:t>
            </a:r>
          </a:p>
          <a:p>
            <a:pPr algn="ctr"/>
            <a:r>
              <a:rPr lang="en-US" sz="800"/>
              <a:t>Specifications Manager</a:t>
            </a:r>
            <a:br>
              <a:rPr lang="en-US" sz="800"/>
            </a:br>
            <a:r>
              <a:rPr lang="en-US" sz="80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01985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Susanna Kooistra</a:t>
            </a:r>
          </a:p>
        </p:txBody>
      </p:sp>
      <p:sp>
        <p:nvSpPr>
          <p:cNvPr id="13322" name="AutoShape 10"/>
          <p:cNvSpPr>
            <a:spLocks noChangeArrowheads="1"/>
          </p:cNvSpPr>
          <p:nvPr/>
        </p:nvSpPr>
        <p:spPr bwMode="auto">
          <a:xfrm>
            <a:off x="7166554" y="4960920"/>
            <a:ext cx="1779588"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Anna Riondet</a:t>
            </a:r>
          </a:p>
        </p:txBody>
      </p:sp>
      <p:sp>
        <p:nvSpPr>
          <p:cNvPr id="13323" name="AutoShape 11"/>
          <p:cNvSpPr>
            <a:spLocks noChangeArrowheads="1"/>
          </p:cNvSpPr>
          <p:nvPr/>
        </p:nvSpPr>
        <p:spPr bwMode="auto">
          <a:xfrm>
            <a:off x="7166554" y="5264132"/>
            <a:ext cx="1779588"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Emmanuelle Wurffel</a:t>
            </a:r>
          </a:p>
        </p:txBody>
      </p:sp>
      <p:sp>
        <p:nvSpPr>
          <p:cNvPr id="13325" name="Line 13"/>
          <p:cNvSpPr>
            <a:spLocks noChangeShapeType="1"/>
          </p:cNvSpPr>
          <p:nvPr/>
        </p:nvSpPr>
        <p:spPr bwMode="auto">
          <a:xfrm flipV="1">
            <a:off x="2096965" y="5147672"/>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26" name="AutoShape 14"/>
          <p:cNvSpPr>
            <a:spLocks noChangeArrowheads="1"/>
          </p:cNvSpPr>
          <p:nvPr/>
        </p:nvSpPr>
        <p:spPr bwMode="auto">
          <a:xfrm>
            <a:off x="3936878" y="5096872"/>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a:t>SA 4</a:t>
            </a:r>
          </a:p>
        </p:txBody>
      </p:sp>
      <p:sp>
        <p:nvSpPr>
          <p:cNvPr id="13327" name="AutoShape 15"/>
          <p:cNvSpPr>
            <a:spLocks noChangeArrowheads="1"/>
          </p:cNvSpPr>
          <p:nvPr/>
        </p:nvSpPr>
        <p:spPr bwMode="auto">
          <a:xfrm>
            <a:off x="3193928" y="5225438"/>
            <a:ext cx="889000" cy="99991"/>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sz="800" dirty="0"/>
              <a:t>GERAN 1</a:t>
            </a:r>
          </a:p>
        </p:txBody>
      </p:sp>
      <p:sp>
        <p:nvSpPr>
          <p:cNvPr id="13328" name="AutoShape 16"/>
          <p:cNvSpPr>
            <a:spLocks noChangeArrowheads="1"/>
          </p:cNvSpPr>
          <p:nvPr/>
        </p:nvSpPr>
        <p:spPr bwMode="auto">
          <a:xfrm>
            <a:off x="3193928" y="5096872"/>
            <a:ext cx="889000" cy="99992"/>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en-GB" sz="800" dirty="0"/>
              <a:t>GERAN</a:t>
            </a:r>
          </a:p>
        </p:txBody>
      </p:sp>
      <p:sp>
        <p:nvSpPr>
          <p:cNvPr id="13329" name="AutoShape 17"/>
          <p:cNvSpPr>
            <a:spLocks noChangeArrowheads="1"/>
          </p:cNvSpPr>
          <p:nvPr/>
        </p:nvSpPr>
        <p:spPr bwMode="auto">
          <a:xfrm>
            <a:off x="949996" y="505297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Paolo Usai</a:t>
            </a:r>
          </a:p>
        </p:txBody>
      </p:sp>
      <p:sp>
        <p:nvSpPr>
          <p:cNvPr id="13331" name="Line 19"/>
          <p:cNvSpPr>
            <a:spLocks noChangeShapeType="1"/>
          </p:cNvSpPr>
          <p:nvPr/>
        </p:nvSpPr>
        <p:spPr bwMode="auto">
          <a:xfrm>
            <a:off x="2168525" y="3503328"/>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32" name="AutoShape 20"/>
          <p:cNvSpPr>
            <a:spLocks noChangeArrowheads="1"/>
          </p:cNvSpPr>
          <p:nvPr/>
        </p:nvSpPr>
        <p:spPr bwMode="auto">
          <a:xfrm>
            <a:off x="949996" y="3404460"/>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Frédéric Firmin</a:t>
            </a:r>
          </a:p>
        </p:txBody>
      </p:sp>
      <p:sp>
        <p:nvSpPr>
          <p:cNvPr id="13339" name="Line 27"/>
          <p:cNvSpPr>
            <a:spLocks noChangeShapeType="1"/>
          </p:cNvSpPr>
          <p:nvPr/>
        </p:nvSpPr>
        <p:spPr bwMode="auto">
          <a:xfrm>
            <a:off x="2085310" y="4497744"/>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40" name="AutoShape 28"/>
          <p:cNvSpPr>
            <a:spLocks noChangeArrowheads="1"/>
          </p:cNvSpPr>
          <p:nvPr/>
        </p:nvSpPr>
        <p:spPr bwMode="auto">
          <a:xfrm>
            <a:off x="949996" y="4403991"/>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Patrick Mérias</a:t>
            </a:r>
          </a:p>
        </p:txBody>
      </p:sp>
      <p:sp>
        <p:nvSpPr>
          <p:cNvPr id="13341" name="Line 29"/>
          <p:cNvSpPr>
            <a:spLocks noChangeShapeType="1"/>
          </p:cNvSpPr>
          <p:nvPr/>
        </p:nvSpPr>
        <p:spPr bwMode="auto">
          <a:xfrm flipV="1">
            <a:off x="2045738" y="4166769"/>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42" name="AutoShape 30"/>
          <p:cNvSpPr>
            <a:spLocks noChangeArrowheads="1"/>
          </p:cNvSpPr>
          <p:nvPr/>
        </p:nvSpPr>
        <p:spPr bwMode="auto">
          <a:xfrm>
            <a:off x="949996" y="407026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Kimmo Kymalainen</a:t>
            </a:r>
          </a:p>
        </p:txBody>
      </p:sp>
      <p:sp>
        <p:nvSpPr>
          <p:cNvPr id="13343" name="AutoShape 31"/>
          <p:cNvSpPr>
            <a:spLocks noChangeArrowheads="1"/>
          </p:cNvSpPr>
          <p:nvPr/>
        </p:nvSpPr>
        <p:spPr bwMode="auto">
          <a:xfrm>
            <a:off x="4754013" y="4117332"/>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a:t>CT</a:t>
            </a:r>
          </a:p>
        </p:txBody>
      </p:sp>
      <p:sp>
        <p:nvSpPr>
          <p:cNvPr id="13344" name="AutoShape 32"/>
          <p:cNvSpPr>
            <a:spLocks noChangeArrowheads="1"/>
          </p:cNvSpPr>
          <p:nvPr/>
        </p:nvSpPr>
        <p:spPr bwMode="auto">
          <a:xfrm>
            <a:off x="4752426" y="423650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a:t>Shicheng</a:t>
            </a:r>
            <a:r>
              <a:rPr lang="en-US" sz="800" dirty="0"/>
              <a:t> Hu / Olivier </a:t>
            </a:r>
            <a:r>
              <a:rPr lang="en-US" sz="800" dirty="0" err="1"/>
              <a:t>Genoud</a:t>
            </a:r>
            <a:endParaRPr lang="en-US" sz="800" dirty="0"/>
          </a:p>
          <a:p>
            <a:pPr algn="ctr"/>
            <a:r>
              <a:rPr lang="en-US" sz="800" dirty="0"/>
              <a:t>TTCN Support</a:t>
            </a:r>
          </a:p>
        </p:txBody>
      </p:sp>
      <p:sp>
        <p:nvSpPr>
          <p:cNvPr id="13347" name="Line 35"/>
          <p:cNvSpPr>
            <a:spLocks noChangeShapeType="1"/>
          </p:cNvSpPr>
          <p:nvPr/>
        </p:nvSpPr>
        <p:spPr bwMode="auto">
          <a:xfrm>
            <a:off x="2036640" y="3146056"/>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48" name="AutoShape 36"/>
          <p:cNvSpPr>
            <a:spLocks noChangeArrowheads="1"/>
          </p:cNvSpPr>
          <p:nvPr/>
        </p:nvSpPr>
        <p:spPr bwMode="auto">
          <a:xfrm>
            <a:off x="3206628" y="3100794"/>
            <a:ext cx="889000" cy="99261"/>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sz="800" dirty="0"/>
              <a:t>GERAN 3</a:t>
            </a:r>
          </a:p>
        </p:txBody>
      </p:sp>
      <p:sp>
        <p:nvSpPr>
          <p:cNvPr id="13349" name="AutoShape 37"/>
          <p:cNvSpPr>
            <a:spLocks noChangeArrowheads="1"/>
          </p:cNvSpPr>
          <p:nvPr/>
        </p:nvSpPr>
        <p:spPr bwMode="auto">
          <a:xfrm>
            <a:off x="949996" y="306247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Ingbert Sigovich</a:t>
            </a:r>
          </a:p>
        </p:txBody>
      </p:sp>
      <p:sp>
        <p:nvSpPr>
          <p:cNvPr id="13350" name="AutoShape 38"/>
          <p:cNvSpPr>
            <a:spLocks noChangeArrowheads="1"/>
          </p:cNvSpPr>
          <p:nvPr/>
        </p:nvSpPr>
        <p:spPr bwMode="auto">
          <a:xfrm>
            <a:off x="2465265" y="3100794"/>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56972" y="2464768"/>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53" name="AutoShape 41"/>
          <p:cNvSpPr>
            <a:spLocks noChangeArrowheads="1"/>
          </p:cNvSpPr>
          <p:nvPr/>
        </p:nvSpPr>
        <p:spPr bwMode="auto">
          <a:xfrm>
            <a:off x="4796448" y="6122077"/>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51887" y="381789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55" name="AutoShape 43"/>
          <p:cNvSpPr>
            <a:spLocks noChangeArrowheads="1"/>
          </p:cNvSpPr>
          <p:nvPr/>
        </p:nvSpPr>
        <p:spPr bwMode="auto">
          <a:xfrm>
            <a:off x="949996" y="3735781"/>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Xavier Piednoir</a:t>
            </a:r>
          </a:p>
        </p:txBody>
      </p:sp>
      <p:sp>
        <p:nvSpPr>
          <p:cNvPr id="13356" name="AutoShape 44" descr="Dark downward diagonal"/>
          <p:cNvSpPr>
            <a:spLocks noChangeArrowheads="1"/>
          </p:cNvSpPr>
          <p:nvPr/>
        </p:nvSpPr>
        <p:spPr bwMode="auto">
          <a:xfrm>
            <a:off x="5471362" y="3774803"/>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31587" y="377480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58" name="Line 46"/>
          <p:cNvSpPr>
            <a:spLocks noChangeShapeType="1"/>
          </p:cNvSpPr>
          <p:nvPr/>
        </p:nvSpPr>
        <p:spPr bwMode="auto">
          <a:xfrm>
            <a:off x="2128087" y="4819250"/>
            <a:ext cx="442912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59" name="Line 47"/>
          <p:cNvSpPr>
            <a:spLocks noChangeShapeType="1"/>
          </p:cNvSpPr>
          <p:nvPr/>
        </p:nvSpPr>
        <p:spPr bwMode="auto">
          <a:xfrm flipV="1">
            <a:off x="1979491" y="2775010"/>
            <a:ext cx="4725987" cy="17165"/>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60" name="AutoShape 48"/>
          <p:cNvSpPr>
            <a:spLocks noChangeArrowheads="1"/>
          </p:cNvSpPr>
          <p:nvPr/>
        </p:nvSpPr>
        <p:spPr bwMode="auto">
          <a:xfrm>
            <a:off x="3967956" y="2738366"/>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a:t>SA</a:t>
            </a:r>
          </a:p>
        </p:txBody>
      </p:sp>
      <p:sp>
        <p:nvSpPr>
          <p:cNvPr id="13361" name="AutoShape 49"/>
          <p:cNvSpPr>
            <a:spLocks noChangeArrowheads="1"/>
          </p:cNvSpPr>
          <p:nvPr/>
        </p:nvSpPr>
        <p:spPr bwMode="auto">
          <a:xfrm>
            <a:off x="949996" y="2704366"/>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Maurice Pope</a:t>
            </a:r>
          </a:p>
        </p:txBody>
      </p:sp>
      <p:sp>
        <p:nvSpPr>
          <p:cNvPr id="13362" name="AutoShape 50"/>
          <p:cNvSpPr>
            <a:spLocks noChangeArrowheads="1"/>
          </p:cNvSpPr>
          <p:nvPr/>
        </p:nvSpPr>
        <p:spPr bwMode="auto">
          <a:xfrm>
            <a:off x="3951563" y="2862478"/>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91763" y="5483542"/>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64" name="AutoShape 52"/>
          <p:cNvSpPr>
            <a:spLocks noChangeArrowheads="1"/>
          </p:cNvSpPr>
          <p:nvPr/>
        </p:nvSpPr>
        <p:spPr bwMode="auto">
          <a:xfrm>
            <a:off x="949996" y="539803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Stefania Sesia</a:t>
            </a:r>
          </a:p>
        </p:txBody>
      </p:sp>
      <p:sp>
        <p:nvSpPr>
          <p:cNvPr id="13365" name="AutoShape 53"/>
          <p:cNvSpPr>
            <a:spLocks noChangeArrowheads="1"/>
          </p:cNvSpPr>
          <p:nvPr/>
        </p:nvSpPr>
        <p:spPr bwMode="auto">
          <a:xfrm>
            <a:off x="2477538" y="5441120"/>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3366" name="AutoShape 54"/>
          <p:cNvSpPr>
            <a:spLocks noChangeArrowheads="1"/>
          </p:cNvSpPr>
          <p:nvPr/>
        </p:nvSpPr>
        <p:spPr bwMode="auto">
          <a:xfrm>
            <a:off x="949996" y="14034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Alain Sultan</a:t>
            </a:r>
          </a:p>
        </p:txBody>
      </p:sp>
      <p:sp>
        <p:nvSpPr>
          <p:cNvPr id="13368" name="AutoShape 56"/>
          <p:cNvSpPr>
            <a:spLocks noChangeArrowheads="1"/>
          </p:cNvSpPr>
          <p:nvPr/>
        </p:nvSpPr>
        <p:spPr bwMode="auto">
          <a:xfrm>
            <a:off x="3935290" y="145448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47753" y="212651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70" name="AutoShape 58"/>
          <p:cNvSpPr>
            <a:spLocks noChangeArrowheads="1"/>
          </p:cNvSpPr>
          <p:nvPr/>
        </p:nvSpPr>
        <p:spPr bwMode="auto">
          <a:xfrm>
            <a:off x="949996" y="203534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Dionisio Zumerle</a:t>
            </a:r>
          </a:p>
        </p:txBody>
      </p:sp>
      <p:sp>
        <p:nvSpPr>
          <p:cNvPr id="13371" name="AutoShape 59"/>
          <p:cNvSpPr>
            <a:spLocks noChangeArrowheads="1"/>
          </p:cNvSpPr>
          <p:nvPr/>
        </p:nvSpPr>
        <p:spPr bwMode="auto">
          <a:xfrm>
            <a:off x="3967956" y="208508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a:t>SA 3</a:t>
            </a:r>
          </a:p>
        </p:txBody>
      </p:sp>
      <p:sp>
        <p:nvSpPr>
          <p:cNvPr id="13372" name="AutoShape 60"/>
          <p:cNvSpPr>
            <a:spLocks noChangeArrowheads="1"/>
          </p:cNvSpPr>
          <p:nvPr/>
        </p:nvSpPr>
        <p:spPr bwMode="auto">
          <a:xfrm>
            <a:off x="3967956" y="2194901"/>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Kevin Flynn</a:t>
            </a:r>
          </a:p>
          <a:p>
            <a:pPr algn="ctr"/>
            <a:r>
              <a:rPr lang="en-GB" sz="800"/>
              <a:t>Marketing and Communications </a:t>
            </a:r>
            <a:endParaRPr lang="en-US" sz="800"/>
          </a:p>
        </p:txBody>
      </p:sp>
      <p:sp>
        <p:nvSpPr>
          <p:cNvPr id="13374" name="AutoShape 62"/>
          <p:cNvSpPr>
            <a:spLocks noChangeArrowheads="1"/>
          </p:cNvSpPr>
          <p:nvPr/>
        </p:nvSpPr>
        <p:spPr bwMode="auto">
          <a:xfrm>
            <a:off x="2448598" y="4451064"/>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52426" y="3462866"/>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79917" y="177841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77" name="AutoShape 65"/>
          <p:cNvSpPr>
            <a:spLocks noChangeArrowheads="1"/>
          </p:cNvSpPr>
          <p:nvPr/>
        </p:nvSpPr>
        <p:spPr bwMode="auto">
          <a:xfrm>
            <a:off x="2459342" y="1729887"/>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smtClean="0"/>
              <a:t>RAN 3</a:t>
            </a:r>
            <a:endParaRPr lang="en-GB" sz="800" dirty="0"/>
          </a:p>
        </p:txBody>
      </p:sp>
      <p:sp>
        <p:nvSpPr>
          <p:cNvPr id="13382" name="AutoShape 70"/>
          <p:cNvSpPr>
            <a:spLocks noChangeArrowheads="1"/>
          </p:cNvSpPr>
          <p:nvPr/>
        </p:nvSpPr>
        <p:spPr bwMode="auto">
          <a:xfrm>
            <a:off x="3193928" y="4772102"/>
            <a:ext cx="889000" cy="99992"/>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sz="800" dirty="0"/>
              <a:t>GERAN 2</a:t>
            </a:r>
          </a:p>
        </p:txBody>
      </p:sp>
      <p:sp>
        <p:nvSpPr>
          <p:cNvPr id="13383" name="AutoShape 71"/>
          <p:cNvSpPr>
            <a:spLocks noChangeArrowheads="1"/>
          </p:cNvSpPr>
          <p:nvPr/>
        </p:nvSpPr>
        <p:spPr bwMode="auto">
          <a:xfrm>
            <a:off x="949996" y="171944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Juha Korhonen</a:t>
            </a:r>
          </a:p>
        </p:txBody>
      </p:sp>
      <p:sp>
        <p:nvSpPr>
          <p:cNvPr id="13384" name="AutoShape 72"/>
          <p:cNvSpPr>
            <a:spLocks noChangeArrowheads="1"/>
          </p:cNvSpPr>
          <p:nvPr/>
        </p:nvSpPr>
        <p:spPr bwMode="auto">
          <a:xfrm>
            <a:off x="949996" y="539644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IssamToufik</a:t>
            </a:r>
          </a:p>
        </p:txBody>
      </p:sp>
      <p:sp>
        <p:nvSpPr>
          <p:cNvPr id="13385" name="AutoShape 73"/>
          <p:cNvSpPr>
            <a:spLocks noChangeArrowheads="1"/>
          </p:cNvSpPr>
          <p:nvPr/>
        </p:nvSpPr>
        <p:spPr bwMode="auto">
          <a:xfrm>
            <a:off x="949996" y="472931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Gert Thomasen</a:t>
            </a:r>
          </a:p>
        </p:txBody>
      </p:sp>
      <p:sp>
        <p:nvSpPr>
          <p:cNvPr id="13387" name="AutoShape 75"/>
          <p:cNvSpPr>
            <a:spLocks noChangeArrowheads="1"/>
          </p:cNvSpPr>
          <p:nvPr/>
        </p:nvSpPr>
        <p:spPr bwMode="auto">
          <a:xfrm>
            <a:off x="949996" y="202423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Nicolas Barbance</a:t>
            </a:r>
            <a:br>
              <a:rPr lang="en-US" sz="800"/>
            </a:br>
            <a:r>
              <a:rPr lang="en-US" sz="800"/>
              <a:t>IT Systems Administrator</a:t>
            </a:r>
            <a:r>
              <a:rPr lang="en-GB" sz="800"/>
              <a:t> </a:t>
            </a:r>
            <a:endParaRPr lang="en-US" sz="800"/>
          </a:p>
        </p:txBody>
      </p:sp>
      <p:sp>
        <p:nvSpPr>
          <p:cNvPr id="13335" name="AutoShape 23"/>
          <p:cNvSpPr>
            <a:spLocks noChangeArrowheads="1"/>
          </p:cNvSpPr>
          <p:nvPr/>
        </p:nvSpPr>
        <p:spPr bwMode="auto">
          <a:xfrm>
            <a:off x="2504542" y="2412183"/>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77" name="AutoShape 74"/>
          <p:cNvSpPr>
            <a:spLocks noChangeArrowheads="1"/>
          </p:cNvSpPr>
          <p:nvPr/>
        </p:nvSpPr>
        <p:spPr bwMode="auto">
          <a:xfrm>
            <a:off x="957675" y="235910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err="1"/>
              <a:t>Genoud</a:t>
            </a:r>
            <a:endParaRPr lang="en-US" sz="800" dirty="0"/>
          </a:p>
          <a:p>
            <a:pPr algn="ctr"/>
            <a:r>
              <a:rPr lang="en-US" sz="800" dirty="0"/>
              <a:t>TTCN Support</a:t>
            </a:r>
          </a:p>
        </p:txBody>
      </p:sp>
      <p:sp>
        <p:nvSpPr>
          <p:cNvPr id="80" name="AutoShape 72"/>
          <p:cNvSpPr>
            <a:spLocks noChangeArrowheads="1"/>
          </p:cNvSpPr>
          <p:nvPr/>
        </p:nvSpPr>
        <p:spPr bwMode="auto">
          <a:xfrm>
            <a:off x="949996" y="57344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smtClean="0"/>
              <a:t>Bernt</a:t>
            </a:r>
            <a:r>
              <a:rPr lang="en-US" sz="800" dirty="0" smtClean="0"/>
              <a:t> </a:t>
            </a:r>
            <a:r>
              <a:rPr lang="en-US" sz="800" dirty="0" err="1" smtClean="0"/>
              <a:t>Mattsson</a:t>
            </a:r>
            <a:endParaRPr lang="en-US" sz="800" dirty="0"/>
          </a:p>
        </p:txBody>
      </p:sp>
      <p:sp>
        <p:nvSpPr>
          <p:cNvPr id="81" name="Line 57"/>
          <p:cNvSpPr>
            <a:spLocks noChangeShapeType="1"/>
          </p:cNvSpPr>
          <p:nvPr/>
        </p:nvSpPr>
        <p:spPr bwMode="auto">
          <a:xfrm>
            <a:off x="2168525" y="89529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90" name="AutoShape 78"/>
          <p:cNvSpPr>
            <a:spLocks noChangeArrowheads="1"/>
          </p:cNvSpPr>
          <p:nvPr/>
        </p:nvSpPr>
        <p:spPr bwMode="auto">
          <a:xfrm>
            <a:off x="2686294" y="857128"/>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949996" y="730820"/>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a:t>
            </a:r>
            <a:r>
              <a:rPr lang="en-US" sz="800" dirty="0" err="1"/>
              <a:t>Scrase</a:t>
            </a:r>
            <a:endParaRPr lang="en-US" sz="800" dirty="0"/>
          </a:p>
          <a:p>
            <a:pPr algn="ctr"/>
            <a:r>
              <a:rPr lang="en-US" sz="800" dirty="0"/>
              <a:t>CTO, ETSI</a:t>
            </a:r>
          </a:p>
        </p:txBody>
      </p:sp>
      <p:sp>
        <p:nvSpPr>
          <p:cNvPr id="82" name="Line 57"/>
          <p:cNvSpPr>
            <a:spLocks noChangeShapeType="1"/>
          </p:cNvSpPr>
          <p:nvPr/>
        </p:nvSpPr>
        <p:spPr bwMode="auto">
          <a:xfrm>
            <a:off x="2092751" y="120249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36" name="AutoShape 24"/>
          <p:cNvSpPr>
            <a:spLocks noChangeArrowheads="1"/>
          </p:cNvSpPr>
          <p:nvPr/>
        </p:nvSpPr>
        <p:spPr bwMode="auto">
          <a:xfrm>
            <a:off x="949996" y="110535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a:t>Joern</a:t>
            </a:r>
            <a:r>
              <a:rPr lang="en-US" sz="800" dirty="0"/>
              <a:t> Krause</a:t>
            </a:r>
          </a:p>
        </p:txBody>
      </p:sp>
      <p:sp>
        <p:nvSpPr>
          <p:cNvPr id="13378" name="AutoShape 66"/>
          <p:cNvSpPr>
            <a:spLocks noChangeArrowheads="1"/>
          </p:cNvSpPr>
          <p:nvPr/>
        </p:nvSpPr>
        <p:spPr bwMode="auto">
          <a:xfrm>
            <a:off x="2475089" y="115596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41610" y="5780818"/>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5" name="AutoShape 72"/>
          <p:cNvSpPr>
            <a:spLocks noChangeArrowheads="1"/>
          </p:cNvSpPr>
          <p:nvPr/>
        </p:nvSpPr>
        <p:spPr bwMode="auto">
          <a:xfrm>
            <a:off x="949996" y="6078773"/>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Ban Al-Bakri</a:t>
            </a:r>
            <a:endParaRPr lang="en-US"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 2015-01-01</a:t>
            </a:r>
            <a:endParaRPr lang="en-GB" sz="800" dirty="0"/>
          </a:p>
        </p:txBody>
      </p:sp>
    </p:spTree>
    <p:extLst>
      <p:ext uri="{BB962C8B-B14F-4D97-AF65-F5344CB8AC3E}">
        <p14:creationId xmlns:p14="http://schemas.microsoft.com/office/powerpoint/2010/main"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Exciting statistics !</a:t>
            </a:r>
            <a:endParaRPr lang="en-GB" sz="280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14 </a:t>
            </a:r>
            <a:r>
              <a:rPr lang="en-GB" sz="1800" i="1" dirty="0">
                <a:latin typeface="Times New Roman" panose="02020603050405020304" pitchFamily="18" charset="0"/>
              </a:rPr>
              <a:t>if you are not excited by stats.</a:t>
            </a:r>
          </a:p>
        </p:txBody>
      </p:sp>
      <p:sp>
        <p:nvSpPr>
          <p:cNvPr id="2" name="TextBox 1"/>
          <p:cNvSpPr txBox="1"/>
          <p:nvPr/>
        </p:nvSpPr>
        <p:spPr>
          <a:xfrm>
            <a:off x="970961" y="2441542"/>
            <a:ext cx="3355942" cy="400110"/>
          </a:xfrm>
          <a:prstGeom prst="rect">
            <a:avLst/>
          </a:prstGeom>
          <a:noFill/>
        </p:spPr>
        <p:txBody>
          <a:bodyPr wrap="square" rtlCol="0">
            <a:spAutoFit/>
          </a:bodyPr>
          <a:lstStyle/>
          <a:p>
            <a:r>
              <a:rPr lang="en-GB" dirty="0" smtClean="0"/>
              <a:t>Statistics are no substitute for judgment.</a:t>
            </a:r>
          </a:p>
          <a:p>
            <a:r>
              <a:rPr lang="en-GB" i="1" dirty="0"/>
              <a:t> </a:t>
            </a:r>
            <a:r>
              <a:rPr lang="en-GB" i="1" dirty="0" smtClean="0"/>
              <a:t>- Henry Clay</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7091" y="1330412"/>
            <a:ext cx="7949817" cy="4197175"/>
          </a:xfrm>
          <a:prstGeom prst="rect">
            <a:avLst/>
          </a:prstGeom>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1755" y="1325086"/>
            <a:ext cx="7960490" cy="4207828"/>
          </a:xfrm>
          <a:prstGeom prst="rect">
            <a:avLst/>
          </a:prstGeom>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5158153" y="4569930"/>
            <a:ext cx="3871547" cy="1831492"/>
          </a:xfrm>
          <a:prstGeom prst="rect">
            <a:avLst/>
          </a:prstGeom>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652954" y="6132513"/>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5" name="Rectangle 7"/>
          <p:cNvSpPr>
            <a:spLocks noChangeArrowheads="1"/>
          </p:cNvSpPr>
          <p:nvPr/>
        </p:nvSpPr>
        <p:spPr bwMode="auto">
          <a:xfrm>
            <a:off x="265113" y="646113"/>
            <a:ext cx="4513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Meeting delegates by region </a:t>
            </a:r>
            <a:endParaRPr lang="en-GB" sz="2800"/>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350046" y="1284364"/>
            <a:ext cx="1561176" cy="926948"/>
          </a:xfrm>
          <a:prstGeom prst="rect">
            <a:avLst/>
          </a:prstGeom>
          <a:noFill/>
          <a:ln>
            <a:noFill/>
          </a:ln>
        </p:spPr>
      </p:pic>
      <p:pic>
        <p:nvPicPr>
          <p:cNvPr id="5" name="Picture 4"/>
          <p:cNvPicPr>
            <a:picLocks noChangeAspect="1"/>
          </p:cNvPicPr>
          <p:nvPr/>
        </p:nvPicPr>
        <p:blipFill>
          <a:blip r:embed="rId5"/>
          <a:stretch>
            <a:fillRect/>
          </a:stretch>
        </p:blipFill>
        <p:spPr>
          <a:xfrm>
            <a:off x="3287012" y="1404368"/>
            <a:ext cx="3266805" cy="3278188"/>
          </a:xfrm>
          <a:prstGeom prst="rect">
            <a:avLst/>
          </a:prstGeom>
        </p:spPr>
      </p:pic>
      <p:pic>
        <p:nvPicPr>
          <p:cNvPr id="9" name="Picture 8"/>
          <p:cNvPicPr>
            <a:picLocks noChangeAspect="1"/>
          </p:cNvPicPr>
          <p:nvPr/>
        </p:nvPicPr>
        <p:blipFill>
          <a:blip r:embed="rId6"/>
          <a:stretch>
            <a:fillRect/>
          </a:stretch>
        </p:blipFill>
        <p:spPr>
          <a:xfrm>
            <a:off x="6671313" y="1404369"/>
            <a:ext cx="2175700" cy="3324794"/>
          </a:xfrm>
          <a:prstGeom prst="rect">
            <a:avLst/>
          </a:prstGeom>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387850" y="2124319"/>
            <a:ext cx="4649787" cy="3203147"/>
          </a:xfrm>
          <a:prstGeom prst="rect">
            <a:avLst/>
          </a:prstGeom>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Individual Members by</a:t>
            </a:r>
            <a:br>
              <a:rPr lang="en-US" sz="2800"/>
            </a:br>
            <a:r>
              <a:rPr lang="en-US" sz="2800"/>
              <a:t>Organizational Partner /  Region </a:t>
            </a:r>
            <a:endParaRPr lang="en-GB" sz="2800"/>
          </a:p>
        </p:txBody>
      </p:sp>
      <p:sp>
        <p:nvSpPr>
          <p:cNvPr id="18436" name="Text Box 4"/>
          <p:cNvSpPr txBox="1">
            <a:spLocks noChangeArrowheads="1"/>
          </p:cNvSpPr>
          <p:nvPr/>
        </p:nvSpPr>
        <p:spPr bwMode="auto">
          <a:xfrm>
            <a:off x="5265737" y="4968875"/>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307 </a:t>
            </a:r>
            <a:r>
              <a:rPr lang="en-US" sz="2400" i="1" dirty="0" smtClean="0">
                <a:solidFill>
                  <a:srgbClr val="969696"/>
                </a:solidFill>
              </a:rPr>
              <a:t>(314)</a:t>
            </a:r>
            <a:endParaRPr lang="en-US" sz="2400" i="1" dirty="0">
              <a:solidFill>
                <a:srgbClr val="969696"/>
              </a:solidFill>
            </a:endParaRPr>
          </a:p>
        </p:txBody>
      </p:sp>
      <p:sp>
        <p:nvSpPr>
          <p:cNvPr id="18437" name="Text Box 5"/>
          <p:cNvSpPr txBox="1">
            <a:spLocks noChangeArrowheads="1"/>
          </p:cNvSpPr>
          <p:nvPr/>
        </p:nvSpPr>
        <p:spPr bwMode="auto">
          <a:xfrm>
            <a:off x="2336006" y="3229770"/>
            <a:ext cx="3294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31 </a:t>
            </a:r>
            <a:r>
              <a:rPr lang="en-US" sz="2400" i="1" dirty="0">
                <a:solidFill>
                  <a:srgbClr val="969696"/>
                </a:solidFill>
              </a:rPr>
              <a:t>(</a:t>
            </a:r>
            <a:r>
              <a:rPr lang="en-US" sz="2400" i="1" dirty="0" smtClean="0">
                <a:solidFill>
                  <a:srgbClr val="969696"/>
                </a:solidFill>
              </a:rPr>
              <a:t>33)</a:t>
            </a:r>
            <a:endParaRPr lang="en-US" sz="2400" i="1" dirty="0">
              <a:solidFill>
                <a:srgbClr val="969696"/>
              </a:solidFill>
            </a:endParaRPr>
          </a:p>
        </p:txBody>
      </p:sp>
      <p:sp>
        <p:nvSpPr>
          <p:cNvPr id="18438" name="Text Box 6"/>
          <p:cNvSpPr txBox="1">
            <a:spLocks noChangeArrowheads="1"/>
          </p:cNvSpPr>
          <p:nvPr/>
        </p:nvSpPr>
        <p:spPr bwMode="auto">
          <a:xfrm>
            <a:off x="3905250" y="1979613"/>
            <a:ext cx="3298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9</a:t>
            </a:r>
            <a:r>
              <a:rPr lang="en-US" sz="2400" dirty="0" smtClean="0"/>
              <a:t>4 </a:t>
            </a:r>
            <a:r>
              <a:rPr lang="en-US" sz="2400" i="1" dirty="0" smtClean="0">
                <a:solidFill>
                  <a:srgbClr val="969696"/>
                </a:solidFill>
              </a:rPr>
              <a:t>(74)</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432 </a:t>
            </a:r>
            <a:r>
              <a:rPr lang="en-US" sz="2400" i="1" dirty="0" smtClean="0">
                <a:solidFill>
                  <a:srgbClr val="969696"/>
                </a:solidFill>
              </a:rPr>
              <a:t>(421)</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21   </a:t>
            </a:r>
            <a:r>
              <a:rPr lang="en-US" sz="2400" i="1" dirty="0" smtClean="0">
                <a:solidFill>
                  <a:srgbClr val="969696"/>
                </a:solidFill>
              </a:rPr>
              <a:t>(17)</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226844" y="3323212"/>
            <a:ext cx="37607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solidFill>
                  <a:schemeClr val="bg1"/>
                </a:solidFill>
              </a:rPr>
              <a:t>* To date, excluding current TSG meetings</a:t>
            </a:r>
          </a:p>
        </p:txBody>
      </p:sp>
      <p:pic>
        <p:nvPicPr>
          <p:cNvPr id="2" name="Picture 1"/>
          <p:cNvPicPr>
            <a:picLocks noChangeAspect="1"/>
          </p:cNvPicPr>
          <p:nvPr/>
        </p:nvPicPr>
        <p:blipFill>
          <a:blip r:embed="rId2"/>
          <a:stretch>
            <a:fillRect/>
          </a:stretch>
        </p:blipFill>
        <p:spPr>
          <a:xfrm>
            <a:off x="876703" y="1561000"/>
            <a:ext cx="8267296" cy="1861284"/>
          </a:xfrm>
          <a:prstGeom prst="rect">
            <a:avLst/>
          </a:prstGeom>
        </p:spPr>
      </p:pic>
      <p:pic>
        <p:nvPicPr>
          <p:cNvPr id="3" name="Picture 2"/>
          <p:cNvPicPr>
            <a:picLocks noChangeAspect="1"/>
          </p:cNvPicPr>
          <p:nvPr/>
        </p:nvPicPr>
        <p:blipFill>
          <a:blip r:embed="rId3"/>
          <a:stretch>
            <a:fillRect/>
          </a:stretch>
        </p:blipFill>
        <p:spPr>
          <a:xfrm>
            <a:off x="62290" y="3553320"/>
            <a:ext cx="4958283" cy="2828804"/>
          </a:xfrm>
          <a:prstGeom prst="rect">
            <a:avLst/>
          </a:prstGeom>
        </p:spPr>
      </p:pic>
      <p:pic>
        <p:nvPicPr>
          <p:cNvPr id="7" name="Picture 6"/>
          <p:cNvPicPr>
            <a:picLocks noChangeAspect="1"/>
          </p:cNvPicPr>
          <p:nvPr/>
        </p:nvPicPr>
        <p:blipFill>
          <a:blip r:embed="rId4"/>
          <a:stretch>
            <a:fillRect/>
          </a:stretch>
        </p:blipFill>
        <p:spPr>
          <a:xfrm>
            <a:off x="5020573" y="3567687"/>
            <a:ext cx="4056184" cy="2810939"/>
          </a:xfrm>
          <a:prstGeom prst="rect">
            <a:avLst/>
          </a:prstGeom>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31273</TotalTime>
  <Words>533</Words>
  <Application>Microsoft Office PowerPoint</Application>
  <PresentationFormat>On-screen Show (4:3)</PresentationFormat>
  <Paragraphs>106</Paragraphs>
  <Slides>17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Arial </vt:lpstr>
      <vt:lpstr>Calibri</vt:lpstr>
      <vt:lpstr>Kozuka Gothic Pro B</vt:lpstr>
      <vt:lpstr>Times New Roman</vt:lpstr>
      <vt:lpstr>Office Theme</vt:lpstr>
      <vt:lpstr>    Support Team Report    </vt:lpstr>
      <vt:lpstr>Changes of personnel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3GPP Ultimate Portal (3GU)</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2014  All rights reserved</dc:description>
  <cp:lastModifiedBy>John M Meredith</cp:lastModifiedBy>
  <cp:revision>930</cp:revision>
  <dcterms:created xsi:type="dcterms:W3CDTF">2008-08-30T09:32:10Z</dcterms:created>
  <dcterms:modified xsi:type="dcterms:W3CDTF">2015-03-09T08:49:42Z</dcterms:modified>
</cp:coreProperties>
</file>