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08" autoAdjust="0"/>
    <p:restoredTop sz="99896" autoAdjust="0"/>
  </p:normalViewPr>
  <p:slideViewPr>
    <p:cSldViewPr>
      <p:cViewPr varScale="1">
        <p:scale>
          <a:sx n="116" d="100"/>
          <a:sy n="116" d="100"/>
        </p:scale>
        <p:origin x="-120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7393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7717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84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0915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488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0009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0248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335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4369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0470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62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22996-957F-471F-AD02-E8CB28B32423}" type="datetimeFigureOut">
              <a:rPr lang="en-GB" smtClean="0"/>
              <a:t>05/12/2014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D0D24-47D9-4B09-9D24-9B62193083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433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371600" y="2724067"/>
            <a:ext cx="6934200" cy="115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5F1A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r>
              <a:rPr lang="en-GB" sz="4000" dirty="0" smtClean="0">
                <a:solidFill>
                  <a:schemeClr val="tx1"/>
                </a:solidFill>
                <a:latin typeface="Calibri" pitchFamily="34" charset="0"/>
              </a:rPr>
              <a:t>3GPP </a:t>
            </a:r>
            <a:r>
              <a:rPr lang="en-GB" sz="4000" dirty="0" err="1" smtClean="0">
                <a:solidFill>
                  <a:schemeClr val="tx1"/>
                </a:solidFill>
                <a:latin typeface="Calibri" pitchFamily="34" charset="0"/>
              </a:rPr>
              <a:t>WebRTC</a:t>
            </a:r>
            <a:r>
              <a:rPr lang="en-GB" sz="4000" dirty="0" smtClean="0">
                <a:solidFill>
                  <a:schemeClr val="tx1"/>
                </a:solidFill>
                <a:latin typeface="Calibri" pitchFamily="34" charset="0"/>
              </a:rPr>
              <a:t> IMS codec issue</a:t>
            </a:r>
          </a:p>
          <a:p>
            <a:endParaRPr lang="en-GB" sz="4000" dirty="0">
              <a:solidFill>
                <a:schemeClr val="tx1"/>
              </a:solidFill>
              <a:latin typeface="Calibri" pitchFamily="34" charset="0"/>
            </a:endParaRPr>
          </a:p>
          <a:p>
            <a:r>
              <a:rPr lang="en-US" sz="4000" dirty="0" smtClean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en-US" sz="4000" dirty="0" smtClean="0">
                <a:solidFill>
                  <a:schemeClr val="tx1"/>
                </a:solidFill>
                <a:latin typeface="Calibri" pitchFamily="34" charset="0"/>
              </a:rPr>
            </a:br>
            <a:endParaRPr lang="en-GB" sz="4000" dirty="0">
              <a:latin typeface="Calibri" pitchFamily="34" charset="0"/>
            </a:endParaRPr>
          </a:p>
        </p:txBody>
      </p:sp>
      <p:sp>
        <p:nvSpPr>
          <p:cNvPr id="5" name="Sous-titre 1"/>
          <p:cNvSpPr txBox="1">
            <a:spLocks/>
          </p:cNvSpPr>
          <p:nvPr/>
        </p:nvSpPr>
        <p:spPr bwMode="auto">
          <a:xfrm>
            <a:off x="1524000" y="4957909"/>
            <a:ext cx="6934200" cy="1204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93675" indent="-193675" algn="l" rtl="0" fontAlgn="base">
              <a:spcBef>
                <a:spcPct val="0"/>
              </a:spcBef>
              <a:spcAft>
                <a:spcPct val="50000"/>
              </a:spcAft>
              <a:buClr>
                <a:schemeClr val="tx2"/>
              </a:buClr>
              <a:buSzPct val="7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8350" indent="-285750" algn="l" rtl="0" fontAlgn="base">
              <a:spcBef>
                <a:spcPct val="0"/>
              </a:spcBef>
              <a:spcAft>
                <a:spcPct val="2500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187450" indent="-228600" algn="l" rtl="0" fontAlgn="base">
              <a:spcBef>
                <a:spcPct val="0"/>
              </a:spcBef>
              <a:spcAft>
                <a:spcPct val="25000"/>
              </a:spcAft>
              <a:buClr>
                <a:schemeClr val="tx1"/>
              </a:buClr>
              <a:buFont typeface="Helvetica 45 Light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3pPr>
            <a:lvl4pPr marL="160655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endParaRPr lang="fr-FR" sz="1600" dirty="0" smtClean="0">
              <a:latin typeface="Calibri" pitchFamily="34" charset="0"/>
            </a:endParaRPr>
          </a:p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fr-FR" sz="1600" b="1" dirty="0" smtClean="0">
                <a:latin typeface="Calibri" pitchFamily="34" charset="0"/>
              </a:rPr>
              <a:t>Date</a:t>
            </a:r>
            <a:r>
              <a:rPr lang="fr-FR" sz="1600" dirty="0" smtClean="0">
                <a:latin typeface="Calibri" pitchFamily="34" charset="0"/>
              </a:rPr>
              <a:t>	   </a:t>
            </a:r>
            <a:r>
              <a:rPr lang="fr-FR" sz="1600" dirty="0" err="1" smtClean="0">
                <a:latin typeface="Calibri" pitchFamily="34" charset="0"/>
              </a:rPr>
              <a:t>Dec</a:t>
            </a:r>
            <a:r>
              <a:rPr lang="fr-FR" sz="1600" dirty="0" smtClean="0">
                <a:latin typeface="Calibri" pitchFamily="34" charset="0"/>
              </a:rPr>
              <a:t> </a:t>
            </a:r>
            <a:r>
              <a:rPr lang="fr-FR" sz="1600" dirty="0" smtClean="0">
                <a:latin typeface="Calibri" pitchFamily="34" charset="0"/>
              </a:rPr>
              <a:t>5, </a:t>
            </a:r>
            <a:r>
              <a:rPr lang="fr-FR" sz="1600" dirty="0" smtClean="0">
                <a:latin typeface="Calibri" pitchFamily="34" charset="0"/>
              </a:rPr>
              <a:t>2014</a:t>
            </a:r>
          </a:p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1600" b="1" dirty="0" smtClean="0">
                <a:latin typeface="Calibri" pitchFamily="34" charset="0"/>
              </a:rPr>
              <a:t>Contacts   </a:t>
            </a:r>
            <a:r>
              <a:rPr lang="en-US" sz="1600" b="1" dirty="0" smtClean="0">
                <a:latin typeface="Calibri" pitchFamily="34" charset="0"/>
              </a:rPr>
              <a:t>    </a:t>
            </a:r>
            <a:r>
              <a:rPr lang="en-US" sz="1600" dirty="0" smtClean="0">
                <a:latin typeface="Calibri" pitchFamily="34" charset="0"/>
              </a:rPr>
              <a:t>David </a:t>
            </a:r>
            <a:r>
              <a:rPr lang="en-US" sz="1600" dirty="0" smtClean="0">
                <a:latin typeface="Calibri" pitchFamily="34" charset="0"/>
              </a:rPr>
              <a:t>Smith, </a:t>
            </a:r>
            <a:r>
              <a:rPr lang="en-US" sz="1600" dirty="0" smtClean="0">
                <a:latin typeface="Calibri" pitchFamily="34" charset="0"/>
              </a:rPr>
              <a:t>Xiaobao </a:t>
            </a:r>
            <a:r>
              <a:rPr lang="en-US" sz="1600" dirty="0" smtClean="0">
                <a:latin typeface="Calibri" pitchFamily="34" charset="0"/>
              </a:rPr>
              <a:t>Chen, Stéphane Proust, Gilles </a:t>
            </a:r>
            <a:r>
              <a:rPr lang="en-US" sz="1600" dirty="0" err="1" smtClean="0">
                <a:latin typeface="Calibri" pitchFamily="34" charset="0"/>
              </a:rPr>
              <a:t>Teniou</a:t>
            </a:r>
            <a:endParaRPr lang="fr-FR" sz="1200" dirty="0">
              <a:latin typeface="Calibri" pitchFamily="34" charset="0"/>
            </a:endParaRPr>
          </a:p>
        </p:txBody>
      </p:sp>
      <p:pic>
        <p:nvPicPr>
          <p:cNvPr id="6" name="Picture 5" descr="logo_oran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" y="188640"/>
            <a:ext cx="576263" cy="57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56176" y="764704"/>
            <a:ext cx="168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CP-140976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1176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 txBox="1">
            <a:spLocks noChangeArrowheads="1"/>
          </p:cNvSpPr>
          <p:nvPr/>
        </p:nvSpPr>
        <p:spPr>
          <a:xfrm>
            <a:off x="380685" y="990600"/>
            <a:ext cx="8479035" cy="5400600"/>
          </a:xfrm>
          <a:prstGeom prst="rect">
            <a:avLst/>
          </a:prstGeom>
        </p:spPr>
        <p:txBody>
          <a:bodyPr/>
          <a:lstStyle>
            <a:lvl1pPr marL="193675" indent="-193675" algn="l" rtl="0" fontAlgn="base">
              <a:spcBef>
                <a:spcPct val="0"/>
              </a:spcBef>
              <a:spcAft>
                <a:spcPct val="50000"/>
              </a:spcAft>
              <a:buClr>
                <a:schemeClr val="tx2"/>
              </a:buClr>
              <a:buSzPct val="7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8350" indent="-285750" algn="l" rtl="0" fontAlgn="base">
              <a:spcBef>
                <a:spcPct val="0"/>
              </a:spcBef>
              <a:spcAft>
                <a:spcPct val="2500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187450" indent="-228600" algn="l" rtl="0" fontAlgn="base">
              <a:spcBef>
                <a:spcPct val="0"/>
              </a:spcBef>
              <a:spcAft>
                <a:spcPct val="25000"/>
              </a:spcAft>
              <a:buClr>
                <a:schemeClr val="tx1"/>
              </a:buClr>
              <a:buFont typeface="Helvetica 45 Light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3pPr>
            <a:lvl4pPr marL="160655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</a:pPr>
            <a:r>
              <a:rPr lang="en-US" sz="2200" dirty="0">
                <a:latin typeface="Calibri" pitchFamily="34" charset="0"/>
              </a:rPr>
              <a:t>The Change Request to TS 24.371 [C1-144993-webrtc-overview.doc] agreed at </a:t>
            </a:r>
            <a:r>
              <a:rPr lang="en-US" sz="2200" dirty="0" smtClean="0">
                <a:latin typeface="Calibri" pitchFamily="34" charset="0"/>
              </a:rPr>
              <a:t>the last </a:t>
            </a:r>
            <a:r>
              <a:rPr lang="en-US" sz="2200" dirty="0">
                <a:latin typeface="Calibri" pitchFamily="34" charset="0"/>
              </a:rPr>
              <a:t>CT1 meeting introduces direct references to </a:t>
            </a:r>
            <a:r>
              <a:rPr lang="en-US" sz="2200" dirty="0" smtClean="0">
                <a:latin typeface="Calibri" pitchFamily="34" charset="0"/>
              </a:rPr>
              <a:t>IETF </a:t>
            </a:r>
            <a:r>
              <a:rPr lang="en-US" sz="2200" dirty="0" err="1">
                <a:latin typeface="Calibri" pitchFamily="34" charset="0"/>
              </a:rPr>
              <a:t>WebRTC</a:t>
            </a:r>
            <a:r>
              <a:rPr lang="en-US" sz="2200" dirty="0">
                <a:latin typeface="Calibri" pitchFamily="34" charset="0"/>
              </a:rPr>
              <a:t> drafts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</a:pPr>
            <a:r>
              <a:rPr lang="en-US" sz="2200" dirty="0" smtClean="0">
                <a:latin typeface="Calibri" pitchFamily="34" charset="0"/>
              </a:rPr>
              <a:t>It</a:t>
            </a:r>
            <a:r>
              <a:rPr lang="en-US" sz="2200" dirty="0" smtClean="0">
                <a:latin typeface="Calibri" pitchFamily="34" charset="0"/>
              </a:rPr>
              <a:t> </a:t>
            </a:r>
            <a:r>
              <a:rPr lang="en-US" sz="2200" dirty="0" smtClean="0">
                <a:latin typeface="Calibri" pitchFamily="34" charset="0"/>
              </a:rPr>
              <a:t>introduces directly or indirectly some codec and media related requirements that are not in the scope of TS 24.371, that are under SA4 responsibility and are not aligned with </a:t>
            </a:r>
            <a:r>
              <a:rPr lang="en-US" sz="2200" dirty="0">
                <a:latin typeface="Calibri" pitchFamily="34" charset="0"/>
              </a:rPr>
              <a:t>the </a:t>
            </a:r>
            <a:r>
              <a:rPr lang="en-US" sz="2200" dirty="0" smtClean="0">
                <a:latin typeface="Calibri" pitchFamily="34" charset="0"/>
              </a:rPr>
              <a:t>stage 1 </a:t>
            </a:r>
            <a:r>
              <a:rPr lang="en-US" sz="2200" dirty="0">
                <a:latin typeface="Calibri" pitchFamily="34" charset="0"/>
              </a:rPr>
              <a:t>requirement of </a:t>
            </a:r>
            <a:r>
              <a:rPr lang="en-US" sz="2200" dirty="0" err="1">
                <a:latin typeface="Calibri" pitchFamily="34" charset="0"/>
              </a:rPr>
              <a:t>WebRTC</a:t>
            </a:r>
            <a:r>
              <a:rPr lang="en-US" sz="2200" dirty="0">
                <a:latin typeface="Calibri" pitchFamily="34" charset="0"/>
              </a:rPr>
              <a:t> of IMS (in TS 22.228): "</a:t>
            </a:r>
            <a:r>
              <a:rPr lang="en-US" sz="2200" i="1" dirty="0">
                <a:latin typeface="Calibri" pitchFamily="34" charset="0"/>
              </a:rPr>
              <a:t>The 3GPP UE shall make available for use by the </a:t>
            </a:r>
            <a:r>
              <a:rPr lang="en-US" sz="2200" i="1" dirty="0" err="1">
                <a:latin typeface="Calibri" pitchFamily="34" charset="0"/>
              </a:rPr>
              <a:t>WebRTC</a:t>
            </a:r>
            <a:r>
              <a:rPr lang="en-US" sz="2200" i="1" dirty="0">
                <a:latin typeface="Calibri" pitchFamily="34" charset="0"/>
              </a:rPr>
              <a:t> IMS client the codecs whose support is mandatory for the access technology being used to access IMS services</a:t>
            </a:r>
            <a:r>
              <a:rPr lang="en-US" sz="2200" dirty="0">
                <a:latin typeface="Calibri" pitchFamily="34" charset="0"/>
              </a:rPr>
              <a:t>" </a:t>
            </a:r>
            <a:endParaRPr lang="en-US" sz="2200" dirty="0" smtClean="0">
              <a:latin typeface="Calibri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</a:pPr>
            <a:r>
              <a:rPr lang="en-US" sz="2200" dirty="0">
                <a:latin typeface="Calibri" pitchFamily="34" charset="0"/>
              </a:rPr>
              <a:t>Editor's notes in </a:t>
            </a:r>
            <a:r>
              <a:rPr lang="en-US" sz="2200" dirty="0" smtClean="0">
                <a:latin typeface="Calibri" pitchFamily="34" charset="0"/>
              </a:rPr>
              <a:t>sub-clauses </a:t>
            </a:r>
            <a:r>
              <a:rPr lang="en-US" sz="2200" dirty="0">
                <a:latin typeface="Calibri" pitchFamily="34" charset="0"/>
              </a:rPr>
              <a:t>5C.2 and 5C.4 </a:t>
            </a:r>
            <a:r>
              <a:rPr lang="en-US" sz="2200" dirty="0" smtClean="0">
                <a:latin typeface="Calibri" pitchFamily="34" charset="0"/>
              </a:rPr>
              <a:t>addresses </a:t>
            </a:r>
            <a:r>
              <a:rPr lang="en-US" sz="2200" dirty="0">
                <a:latin typeface="Calibri" pitchFamily="34" charset="0"/>
              </a:rPr>
              <a:t>codec </a:t>
            </a:r>
            <a:r>
              <a:rPr lang="en-US" sz="2200" dirty="0" smtClean="0">
                <a:latin typeface="Calibri" pitchFamily="34" charset="0"/>
              </a:rPr>
              <a:t>issues </a:t>
            </a:r>
            <a:r>
              <a:rPr lang="en-US" sz="2200" dirty="0" smtClean="0">
                <a:latin typeface="Calibri" pitchFamily="34" charset="0"/>
              </a:rPr>
              <a:t>(including </a:t>
            </a:r>
            <a:r>
              <a:rPr lang="en-US" sz="2200" dirty="0">
                <a:latin typeface="Calibri" pitchFamily="34" charset="0"/>
              </a:rPr>
              <a:t>status of codecs in IETF draft that are not up to </a:t>
            </a:r>
            <a:r>
              <a:rPr lang="en-US" sz="2200" dirty="0" smtClean="0">
                <a:latin typeface="Calibri" pitchFamily="34" charset="0"/>
              </a:rPr>
              <a:t>date) which ignore any SA4 guidance as well </a:t>
            </a:r>
            <a:endParaRPr lang="en-US" sz="2200" dirty="0" smtClean="0">
              <a:latin typeface="Calibri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</a:pPr>
            <a:r>
              <a:rPr lang="en-US" sz="2200" dirty="0" smtClean="0">
                <a:latin typeface="Calibri" pitchFamily="34" charset="0"/>
              </a:rPr>
              <a:t>An LS is already sent from CT1 to SA4, to request guidance and clarifications on the use of Codecs</a:t>
            </a:r>
            <a:endParaRPr lang="en-US" sz="2200" dirty="0">
              <a:latin typeface="Calibri" pitchFamily="34" charset="0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en-US" sz="2200" dirty="0" smtClean="0">
              <a:latin typeface="Calibri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sz="2200" b="1" dirty="0" smtClean="0">
              <a:latin typeface="Calibri" pitchFamily="34" charset="0"/>
            </a:endParaRPr>
          </a:p>
        </p:txBody>
      </p:sp>
      <p:sp>
        <p:nvSpPr>
          <p:cNvPr id="3" name="Rectangle 8"/>
          <p:cNvSpPr txBox="1">
            <a:spLocks noChangeArrowheads="1"/>
          </p:cNvSpPr>
          <p:nvPr/>
        </p:nvSpPr>
        <p:spPr>
          <a:xfrm>
            <a:off x="603920" y="188640"/>
            <a:ext cx="8208590" cy="98425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The Issue</a:t>
            </a:r>
            <a:r>
              <a:rPr lang="en-US" sz="4000" dirty="0" smtClean="0">
                <a:latin typeface="Calibri" pitchFamily="34" charset="0"/>
              </a:rPr>
              <a:t> </a:t>
            </a:r>
            <a:endParaRPr lang="en-GB" sz="4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487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 txBox="1">
            <a:spLocks noChangeArrowheads="1"/>
          </p:cNvSpPr>
          <p:nvPr/>
        </p:nvSpPr>
        <p:spPr>
          <a:xfrm>
            <a:off x="603920" y="188640"/>
            <a:ext cx="8208590" cy="98425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Consequences</a:t>
            </a:r>
            <a:r>
              <a:rPr lang="en-US" sz="4000" dirty="0" smtClean="0">
                <a:latin typeface="Calibri" pitchFamily="34" charset="0"/>
              </a:rPr>
              <a:t> </a:t>
            </a:r>
            <a:endParaRPr lang="en-GB" sz="4000" dirty="0">
              <a:latin typeface="Calibri" pitchFamily="34" charset="0"/>
            </a:endParaRPr>
          </a:p>
        </p:txBody>
      </p:sp>
      <p:sp>
        <p:nvSpPr>
          <p:cNvPr id="4" name="Rectangle 11"/>
          <p:cNvSpPr txBox="1">
            <a:spLocks noChangeArrowheads="1"/>
          </p:cNvSpPr>
          <p:nvPr/>
        </p:nvSpPr>
        <p:spPr>
          <a:xfrm>
            <a:off x="392256" y="990601"/>
            <a:ext cx="8749480" cy="5562600"/>
          </a:xfrm>
          <a:prstGeom prst="rect">
            <a:avLst/>
          </a:prstGeom>
        </p:spPr>
        <p:txBody>
          <a:bodyPr/>
          <a:lstStyle>
            <a:lvl1pPr marL="193675" indent="-193675" algn="l" rtl="0" fontAlgn="base">
              <a:spcBef>
                <a:spcPct val="0"/>
              </a:spcBef>
              <a:spcAft>
                <a:spcPct val="50000"/>
              </a:spcAft>
              <a:buClr>
                <a:schemeClr val="tx2"/>
              </a:buClr>
              <a:buSzPct val="7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8350" indent="-285750" algn="l" rtl="0" fontAlgn="base">
              <a:spcBef>
                <a:spcPct val="0"/>
              </a:spcBef>
              <a:spcAft>
                <a:spcPct val="2500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187450" indent="-228600" algn="l" rtl="0" fontAlgn="base">
              <a:spcBef>
                <a:spcPct val="0"/>
              </a:spcBef>
              <a:spcAft>
                <a:spcPct val="25000"/>
              </a:spcAft>
              <a:buClr>
                <a:schemeClr val="tx1"/>
              </a:buClr>
              <a:buFont typeface="Helvetica 45 Light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3pPr>
            <a:lvl4pPr marL="160655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</a:pPr>
            <a:r>
              <a:rPr lang="en-US" sz="2200" dirty="0">
                <a:solidFill>
                  <a:srgbClr val="C00000"/>
                </a:solidFill>
                <a:latin typeface="Calibri" pitchFamily="34" charset="0"/>
              </a:rPr>
              <a:t>I</a:t>
            </a:r>
            <a:r>
              <a:rPr lang="en-US" sz="2200" dirty="0" smtClean="0">
                <a:solidFill>
                  <a:srgbClr val="C00000"/>
                </a:solidFill>
                <a:latin typeface="Calibri" pitchFamily="34" charset="0"/>
              </a:rPr>
              <a:t>f </a:t>
            </a:r>
            <a:r>
              <a:rPr lang="en-US" sz="2200" dirty="0" smtClean="0">
                <a:solidFill>
                  <a:srgbClr val="C00000"/>
                </a:solidFill>
                <a:latin typeface="Calibri" pitchFamily="34" charset="0"/>
              </a:rPr>
              <a:t>TS 24.371 "as is" is approved it may confuse the market about what codecs to implement. It may be understood that all codecs and media requirements from IETF </a:t>
            </a:r>
            <a:r>
              <a:rPr lang="en-US" sz="2200" dirty="0" err="1" smtClean="0">
                <a:solidFill>
                  <a:srgbClr val="C00000"/>
                </a:solidFill>
                <a:latin typeface="Calibri" pitchFamily="34" charset="0"/>
              </a:rPr>
              <a:t>WebRTC</a:t>
            </a:r>
            <a:r>
              <a:rPr lang="en-US" sz="22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200" dirty="0" smtClean="0">
                <a:solidFill>
                  <a:srgbClr val="C00000"/>
                </a:solidFill>
                <a:latin typeface="Calibri" pitchFamily="34" charset="0"/>
              </a:rPr>
              <a:t>specifications fully </a:t>
            </a:r>
            <a:r>
              <a:rPr lang="en-US" sz="2200" dirty="0" smtClean="0">
                <a:solidFill>
                  <a:srgbClr val="C00000"/>
                </a:solidFill>
                <a:latin typeface="Calibri" pitchFamily="34" charset="0"/>
              </a:rPr>
              <a:t>apply to 3GPP access. This may result in codecs and related media requirements (SDP, RTP…) </a:t>
            </a:r>
            <a:r>
              <a:rPr lang="en-US" sz="2200" dirty="0" smtClean="0">
                <a:solidFill>
                  <a:srgbClr val="C00000"/>
                </a:solidFill>
                <a:latin typeface="Calibri" pitchFamily="34" charset="0"/>
              </a:rPr>
              <a:t>being non </a:t>
            </a:r>
            <a:r>
              <a:rPr lang="en-US" sz="2200" dirty="0" smtClean="0">
                <a:solidFill>
                  <a:srgbClr val="C00000"/>
                </a:solidFill>
                <a:latin typeface="Calibri" pitchFamily="34" charset="0"/>
              </a:rPr>
              <a:t>compatible with 3GPP media requirements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</a:pPr>
            <a:r>
              <a:rPr lang="en-US" sz="2200" dirty="0" smtClean="0">
                <a:latin typeface="Calibri" pitchFamily="34" charset="0"/>
              </a:rPr>
              <a:t>Note : some text has been added to exclude codec </a:t>
            </a:r>
            <a:r>
              <a:rPr lang="en-US" sz="2200" dirty="0" smtClean="0">
                <a:latin typeface="Calibri" pitchFamily="34" charset="0"/>
              </a:rPr>
              <a:t>requirements, </a:t>
            </a:r>
            <a:r>
              <a:rPr lang="en-US" sz="2200" dirty="0" smtClean="0">
                <a:latin typeface="Calibri" pitchFamily="34" charset="0"/>
              </a:rPr>
              <a:t>but:</a:t>
            </a:r>
          </a:p>
          <a:p>
            <a:pPr marL="540000" lvl="1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en-US" dirty="0" smtClean="0">
                <a:latin typeface="Calibri" pitchFamily="34" charset="0"/>
              </a:rPr>
              <a:t>Media requirements are not only related to codecs but to all media handling functionalities (including RTP, SDP…) which are not part of this exclusion statement.</a:t>
            </a:r>
            <a:endParaRPr lang="en-US" dirty="0">
              <a:latin typeface="Calibri" pitchFamily="34" charset="0"/>
            </a:endParaRPr>
          </a:p>
          <a:p>
            <a:pPr marL="540000" lvl="1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en-US" dirty="0" smtClean="0">
                <a:latin typeface="Calibri" pitchFamily="34" charset="0"/>
              </a:rPr>
              <a:t>It does not apply to all relevant clauses </a:t>
            </a:r>
          </a:p>
          <a:p>
            <a:pPr marL="540000" lvl="1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en-US" dirty="0" smtClean="0">
                <a:latin typeface="Calibri" pitchFamily="34" charset="0"/>
              </a:rPr>
              <a:t>Some indirect references are still there </a:t>
            </a:r>
          </a:p>
          <a:p>
            <a:pPr marL="540000" lvl="1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en-US" dirty="0" smtClean="0">
                <a:latin typeface="Calibri" pitchFamily="34" charset="0"/>
              </a:rPr>
              <a:t>Example : clause 5F refers to draft-</a:t>
            </a:r>
            <a:r>
              <a:rPr lang="en-US" dirty="0" err="1" smtClean="0">
                <a:latin typeface="Calibri" pitchFamily="34" charset="0"/>
              </a:rPr>
              <a:t>ietf</a:t>
            </a:r>
            <a:r>
              <a:rPr lang="en-US" dirty="0" smtClean="0">
                <a:latin typeface="Calibri" pitchFamily="34" charset="0"/>
              </a:rPr>
              <a:t>-</a:t>
            </a:r>
            <a:r>
              <a:rPr lang="en-US" dirty="0" err="1" smtClean="0">
                <a:latin typeface="Calibri" pitchFamily="34" charset="0"/>
              </a:rPr>
              <a:t>rtcweb</a:t>
            </a:r>
            <a:r>
              <a:rPr lang="en-US" dirty="0" smtClean="0">
                <a:latin typeface="Calibri" pitchFamily="34" charset="0"/>
              </a:rPr>
              <a:t>-overview that refers to draft-</a:t>
            </a:r>
            <a:r>
              <a:rPr lang="en-US" dirty="0" err="1" smtClean="0">
                <a:latin typeface="Calibri" pitchFamily="34" charset="0"/>
              </a:rPr>
              <a:t>ietf</a:t>
            </a:r>
            <a:r>
              <a:rPr lang="en-US" dirty="0" smtClean="0">
                <a:latin typeface="Calibri" pitchFamily="34" charset="0"/>
              </a:rPr>
              <a:t>-</a:t>
            </a:r>
            <a:r>
              <a:rPr lang="en-US" dirty="0" err="1" smtClean="0">
                <a:latin typeface="Calibri" pitchFamily="34" charset="0"/>
              </a:rPr>
              <a:t>rtcweb</a:t>
            </a:r>
            <a:r>
              <a:rPr lang="en-US" dirty="0" smtClean="0">
                <a:latin typeface="Calibri" pitchFamily="34" charset="0"/>
              </a:rPr>
              <a:t>-audio that specifies re</a:t>
            </a:r>
            <a:r>
              <a:rPr lang="fr-FR" dirty="0" err="1" smtClean="0">
                <a:latin typeface="Calibri" pitchFamily="34" charset="0"/>
              </a:rPr>
              <a:t>quirements</a:t>
            </a:r>
            <a:r>
              <a:rPr lang="fr-FR" dirty="0" smtClean="0">
                <a:latin typeface="Calibri" pitchFamily="34" charset="0"/>
              </a:rPr>
              <a:t> on audio codecs</a:t>
            </a:r>
            <a:endParaRPr lang="en-US" dirty="0" smtClean="0">
              <a:latin typeface="Calibri" pitchFamily="34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 smtClean="0">
              <a:latin typeface="Calibri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sz="2200" dirty="0" smtClean="0">
              <a:latin typeface="Calibri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sz="2200" b="1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875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 txBox="1">
            <a:spLocks noChangeArrowheads="1"/>
          </p:cNvSpPr>
          <p:nvPr/>
        </p:nvSpPr>
        <p:spPr>
          <a:xfrm>
            <a:off x="603920" y="188640"/>
            <a:ext cx="8208590" cy="98425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Helvetica 65 Medium" pitchFamily="34" charset="0"/>
              </a:defRPr>
            </a:lvl9pPr>
          </a:lstStyle>
          <a:p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P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roposal</a:t>
            </a:r>
            <a:r>
              <a:rPr lang="en-US" sz="4000" dirty="0" smtClean="0">
                <a:latin typeface="Calibri" pitchFamily="34" charset="0"/>
              </a:rPr>
              <a:t> </a:t>
            </a:r>
            <a:endParaRPr lang="en-GB" sz="4000" dirty="0">
              <a:latin typeface="Calibri" pitchFamily="34" charset="0"/>
            </a:endParaRPr>
          </a:p>
        </p:txBody>
      </p:sp>
      <p:sp>
        <p:nvSpPr>
          <p:cNvPr id="4" name="Rectangle 11"/>
          <p:cNvSpPr txBox="1">
            <a:spLocks noChangeArrowheads="1"/>
          </p:cNvSpPr>
          <p:nvPr/>
        </p:nvSpPr>
        <p:spPr>
          <a:xfrm>
            <a:off x="593623" y="841403"/>
            <a:ext cx="8135069" cy="5254598"/>
          </a:xfrm>
          <a:prstGeom prst="rect">
            <a:avLst/>
          </a:prstGeom>
        </p:spPr>
        <p:txBody>
          <a:bodyPr/>
          <a:lstStyle>
            <a:lvl1pPr marL="193675" indent="-193675" algn="l" rtl="0" fontAlgn="base">
              <a:spcBef>
                <a:spcPct val="0"/>
              </a:spcBef>
              <a:spcAft>
                <a:spcPct val="50000"/>
              </a:spcAft>
              <a:buClr>
                <a:schemeClr val="tx2"/>
              </a:buClr>
              <a:buSzPct val="7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8350" indent="-285750" algn="l" rtl="0" fontAlgn="base">
              <a:spcBef>
                <a:spcPct val="0"/>
              </a:spcBef>
              <a:spcAft>
                <a:spcPct val="2500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187450" indent="-228600" algn="l" rtl="0" fontAlgn="base">
              <a:spcBef>
                <a:spcPct val="0"/>
              </a:spcBef>
              <a:spcAft>
                <a:spcPct val="25000"/>
              </a:spcAft>
              <a:buClr>
                <a:schemeClr val="tx1"/>
              </a:buClr>
              <a:buFont typeface="Helvetica 45 Light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3pPr>
            <a:lvl4pPr marL="160655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25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dirty="0" smtClean="0">
                <a:latin typeface="Calibri" pitchFamily="34" charset="0"/>
              </a:rPr>
              <a:t>We propose that: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buSzPct val="90000"/>
              <a:buFont typeface="+mj-lt"/>
              <a:buAutoNum type="arabicPeriod"/>
            </a:pPr>
            <a:r>
              <a:rPr lang="en-GB" dirty="0" smtClean="0">
                <a:latin typeface="Calibri" pitchFamily="34" charset="0"/>
              </a:rPr>
              <a:t>The approval of TS 24.371 is postponed for 1 TSG cycle (preferred).</a:t>
            </a:r>
            <a:r>
              <a:rPr lang="en-GB" dirty="0">
                <a:latin typeface="Calibri" pitchFamily="34" charset="0"/>
              </a:rPr>
              <a:t/>
            </a:r>
            <a:br>
              <a:rPr lang="en-GB" dirty="0">
                <a:latin typeface="Calibri" pitchFamily="34" charset="0"/>
              </a:rPr>
            </a:br>
            <a:r>
              <a:rPr lang="en-GB" sz="1800" dirty="0" smtClean="0">
                <a:latin typeface="Calibri" pitchFamily="34" charset="0"/>
              </a:rPr>
              <a:t>-To allow some time for SA4 to provide appropriate guidance on Codec usage.</a:t>
            </a:r>
            <a:br>
              <a:rPr lang="en-GB" sz="1800" dirty="0" smtClean="0">
                <a:latin typeface="Calibri" pitchFamily="34" charset="0"/>
              </a:rPr>
            </a:br>
            <a:r>
              <a:rPr lang="en-GB" sz="1800" dirty="0" smtClean="0">
                <a:latin typeface="Calibri" pitchFamily="34" charset="0"/>
              </a:rPr>
              <a:t>-The R12 completion of the TS is extended (proposed) until February/March 2015, to allow other specification work to complete.</a:t>
            </a:r>
            <a:br>
              <a:rPr lang="en-GB" sz="1800" dirty="0" smtClean="0">
                <a:latin typeface="Calibri" pitchFamily="34" charset="0"/>
              </a:rPr>
            </a:br>
            <a:r>
              <a:rPr lang="en-GB" sz="1800" dirty="0" smtClean="0">
                <a:latin typeface="Calibri" pitchFamily="34" charset="0"/>
              </a:rPr>
              <a:t/>
            </a:r>
            <a:br>
              <a:rPr lang="en-GB" sz="1800" dirty="0" smtClean="0">
                <a:latin typeface="Calibri" pitchFamily="34" charset="0"/>
              </a:rPr>
            </a:br>
            <a:r>
              <a:rPr lang="en-GB" sz="1800" dirty="0" smtClean="0">
                <a:solidFill>
                  <a:srgbClr val="C00000"/>
                </a:solidFill>
                <a:latin typeface="Calibri" pitchFamily="34" charset="0"/>
              </a:rPr>
              <a:t>If proposal 1 can not be agreed, then:                                    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buSzPct val="90000"/>
              <a:buFont typeface="+mj-lt"/>
              <a:buAutoNum type="arabicPeriod"/>
            </a:pPr>
            <a:r>
              <a:rPr lang="en-GB" sz="1800" dirty="0" smtClean="0">
                <a:latin typeface="Calibri" pitchFamily="34" charset="0"/>
              </a:rPr>
              <a:t>Approve a new CR against 24.371 (submitted to CT66 - CP140971), where simple editors notes are added to clarify that codec and media requirements will be provided by SA4.</a:t>
            </a:r>
            <a:endParaRPr lang="en-GB" dirty="0">
              <a:latin typeface="Calibri" pitchFamily="34" charset="0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 smtClean="0">
              <a:latin typeface="Calibri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sz="2200" dirty="0" smtClean="0">
              <a:latin typeface="Calibri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sz="2200" b="1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508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314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SMITH David IMT/OLN</dc:creator>
  <cp:lastModifiedBy>SMITH David IMT/OLN</cp:lastModifiedBy>
  <cp:revision>6</cp:revision>
  <dcterms:created xsi:type="dcterms:W3CDTF">2014-12-05T14:28:18Z</dcterms:created>
  <dcterms:modified xsi:type="dcterms:W3CDTF">2014-12-05T15:12:29Z</dcterms:modified>
</cp:coreProperties>
</file>