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875" r:id="rId2"/>
  </p:sldMasterIdLst>
  <p:notesMasterIdLst>
    <p:notesMasterId r:id="rId15"/>
  </p:notesMasterIdLst>
  <p:sldIdLst>
    <p:sldId id="281" r:id="rId3"/>
    <p:sldId id="278" r:id="rId4"/>
    <p:sldId id="282" r:id="rId5"/>
    <p:sldId id="279" r:id="rId6"/>
    <p:sldId id="287" r:id="rId7"/>
    <p:sldId id="285" r:id="rId8"/>
    <p:sldId id="273" r:id="rId9"/>
    <p:sldId id="274" r:id="rId10"/>
    <p:sldId id="277" r:id="rId11"/>
    <p:sldId id="271" r:id="rId12"/>
    <p:sldId id="286" r:id="rId13"/>
    <p:sldId id="268" r:id="rId1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1A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74" autoAdjust="0"/>
    <p:restoredTop sz="88314" autoAdjust="0"/>
  </p:normalViewPr>
  <p:slideViewPr>
    <p:cSldViewPr snapToGrid="0">
      <p:cViewPr>
        <p:scale>
          <a:sx n="70" d="100"/>
          <a:sy n="70" d="100"/>
        </p:scale>
        <p:origin x="-726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7" d="100"/>
          <a:sy n="77" d="100"/>
        </p:scale>
        <p:origin x="-1884" y="-84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7A44581-64DE-4943-B0CF-E64BD85715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Calibri" pitchFamily="34" charset="0"/>
            </a:endParaRPr>
          </a:p>
        </p:txBody>
      </p:sp>
      <p:sp>
        <p:nvSpPr>
          <p:cNvPr id="1843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1D6270-B96E-4740-8ADC-AB23020B7902}" type="slidenum">
              <a:rPr lang="en-GB" smtClean="0"/>
              <a:pPr/>
              <a:t>1</a:t>
            </a:fld>
            <a:endParaRPr lang="en-GB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4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3891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D04A23-2BAB-41BA-995C-B939F1643F36}" type="slidenum">
              <a:rPr lang="en-US" smtClean="0"/>
              <a:pPr/>
              <a:t>12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lvl="1">
              <a:defRPr/>
            </a:pPr>
            <a:r>
              <a:rPr lang="en-GB" b="1" dirty="0" smtClean="0"/>
              <a:t>The Voice challenge for LTE</a:t>
            </a:r>
            <a:endParaRPr lang="en-GB" dirty="0" smtClean="0"/>
          </a:p>
          <a:p>
            <a:pPr marL="0" lvl="1">
              <a:defRPr/>
            </a:pPr>
            <a:endParaRPr lang="en-GB" dirty="0" smtClean="0"/>
          </a:p>
          <a:p>
            <a:pPr marL="0" lvl="1">
              <a:defRPr/>
            </a:pPr>
            <a:r>
              <a:rPr lang="en-GB" dirty="0" smtClean="0"/>
              <a:t>LTE is an all-IP mobile network</a:t>
            </a:r>
          </a:p>
          <a:p>
            <a:pPr marL="358775" lvl="1" indent="-173038">
              <a:buFont typeface="Arial" pitchFamily="34" charset="0"/>
              <a:buChar char="•"/>
              <a:defRPr/>
            </a:pPr>
            <a:r>
              <a:rPr lang="en-GB" dirty="0" smtClean="0"/>
              <a:t>LTE does not support ‘traditional’ CS domain voice</a:t>
            </a:r>
          </a:p>
          <a:p>
            <a:pPr marL="358775" lvl="1" indent="-173038">
              <a:buFont typeface="Arial" pitchFamily="34" charset="0"/>
              <a:buChar char="•"/>
              <a:defRPr/>
            </a:pPr>
            <a:r>
              <a:rPr lang="en-GB" dirty="0" smtClean="0"/>
              <a:t>New Voice and SMS delivery are needed - Different potential solutions proposed</a:t>
            </a:r>
          </a:p>
          <a:p>
            <a:pPr marL="815975" lvl="2" indent="-173038">
              <a:buFont typeface="Arial" pitchFamily="34" charset="0"/>
              <a:buChar char="•"/>
              <a:defRPr/>
            </a:pPr>
            <a:r>
              <a:rPr lang="en-GB" dirty="0" smtClean="0"/>
              <a:t>CSFB, </a:t>
            </a:r>
            <a:r>
              <a:rPr lang="en-GB" dirty="0" err="1" smtClean="0"/>
              <a:t>VoLGA</a:t>
            </a:r>
            <a:r>
              <a:rPr lang="en-GB" dirty="0" smtClean="0"/>
              <a:t>, ‘One Voice’</a:t>
            </a:r>
          </a:p>
          <a:p>
            <a:pPr marL="0" lvl="1"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The risk – industry fragmentation</a:t>
            </a:r>
          </a:p>
          <a:p>
            <a:pPr marL="358775" lvl="1" indent="-173038" eaLnBrk="1" hangingPunct="1">
              <a:buFont typeface="Arial" pitchFamily="34" charset="0"/>
              <a:buChar char="•"/>
              <a:defRPr/>
            </a:pPr>
            <a:r>
              <a:rPr lang="en-GB" dirty="0" smtClean="0"/>
              <a:t>No common implementation impacts interoperability and roaming</a:t>
            </a:r>
          </a:p>
          <a:p>
            <a:pPr marL="358775" lvl="1" indent="-173038" eaLnBrk="1" hangingPunct="1">
              <a:buFont typeface="Arial" pitchFamily="34" charset="0"/>
              <a:buChar char="•"/>
              <a:defRPr/>
            </a:pPr>
            <a:r>
              <a:rPr lang="en-GB" dirty="0" smtClean="0"/>
              <a:t>Economies of scale  are lost - higher costs and reduced consumer choice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2048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DED9D7B-C193-4A47-8C08-62CED4A96D06}" type="slidenum">
              <a:rPr lang="en-US" smtClean="0"/>
              <a:pPr/>
              <a:t>2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4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GB" b="1" smtClean="0"/>
              <a:t>GSMA Voice over LTE (VoLTE)</a:t>
            </a:r>
          </a:p>
          <a:p>
            <a:endParaRPr lang="en-GB" smtClean="0"/>
          </a:p>
          <a:p>
            <a:r>
              <a:rPr lang="en-GB" smtClean="0"/>
              <a:t>Created VoLTE Task Force November 2009 </a:t>
            </a:r>
          </a:p>
          <a:p>
            <a:pPr marL="358775" lvl="1" indent="-173038">
              <a:buFontTx/>
              <a:buChar char="•"/>
            </a:pPr>
            <a:r>
              <a:rPr lang="en-GB" smtClean="0"/>
              <a:t>Operators signed up to create a single ‘target’ solution – IMS-based</a:t>
            </a:r>
          </a:p>
          <a:p>
            <a:endParaRPr lang="en-GB" smtClean="0"/>
          </a:p>
          <a:p>
            <a:r>
              <a:rPr lang="en-GB" smtClean="0"/>
              <a:t>VoLTE Task Force and One Voice collaboration</a:t>
            </a:r>
          </a:p>
          <a:p>
            <a:pPr marL="358775" lvl="1" indent="-173038">
              <a:buFontTx/>
              <a:buChar char="•"/>
            </a:pPr>
            <a:r>
              <a:rPr lang="en-GB" smtClean="0"/>
              <a:t>VoLTE adopted One Voice Profile of IMS SIP, 8</a:t>
            </a:r>
            <a:r>
              <a:rPr lang="en-GB" baseline="30000" smtClean="0"/>
              <a:t>th</a:t>
            </a:r>
            <a:r>
              <a:rPr lang="en-GB" smtClean="0"/>
              <a:t> January 2010</a:t>
            </a:r>
          </a:p>
          <a:p>
            <a:pPr marL="358775" lvl="1" indent="-173038">
              <a:buFontTx/>
              <a:buChar char="•"/>
            </a:pPr>
            <a:r>
              <a:rPr lang="en-GB" smtClean="0"/>
              <a:t>GSMA VoLTE initiative announced 15</a:t>
            </a:r>
            <a:r>
              <a:rPr lang="en-GB" baseline="30000" smtClean="0"/>
              <a:t>th</a:t>
            </a:r>
            <a:r>
              <a:rPr lang="en-GB" smtClean="0"/>
              <a:t> February 2010</a:t>
            </a:r>
          </a:p>
          <a:p>
            <a:endParaRPr lang="en-GB" smtClean="0"/>
          </a:p>
          <a:p>
            <a:r>
              <a:rPr lang="en-GB" smtClean="0"/>
              <a:t>One Voice closed, all future work through VoLTE initiative.</a:t>
            </a:r>
          </a:p>
          <a:p>
            <a:endParaRPr lang="en-GB" smtClean="0"/>
          </a:p>
        </p:txBody>
      </p:sp>
      <p:sp>
        <p:nvSpPr>
          <p:cNvPr id="2355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B03F29-B070-4140-875D-41C0E4C7FC8E}" type="slidenum">
              <a:rPr lang="en-US" smtClean="0"/>
              <a:pPr/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EB26FC1-62EC-483A-81EF-616872648C80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spcBef>
                <a:spcPct val="20000"/>
              </a:spcBef>
              <a:buClr>
                <a:srgbClr val="FF0000"/>
              </a:buClr>
            </a:pPr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27E7A15-892D-45FE-911E-DD6B60539353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20000"/>
              </a:spcBef>
              <a:buClr>
                <a:srgbClr val="FF0000"/>
              </a:buClr>
              <a:defRPr/>
            </a:pPr>
            <a:r>
              <a:rPr lang="en-GB" b="1" kern="0" dirty="0" smtClean="0"/>
              <a:t>UNI (User Network Interface)</a:t>
            </a:r>
          </a:p>
          <a:p>
            <a:pPr>
              <a:spcBef>
                <a:spcPct val="20000"/>
              </a:spcBef>
              <a:buClr>
                <a:srgbClr val="FF0000"/>
              </a:buClr>
              <a:defRPr/>
            </a:pPr>
            <a:endParaRPr lang="en-GB" kern="0" dirty="0" smtClean="0"/>
          </a:p>
          <a:p>
            <a:pPr>
              <a:spcBef>
                <a:spcPct val="20000"/>
              </a:spcBef>
              <a:buClr>
                <a:srgbClr val="FF0000"/>
              </a:buClr>
              <a:defRPr/>
            </a:pPr>
            <a:r>
              <a:rPr lang="en-GB" kern="0" dirty="0" smtClean="0"/>
              <a:t>Has to be commonly implemented  by all devices and networks</a:t>
            </a:r>
          </a:p>
          <a:p>
            <a:pPr>
              <a:spcBef>
                <a:spcPct val="20000"/>
              </a:spcBef>
              <a:buClr>
                <a:srgbClr val="FF0000"/>
              </a:buClr>
              <a:defRPr/>
            </a:pPr>
            <a:r>
              <a:rPr lang="en-GB" kern="0" dirty="0" smtClean="0"/>
              <a:t>differing implementations mean devices cannot be guaranteed to work across all  networks</a:t>
            </a:r>
          </a:p>
          <a:p>
            <a:pPr marL="0" lvl="1">
              <a:spcBef>
                <a:spcPct val="20000"/>
              </a:spcBef>
              <a:buClr>
                <a:srgbClr val="FF0000"/>
              </a:buClr>
              <a:defRPr/>
            </a:pPr>
            <a:endParaRPr lang="en-GB" kern="0" dirty="0" smtClean="0"/>
          </a:p>
          <a:p>
            <a:pPr marL="0" lvl="1">
              <a:spcBef>
                <a:spcPct val="20000"/>
              </a:spcBef>
              <a:buClr>
                <a:srgbClr val="FF0000"/>
              </a:buClr>
              <a:defRPr/>
            </a:pPr>
            <a:r>
              <a:rPr lang="en-GB" kern="0" dirty="0" smtClean="0"/>
              <a:t>Roaming no longer guaranteed</a:t>
            </a:r>
          </a:p>
          <a:p>
            <a:pPr marL="0" lvl="1">
              <a:spcBef>
                <a:spcPct val="20000"/>
              </a:spcBef>
              <a:buClr>
                <a:srgbClr val="FF0000"/>
              </a:buClr>
              <a:defRPr/>
            </a:pPr>
            <a:endParaRPr lang="en-GB" kern="0" dirty="0" smtClean="0"/>
          </a:p>
          <a:p>
            <a:pPr marL="0" lvl="1">
              <a:spcBef>
                <a:spcPct val="20000"/>
              </a:spcBef>
              <a:buClr>
                <a:srgbClr val="FF0000"/>
              </a:buClr>
              <a:defRPr/>
            </a:pPr>
            <a:r>
              <a:rPr lang="en-GB" kern="0" dirty="0" err="1" smtClean="0"/>
              <a:t>Framents</a:t>
            </a:r>
            <a:r>
              <a:rPr lang="en-GB" kern="0" dirty="0" smtClean="0"/>
              <a:t> global scale – higher costs for vendors due to more R&amp;D; higher cost of device to consumer due to reduced </a:t>
            </a:r>
            <a:r>
              <a:rPr lang="en-GB" kern="0" dirty="0" err="1" smtClean="0"/>
              <a:t>ammortisation</a:t>
            </a:r>
            <a:r>
              <a:rPr lang="en-GB" kern="0" dirty="0" smtClean="0"/>
              <a:t> of R&amp;D costs.</a:t>
            </a:r>
          </a:p>
          <a:p>
            <a:pPr>
              <a:spcBef>
                <a:spcPct val="20000"/>
              </a:spcBef>
              <a:buClr>
                <a:srgbClr val="FF0000"/>
              </a:buClr>
              <a:defRPr/>
            </a:pPr>
            <a:endParaRPr lang="en-GB" kern="0" dirty="0" smtClean="0"/>
          </a:p>
          <a:p>
            <a:pPr>
              <a:spcBef>
                <a:spcPct val="20000"/>
              </a:spcBef>
              <a:buClr>
                <a:srgbClr val="FF0000"/>
              </a:buClr>
              <a:defRPr/>
            </a:pPr>
            <a:r>
              <a:rPr lang="en-GB" kern="0" dirty="0" smtClean="0"/>
              <a:t>One Voice protocol profile  addresses these issues</a:t>
            </a:r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5632AFB-871E-4E6B-8BAD-A240642FE44D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20000"/>
              </a:spcBef>
              <a:buClr>
                <a:srgbClr val="CD0921"/>
              </a:buClr>
              <a:buSzPct val="50000"/>
              <a:defRPr/>
            </a:pPr>
            <a:r>
              <a:rPr lang="en-GB" kern="0" dirty="0" smtClean="0"/>
              <a:t>Interconnect Network </a:t>
            </a:r>
            <a:r>
              <a:rPr lang="en-GB" kern="0" dirty="0" err="1" smtClean="0"/>
              <a:t>Network</a:t>
            </a:r>
            <a:r>
              <a:rPr lang="en-GB" kern="0" dirty="0" smtClean="0"/>
              <a:t> Interface (</a:t>
            </a:r>
            <a:r>
              <a:rPr lang="en-GB" kern="0" dirty="0" err="1" smtClean="0"/>
              <a:t>i/c</a:t>
            </a:r>
            <a:r>
              <a:rPr lang="en-GB" kern="0" dirty="0" smtClean="0"/>
              <a:t> NNI)</a:t>
            </a:r>
          </a:p>
          <a:p>
            <a:pPr>
              <a:spcBef>
                <a:spcPct val="20000"/>
              </a:spcBef>
              <a:buClr>
                <a:srgbClr val="CD0921"/>
              </a:buClr>
              <a:buSzPct val="50000"/>
              <a:defRPr/>
            </a:pPr>
            <a:endParaRPr lang="en-GB" kern="0" dirty="0" smtClean="0"/>
          </a:p>
          <a:p>
            <a:pPr>
              <a:spcBef>
                <a:spcPct val="20000"/>
              </a:spcBef>
              <a:buClr>
                <a:srgbClr val="CD0921"/>
              </a:buClr>
              <a:buSzPct val="50000"/>
              <a:defRPr/>
            </a:pPr>
            <a:r>
              <a:rPr lang="en-GB" kern="0" dirty="0" smtClean="0"/>
              <a:t>Essential for end-to-end call connectivity</a:t>
            </a:r>
          </a:p>
          <a:p>
            <a:pPr>
              <a:spcBef>
                <a:spcPct val="20000"/>
              </a:spcBef>
              <a:buClr>
                <a:srgbClr val="CD0921"/>
              </a:buClr>
              <a:buSzPct val="50000"/>
              <a:defRPr/>
            </a:pPr>
            <a:endParaRPr lang="en-GB" kern="0" dirty="0" smtClean="0"/>
          </a:p>
          <a:p>
            <a:pPr>
              <a:spcBef>
                <a:spcPct val="20000"/>
              </a:spcBef>
              <a:buClr>
                <a:srgbClr val="CD0921"/>
              </a:buClr>
              <a:buSzPct val="50000"/>
              <a:defRPr/>
            </a:pPr>
            <a:r>
              <a:rPr lang="en-GB" kern="0" dirty="0" smtClean="0"/>
              <a:t>Requires common functionality in all IMS implementations</a:t>
            </a:r>
          </a:p>
          <a:p>
            <a:pPr>
              <a:spcBef>
                <a:spcPct val="20000"/>
              </a:spcBef>
              <a:buClr>
                <a:srgbClr val="CD0921"/>
              </a:buClr>
              <a:buSzPct val="50000"/>
              <a:defRPr/>
            </a:pPr>
            <a:endParaRPr lang="en-GB" kern="0" dirty="0" smtClean="0"/>
          </a:p>
          <a:p>
            <a:pPr>
              <a:spcBef>
                <a:spcPct val="20000"/>
              </a:spcBef>
              <a:buClr>
                <a:srgbClr val="CD0921"/>
              </a:buClr>
              <a:buSzPct val="50000"/>
              <a:defRPr/>
            </a:pPr>
            <a:r>
              <a:rPr lang="en-GB" kern="0" dirty="0" smtClean="0"/>
              <a:t>Requires common implementation of IMS protocols as Voice calls leave one network domain headed for another</a:t>
            </a:r>
          </a:p>
          <a:p>
            <a:pPr>
              <a:spcBef>
                <a:spcPct val="20000"/>
              </a:spcBef>
              <a:buClr>
                <a:srgbClr val="CD0921"/>
              </a:buClr>
              <a:buSzPct val="50000"/>
              <a:defRPr/>
            </a:pPr>
            <a:endParaRPr lang="en-GB" kern="0" dirty="0" smtClean="0"/>
          </a:p>
          <a:p>
            <a:pPr>
              <a:spcBef>
                <a:spcPct val="20000"/>
              </a:spcBef>
              <a:buClr>
                <a:srgbClr val="CD0921"/>
              </a:buClr>
              <a:buSzPct val="50000"/>
              <a:defRPr/>
            </a:pPr>
            <a:r>
              <a:rPr lang="en-GB" kern="0" dirty="0" smtClean="0"/>
              <a:t>Differing </a:t>
            </a:r>
            <a:r>
              <a:rPr lang="en-GB" kern="0" dirty="0" err="1" smtClean="0"/>
              <a:t>i/c</a:t>
            </a:r>
            <a:r>
              <a:rPr lang="en-GB" kern="0" dirty="0" smtClean="0"/>
              <a:t> NNI implementation creates need for expensive interworking functionality – barrier to establishing connectivity</a:t>
            </a:r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399A0C0-A0DB-45F2-AF6F-BF1CCAAA995D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CD0921"/>
              </a:buClr>
              <a:buSzPct val="50000"/>
              <a:defRPr/>
            </a:pPr>
            <a:r>
              <a:rPr lang="en-GB" b="1" dirty="0" smtClean="0"/>
              <a:t>Roaming – how it will work</a:t>
            </a:r>
            <a:endParaRPr lang="en-GB" b="1" kern="0" dirty="0" smtClean="0"/>
          </a:p>
          <a:p>
            <a:pPr marL="342900" indent="-342900">
              <a:spcBef>
                <a:spcPct val="20000"/>
              </a:spcBef>
              <a:buClr>
                <a:srgbClr val="CD0921"/>
              </a:buClr>
              <a:buSzPct val="50000"/>
              <a:defRPr/>
            </a:pPr>
            <a:endParaRPr lang="en-GB" kern="0" dirty="0" smtClean="0"/>
          </a:p>
          <a:p>
            <a:pPr marL="342900" indent="-342900">
              <a:spcBef>
                <a:spcPct val="20000"/>
              </a:spcBef>
              <a:buClr>
                <a:srgbClr val="CD0921"/>
              </a:buClr>
              <a:buSzPct val="50000"/>
              <a:defRPr/>
            </a:pPr>
            <a:r>
              <a:rPr lang="en-GB" kern="0" dirty="0" smtClean="0"/>
              <a:t>Define functional split between HPLMN and VPLMN</a:t>
            </a:r>
          </a:p>
          <a:p>
            <a:pPr marL="0" lvl="1">
              <a:spcBef>
                <a:spcPct val="20000"/>
              </a:spcBef>
              <a:buClr>
                <a:srgbClr val="CD0921"/>
              </a:buClr>
              <a:buSzPct val="50000"/>
              <a:defRPr/>
            </a:pPr>
            <a:endParaRPr lang="en-GB" kern="0" dirty="0" smtClean="0"/>
          </a:p>
          <a:p>
            <a:pPr marL="0" lvl="1">
              <a:spcBef>
                <a:spcPct val="20000"/>
              </a:spcBef>
              <a:buClr>
                <a:srgbClr val="CD0921"/>
              </a:buClr>
              <a:buSzPct val="50000"/>
              <a:defRPr/>
            </a:pPr>
            <a:r>
              <a:rPr lang="en-GB" kern="0" dirty="0" smtClean="0"/>
              <a:t>3GPP has different options for this split – </a:t>
            </a:r>
            <a:r>
              <a:rPr lang="en-GB" kern="0" dirty="0" err="1" smtClean="0"/>
              <a:t>VoLTE</a:t>
            </a:r>
            <a:r>
              <a:rPr lang="en-GB" kern="0" dirty="0" smtClean="0"/>
              <a:t> will select one option.</a:t>
            </a:r>
          </a:p>
          <a:p>
            <a:pPr>
              <a:spcBef>
                <a:spcPct val="20000"/>
              </a:spcBef>
              <a:buClr>
                <a:srgbClr val="CD0921"/>
              </a:buClr>
              <a:buSzPct val="50000"/>
              <a:defRPr/>
            </a:pPr>
            <a:endParaRPr lang="en-GB" kern="0" dirty="0" smtClean="0"/>
          </a:p>
          <a:p>
            <a:pPr>
              <a:spcBef>
                <a:spcPct val="20000"/>
              </a:spcBef>
              <a:buClr>
                <a:srgbClr val="CD0921"/>
              </a:buClr>
              <a:buSzPct val="50000"/>
              <a:defRPr/>
            </a:pPr>
            <a:r>
              <a:rPr lang="en-GB" kern="0" dirty="0" smtClean="0"/>
              <a:t>Once functional split is defined, define the roaming NNI</a:t>
            </a:r>
          </a:p>
          <a:p>
            <a:pPr marL="0" lvl="1">
              <a:spcBef>
                <a:spcPct val="20000"/>
              </a:spcBef>
              <a:buClr>
                <a:srgbClr val="CD0921"/>
              </a:buClr>
              <a:buSzPct val="50000"/>
              <a:defRPr/>
            </a:pPr>
            <a:r>
              <a:rPr lang="en-GB" kern="0" dirty="0" smtClean="0"/>
              <a:t>interface between the network a customer usually is within (their Home Network) and the network they are currently using (Visited Network)</a:t>
            </a:r>
          </a:p>
          <a:p>
            <a:pPr marL="342900" indent="-342900">
              <a:spcBef>
                <a:spcPct val="20000"/>
              </a:spcBef>
              <a:buClr>
                <a:srgbClr val="CD0921"/>
              </a:buClr>
              <a:buSzPct val="50000"/>
              <a:defRPr/>
            </a:pPr>
            <a:endParaRPr lang="en-GB" kern="0" dirty="0" smtClean="0"/>
          </a:p>
          <a:p>
            <a:pPr marL="342900" indent="-342900">
              <a:spcBef>
                <a:spcPct val="20000"/>
              </a:spcBef>
              <a:buClr>
                <a:srgbClr val="CD0921"/>
              </a:buClr>
              <a:buSzPct val="50000"/>
              <a:defRPr/>
            </a:pPr>
            <a:r>
              <a:rPr lang="en-GB" kern="0" dirty="0" smtClean="0"/>
              <a:t>Roaming NNI needs to be common to all networks to enable roaming service.</a:t>
            </a:r>
          </a:p>
          <a:p>
            <a:pPr marL="342900" indent="-342900">
              <a:spcBef>
                <a:spcPct val="20000"/>
              </a:spcBef>
              <a:buClr>
                <a:srgbClr val="CD0921"/>
              </a:buClr>
              <a:buSzPct val="50000"/>
              <a:defRPr/>
            </a:pPr>
            <a:endParaRPr lang="en-GB" kern="0" dirty="0" smtClean="0"/>
          </a:p>
          <a:p>
            <a:pPr marL="342900" indent="-342900">
              <a:spcBef>
                <a:spcPct val="20000"/>
              </a:spcBef>
              <a:buClr>
                <a:srgbClr val="CD0921"/>
              </a:buClr>
              <a:buSzPct val="50000"/>
              <a:defRPr/>
            </a:pPr>
            <a:r>
              <a:rPr lang="en-GB" kern="0" dirty="0" smtClean="0"/>
              <a:t>Also need to define emergency call service for roaming customers</a:t>
            </a:r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GB" dirty="0" smtClean="0"/>
              <a:t>Technical work underway in GSMA Working Groups</a:t>
            </a: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Other areas to address – </a:t>
            </a:r>
          </a:p>
          <a:p>
            <a:pPr marL="363538" indent="-363538">
              <a:buFont typeface="Arial" pitchFamily="34" charset="0"/>
              <a:buChar char="•"/>
              <a:defRPr/>
            </a:pPr>
            <a:r>
              <a:rPr lang="en-GB" dirty="0" smtClean="0"/>
              <a:t>inter-network charging </a:t>
            </a:r>
          </a:p>
          <a:p>
            <a:pPr marL="363538" indent="-363538">
              <a:buFont typeface="Arial" pitchFamily="34" charset="0"/>
              <a:buChar char="•"/>
              <a:defRPr/>
            </a:pPr>
            <a:r>
              <a:rPr lang="en-GB" dirty="0" smtClean="0"/>
              <a:t>interoperability with existing systems, </a:t>
            </a:r>
          </a:p>
          <a:p>
            <a:pPr marL="363538" indent="-363538">
              <a:buFont typeface="Arial" pitchFamily="34" charset="0"/>
              <a:buChar char="•"/>
              <a:defRPr/>
            </a:pPr>
            <a:r>
              <a:rPr lang="en-GB" dirty="0" smtClean="0"/>
              <a:t>handover from IMS to CS domain</a:t>
            </a:r>
          </a:p>
          <a:p>
            <a:pPr marL="363538" indent="-363538">
              <a:buFont typeface="Arial" pitchFamily="34" charset="0"/>
              <a:buChar char="•"/>
              <a:defRPr/>
            </a:pPr>
            <a:r>
              <a:rPr lang="en-GB" dirty="0" smtClean="0"/>
              <a:t>Interconnectivity models</a:t>
            </a:r>
          </a:p>
          <a:p>
            <a:pPr>
              <a:defRPr/>
            </a:pPr>
            <a:r>
              <a:rPr lang="en-GB" dirty="0" smtClean="0"/>
              <a:t>GSMA Working Groups host expertise in all of these areas</a:t>
            </a: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GSMA </a:t>
            </a:r>
            <a:r>
              <a:rPr lang="en-GB" dirty="0" err="1" smtClean="0"/>
              <a:t>VoLTE</a:t>
            </a:r>
            <a:r>
              <a:rPr lang="en-GB" dirty="0" smtClean="0"/>
              <a:t> will work with industry bodies for overall solution – 3GPP, NGMN Alliance, IMTC, GCF, PTCRB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3481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79CD742-D709-4E4F-A8BF-70A5A3FD3109}" type="slidenum">
              <a:rPr lang="en-US" smtClean="0"/>
              <a:pPr/>
              <a:t>10</a:t>
            </a:fld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DE166B5-90B2-45A3-BFF6-12B259E71F83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495800" y="2057400"/>
            <a:ext cx="4572000" cy="1317625"/>
          </a:xfrm>
        </p:spPr>
        <p:txBody>
          <a:bodyPr/>
          <a:lstStyle>
            <a:lvl1pPr algn="r">
              <a:defRPr sz="2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495800" y="3429000"/>
            <a:ext cx="4572000" cy="457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1600">
                <a:solidFill>
                  <a:srgbClr val="FF0000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90600"/>
            <a:ext cx="2057400" cy="5257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90600"/>
            <a:ext cx="6019800" cy="5257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11"/>
          <p:cNvSpPr>
            <a:spLocks noChangeShapeType="1"/>
          </p:cNvSpPr>
          <p:nvPr/>
        </p:nvSpPr>
        <p:spPr bwMode="auto">
          <a:xfrm>
            <a:off x="457200" y="5715000"/>
            <a:ext cx="8686800" cy="0"/>
          </a:xfrm>
          <a:prstGeom prst="line">
            <a:avLst/>
          </a:prstGeom>
          <a:noFill/>
          <a:ln w="47625">
            <a:solidFill>
              <a:srgbClr val="CD092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GB" dirty="0"/>
          </a:p>
        </p:txBody>
      </p:sp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428625" y="6259513"/>
            <a:ext cx="64008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4">
            <a:spAutoFit/>
          </a:bodyPr>
          <a:lstStyle/>
          <a:p>
            <a:pPr>
              <a:spcBef>
                <a:spcPts val="0"/>
              </a:spcBef>
              <a:defRPr/>
            </a:pPr>
            <a:r>
              <a:rPr lang="en-GB" sz="800" dirty="0">
                <a:solidFill>
                  <a:schemeClr val="bg1"/>
                </a:solidFill>
                <a:latin typeface="Frutiger LT Com 77 Black Cn" pitchFamily="34" charset="0"/>
              </a:rPr>
              <a:t>© GSM Association 2010</a:t>
            </a:r>
          </a:p>
          <a:p>
            <a:pPr>
              <a:spcBef>
                <a:spcPts val="0"/>
              </a:spcBef>
              <a:defRPr/>
            </a:pPr>
            <a:endParaRPr lang="en-US" sz="800" dirty="0">
              <a:solidFill>
                <a:schemeClr val="bg1"/>
              </a:solidFill>
              <a:latin typeface="Frutiger LT Com 77 Black Cn" pitchFamily="34" charset="0"/>
            </a:endParaRPr>
          </a:p>
          <a:p>
            <a:pPr>
              <a:spcBef>
                <a:spcPts val="0"/>
              </a:spcBef>
              <a:defRPr/>
            </a:pPr>
            <a:endParaRPr lang="en-US" sz="800" dirty="0">
              <a:solidFill>
                <a:schemeClr val="bg1"/>
              </a:solidFill>
              <a:latin typeface="Frutiger LT Com 77 Black Cn" pitchFamily="34" charset="0"/>
            </a:endParaRPr>
          </a:p>
        </p:txBody>
      </p:sp>
      <p:pic>
        <p:nvPicPr>
          <p:cNvPr id="5" name="Picture 3" descr="bicycell.jpg"/>
          <p:cNvPicPr>
            <a:picLocks noChangeAspect="1"/>
          </p:cNvPicPr>
          <p:nvPr/>
        </p:nvPicPr>
        <p:blipFill>
          <a:blip r:embed="rId3"/>
          <a:srcRect b="41676"/>
          <a:stretch>
            <a:fillRect/>
          </a:stretch>
        </p:blipFill>
        <p:spPr bwMode="auto">
          <a:xfrm>
            <a:off x="0" y="0"/>
            <a:ext cx="9144000" cy="400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gsma_logo+glow.png"/>
          <p:cNvPicPr>
            <a:picLocks noChangeAspect="1"/>
          </p:cNvPicPr>
          <p:nvPr/>
        </p:nvPicPr>
        <p:blipFill>
          <a:blip r:embed="rId4"/>
          <a:srcRect t="6253"/>
          <a:stretch>
            <a:fillRect/>
          </a:stretch>
        </p:blipFill>
        <p:spPr bwMode="auto">
          <a:xfrm>
            <a:off x="8072438" y="0"/>
            <a:ext cx="785812" cy="72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28596" y="5375295"/>
            <a:ext cx="8215370" cy="792162"/>
          </a:xfrm>
          <a:prstGeom prst="rect">
            <a:avLst/>
          </a:prstGeom>
        </p:spPr>
        <p:txBody>
          <a:bodyPr lIns="9144"/>
          <a:lstStyle>
            <a:lvl1pPr marL="0" indent="0" algn="l">
              <a:buFont typeface="Wingdings 2" pitchFamily="18" charset="2"/>
              <a:buNone/>
              <a:defRPr sz="2800" b="0" baseline="0">
                <a:solidFill>
                  <a:schemeClr val="bg1"/>
                </a:solidFill>
                <a:latin typeface="Frutiger LT Com 78 Black Cn It" pitchFamily="34" charset="0"/>
                <a:ea typeface="Cambria Math" pitchFamily="18" charset="0"/>
                <a:cs typeface="Latha" pitchFamily="2"/>
              </a:defRPr>
            </a:lvl1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7"/>
          <p:cNvSpPr>
            <a:spLocks noChangeShapeType="1"/>
          </p:cNvSpPr>
          <p:nvPr/>
        </p:nvSpPr>
        <p:spPr bwMode="auto">
          <a:xfrm>
            <a:off x="285750" y="785813"/>
            <a:ext cx="8858250" cy="0"/>
          </a:xfrm>
          <a:prstGeom prst="line">
            <a:avLst/>
          </a:prstGeom>
          <a:noFill/>
          <a:ln w="47625">
            <a:solidFill>
              <a:srgbClr val="CD092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285750" y="6570663"/>
            <a:ext cx="1428750" cy="215900"/>
          </a:xfrm>
          <a:prstGeom prst="rect">
            <a:avLst/>
          </a:prstGeom>
          <a:noFill/>
        </p:spPr>
        <p:txBody>
          <a:bodyPr lIns="9144">
            <a:spAutoFit/>
          </a:bodyPr>
          <a:lstStyle/>
          <a:p>
            <a:pPr>
              <a:defRPr/>
            </a:pPr>
            <a:r>
              <a:rPr lang="en-GB" sz="800" dirty="0">
                <a:solidFill>
                  <a:schemeClr val="accent3"/>
                </a:solidFill>
                <a:latin typeface="Frutiger LT Com 57 Condensed" pitchFamily="34" charset="0"/>
              </a:rPr>
              <a:t>© GSM Association 2010</a:t>
            </a:r>
          </a:p>
        </p:txBody>
      </p:sp>
      <p:pic>
        <p:nvPicPr>
          <p:cNvPr id="6" name="Picture 3" descr="gsma_logo+glow.png"/>
          <p:cNvPicPr>
            <a:picLocks noChangeAspect="1"/>
          </p:cNvPicPr>
          <p:nvPr/>
        </p:nvPicPr>
        <p:blipFill>
          <a:blip r:embed="rId2"/>
          <a:srcRect t="6253"/>
          <a:stretch>
            <a:fillRect/>
          </a:stretch>
        </p:blipFill>
        <p:spPr bwMode="auto">
          <a:xfrm>
            <a:off x="8072438" y="0"/>
            <a:ext cx="785812" cy="72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7500990" cy="380981"/>
          </a:xfrm>
          <a:prstGeom prst="rect">
            <a:avLst/>
          </a:prstGeom>
          <a:noFill/>
        </p:spPr>
        <p:txBody>
          <a:bodyPr lIns="9144" rIns="9144"/>
          <a:lstStyle>
            <a:lvl1pPr>
              <a:defRPr sz="3200" baseline="0">
                <a:solidFill>
                  <a:schemeClr val="accent3"/>
                </a:solidFill>
                <a:latin typeface="Frutiger LT Com 57 Condensed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857232"/>
            <a:ext cx="8553480" cy="5000660"/>
          </a:xfrm>
          <a:prstGeom prst="rect">
            <a:avLst/>
          </a:prstGeom>
        </p:spPr>
        <p:txBody>
          <a:bodyPr/>
          <a:lstStyle>
            <a:lvl1pPr marL="233363" indent="-233363">
              <a:buSzPct val="75000"/>
              <a:buFont typeface="Wingdings 2" pitchFamily="18" charset="2"/>
              <a:buChar char=""/>
              <a:defRPr baseline="0">
                <a:solidFill>
                  <a:schemeClr val="bg1"/>
                </a:solidFill>
                <a:latin typeface="Frutiger LT Com 77 Black Cn" pitchFamily="34" charset="0"/>
                <a:cs typeface="Shruti" pitchFamily="2"/>
              </a:defRPr>
            </a:lvl1pPr>
            <a:lvl2pPr marL="625475" indent="-168275">
              <a:buSzPct val="90000"/>
              <a:buFont typeface="Wingdings" pitchFamily="2" charset="2"/>
              <a:buChar char="§"/>
              <a:defRPr sz="1800" baseline="0">
                <a:solidFill>
                  <a:schemeClr val="bg1"/>
                </a:solidFill>
                <a:latin typeface="Frutiger LT Com 67 Bold Cn" pitchFamily="34" charset="0"/>
                <a:cs typeface="Shruti" pitchFamily="2"/>
              </a:defRPr>
            </a:lvl2pPr>
            <a:lvl3pPr marL="1082675" indent="-168275">
              <a:buSzPct val="90000"/>
              <a:buFont typeface="Wingdings" pitchFamily="2" charset="2"/>
              <a:buChar char="§"/>
              <a:tabLst/>
              <a:defRPr sz="1800" baseline="0">
                <a:solidFill>
                  <a:schemeClr val="accent3"/>
                </a:solidFill>
                <a:latin typeface="Frutiger LT Com 67 Bold Cn" pitchFamily="34" charset="0"/>
                <a:cs typeface="Shruti" pitchFamily="2"/>
              </a:defRPr>
            </a:lvl3pPr>
            <a:lvl4pPr marL="1539875" indent="-168275">
              <a:buSzPct val="90000"/>
              <a:buFont typeface="Wingdings" pitchFamily="2" charset="2"/>
              <a:buChar char="§"/>
              <a:defRPr sz="1800" baseline="0">
                <a:solidFill>
                  <a:schemeClr val="accent2"/>
                </a:solidFill>
                <a:latin typeface="Frutiger LT Com 67 Bold Cn" pitchFamily="34" charset="0"/>
                <a:cs typeface="Shruti" pitchFamily="2"/>
              </a:defRPr>
            </a:lvl4pPr>
            <a:lvl5pPr marL="1941513" indent="-112713">
              <a:buSzPct val="90000"/>
              <a:buFont typeface="Wingdings" pitchFamily="2" charset="2"/>
              <a:buChar char="§"/>
              <a:defRPr sz="1800" baseline="0">
                <a:solidFill>
                  <a:schemeClr val="bg2"/>
                </a:solidFill>
                <a:latin typeface="Frutiger LT Com 67 Bold Cn" pitchFamily="34" charset="0"/>
                <a:cs typeface="Shruti" pitchFamily="2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8458200" y="6537325"/>
            <a:ext cx="685800" cy="320675"/>
          </a:xfrm>
          <a:prstGeom prst="rect">
            <a:avLst/>
          </a:prstGeom>
        </p:spPr>
        <p:txBody>
          <a:bodyPr/>
          <a:lstStyle>
            <a:lvl1pPr algn="r">
              <a:defRPr sz="1400">
                <a:solidFill>
                  <a:schemeClr val="bg1"/>
                </a:solidFill>
                <a:latin typeface="Frutiger LT Com 57 Condensed"/>
                <a:cs typeface="Arial" charset="0"/>
              </a:defRPr>
            </a:lvl1pPr>
          </a:lstStyle>
          <a:p>
            <a:pPr>
              <a:defRPr/>
            </a:pPr>
            <a:fld id="{4E08FBF0-FECF-4EF9-8C49-153BE6B46A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990600"/>
            <a:ext cx="5257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79" r:id="rId2"/>
    <p:sldLayoutId id="2147483880" r:id="rId3"/>
    <p:sldLayoutId id="2147483881" r:id="rId4"/>
    <p:sldLayoutId id="2147483882" r:id="rId5"/>
    <p:sldLayoutId id="2147483883" r:id="rId6"/>
    <p:sldLayoutId id="2147483884" r:id="rId7"/>
    <p:sldLayoutId id="2147483885" r:id="rId8"/>
    <p:sldLayoutId id="2147483886" r:id="rId9"/>
    <p:sldLayoutId id="2147483887" r:id="rId10"/>
    <p:sldLayoutId id="2147483888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FF0000"/>
        </a:buClr>
        <a:buFont typeface="Wingdings" pitchFamily="2" charset="2"/>
        <a:buChar char="§"/>
        <a:defRPr sz="28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FF0000"/>
        </a:buClr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FF0000"/>
        </a:buClr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FF0000"/>
        </a:buClr>
        <a:buChar char="–"/>
        <a:defRPr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FF0000"/>
        </a:buClr>
        <a:buChar char="»"/>
        <a:defRPr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FF0000"/>
        </a:buClr>
        <a:buChar char="»"/>
        <a:defRPr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FF0000"/>
        </a:buClr>
        <a:buChar char="»"/>
        <a:defRPr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FF0000"/>
        </a:buClr>
        <a:buChar char="»"/>
        <a:defRPr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FF0000"/>
        </a:buClr>
        <a:buChar char="»"/>
        <a:defRPr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90" r:id="rId1"/>
    <p:sldLayoutId id="2147483891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ea typeface="ＭＳ Ｐゴシック" pitchFamily="-106" charset="-128"/>
          <a:cs typeface="ＭＳ Ｐゴシック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ea typeface="ＭＳ Ｐゴシック" pitchFamily="-106" charset="-128"/>
          <a:cs typeface="ＭＳ Ｐゴシック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ea typeface="ＭＳ Ｐゴシック" pitchFamily="-106" charset="-128"/>
          <a:cs typeface="ＭＳ Ｐゴシック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ea typeface="ＭＳ Ｐゴシック" pitchFamily="-106" charset="-128"/>
          <a:cs typeface="ＭＳ Ｐゴシック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ea typeface="ＭＳ Ｐゴシック" pitchFamily="-106" charset="-128"/>
          <a:cs typeface="ＭＳ Ｐゴシック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CD0921"/>
        </a:buClr>
        <a:buSzPct val="50000"/>
        <a:buFont typeface="Wingdings 2" pitchFamily="18" charset="2"/>
        <a:buChar char="¢"/>
        <a:defRPr sz="2000">
          <a:solidFill>
            <a:schemeClr val="tx1"/>
          </a:solidFill>
          <a:latin typeface="Arial" charset="0"/>
          <a:ea typeface="ＭＳ Ｐゴシック" pitchFamily="-106" charset="-128"/>
          <a:cs typeface="ＭＳ Ｐゴシック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D0921"/>
        </a:buClr>
        <a:buSzPct val="50000"/>
        <a:buChar char="–"/>
        <a:defRPr sz="2800">
          <a:solidFill>
            <a:schemeClr val="tx1"/>
          </a:solidFill>
          <a:latin typeface="Arial" charset="0"/>
          <a:ea typeface="ＭＳ Ｐゴシック" pitchFamily="-106" charset="-128"/>
          <a:cs typeface="ＭＳ Ｐゴシック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CD0921"/>
        </a:buClr>
        <a:buSzPct val="50000"/>
        <a:buChar char="•"/>
        <a:defRPr sz="1600">
          <a:solidFill>
            <a:schemeClr val="tx1"/>
          </a:solidFill>
          <a:latin typeface="Arial" charset="0"/>
          <a:ea typeface="ＭＳ Ｐゴシック" pitchFamily="-106" charset="-128"/>
          <a:cs typeface="ＭＳ Ｐゴシック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D0921"/>
        </a:buClr>
        <a:buSzPct val="50000"/>
        <a:buChar char="–"/>
        <a:defRPr sz="1600">
          <a:solidFill>
            <a:schemeClr val="tx1"/>
          </a:solidFill>
          <a:latin typeface="Arial" charset="0"/>
          <a:ea typeface="ＭＳ Ｐゴシック" pitchFamily="-106" charset="-128"/>
          <a:cs typeface="ＭＳ Ｐゴシック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CD0921"/>
        </a:buClr>
        <a:buSzPct val="50000"/>
        <a:buChar char="»"/>
        <a:defRPr sz="1400">
          <a:solidFill>
            <a:schemeClr val="tx1"/>
          </a:solidFill>
          <a:latin typeface="Arial" charset="0"/>
          <a:ea typeface="ＭＳ Ｐゴシック" pitchFamily="-106" charset="-128"/>
          <a:cs typeface="ＭＳ Ｐゴシック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CD0921"/>
        </a:buClr>
        <a:buSzPct val="50000"/>
        <a:buChar char="»"/>
        <a:defRPr sz="14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CD0921"/>
        </a:buClr>
        <a:buSzPct val="50000"/>
        <a:buChar char="»"/>
        <a:defRPr sz="14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CD0921"/>
        </a:buClr>
        <a:buSzPct val="50000"/>
        <a:buChar char="»"/>
        <a:defRPr sz="14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CD0921"/>
        </a:buClr>
        <a:buSzPct val="50000"/>
        <a:buChar char="»"/>
        <a:defRPr sz="14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4.png"/><Relationship Id="rId18" Type="http://schemas.openxmlformats.org/officeDocument/2006/relationships/image" Target="../media/image28.png"/><Relationship Id="rId26" Type="http://schemas.openxmlformats.org/officeDocument/2006/relationships/image" Target="../media/image36.png"/><Relationship Id="rId39" Type="http://schemas.openxmlformats.org/officeDocument/2006/relationships/image" Target="../media/image49.png"/><Relationship Id="rId3" Type="http://schemas.openxmlformats.org/officeDocument/2006/relationships/image" Target="../media/image14.png"/><Relationship Id="rId21" Type="http://schemas.openxmlformats.org/officeDocument/2006/relationships/image" Target="../media/image31.png"/><Relationship Id="rId34" Type="http://schemas.openxmlformats.org/officeDocument/2006/relationships/image" Target="../media/image44.png"/><Relationship Id="rId42" Type="http://schemas.openxmlformats.org/officeDocument/2006/relationships/image" Target="../media/image52.png"/><Relationship Id="rId47" Type="http://schemas.openxmlformats.org/officeDocument/2006/relationships/image" Target="../media/image57.png"/><Relationship Id="rId50" Type="http://schemas.openxmlformats.org/officeDocument/2006/relationships/image" Target="../media/image60.jpe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17" Type="http://schemas.openxmlformats.org/officeDocument/2006/relationships/image" Target="../media/image6.png"/><Relationship Id="rId25" Type="http://schemas.openxmlformats.org/officeDocument/2006/relationships/image" Target="../media/image35.png"/><Relationship Id="rId33" Type="http://schemas.openxmlformats.org/officeDocument/2006/relationships/image" Target="../media/image43.png"/><Relationship Id="rId38" Type="http://schemas.openxmlformats.org/officeDocument/2006/relationships/image" Target="../media/image48.png"/><Relationship Id="rId46" Type="http://schemas.openxmlformats.org/officeDocument/2006/relationships/image" Target="../media/image56.jpe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27.png"/><Relationship Id="rId20" Type="http://schemas.openxmlformats.org/officeDocument/2006/relationships/image" Target="../media/image30.png"/><Relationship Id="rId29" Type="http://schemas.openxmlformats.org/officeDocument/2006/relationships/image" Target="../media/image39.png"/><Relationship Id="rId41" Type="http://schemas.openxmlformats.org/officeDocument/2006/relationships/image" Target="../media/image5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24" Type="http://schemas.openxmlformats.org/officeDocument/2006/relationships/image" Target="../media/image34.png"/><Relationship Id="rId32" Type="http://schemas.openxmlformats.org/officeDocument/2006/relationships/image" Target="../media/image42.png"/><Relationship Id="rId37" Type="http://schemas.openxmlformats.org/officeDocument/2006/relationships/image" Target="../media/image47.png"/><Relationship Id="rId40" Type="http://schemas.openxmlformats.org/officeDocument/2006/relationships/image" Target="../media/image50.png"/><Relationship Id="rId45" Type="http://schemas.openxmlformats.org/officeDocument/2006/relationships/image" Target="../media/image55.png"/><Relationship Id="rId5" Type="http://schemas.openxmlformats.org/officeDocument/2006/relationships/image" Target="../media/image16.png"/><Relationship Id="rId15" Type="http://schemas.openxmlformats.org/officeDocument/2006/relationships/image" Target="../media/image26.png"/><Relationship Id="rId23" Type="http://schemas.openxmlformats.org/officeDocument/2006/relationships/image" Target="../media/image33.jpeg"/><Relationship Id="rId28" Type="http://schemas.openxmlformats.org/officeDocument/2006/relationships/image" Target="../media/image38.png"/><Relationship Id="rId36" Type="http://schemas.openxmlformats.org/officeDocument/2006/relationships/image" Target="../media/image46.png"/><Relationship Id="rId49" Type="http://schemas.openxmlformats.org/officeDocument/2006/relationships/image" Target="../media/image59.png"/><Relationship Id="rId10" Type="http://schemas.openxmlformats.org/officeDocument/2006/relationships/image" Target="../media/image21.png"/><Relationship Id="rId19" Type="http://schemas.openxmlformats.org/officeDocument/2006/relationships/image" Target="../media/image29.png"/><Relationship Id="rId31" Type="http://schemas.openxmlformats.org/officeDocument/2006/relationships/image" Target="../media/image41.jpeg"/><Relationship Id="rId44" Type="http://schemas.openxmlformats.org/officeDocument/2006/relationships/image" Target="../media/image54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Relationship Id="rId14" Type="http://schemas.openxmlformats.org/officeDocument/2006/relationships/image" Target="../media/image25.png"/><Relationship Id="rId22" Type="http://schemas.openxmlformats.org/officeDocument/2006/relationships/image" Target="../media/image32.png"/><Relationship Id="rId27" Type="http://schemas.openxmlformats.org/officeDocument/2006/relationships/image" Target="../media/image37.png"/><Relationship Id="rId30" Type="http://schemas.openxmlformats.org/officeDocument/2006/relationships/image" Target="../media/image40.png"/><Relationship Id="rId35" Type="http://schemas.openxmlformats.org/officeDocument/2006/relationships/image" Target="../media/image45.png"/><Relationship Id="rId43" Type="http://schemas.openxmlformats.org/officeDocument/2006/relationships/image" Target="../media/image53.png"/><Relationship Id="rId48" Type="http://schemas.openxmlformats.org/officeDocument/2006/relationships/image" Target="../media/image58.png"/><Relationship Id="rId8" Type="http://schemas.openxmlformats.org/officeDocument/2006/relationships/image" Target="../media/image19.png"/><Relationship Id="rId51" Type="http://schemas.openxmlformats.org/officeDocument/2006/relationships/image" Target="../media/image6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mailto:volte@gsm.org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.png"/><Relationship Id="rId4" Type="http://schemas.openxmlformats.org/officeDocument/2006/relationships/hyperlink" Target="http://www.gsmworld.com/volte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Subtitle 3"/>
          <p:cNvSpPr>
            <a:spLocks noGrp="1"/>
          </p:cNvSpPr>
          <p:nvPr>
            <p:ph type="subTitle" idx="1"/>
          </p:nvPr>
        </p:nvSpPr>
        <p:spPr bwMode="auto">
          <a:xfrm>
            <a:off x="438150" y="5500688"/>
            <a:ext cx="8205788" cy="490537"/>
          </a:xfrm>
          <a:noFill/>
          <a:ln>
            <a:miter lim="800000"/>
            <a:headEnd/>
            <a:tailEnd/>
          </a:ln>
        </p:spPr>
        <p:txBody>
          <a:bodyPr vert="horz" wrap="square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eaLnBrk="1" hangingPunct="1">
              <a:lnSpc>
                <a:spcPct val="90000"/>
              </a:lnSpc>
            </a:pPr>
            <a:r>
              <a:rPr lang="en-GB" sz="2400" smtClean="0">
                <a:latin typeface="Frutiger LT Com 78 Black Cn It"/>
                <a:cs typeface="Arial" charset="0"/>
              </a:rPr>
              <a:t>Voice Over LTE</a:t>
            </a:r>
          </a:p>
          <a:p>
            <a:pPr algn="r" eaLnBrk="1" hangingPunct="1">
              <a:lnSpc>
                <a:spcPct val="90000"/>
              </a:lnSpc>
            </a:pPr>
            <a:r>
              <a:rPr lang="en-GB" sz="2000" smtClean="0">
                <a:latin typeface="Frutiger LT Com 78 Black Cn It"/>
                <a:cs typeface="Arial" charset="0"/>
              </a:rPr>
              <a:t>Dan Warren, Director of Technology, GSMA</a:t>
            </a: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450850" y="423863"/>
            <a:ext cx="1773238" cy="77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b="1">
                <a:solidFill>
                  <a:schemeClr val="bg1"/>
                </a:solidFill>
              </a:rPr>
              <a:t>PCG24_10</a:t>
            </a:r>
          </a:p>
          <a:p>
            <a:pPr>
              <a:spcBef>
                <a:spcPct val="50000"/>
              </a:spcBef>
            </a:pPr>
            <a:r>
              <a:rPr lang="en-GB" b="1">
                <a:solidFill>
                  <a:schemeClr val="bg1"/>
                </a:solidFill>
              </a:rPr>
              <a:t>Agenda 10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285750" y="214313"/>
            <a:ext cx="7500938" cy="381000"/>
          </a:xfrm>
        </p:spPr>
        <p:txBody>
          <a:bodyPr/>
          <a:lstStyle/>
          <a:p>
            <a:pPr eaLnBrk="1" hangingPunct="1">
              <a:defRPr/>
            </a:pPr>
            <a:r>
              <a:rPr lang="en-GB" b="1" smtClean="0">
                <a:cs typeface="+mj-cs"/>
              </a:rPr>
              <a:t>Completing the work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 bwMode="auto">
          <a:xfrm>
            <a:off x="285750" y="857250"/>
            <a:ext cx="8553450" cy="5000625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endParaRPr lang="en-GB" sz="2400" dirty="0" smtClean="0">
              <a:latin typeface="Frutiger LT Com 77 Black Cn"/>
              <a:ea typeface="ＭＳ Ｐゴシック"/>
            </a:endParaRPr>
          </a:p>
          <a:p>
            <a:pPr eaLnBrk="1" hangingPunct="1">
              <a:defRPr/>
            </a:pPr>
            <a:r>
              <a:rPr lang="en-GB" dirty="0" smtClean="0">
                <a:latin typeface="Frutiger LT Com 77 Black Cn"/>
                <a:ea typeface="ＭＳ Ｐゴシック"/>
              </a:rPr>
              <a:t>GSMA Working Groups with expertise in</a:t>
            </a:r>
          </a:p>
          <a:p>
            <a:pPr marL="804863" lvl="1" indent="-347663" eaLnBrk="1" hangingPunct="1">
              <a:buFontTx/>
              <a:buChar char="–"/>
              <a:defRPr/>
            </a:pPr>
            <a:r>
              <a:rPr lang="en-GB" dirty="0" smtClean="0">
                <a:latin typeface="Frutiger LT Com 67 Bold Cn"/>
                <a:ea typeface="ＭＳ Ｐゴシック"/>
              </a:rPr>
              <a:t>inter-network charging </a:t>
            </a:r>
          </a:p>
          <a:p>
            <a:pPr marL="804863" lvl="1" indent="-347663" eaLnBrk="1" hangingPunct="1">
              <a:buFontTx/>
              <a:buChar char="–"/>
              <a:defRPr/>
            </a:pPr>
            <a:r>
              <a:rPr lang="en-GB" dirty="0" smtClean="0">
                <a:latin typeface="Frutiger LT Com 67 Bold Cn"/>
                <a:ea typeface="ＭＳ Ｐゴシック"/>
              </a:rPr>
              <a:t>interoperability with existing systems </a:t>
            </a:r>
          </a:p>
          <a:p>
            <a:pPr marL="804863" lvl="1" indent="-347663" eaLnBrk="1" hangingPunct="1">
              <a:buFontTx/>
              <a:buChar char="–"/>
              <a:defRPr/>
            </a:pPr>
            <a:r>
              <a:rPr lang="en-GB" dirty="0" smtClean="0">
                <a:latin typeface="Frutiger LT Com 67 Bold Cn"/>
                <a:ea typeface="ＭＳ Ｐゴシック"/>
              </a:rPr>
              <a:t>handover from IMS to CS domain</a:t>
            </a:r>
          </a:p>
          <a:p>
            <a:pPr marL="804863" lvl="1" indent="-347663" eaLnBrk="1" hangingPunct="1">
              <a:buFontTx/>
              <a:buChar char="–"/>
              <a:defRPr/>
            </a:pPr>
            <a:r>
              <a:rPr lang="en-GB" dirty="0" smtClean="0">
                <a:latin typeface="Frutiger LT Com 67 Bold Cn"/>
                <a:ea typeface="ＭＳ Ｐゴシック"/>
              </a:rPr>
              <a:t>Interconnectivity models</a:t>
            </a:r>
          </a:p>
          <a:p>
            <a:pPr lvl="1" eaLnBrk="1" hangingPunct="1">
              <a:defRPr/>
            </a:pPr>
            <a:endParaRPr lang="en-GB" dirty="0" smtClean="0">
              <a:latin typeface="Frutiger LT Com 67 Bold Cn"/>
              <a:ea typeface="ＭＳ Ｐゴシック"/>
            </a:endParaRPr>
          </a:p>
          <a:p>
            <a:pPr eaLnBrk="1" hangingPunct="1">
              <a:defRPr/>
            </a:pPr>
            <a:r>
              <a:rPr lang="en-GB" dirty="0" smtClean="0">
                <a:latin typeface="Frutiger LT Com 77 Black Cn"/>
                <a:ea typeface="ＭＳ Ｐゴシック"/>
              </a:rPr>
              <a:t>GSMA </a:t>
            </a:r>
            <a:r>
              <a:rPr lang="en-GB" dirty="0" err="1" smtClean="0">
                <a:latin typeface="Frutiger LT Com 77 Black Cn"/>
                <a:ea typeface="ＭＳ Ｐゴシック"/>
              </a:rPr>
              <a:t>VoLTE</a:t>
            </a:r>
            <a:r>
              <a:rPr lang="en-GB" dirty="0" smtClean="0">
                <a:latin typeface="Frutiger LT Com 77 Black Cn"/>
                <a:ea typeface="ＭＳ Ｐゴシック"/>
              </a:rPr>
              <a:t> will work with industry bodies for overall solution – 3GPP, NGMN Alliance, IMTC, GCF, PTCRB</a:t>
            </a:r>
          </a:p>
          <a:p>
            <a:pPr eaLnBrk="1" hangingPunct="1">
              <a:defRPr/>
            </a:pPr>
            <a:endParaRPr lang="en-GB" dirty="0" smtClean="0">
              <a:latin typeface="Frutiger LT Com 77 Black Cn"/>
              <a:ea typeface="ＭＳ Ｐゴシック"/>
            </a:endParaRPr>
          </a:p>
          <a:p>
            <a:pPr eaLnBrk="1" hangingPunct="1">
              <a:defRPr/>
            </a:pPr>
            <a:endParaRPr lang="en-GB" sz="2400" dirty="0" smtClean="0">
              <a:latin typeface="Frutiger LT Com 77 Black Cn"/>
              <a:ea typeface="ＭＳ Ｐゴシック"/>
            </a:endParaRPr>
          </a:p>
          <a:p>
            <a:pPr eaLnBrk="1" hangingPunct="1">
              <a:defRPr/>
            </a:pPr>
            <a:endParaRPr lang="en-GB" sz="2400" dirty="0" smtClean="0">
              <a:latin typeface="Frutiger LT Com 77 Black Cn"/>
              <a:ea typeface="ＭＳ Ｐゴシック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itle 52"/>
          <p:cNvSpPr>
            <a:spLocks noGrp="1"/>
          </p:cNvSpPr>
          <p:nvPr>
            <p:ph type="title"/>
          </p:nvPr>
        </p:nvSpPr>
        <p:spPr>
          <a:xfrm>
            <a:off x="306388" y="200025"/>
            <a:ext cx="5257800" cy="533400"/>
          </a:xfrm>
        </p:spPr>
        <p:txBody>
          <a:bodyPr/>
          <a:lstStyle/>
          <a:p>
            <a:pPr eaLnBrk="1" hangingPunct="1">
              <a:defRPr/>
            </a:pPr>
            <a:r>
              <a:rPr lang="en-GB" dirty="0" smtClean="0">
                <a:cs typeface="+mj-cs"/>
              </a:rPr>
              <a:t>Industry Support</a:t>
            </a:r>
          </a:p>
        </p:txBody>
      </p:sp>
      <p:grpSp>
        <p:nvGrpSpPr>
          <p:cNvPr id="35842" name="Group 65"/>
          <p:cNvGrpSpPr>
            <a:grpSpLocks/>
          </p:cNvGrpSpPr>
          <p:nvPr/>
        </p:nvGrpSpPr>
        <p:grpSpPr bwMode="auto">
          <a:xfrm>
            <a:off x="0" y="819150"/>
            <a:ext cx="9144000" cy="6176963"/>
            <a:chOff x="0" y="819219"/>
            <a:chExt cx="9144000" cy="6176894"/>
          </a:xfrm>
        </p:grpSpPr>
        <p:sp>
          <p:nvSpPr>
            <p:cNvPr id="68" name="Rectangle 67"/>
            <p:cNvSpPr/>
            <p:nvPr/>
          </p:nvSpPr>
          <p:spPr>
            <a:xfrm>
              <a:off x="0" y="5105421"/>
              <a:ext cx="2590800" cy="175258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84" name="Rectangle 83"/>
            <p:cNvSpPr/>
            <p:nvPr/>
          </p:nvSpPr>
          <p:spPr bwMode="auto">
            <a:xfrm>
              <a:off x="7467600" y="5943612"/>
              <a:ext cx="1676400" cy="91439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pic>
          <p:nvPicPr>
            <p:cNvPr id="35845" name="Picture 12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751388" y="6411913"/>
              <a:ext cx="1536700" cy="22860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pic>
          <p:nvPicPr>
            <p:cNvPr id="35846" name="Picture 17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794250" y="2374900"/>
              <a:ext cx="1143000" cy="708025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pic>
          <p:nvPicPr>
            <p:cNvPr id="35847" name="Picture 20"/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868488" y="5700713"/>
              <a:ext cx="1066800" cy="40640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pic>
          <p:nvPicPr>
            <p:cNvPr id="35848" name="Picture 21"/>
            <p:cNvPicPr>
              <a:picLocks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5407025" y="4914900"/>
              <a:ext cx="1447800" cy="333375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pic>
          <p:nvPicPr>
            <p:cNvPr id="35849" name="Picture 22"/>
            <p:cNvPicPr>
              <a:picLocks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7899400" y="3975408"/>
              <a:ext cx="1244600" cy="69850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pic>
          <p:nvPicPr>
            <p:cNvPr id="35850" name="Picture 24"/>
            <p:cNvPicPr>
              <a:picLocks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4154109" y="4132263"/>
              <a:ext cx="1884362" cy="33020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pic>
          <p:nvPicPr>
            <p:cNvPr id="35851" name="Picture 25"/>
            <p:cNvPicPr>
              <a:picLocks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1760538" y="4100513"/>
              <a:ext cx="787400" cy="38100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pic>
          <p:nvPicPr>
            <p:cNvPr id="35852" name="Picture 31"/>
            <p:cNvPicPr>
              <a:picLocks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0" y="4710113"/>
              <a:ext cx="1544638" cy="86360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pic>
          <p:nvPicPr>
            <p:cNvPr id="35853" name="Picture 34"/>
            <p:cNvPicPr>
              <a:picLocks noChangeArrowheads="1"/>
            </p:cNvPicPr>
            <p:nvPr/>
          </p:nvPicPr>
          <p:blipFill>
            <a:blip r:embed="rId11"/>
            <a:srcRect b="19261"/>
            <a:stretch>
              <a:fillRect/>
            </a:stretch>
          </p:blipFill>
          <p:spPr bwMode="auto">
            <a:xfrm>
              <a:off x="1990725" y="2663825"/>
              <a:ext cx="1295400" cy="45243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pic>
          <p:nvPicPr>
            <p:cNvPr id="35854" name="Picture 37"/>
            <p:cNvPicPr>
              <a:picLocks noChangeArrowheads="1"/>
            </p:cNvPicPr>
            <p:nvPr/>
          </p:nvPicPr>
          <p:blipFill>
            <a:blip r:embed="rId12">
              <a:clrChange>
                <a:clrFrom>
                  <a:srgbClr val="0A0A2F"/>
                </a:clrFrom>
                <a:clrTo>
                  <a:srgbClr val="0A0A2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683000" y="2100263"/>
              <a:ext cx="739775" cy="91440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pic>
          <p:nvPicPr>
            <p:cNvPr id="35855" name="Picture 40"/>
            <p:cNvPicPr>
              <a:picLocks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1743075" y="6386513"/>
              <a:ext cx="1385888" cy="38100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pic>
          <p:nvPicPr>
            <p:cNvPr id="35856" name="Picture 42"/>
            <p:cNvPicPr>
              <a:picLocks noChangeArrowheads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5791200" y="3181350"/>
              <a:ext cx="1143000" cy="64293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pic>
          <p:nvPicPr>
            <p:cNvPr id="35857" name="Picture 44"/>
            <p:cNvPicPr>
              <a:picLocks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4003675" y="895350"/>
              <a:ext cx="1600200" cy="568325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pic>
          <p:nvPicPr>
            <p:cNvPr id="35858" name="Picture 45"/>
            <p:cNvPicPr>
              <a:picLocks noChangeAspect="1" noChangeArrowheads="1"/>
            </p:cNvPicPr>
            <p:nvPr/>
          </p:nvPicPr>
          <p:blipFill>
            <a:blip r:embed="rId16"/>
            <a:srcRect/>
            <a:stretch>
              <a:fillRect/>
            </a:stretch>
          </p:blipFill>
          <p:spPr bwMode="auto">
            <a:xfrm>
              <a:off x="246063" y="2774950"/>
              <a:ext cx="1358900" cy="24288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pic>
          <p:nvPicPr>
            <p:cNvPr id="35859" name="Picture 29"/>
            <p:cNvPicPr>
              <a:picLocks noChangeArrowheads="1"/>
            </p:cNvPicPr>
            <p:nvPr/>
          </p:nvPicPr>
          <p:blipFill>
            <a:blip r:embed="rId17"/>
            <a:srcRect/>
            <a:stretch>
              <a:fillRect/>
            </a:stretch>
          </p:blipFill>
          <p:spPr bwMode="auto">
            <a:xfrm>
              <a:off x="3505200" y="3186113"/>
              <a:ext cx="1768475" cy="76200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pic>
          <p:nvPicPr>
            <p:cNvPr id="35860" name="Picture 41"/>
            <p:cNvPicPr>
              <a:picLocks noChangeArrowheads="1"/>
            </p:cNvPicPr>
            <p:nvPr/>
          </p:nvPicPr>
          <p:blipFill>
            <a:blip r:embed="rId18"/>
            <a:srcRect/>
            <a:stretch>
              <a:fillRect/>
            </a:stretch>
          </p:blipFill>
          <p:spPr bwMode="auto">
            <a:xfrm>
              <a:off x="274638" y="1590675"/>
              <a:ext cx="360362" cy="45720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pic>
          <p:nvPicPr>
            <p:cNvPr id="35861" name="Picture 103" descr="nokia_siemens_logo_reverse.png"/>
            <p:cNvPicPr>
              <a:picLocks noChangeAspect="1"/>
            </p:cNvPicPr>
            <p:nvPr/>
          </p:nvPicPr>
          <p:blipFill>
            <a:blip r:embed="rId19"/>
            <a:srcRect/>
            <a:stretch>
              <a:fillRect/>
            </a:stretch>
          </p:blipFill>
          <p:spPr bwMode="auto">
            <a:xfrm>
              <a:off x="1698625" y="4862513"/>
              <a:ext cx="1336675" cy="615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862" name="Picture 104" descr="huawei_logo_reverse.png"/>
            <p:cNvPicPr>
              <a:picLocks noChangeAspect="1"/>
            </p:cNvPicPr>
            <p:nvPr/>
          </p:nvPicPr>
          <p:blipFill>
            <a:blip r:embed="rId20"/>
            <a:srcRect/>
            <a:stretch>
              <a:fillRect/>
            </a:stretch>
          </p:blipFill>
          <p:spPr bwMode="auto">
            <a:xfrm>
              <a:off x="8153400" y="2514600"/>
              <a:ext cx="609600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863" name="Picture 105" descr="china_mobile_reverse.png"/>
            <p:cNvPicPr>
              <a:picLocks noChangeAspect="1"/>
            </p:cNvPicPr>
            <p:nvPr/>
          </p:nvPicPr>
          <p:blipFill>
            <a:blip r:embed="rId21"/>
            <a:srcRect/>
            <a:stretch>
              <a:fillRect/>
            </a:stretch>
          </p:blipFill>
          <p:spPr bwMode="auto">
            <a:xfrm>
              <a:off x="5184775" y="2008188"/>
              <a:ext cx="1219200" cy="358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864" name="Picture 106" descr="kddi_trans.png"/>
            <p:cNvPicPr>
              <a:picLocks noChangeAspect="1"/>
            </p:cNvPicPr>
            <p:nvPr/>
          </p:nvPicPr>
          <p:blipFill>
            <a:blip r:embed="rId22"/>
            <a:srcRect/>
            <a:stretch>
              <a:fillRect/>
            </a:stretch>
          </p:blipFill>
          <p:spPr bwMode="auto">
            <a:xfrm>
              <a:off x="1552575" y="3322638"/>
              <a:ext cx="1143000" cy="360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865" name="Picture 107" descr="verizon_wireless_logo_reversed.jpg"/>
            <p:cNvPicPr>
              <a:picLocks noChangeAspect="1"/>
            </p:cNvPicPr>
            <p:nvPr/>
          </p:nvPicPr>
          <p:blipFill>
            <a:blip r:embed="rId23"/>
            <a:srcRect/>
            <a:stretch>
              <a:fillRect/>
            </a:stretch>
          </p:blipFill>
          <p:spPr bwMode="auto">
            <a:xfrm>
              <a:off x="6553200" y="6157913"/>
              <a:ext cx="1524000" cy="736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866" name="Picture 108" descr="sk_telecom.png"/>
            <p:cNvPicPr>
              <a:picLocks noChangeAspect="1"/>
            </p:cNvPicPr>
            <p:nvPr/>
          </p:nvPicPr>
          <p:blipFill>
            <a:blip r:embed="rId24"/>
            <a:srcRect/>
            <a:stretch>
              <a:fillRect/>
            </a:stretch>
          </p:blipFill>
          <p:spPr bwMode="auto">
            <a:xfrm>
              <a:off x="246063" y="5548313"/>
              <a:ext cx="1295400" cy="49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867" name="Picture 109" descr="att_logo_reverse.png"/>
            <p:cNvPicPr>
              <a:picLocks noChangeAspect="1"/>
            </p:cNvPicPr>
            <p:nvPr/>
          </p:nvPicPr>
          <p:blipFill>
            <a:blip r:embed="rId25"/>
            <a:srcRect/>
            <a:stretch>
              <a:fillRect/>
            </a:stretch>
          </p:blipFill>
          <p:spPr bwMode="auto">
            <a:xfrm>
              <a:off x="3117850" y="1512888"/>
              <a:ext cx="381000" cy="5857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868" name="Picture 110" descr="alcatel_lucent_reverse.png"/>
            <p:cNvPicPr>
              <a:picLocks noChangeAspect="1"/>
            </p:cNvPicPr>
            <p:nvPr/>
          </p:nvPicPr>
          <p:blipFill>
            <a:blip r:embed="rId26"/>
            <a:srcRect/>
            <a:stretch>
              <a:fillRect/>
            </a:stretch>
          </p:blipFill>
          <p:spPr bwMode="auto">
            <a:xfrm>
              <a:off x="6113463" y="1011238"/>
              <a:ext cx="1712912" cy="361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869" name="Picture 111" descr="softbank.png"/>
            <p:cNvPicPr>
              <a:picLocks noChangeAspect="1"/>
            </p:cNvPicPr>
            <p:nvPr/>
          </p:nvPicPr>
          <p:blipFill>
            <a:blip r:embed="rId27"/>
            <a:srcRect/>
            <a:stretch>
              <a:fillRect/>
            </a:stretch>
          </p:blipFill>
          <p:spPr bwMode="auto">
            <a:xfrm>
              <a:off x="3262313" y="5700713"/>
              <a:ext cx="1422400" cy="312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870" name="Picture 112" descr="Sony_Ericsson_logo.png"/>
            <p:cNvPicPr>
              <a:picLocks noChangeAspect="1"/>
            </p:cNvPicPr>
            <p:nvPr/>
          </p:nvPicPr>
          <p:blipFill>
            <a:blip r:embed="rId28"/>
            <a:srcRect/>
            <a:stretch>
              <a:fillRect/>
            </a:stretch>
          </p:blipFill>
          <p:spPr bwMode="auto">
            <a:xfrm>
              <a:off x="5010150" y="5591175"/>
              <a:ext cx="838200" cy="541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871" name="Picture 113" descr="Orange(59).png"/>
            <p:cNvPicPr>
              <a:picLocks noChangeAspect="1"/>
            </p:cNvPicPr>
            <p:nvPr/>
          </p:nvPicPr>
          <p:blipFill>
            <a:blip r:embed="rId29"/>
            <a:srcRect/>
            <a:stretch>
              <a:fillRect/>
            </a:stretch>
          </p:blipFill>
          <p:spPr bwMode="auto">
            <a:xfrm>
              <a:off x="4718050" y="4813300"/>
              <a:ext cx="533400" cy="536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872" name="Picture 114" descr="telenor_logo.png"/>
            <p:cNvPicPr>
              <a:picLocks noChangeAspect="1"/>
            </p:cNvPicPr>
            <p:nvPr/>
          </p:nvPicPr>
          <p:blipFill>
            <a:blip r:embed="rId30"/>
            <a:srcRect/>
            <a:stretch>
              <a:fillRect/>
            </a:stretch>
          </p:blipFill>
          <p:spPr bwMode="auto">
            <a:xfrm>
              <a:off x="3330575" y="6280150"/>
              <a:ext cx="1219200" cy="715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873" name="Picture 115" descr="motorola-logo-black-mar08_orig.jpg"/>
            <p:cNvPicPr>
              <a:picLocks noChangeAspect="1"/>
            </p:cNvPicPr>
            <p:nvPr/>
          </p:nvPicPr>
          <p:blipFill>
            <a:blip r:embed="rId31"/>
            <a:srcRect/>
            <a:stretch>
              <a:fillRect/>
            </a:stretch>
          </p:blipFill>
          <p:spPr bwMode="auto">
            <a:xfrm>
              <a:off x="2843213" y="3948113"/>
              <a:ext cx="838200" cy="7858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874" name="Picture 116" descr="cisco_new_logo_med.png"/>
            <p:cNvPicPr>
              <a:picLocks noChangeAspect="1"/>
            </p:cNvPicPr>
            <p:nvPr/>
          </p:nvPicPr>
          <p:blipFill>
            <a:blip r:embed="rId3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780213" y="1590675"/>
              <a:ext cx="86360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875" name="Picture 117" descr="genband_logo_reversed_small.png"/>
            <p:cNvPicPr>
              <a:picLocks noChangeAspect="1"/>
            </p:cNvPicPr>
            <p:nvPr/>
          </p:nvPicPr>
          <p:blipFill>
            <a:blip r:embed="rId33"/>
            <a:srcRect/>
            <a:stretch>
              <a:fillRect/>
            </a:stretch>
          </p:blipFill>
          <p:spPr bwMode="auto">
            <a:xfrm>
              <a:off x="6321425" y="2533650"/>
              <a:ext cx="1447800" cy="390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876" name="Picture 118" descr="aylus_networks_logo_reversed.png"/>
            <p:cNvPicPr>
              <a:picLocks noChangeAspect="1"/>
            </p:cNvPicPr>
            <p:nvPr/>
          </p:nvPicPr>
          <p:blipFill>
            <a:blip r:embed="rId34"/>
            <a:srcRect/>
            <a:stretch>
              <a:fillRect/>
            </a:stretch>
          </p:blipFill>
          <p:spPr bwMode="auto">
            <a:xfrm>
              <a:off x="219075" y="2227263"/>
              <a:ext cx="1828800" cy="290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877" name="Picture 119" descr="650px-Tekelec_Logo_reversed.png"/>
            <p:cNvPicPr>
              <a:picLocks noChangeAspect="1"/>
            </p:cNvPicPr>
            <p:nvPr/>
          </p:nvPicPr>
          <p:blipFill>
            <a:blip r:embed="rId35"/>
            <a:srcRect/>
            <a:stretch>
              <a:fillRect/>
            </a:stretch>
          </p:blipFill>
          <p:spPr bwMode="auto">
            <a:xfrm>
              <a:off x="8102600" y="5557838"/>
              <a:ext cx="660400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878" name="Picture 120" descr="NEC_logo_reversed.png"/>
            <p:cNvPicPr>
              <a:picLocks noChangeAspect="1"/>
            </p:cNvPicPr>
            <p:nvPr/>
          </p:nvPicPr>
          <p:blipFill>
            <a:blip r:embed="rId36"/>
            <a:srcRect/>
            <a:stretch>
              <a:fillRect/>
            </a:stretch>
          </p:blipFill>
          <p:spPr bwMode="auto">
            <a:xfrm>
              <a:off x="6374690" y="4097338"/>
              <a:ext cx="1066800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879" name="Picture 121" descr="vodafone_logo.png"/>
            <p:cNvPicPr>
              <a:picLocks noChangeAspect="1"/>
            </p:cNvPicPr>
            <p:nvPr/>
          </p:nvPicPr>
          <p:blipFill>
            <a:blip r:embed="rId37"/>
            <a:srcRect/>
            <a:stretch>
              <a:fillRect/>
            </a:stretch>
          </p:blipFill>
          <p:spPr bwMode="auto">
            <a:xfrm>
              <a:off x="8229600" y="6292850"/>
              <a:ext cx="687388" cy="466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880" name="Picture 122" descr="asterisk_telecom_logo_small.png"/>
            <p:cNvPicPr>
              <a:picLocks noChangeAspect="1"/>
            </p:cNvPicPr>
            <p:nvPr/>
          </p:nvPicPr>
          <p:blipFill>
            <a:blip r:embed="rId38"/>
            <a:srcRect/>
            <a:stretch>
              <a:fillRect/>
            </a:stretch>
          </p:blipFill>
          <p:spPr bwMode="auto">
            <a:xfrm>
              <a:off x="8304213" y="987425"/>
              <a:ext cx="533400" cy="627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881" name="Picture 123" descr="imtc_logo.png"/>
            <p:cNvPicPr>
              <a:picLocks noChangeAspect="1"/>
            </p:cNvPicPr>
            <p:nvPr/>
          </p:nvPicPr>
          <p:blipFill>
            <a:blip r:embed="rId39"/>
            <a:srcRect/>
            <a:stretch>
              <a:fillRect/>
            </a:stretch>
          </p:blipFill>
          <p:spPr bwMode="auto">
            <a:xfrm>
              <a:off x="246063" y="3186113"/>
              <a:ext cx="762000" cy="660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882" name="Picture 124" descr="mobilkom_austria_logo_reversed_small.png"/>
            <p:cNvPicPr>
              <a:picLocks noChangeAspect="1"/>
            </p:cNvPicPr>
            <p:nvPr/>
          </p:nvPicPr>
          <p:blipFill>
            <a:blip r:embed="rId40"/>
            <a:srcRect/>
            <a:stretch>
              <a:fillRect/>
            </a:stretch>
          </p:blipFill>
          <p:spPr bwMode="auto">
            <a:xfrm>
              <a:off x="7239000" y="3302000"/>
              <a:ext cx="1524000" cy="401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883" name="Picture 125" descr="MOVIAL_logo_reversed.png"/>
            <p:cNvPicPr>
              <a:picLocks noChangeAspect="1"/>
            </p:cNvPicPr>
            <p:nvPr/>
          </p:nvPicPr>
          <p:blipFill>
            <a:blip r:embed="rId41"/>
            <a:srcRect/>
            <a:stretch>
              <a:fillRect/>
            </a:stretch>
          </p:blipFill>
          <p:spPr bwMode="auto">
            <a:xfrm>
              <a:off x="246063" y="4176713"/>
              <a:ext cx="1219200" cy="290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884" name="Picture 126" descr="radvision.gif"/>
            <p:cNvPicPr>
              <a:picLocks noChangeAspect="1"/>
            </p:cNvPicPr>
            <p:nvPr/>
          </p:nvPicPr>
          <p:blipFill>
            <a:blip r:embed="rId42"/>
            <a:srcRect/>
            <a:stretch>
              <a:fillRect/>
            </a:stretch>
          </p:blipFill>
          <p:spPr bwMode="auto">
            <a:xfrm>
              <a:off x="7010400" y="4916488"/>
              <a:ext cx="1752600" cy="330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885" name="Picture 127" descr="telecom_italia_logo_small.png"/>
            <p:cNvPicPr>
              <a:picLocks noChangeAspect="1"/>
            </p:cNvPicPr>
            <p:nvPr/>
          </p:nvPicPr>
          <p:blipFill>
            <a:blip r:embed="rId43"/>
            <a:srcRect/>
            <a:stretch>
              <a:fillRect/>
            </a:stretch>
          </p:blipFill>
          <p:spPr bwMode="auto">
            <a:xfrm>
              <a:off x="246063" y="6386513"/>
              <a:ext cx="1295400" cy="2714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886" name="Picture 128" descr="colibria_logo.png"/>
            <p:cNvPicPr>
              <a:picLocks noChangeAspect="1"/>
            </p:cNvPicPr>
            <p:nvPr/>
          </p:nvPicPr>
          <p:blipFill>
            <a:blip r:embed="rId44"/>
            <a:srcRect/>
            <a:stretch>
              <a:fillRect/>
            </a:stretch>
          </p:blipFill>
          <p:spPr bwMode="auto">
            <a:xfrm>
              <a:off x="7848600" y="1981200"/>
              <a:ext cx="9144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887" name="Picture 129" descr="200px-NTT_DoCoMo_logo_2008.svg.png"/>
            <p:cNvPicPr>
              <a:picLocks noChangeAspect="1"/>
            </p:cNvPicPr>
            <p:nvPr/>
          </p:nvPicPr>
          <p:blipFill>
            <a:blip r:embed="rId45"/>
            <a:srcRect/>
            <a:stretch>
              <a:fillRect/>
            </a:stretch>
          </p:blipFill>
          <p:spPr bwMode="auto">
            <a:xfrm>
              <a:off x="3190875" y="4938713"/>
              <a:ext cx="1371600" cy="274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888" name="Picture 130" descr="3gpp_logo_reversed.jpg"/>
            <p:cNvPicPr>
              <a:picLocks noChangeAspect="1"/>
            </p:cNvPicPr>
            <p:nvPr/>
          </p:nvPicPr>
          <p:blipFill>
            <a:blip r:embed="rId46"/>
            <a:srcRect/>
            <a:stretch>
              <a:fillRect/>
            </a:stretch>
          </p:blipFill>
          <p:spPr bwMode="auto">
            <a:xfrm>
              <a:off x="1457325" y="1560513"/>
              <a:ext cx="838200" cy="4905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889" name="Picture 131" descr="t-mobile_logo_small.png"/>
            <p:cNvPicPr>
              <a:picLocks noChangeAspect="1"/>
            </p:cNvPicPr>
            <p:nvPr/>
          </p:nvPicPr>
          <p:blipFill>
            <a:blip r:embed="rId47"/>
            <a:srcRect/>
            <a:stretch>
              <a:fillRect/>
            </a:stretch>
          </p:blipFill>
          <p:spPr bwMode="auto">
            <a:xfrm>
              <a:off x="6175375" y="5745163"/>
              <a:ext cx="1600200" cy="233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890" name="Picture 132" descr="bell_logo_small.png"/>
            <p:cNvPicPr>
              <a:picLocks noChangeAspect="1"/>
            </p:cNvPicPr>
            <p:nvPr/>
          </p:nvPicPr>
          <p:blipFill>
            <a:blip r:embed="rId48"/>
            <a:srcRect/>
            <a:stretch>
              <a:fillRect/>
            </a:stretch>
          </p:blipFill>
          <p:spPr bwMode="auto">
            <a:xfrm>
              <a:off x="2397125" y="2219325"/>
              <a:ext cx="533400" cy="306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891" name="Picture 133" descr="Camiant_LINE_colorcmyk.png"/>
            <p:cNvPicPr>
              <a:picLocks noChangeAspect="1"/>
            </p:cNvPicPr>
            <p:nvPr/>
          </p:nvPicPr>
          <p:blipFill>
            <a:blip r:embed="rId49"/>
            <a:srcRect/>
            <a:stretch>
              <a:fillRect/>
            </a:stretch>
          </p:blipFill>
          <p:spPr bwMode="auto">
            <a:xfrm>
              <a:off x="4281488" y="1600200"/>
              <a:ext cx="1243012" cy="373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892" name="Picture 62" descr="MAVENIR black.jpg"/>
            <p:cNvPicPr>
              <a:picLocks noChangeAspect="1"/>
            </p:cNvPicPr>
            <p:nvPr/>
          </p:nvPicPr>
          <p:blipFill>
            <a:blip r:embed="rId50"/>
            <a:srcRect/>
            <a:stretch>
              <a:fillRect/>
            </a:stretch>
          </p:blipFill>
          <p:spPr bwMode="auto">
            <a:xfrm>
              <a:off x="0" y="819219"/>
              <a:ext cx="1775031" cy="682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893" name="Picture 63" descr="ZTE logo black.jpg"/>
            <p:cNvPicPr>
              <a:picLocks noChangeAspect="1"/>
            </p:cNvPicPr>
            <p:nvPr/>
          </p:nvPicPr>
          <p:blipFill>
            <a:blip r:embed="rId51"/>
            <a:srcRect/>
            <a:stretch>
              <a:fillRect/>
            </a:stretch>
          </p:blipFill>
          <p:spPr bwMode="auto">
            <a:xfrm>
              <a:off x="2055944" y="936395"/>
              <a:ext cx="1347216" cy="454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itle 4"/>
          <p:cNvSpPr>
            <a:spLocks noGrp="1"/>
          </p:cNvSpPr>
          <p:nvPr>
            <p:ph type="title"/>
          </p:nvPr>
        </p:nvSpPr>
        <p:spPr>
          <a:xfrm>
            <a:off x="293688" y="222250"/>
            <a:ext cx="5257800" cy="533400"/>
          </a:xfrm>
        </p:spPr>
        <p:txBody>
          <a:bodyPr/>
          <a:lstStyle/>
          <a:p>
            <a:pPr eaLnBrk="1" hangingPunct="1">
              <a:defRPr/>
            </a:pPr>
            <a:r>
              <a:rPr lang="en-GB" b="1" dirty="0" smtClean="0">
                <a:cs typeface="+mj-cs"/>
              </a:rPr>
              <a:t>Get Involved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>
          <a:xfrm>
            <a:off x="266700" y="1338263"/>
            <a:ext cx="8658225" cy="4648200"/>
          </a:xfrm>
        </p:spPr>
        <p:txBody>
          <a:bodyPr/>
          <a:lstStyle/>
          <a:p>
            <a:pPr marL="0" indent="0" eaLnBrk="1" hangingPunct="1">
              <a:buFont typeface="Wingdings" pitchFamily="1" charset="2"/>
              <a:buNone/>
              <a:defRPr/>
            </a:pPr>
            <a:r>
              <a:rPr lang="en-GB" sz="2400" dirty="0" smtClean="0"/>
              <a:t>If you are interested to learn more about GSMA </a:t>
            </a:r>
            <a:r>
              <a:rPr lang="en-GB" sz="2400" dirty="0" err="1" smtClean="0"/>
              <a:t>VoLTE</a:t>
            </a:r>
            <a:r>
              <a:rPr lang="en-GB" sz="2400" dirty="0" smtClean="0"/>
              <a:t> or would like to support the work…</a:t>
            </a:r>
          </a:p>
          <a:p>
            <a:pPr eaLnBrk="1" hangingPunct="1">
              <a:buFont typeface="Wingdings" pitchFamily="1" charset="2"/>
              <a:buChar char="§"/>
              <a:defRPr/>
            </a:pPr>
            <a:endParaRPr lang="en-GB" dirty="0" smtClean="0"/>
          </a:p>
          <a:p>
            <a:pPr algn="ctr" eaLnBrk="1" hangingPunct="1">
              <a:buFont typeface="Wingdings 2" pitchFamily="18" charset="2"/>
              <a:buNone/>
              <a:defRPr/>
            </a:pPr>
            <a:r>
              <a:rPr lang="en-GB" sz="4000" dirty="0" smtClean="0">
                <a:solidFill>
                  <a:srgbClr val="FF0000"/>
                </a:solidFill>
                <a:hlinkClick r:id="rId3"/>
              </a:rPr>
              <a:t>volte@gsm.org</a:t>
            </a:r>
            <a:endParaRPr lang="en-GB" sz="4000" dirty="0" smtClean="0">
              <a:solidFill>
                <a:srgbClr val="FF0000"/>
              </a:solidFill>
            </a:endParaRPr>
          </a:p>
          <a:p>
            <a:pPr algn="ctr" eaLnBrk="1" hangingPunct="1">
              <a:buFont typeface="Wingdings 2" pitchFamily="18" charset="2"/>
              <a:buNone/>
              <a:defRPr/>
            </a:pPr>
            <a:endParaRPr lang="en-GB" sz="1800" dirty="0" smtClean="0">
              <a:solidFill>
                <a:srgbClr val="FF0000"/>
              </a:solidFill>
              <a:hlinkClick r:id="rId4"/>
            </a:endParaRPr>
          </a:p>
          <a:p>
            <a:pPr algn="ctr" eaLnBrk="1" hangingPunct="1">
              <a:buFont typeface="Wingdings 2" pitchFamily="18" charset="2"/>
              <a:buNone/>
              <a:defRPr/>
            </a:pPr>
            <a:r>
              <a:rPr lang="en-GB" sz="4000" dirty="0" smtClean="0">
                <a:solidFill>
                  <a:srgbClr val="FF0000"/>
                </a:solidFill>
                <a:hlinkClick r:id="rId4"/>
              </a:rPr>
              <a:t>www.gsmworld.com/volte</a:t>
            </a:r>
            <a:endParaRPr lang="en-GB" sz="4000" dirty="0" smtClean="0">
              <a:solidFill>
                <a:srgbClr val="FF0000"/>
              </a:solidFill>
            </a:endParaRPr>
          </a:p>
          <a:p>
            <a:pPr algn="ctr" eaLnBrk="1" hangingPunct="1">
              <a:buFont typeface="Wingdings 2" pitchFamily="18" charset="2"/>
              <a:buNone/>
              <a:defRPr/>
            </a:pPr>
            <a:endParaRPr lang="en-GB" sz="4000" dirty="0" smtClean="0"/>
          </a:p>
        </p:txBody>
      </p:sp>
      <p:pic>
        <p:nvPicPr>
          <p:cNvPr id="37891" name="Picture 29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44863" y="5249863"/>
            <a:ext cx="2387600" cy="1028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285750" y="214313"/>
            <a:ext cx="7500938" cy="381000"/>
          </a:xfrm>
        </p:spPr>
        <p:txBody>
          <a:bodyPr/>
          <a:lstStyle/>
          <a:p>
            <a:pPr eaLnBrk="1" hangingPunct="1">
              <a:defRPr/>
            </a:pPr>
            <a:r>
              <a:rPr lang="en-GB" b="1" dirty="0" smtClean="0">
                <a:cs typeface="+mj-cs"/>
              </a:rPr>
              <a:t>The Voice challenge for LTE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285750" y="857250"/>
            <a:ext cx="8553450" cy="5434013"/>
          </a:xfrm>
        </p:spPr>
        <p:txBody>
          <a:bodyPr/>
          <a:lstStyle/>
          <a:p>
            <a:pPr marL="342900" lvl="1" indent="-342900" eaLnBrk="1" hangingPunct="1">
              <a:buFont typeface="Wingdings" pitchFamily="2" charset="2"/>
              <a:buNone/>
              <a:defRPr/>
            </a:pPr>
            <a:endParaRPr lang="en-GB" sz="2400" dirty="0" smtClean="0"/>
          </a:p>
          <a:p>
            <a:pPr marL="342900" lvl="1" indent="-342900" eaLnBrk="1" hangingPunct="1">
              <a:buFontTx/>
              <a:buChar char="■"/>
              <a:defRPr/>
            </a:pPr>
            <a:r>
              <a:rPr lang="en-GB" sz="2000" dirty="0" smtClean="0"/>
              <a:t>LTE is an all-IP mobile network</a:t>
            </a:r>
          </a:p>
          <a:p>
            <a:pPr lvl="1" eaLnBrk="1" hangingPunct="1">
              <a:buFontTx/>
              <a:buChar char="–"/>
              <a:defRPr/>
            </a:pPr>
            <a:r>
              <a:rPr lang="en-GB" dirty="0" smtClean="0"/>
              <a:t>No support for ‘traditional’ CS domain voice</a:t>
            </a:r>
          </a:p>
          <a:p>
            <a:pPr lvl="1" eaLnBrk="1" hangingPunct="1">
              <a:buFontTx/>
              <a:buChar char="–"/>
              <a:defRPr/>
            </a:pPr>
            <a:r>
              <a:rPr lang="en-GB" dirty="0" smtClean="0"/>
              <a:t>New Voice and SMS solutions required</a:t>
            </a:r>
          </a:p>
          <a:p>
            <a:pPr lvl="2" eaLnBrk="1" hangingPunct="1">
              <a:spcAft>
                <a:spcPts val="1200"/>
              </a:spcAft>
              <a:defRPr/>
            </a:pPr>
            <a:r>
              <a:rPr lang="en-GB" dirty="0" smtClean="0">
                <a:solidFill>
                  <a:schemeClr val="bg1"/>
                </a:solidFill>
              </a:rPr>
              <a:t>CSFB, </a:t>
            </a:r>
            <a:r>
              <a:rPr lang="en-GB" dirty="0" err="1" smtClean="0">
                <a:solidFill>
                  <a:schemeClr val="bg1"/>
                </a:solidFill>
              </a:rPr>
              <a:t>VoLGA</a:t>
            </a:r>
            <a:r>
              <a:rPr lang="en-GB" dirty="0" smtClean="0">
                <a:solidFill>
                  <a:schemeClr val="bg1"/>
                </a:solidFill>
              </a:rPr>
              <a:t>, ‘One Voice’</a:t>
            </a:r>
          </a:p>
          <a:p>
            <a:pPr eaLnBrk="1" hangingPunct="1">
              <a:buFontTx/>
              <a:buChar char="■"/>
              <a:defRPr/>
            </a:pPr>
            <a:r>
              <a:rPr lang="en-GB" dirty="0" smtClean="0"/>
              <a:t>The risk – industry fragmentation</a:t>
            </a:r>
          </a:p>
          <a:p>
            <a:pPr lvl="1" eaLnBrk="1" hangingPunct="1">
              <a:buFontTx/>
              <a:buChar char="–"/>
              <a:defRPr/>
            </a:pPr>
            <a:r>
              <a:rPr lang="en-GB" dirty="0" smtClean="0"/>
              <a:t>Poor customer experience</a:t>
            </a:r>
          </a:p>
          <a:p>
            <a:pPr lvl="1" eaLnBrk="1" hangingPunct="1">
              <a:buFontTx/>
              <a:buChar char="–"/>
              <a:defRPr/>
            </a:pPr>
            <a:r>
              <a:rPr lang="en-GB" dirty="0" smtClean="0"/>
              <a:t>No common implementation</a:t>
            </a:r>
          </a:p>
          <a:p>
            <a:pPr lvl="1" eaLnBrk="1" hangingPunct="1">
              <a:buFontTx/>
              <a:buChar char="–"/>
              <a:defRPr/>
            </a:pPr>
            <a:r>
              <a:rPr lang="en-GB" dirty="0" smtClean="0"/>
              <a:t>Economies of scale  are lost</a:t>
            </a:r>
          </a:p>
          <a:p>
            <a:pPr lvl="1" eaLnBrk="1" hangingPunct="1">
              <a:buFontTx/>
              <a:buChar char="–"/>
              <a:defRPr/>
            </a:pPr>
            <a:endParaRPr lang="en-GB" dirty="0" smtClean="0"/>
          </a:p>
          <a:p>
            <a:pPr eaLnBrk="1" hangingPunct="1">
              <a:buFontTx/>
              <a:buChar char="■"/>
              <a:defRPr/>
            </a:pPr>
            <a:r>
              <a:rPr lang="en-GB" dirty="0" smtClean="0"/>
              <a:t>The Reality – the industry knows where it is going</a:t>
            </a:r>
          </a:p>
          <a:p>
            <a:pPr lvl="1" eaLnBrk="1" hangingPunct="1">
              <a:buFontTx/>
              <a:buChar char="–"/>
              <a:defRPr/>
            </a:pPr>
            <a:r>
              <a:rPr lang="en-GB" dirty="0" smtClean="0"/>
              <a:t>‘</a:t>
            </a:r>
            <a:r>
              <a:rPr lang="en-GB" dirty="0" err="1" smtClean="0"/>
              <a:t>OneVoice</a:t>
            </a:r>
            <a:r>
              <a:rPr lang="en-GB" dirty="0" smtClean="0"/>
              <a:t>’ adoption as GSMA Voice over LTE (</a:t>
            </a:r>
            <a:r>
              <a:rPr lang="en-GB" dirty="0" err="1" smtClean="0"/>
              <a:t>VoLTE</a:t>
            </a:r>
            <a:r>
              <a:rPr lang="en-GB" dirty="0" smtClean="0"/>
              <a:t>)</a:t>
            </a:r>
          </a:p>
          <a:p>
            <a:pPr lvl="1" eaLnBrk="1" hangingPunct="1">
              <a:buFontTx/>
              <a:buChar char="–"/>
              <a:defRPr/>
            </a:pPr>
            <a:r>
              <a:rPr lang="en-GB" dirty="0" smtClean="0"/>
              <a:t>Massive backing from operator and vendor community.</a:t>
            </a:r>
          </a:p>
          <a:p>
            <a:pPr lvl="1" eaLnBrk="1" hangingPunct="1">
              <a:buFontTx/>
              <a:buChar char="–"/>
              <a:defRPr/>
            </a:pPr>
            <a:r>
              <a:rPr lang="en-GB" dirty="0" smtClean="0"/>
              <a:t>‘Migratory solutions’ filling the gap between LTE launch and IMS deployment for some operators.</a:t>
            </a:r>
          </a:p>
          <a:p>
            <a:pPr lvl="1" eaLnBrk="1" hangingPunct="1">
              <a:defRPr/>
            </a:pPr>
            <a:endParaRPr lang="en-GB" dirty="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50" y="214313"/>
            <a:ext cx="7500938" cy="381000"/>
          </a:xfrm>
        </p:spPr>
        <p:txBody>
          <a:bodyPr/>
          <a:lstStyle/>
          <a:p>
            <a:pPr eaLnBrk="1" hangingPunct="1">
              <a:defRPr/>
            </a:pPr>
            <a:r>
              <a:rPr lang="en-GB" dirty="0" smtClean="0"/>
              <a:t>‘Migratory’ Solutions</a:t>
            </a:r>
            <a:endParaRPr lang="en-GB" dirty="0"/>
          </a:p>
        </p:txBody>
      </p:sp>
      <p:sp>
        <p:nvSpPr>
          <p:cNvPr id="21506" name="Content Placeholder 2"/>
          <p:cNvSpPr>
            <a:spLocks noGrp="1"/>
          </p:cNvSpPr>
          <p:nvPr>
            <p:ph idx="1"/>
          </p:nvPr>
        </p:nvSpPr>
        <p:spPr bwMode="auto">
          <a:xfrm>
            <a:off x="285750" y="857250"/>
            <a:ext cx="8553450" cy="5202238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>
              <a:latin typeface="Frutiger LT Com 77 Black Cn"/>
              <a:ea typeface="Shruti" pitchFamily="2"/>
            </a:endParaRPr>
          </a:p>
          <a:p>
            <a:pPr eaLnBrk="1" hangingPunct="1"/>
            <a:r>
              <a:rPr lang="en-GB" smtClean="0">
                <a:latin typeface="Frutiger LT Com 77 Black Cn"/>
                <a:ea typeface="Shruti" pitchFamily="2"/>
              </a:rPr>
              <a:t>Migratory solutions fill the gap between existing CS voice and the Target Solution.</a:t>
            </a:r>
          </a:p>
          <a:p>
            <a:pPr lvl="1" eaLnBrk="1" hangingPunct="1"/>
            <a:r>
              <a:rPr lang="en-GB" smtClean="0">
                <a:latin typeface="Frutiger LT Com 67 Bold Cn"/>
                <a:ea typeface="Shruti" pitchFamily="2"/>
              </a:rPr>
              <a:t>Short window of opportunity for deployment</a:t>
            </a:r>
          </a:p>
          <a:p>
            <a:pPr lvl="1" eaLnBrk="1" hangingPunct="1"/>
            <a:r>
              <a:rPr lang="en-GB" smtClean="0">
                <a:latin typeface="Frutiger LT Com 67 Bold Cn"/>
                <a:ea typeface="Shruti" pitchFamily="2"/>
              </a:rPr>
              <a:t>Not required by all operators (some will move directly to the Target Solution).</a:t>
            </a:r>
          </a:p>
          <a:p>
            <a:pPr lvl="1" eaLnBrk="1" hangingPunct="1"/>
            <a:endParaRPr lang="en-GB" smtClean="0">
              <a:latin typeface="Frutiger LT Com 67 Bold Cn"/>
              <a:ea typeface="Shruti" pitchFamily="2"/>
            </a:endParaRPr>
          </a:p>
          <a:p>
            <a:pPr eaLnBrk="1" hangingPunct="1"/>
            <a:r>
              <a:rPr lang="en-GB" smtClean="0">
                <a:latin typeface="Frutiger LT Com 77 Black Cn"/>
                <a:ea typeface="Shruti" pitchFamily="2"/>
              </a:rPr>
              <a:t>Once in a network, Migratory solutions may prove difficult to remove</a:t>
            </a:r>
          </a:p>
          <a:p>
            <a:pPr lvl="1" eaLnBrk="1" hangingPunct="1"/>
            <a:r>
              <a:rPr lang="en-GB" smtClean="0">
                <a:latin typeface="Frutiger LT Com 67 Bold Cn"/>
                <a:ea typeface="Shruti" pitchFamily="2"/>
              </a:rPr>
              <a:t>Handset impact =&gt; need to support handsets with network functionality even once Target Solution is deployed.</a:t>
            </a:r>
          </a:p>
          <a:p>
            <a:pPr eaLnBrk="1" hangingPunct="1"/>
            <a:endParaRPr lang="en-GB" smtClean="0">
              <a:latin typeface="Frutiger LT Com 77 Black Cn"/>
              <a:ea typeface="Shruti" pitchFamily="2"/>
            </a:endParaRPr>
          </a:p>
          <a:p>
            <a:pPr eaLnBrk="1" hangingPunct="1"/>
            <a:r>
              <a:rPr lang="en-GB" smtClean="0">
                <a:latin typeface="Frutiger LT Com 77 Black Cn"/>
                <a:ea typeface="Shruti" pitchFamily="2"/>
              </a:rPr>
              <a:t>More than one Migratory solution defined</a:t>
            </a:r>
          </a:p>
          <a:p>
            <a:pPr lvl="1" eaLnBrk="1" hangingPunct="1"/>
            <a:r>
              <a:rPr lang="en-GB" smtClean="0">
                <a:latin typeface="Frutiger LT Com 67 Bold Cn"/>
                <a:ea typeface="Shruti" pitchFamily="2"/>
              </a:rPr>
              <a:t> CS Fallback (CSFB) in 3GPP, VoLGA defined by VoLGA Forum</a:t>
            </a:r>
          </a:p>
          <a:p>
            <a:pPr lvl="1" eaLnBrk="1" hangingPunct="1"/>
            <a:r>
              <a:rPr lang="en-GB" smtClean="0">
                <a:latin typeface="Frutiger LT Com 67 Bold Cn"/>
                <a:ea typeface="Shruti" pitchFamily="2"/>
              </a:rPr>
              <a:t>Industry fragmentation leads to non-optimal economies of scale and breakage of roaming</a:t>
            </a:r>
          </a:p>
          <a:p>
            <a:pPr lvl="1" eaLnBrk="1" hangingPunct="1"/>
            <a:endParaRPr lang="en-GB" smtClean="0">
              <a:latin typeface="Frutiger LT Com 67 Bold Cn"/>
              <a:ea typeface="Shruti" pitchFamily="2"/>
            </a:endParaRPr>
          </a:p>
          <a:p>
            <a:pPr eaLnBrk="1" hangingPunct="1"/>
            <a:endParaRPr lang="en-GB" smtClean="0">
              <a:latin typeface="Frutiger LT Com 77 Black Cn"/>
              <a:ea typeface="Shruti" pitchFamily="2"/>
            </a:endParaRPr>
          </a:p>
          <a:p>
            <a:pPr lvl="1" eaLnBrk="1" hangingPunct="1"/>
            <a:endParaRPr lang="en-GB" smtClean="0">
              <a:latin typeface="Frutiger LT Com 67 Bold Cn"/>
              <a:ea typeface="Shruti" pitchFamily="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285750" y="214313"/>
            <a:ext cx="7500938" cy="381000"/>
          </a:xfrm>
        </p:spPr>
        <p:txBody>
          <a:bodyPr/>
          <a:lstStyle/>
          <a:p>
            <a:pPr eaLnBrk="1" hangingPunct="1">
              <a:defRPr/>
            </a:pPr>
            <a:r>
              <a:rPr lang="en-GB" b="1" dirty="0" smtClean="0">
                <a:cs typeface="+mj-cs"/>
              </a:rPr>
              <a:t>Target solution - GSMA </a:t>
            </a:r>
            <a:r>
              <a:rPr lang="en-GB" b="1" dirty="0" err="1" smtClean="0">
                <a:cs typeface="+mj-cs"/>
              </a:rPr>
              <a:t>VoLTE</a:t>
            </a:r>
            <a:endParaRPr lang="en-GB" b="1" dirty="0" smtClean="0">
              <a:cs typeface="+mj-cs"/>
            </a:endParaRPr>
          </a:p>
        </p:txBody>
      </p:sp>
      <p:sp>
        <p:nvSpPr>
          <p:cNvPr id="22530" name="Content Placeholder 2"/>
          <p:cNvSpPr>
            <a:spLocks noGrp="1"/>
          </p:cNvSpPr>
          <p:nvPr>
            <p:ph idx="1"/>
          </p:nvPr>
        </p:nvSpPr>
        <p:spPr bwMode="auto">
          <a:xfrm>
            <a:off x="252413" y="1177925"/>
            <a:ext cx="8534400" cy="46482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GB" smtClean="0">
                <a:latin typeface="Frutiger LT Com 77 Black Cn"/>
                <a:ea typeface="Shruti" pitchFamily="2"/>
              </a:rPr>
              <a:t>GSMA VoLTE Task Force</a:t>
            </a:r>
          </a:p>
          <a:p>
            <a:pPr lvl="1" eaLnBrk="1" hangingPunct="1">
              <a:buFontTx/>
              <a:buChar char="–"/>
            </a:pPr>
            <a:r>
              <a:rPr lang="en-GB" smtClean="0">
                <a:latin typeface="Frutiger LT Com 67 Bold Cn"/>
                <a:ea typeface="Shruti" pitchFamily="2"/>
              </a:rPr>
              <a:t>Single ‘target’ solution – IMS-based</a:t>
            </a:r>
          </a:p>
          <a:p>
            <a:pPr lvl="1" eaLnBrk="1" hangingPunct="1">
              <a:buFontTx/>
              <a:buChar char="–"/>
            </a:pPr>
            <a:r>
              <a:rPr lang="en-GB" smtClean="0">
                <a:latin typeface="Frutiger LT Com 67 Bold Cn"/>
                <a:ea typeface="Shruti" pitchFamily="2"/>
              </a:rPr>
              <a:t>Shorten the ‘window’ for Migratory solutions</a:t>
            </a:r>
          </a:p>
          <a:p>
            <a:pPr lvl="2" eaLnBrk="1" hangingPunct="1">
              <a:spcAft>
                <a:spcPts val="1800"/>
              </a:spcAft>
              <a:buFontTx/>
              <a:buChar char="–"/>
            </a:pPr>
            <a:r>
              <a:rPr lang="en-GB" smtClean="0">
                <a:solidFill>
                  <a:schemeClr val="bg1"/>
                </a:solidFill>
                <a:latin typeface="Frutiger LT Com 67 Bold Cn"/>
                <a:ea typeface="Shruti" pitchFamily="2"/>
              </a:rPr>
              <a:t>For as many operators as possible, try and avoid the need for any migratory solution at all</a:t>
            </a:r>
          </a:p>
          <a:p>
            <a:pPr eaLnBrk="1" hangingPunct="1"/>
            <a:r>
              <a:rPr lang="en-GB" smtClean="0">
                <a:latin typeface="Frutiger LT Com 77 Black Cn"/>
                <a:ea typeface="Shruti" pitchFamily="2"/>
              </a:rPr>
              <a:t>VoLTE Task Force and One Voice collaboration</a:t>
            </a:r>
          </a:p>
          <a:p>
            <a:pPr lvl="1" eaLnBrk="1" hangingPunct="1">
              <a:buFontTx/>
              <a:buChar char="–"/>
            </a:pPr>
            <a:r>
              <a:rPr lang="en-GB" smtClean="0">
                <a:latin typeface="Frutiger LT Com 67 Bold Cn"/>
                <a:ea typeface="Shruti" pitchFamily="2"/>
              </a:rPr>
              <a:t>VoLTE adopted One Voice Profile of IMS SIP, 8</a:t>
            </a:r>
            <a:r>
              <a:rPr lang="en-GB" baseline="30000" smtClean="0">
                <a:latin typeface="Frutiger LT Com 67 Bold Cn"/>
                <a:ea typeface="Shruti" pitchFamily="2"/>
              </a:rPr>
              <a:t>th</a:t>
            </a:r>
            <a:r>
              <a:rPr lang="en-GB" smtClean="0">
                <a:latin typeface="Frutiger LT Com 67 Bold Cn"/>
                <a:ea typeface="Shruti" pitchFamily="2"/>
              </a:rPr>
              <a:t> January 2010</a:t>
            </a:r>
          </a:p>
          <a:p>
            <a:pPr lvl="1" eaLnBrk="1" hangingPunct="1">
              <a:spcAft>
                <a:spcPts val="1800"/>
              </a:spcAft>
              <a:buFontTx/>
              <a:buChar char="–"/>
            </a:pPr>
            <a:r>
              <a:rPr lang="en-GB" smtClean="0">
                <a:latin typeface="Frutiger LT Com 67 Bold Cn"/>
                <a:ea typeface="Shruti" pitchFamily="2"/>
              </a:rPr>
              <a:t>GSMA VoLTE initiative announced 15</a:t>
            </a:r>
            <a:r>
              <a:rPr lang="en-GB" baseline="30000" smtClean="0">
                <a:latin typeface="Frutiger LT Com 67 Bold Cn"/>
                <a:ea typeface="Shruti" pitchFamily="2"/>
              </a:rPr>
              <a:t>th</a:t>
            </a:r>
            <a:r>
              <a:rPr lang="en-GB" smtClean="0">
                <a:latin typeface="Frutiger LT Com 67 Bold Cn"/>
                <a:ea typeface="Shruti" pitchFamily="2"/>
              </a:rPr>
              <a:t> February 2010</a:t>
            </a:r>
          </a:p>
          <a:p>
            <a:pPr eaLnBrk="1" hangingPunct="1">
              <a:buFontTx/>
              <a:buChar char="■"/>
            </a:pPr>
            <a:r>
              <a:rPr lang="en-GB" smtClean="0">
                <a:latin typeface="Frutiger LT Com 77 Black Cn"/>
                <a:ea typeface="Shruti" pitchFamily="2"/>
              </a:rPr>
              <a:t>One Voice closed, all future work through VoLTE initiative.</a:t>
            </a:r>
          </a:p>
          <a:p>
            <a:pPr eaLnBrk="1" hangingPunct="1"/>
            <a:endParaRPr lang="en-GB" sz="2400" smtClean="0">
              <a:latin typeface="Frutiger LT Com 77 Black Cn"/>
              <a:ea typeface="Shruti" pitchFamily="2"/>
            </a:endParaRPr>
          </a:p>
          <a:p>
            <a:pPr lvl="1" eaLnBrk="1" hangingPunct="1"/>
            <a:endParaRPr lang="en-GB" smtClean="0">
              <a:latin typeface="Frutiger LT Com 67 Bold Cn"/>
              <a:ea typeface="Shruti" pitchFamily="2"/>
            </a:endParaRPr>
          </a:p>
        </p:txBody>
      </p:sp>
      <p:pic>
        <p:nvPicPr>
          <p:cNvPr id="22531" name="Picture 29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30575" y="5316538"/>
            <a:ext cx="2387600" cy="1028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7" name="Group 4"/>
          <p:cNvGrpSpPr>
            <a:grpSpLocks/>
          </p:cNvGrpSpPr>
          <p:nvPr/>
        </p:nvGrpSpPr>
        <p:grpSpPr bwMode="auto">
          <a:xfrm>
            <a:off x="3455988" y="3074988"/>
            <a:ext cx="1647825" cy="787400"/>
            <a:chOff x="0" y="0"/>
            <a:chExt cx="2184" cy="992"/>
          </a:xfrm>
        </p:grpSpPr>
        <p:sp>
          <p:nvSpPr>
            <p:cNvPr id="24601" name="Oval 5"/>
            <p:cNvSpPr>
              <a:spLocks/>
            </p:cNvSpPr>
            <p:nvPr/>
          </p:nvSpPr>
          <p:spPr bwMode="auto">
            <a:xfrm>
              <a:off x="0" y="0"/>
              <a:ext cx="2184" cy="992"/>
            </a:xfrm>
            <a:prstGeom prst="ellipse">
              <a:avLst/>
            </a:prstGeom>
            <a:gradFill rotWithShape="0">
              <a:gsLst>
                <a:gs pos="0">
                  <a:srgbClr val="FF0000"/>
                </a:gs>
                <a:gs pos="100000">
                  <a:srgbClr val="464658"/>
                </a:gs>
              </a:gsLst>
              <a:lin ang="0" scaled="1"/>
            </a:gradFill>
            <a:ln w="9525">
              <a:solidFill>
                <a:schemeClr val="tx1">
                  <a:alpha val="0"/>
                </a:schemeClr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en-GB"/>
            </a:p>
          </p:txBody>
        </p:sp>
        <p:sp>
          <p:nvSpPr>
            <p:cNvPr id="24602" name="Oval 6"/>
            <p:cNvSpPr>
              <a:spLocks/>
            </p:cNvSpPr>
            <p:nvPr/>
          </p:nvSpPr>
          <p:spPr bwMode="auto">
            <a:xfrm>
              <a:off x="136" y="64"/>
              <a:ext cx="1920" cy="832"/>
            </a:xfrm>
            <a:prstGeom prst="ellipse">
              <a:avLst/>
            </a:prstGeom>
            <a:gradFill rotWithShape="0">
              <a:gsLst>
                <a:gs pos="0">
                  <a:srgbClr val="4C0000"/>
                </a:gs>
                <a:gs pos="100000">
                  <a:srgbClr val="464658"/>
                </a:gs>
              </a:gsLst>
              <a:lin ang="0" scaled="1"/>
            </a:gradFill>
            <a:ln w="9525">
              <a:solidFill>
                <a:schemeClr val="tx1">
                  <a:alpha val="0"/>
                </a:schemeClr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en-GB"/>
            </a:p>
          </p:txBody>
        </p:sp>
      </p:grpSp>
      <p:grpSp>
        <p:nvGrpSpPr>
          <p:cNvPr id="24578" name="Group 4"/>
          <p:cNvGrpSpPr>
            <a:grpSpLocks/>
          </p:cNvGrpSpPr>
          <p:nvPr/>
        </p:nvGrpSpPr>
        <p:grpSpPr bwMode="auto">
          <a:xfrm>
            <a:off x="5511800" y="2708275"/>
            <a:ext cx="3467100" cy="1574800"/>
            <a:chOff x="0" y="0"/>
            <a:chExt cx="2184" cy="992"/>
          </a:xfrm>
        </p:grpSpPr>
        <p:sp>
          <p:nvSpPr>
            <p:cNvPr id="24599" name="Oval 5"/>
            <p:cNvSpPr>
              <a:spLocks/>
            </p:cNvSpPr>
            <p:nvPr/>
          </p:nvSpPr>
          <p:spPr bwMode="auto">
            <a:xfrm>
              <a:off x="0" y="0"/>
              <a:ext cx="2184" cy="992"/>
            </a:xfrm>
            <a:prstGeom prst="ellipse">
              <a:avLst/>
            </a:prstGeom>
            <a:gradFill rotWithShape="0">
              <a:gsLst>
                <a:gs pos="0">
                  <a:srgbClr val="FF0000"/>
                </a:gs>
                <a:gs pos="100000">
                  <a:srgbClr val="464658"/>
                </a:gs>
              </a:gsLst>
              <a:lin ang="0" scaled="1"/>
            </a:gradFill>
            <a:ln w="9525">
              <a:solidFill>
                <a:schemeClr val="tx1">
                  <a:alpha val="0"/>
                </a:schemeClr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en-GB"/>
            </a:p>
          </p:txBody>
        </p:sp>
        <p:sp>
          <p:nvSpPr>
            <p:cNvPr id="24600" name="Oval 6"/>
            <p:cNvSpPr>
              <a:spLocks/>
            </p:cNvSpPr>
            <p:nvPr/>
          </p:nvSpPr>
          <p:spPr bwMode="auto">
            <a:xfrm>
              <a:off x="136" y="64"/>
              <a:ext cx="1920" cy="832"/>
            </a:xfrm>
            <a:prstGeom prst="ellipse">
              <a:avLst/>
            </a:prstGeom>
            <a:gradFill rotWithShape="0">
              <a:gsLst>
                <a:gs pos="0">
                  <a:srgbClr val="4C0000"/>
                </a:gs>
                <a:gs pos="100000">
                  <a:srgbClr val="464658"/>
                </a:gs>
              </a:gsLst>
              <a:lin ang="0" scaled="1"/>
            </a:gradFill>
            <a:ln w="9525">
              <a:solidFill>
                <a:schemeClr val="tx1">
                  <a:alpha val="0"/>
                </a:schemeClr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en-GB"/>
            </a:p>
          </p:txBody>
        </p:sp>
      </p:grpSp>
      <p:pic>
        <p:nvPicPr>
          <p:cNvPr id="24579" name="Picture 29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42075" y="3084513"/>
            <a:ext cx="1855788" cy="8461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4580" name="Picture 12"/>
          <p:cNvPicPr>
            <a:picLocks noChangeArrowheads="1"/>
          </p:cNvPicPr>
          <p:nvPr/>
        </p:nvPicPr>
        <p:blipFill>
          <a:blip r:embed="rId3"/>
          <a:srcRect l="26666" t="57869" r="27499" b="6720"/>
          <a:stretch>
            <a:fillRect/>
          </a:stretch>
        </p:blipFill>
        <p:spPr bwMode="auto">
          <a:xfrm>
            <a:off x="204788" y="3535363"/>
            <a:ext cx="8434387" cy="2824162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</p:pic>
      <p:pic>
        <p:nvPicPr>
          <p:cNvPr id="24581" name="Picture 7"/>
          <p:cNvPicPr>
            <a:picLocks noChangeArrowheads="1"/>
          </p:cNvPicPr>
          <p:nvPr/>
        </p:nvPicPr>
        <p:blipFill>
          <a:blip r:embed="rId4"/>
          <a:srcRect l="45000" t="11803" r="23332" b="46230"/>
          <a:stretch>
            <a:fillRect/>
          </a:stretch>
        </p:blipFill>
        <p:spPr bwMode="auto">
          <a:xfrm>
            <a:off x="4899025" y="1568450"/>
            <a:ext cx="3084513" cy="1050925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</p:pic>
      <p:pic>
        <p:nvPicPr>
          <p:cNvPr id="24582" name="Picture 17"/>
          <p:cNvPicPr>
            <a:picLocks noChangeArrowheads="1"/>
          </p:cNvPicPr>
          <p:nvPr/>
        </p:nvPicPr>
        <p:blipFill>
          <a:blip r:embed="rId5"/>
          <a:srcRect l="22499" t="11966" r="55832" b="21147"/>
          <a:stretch>
            <a:fillRect/>
          </a:stretch>
        </p:blipFill>
        <p:spPr bwMode="auto">
          <a:xfrm>
            <a:off x="1090613" y="1609725"/>
            <a:ext cx="2308225" cy="1501775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</p:pic>
      <p:sp>
        <p:nvSpPr>
          <p:cNvPr id="24583" name="TextBox 31"/>
          <p:cNvSpPr txBox="1">
            <a:spLocks noChangeArrowheads="1"/>
          </p:cNvSpPr>
          <p:nvPr/>
        </p:nvSpPr>
        <p:spPr bwMode="auto">
          <a:xfrm>
            <a:off x="3632200" y="3263900"/>
            <a:ext cx="1270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b="1">
                <a:solidFill>
                  <a:schemeClr val="bg1"/>
                </a:solidFill>
                <a:latin typeface="Frutiger LT Com 77 Black Cn"/>
              </a:rPr>
              <a:t>CSFB</a:t>
            </a:r>
          </a:p>
        </p:txBody>
      </p:sp>
      <p:sp>
        <p:nvSpPr>
          <p:cNvPr id="30" name="Right Arrow 29"/>
          <p:cNvSpPr/>
          <p:nvPr/>
        </p:nvSpPr>
        <p:spPr>
          <a:xfrm>
            <a:off x="5159375" y="3262313"/>
            <a:ext cx="312738" cy="422275"/>
          </a:xfrm>
          <a:prstGeom prst="rightArrow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grpSp>
        <p:nvGrpSpPr>
          <p:cNvPr id="24587" name="Group 4"/>
          <p:cNvGrpSpPr>
            <a:grpSpLocks/>
          </p:cNvGrpSpPr>
          <p:nvPr/>
        </p:nvGrpSpPr>
        <p:grpSpPr bwMode="auto">
          <a:xfrm>
            <a:off x="328613" y="2860675"/>
            <a:ext cx="2619375" cy="1206500"/>
            <a:chOff x="0" y="0"/>
            <a:chExt cx="2184" cy="992"/>
          </a:xfrm>
        </p:grpSpPr>
        <p:sp>
          <p:nvSpPr>
            <p:cNvPr id="24597" name="Oval 5"/>
            <p:cNvSpPr>
              <a:spLocks/>
            </p:cNvSpPr>
            <p:nvPr/>
          </p:nvSpPr>
          <p:spPr bwMode="auto">
            <a:xfrm>
              <a:off x="0" y="0"/>
              <a:ext cx="2184" cy="992"/>
            </a:xfrm>
            <a:prstGeom prst="ellipse">
              <a:avLst/>
            </a:prstGeom>
            <a:gradFill rotWithShape="0">
              <a:gsLst>
                <a:gs pos="0">
                  <a:srgbClr val="FF0000"/>
                </a:gs>
                <a:gs pos="100000">
                  <a:srgbClr val="464658"/>
                </a:gs>
              </a:gsLst>
              <a:lin ang="0" scaled="1"/>
            </a:gradFill>
            <a:ln w="9525">
              <a:solidFill>
                <a:schemeClr val="tx1">
                  <a:alpha val="0"/>
                </a:schemeClr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en-GB"/>
            </a:p>
          </p:txBody>
        </p:sp>
        <p:sp>
          <p:nvSpPr>
            <p:cNvPr id="24598" name="Oval 6"/>
            <p:cNvSpPr>
              <a:spLocks/>
            </p:cNvSpPr>
            <p:nvPr/>
          </p:nvSpPr>
          <p:spPr bwMode="auto">
            <a:xfrm>
              <a:off x="136" y="64"/>
              <a:ext cx="1920" cy="832"/>
            </a:xfrm>
            <a:prstGeom prst="ellipse">
              <a:avLst/>
            </a:prstGeom>
            <a:gradFill rotWithShape="0">
              <a:gsLst>
                <a:gs pos="0">
                  <a:srgbClr val="4C0000"/>
                </a:gs>
                <a:gs pos="100000">
                  <a:srgbClr val="464658"/>
                </a:gs>
              </a:gsLst>
              <a:lin ang="0" scaled="1"/>
            </a:gradFill>
            <a:ln w="9525">
              <a:solidFill>
                <a:schemeClr val="tx1">
                  <a:alpha val="0"/>
                </a:schemeClr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en-GB"/>
            </a:p>
          </p:txBody>
        </p:sp>
      </p:grpSp>
      <p:grpSp>
        <p:nvGrpSpPr>
          <p:cNvPr id="24588" name="Group 4"/>
          <p:cNvGrpSpPr>
            <a:grpSpLocks/>
          </p:cNvGrpSpPr>
          <p:nvPr/>
        </p:nvGrpSpPr>
        <p:grpSpPr bwMode="auto">
          <a:xfrm>
            <a:off x="3444875" y="1330325"/>
            <a:ext cx="1647825" cy="787400"/>
            <a:chOff x="0" y="0"/>
            <a:chExt cx="2184" cy="992"/>
          </a:xfrm>
        </p:grpSpPr>
        <p:sp>
          <p:nvSpPr>
            <p:cNvPr id="24595" name="Oval 5"/>
            <p:cNvSpPr>
              <a:spLocks/>
            </p:cNvSpPr>
            <p:nvPr/>
          </p:nvSpPr>
          <p:spPr bwMode="auto">
            <a:xfrm>
              <a:off x="0" y="0"/>
              <a:ext cx="2184" cy="992"/>
            </a:xfrm>
            <a:prstGeom prst="ellipse">
              <a:avLst/>
            </a:prstGeom>
            <a:gradFill rotWithShape="0">
              <a:gsLst>
                <a:gs pos="0">
                  <a:srgbClr val="FF0000"/>
                </a:gs>
                <a:gs pos="100000">
                  <a:srgbClr val="464658"/>
                </a:gs>
              </a:gsLst>
              <a:lin ang="0" scaled="1"/>
            </a:gradFill>
            <a:ln w="9525">
              <a:solidFill>
                <a:schemeClr val="tx1">
                  <a:alpha val="0"/>
                </a:schemeClr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en-GB"/>
            </a:p>
          </p:txBody>
        </p:sp>
        <p:sp>
          <p:nvSpPr>
            <p:cNvPr id="24596" name="Oval 6"/>
            <p:cNvSpPr>
              <a:spLocks/>
            </p:cNvSpPr>
            <p:nvPr/>
          </p:nvSpPr>
          <p:spPr bwMode="auto">
            <a:xfrm>
              <a:off x="136" y="64"/>
              <a:ext cx="1920" cy="832"/>
            </a:xfrm>
            <a:prstGeom prst="ellipse">
              <a:avLst/>
            </a:prstGeom>
            <a:gradFill rotWithShape="0">
              <a:gsLst>
                <a:gs pos="0">
                  <a:srgbClr val="4C0000"/>
                </a:gs>
                <a:gs pos="100000">
                  <a:srgbClr val="464658"/>
                </a:gs>
              </a:gsLst>
              <a:lin ang="0" scaled="1"/>
            </a:gradFill>
            <a:ln w="9525">
              <a:solidFill>
                <a:schemeClr val="tx1">
                  <a:alpha val="0"/>
                </a:schemeClr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en-GB"/>
            </a:p>
          </p:txBody>
        </p:sp>
      </p:grpSp>
      <p:sp>
        <p:nvSpPr>
          <p:cNvPr id="24589" name="TextBox 32"/>
          <p:cNvSpPr txBox="1">
            <a:spLocks noChangeArrowheads="1"/>
          </p:cNvSpPr>
          <p:nvPr/>
        </p:nvSpPr>
        <p:spPr bwMode="auto">
          <a:xfrm>
            <a:off x="3635375" y="1547813"/>
            <a:ext cx="1270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b="1">
                <a:solidFill>
                  <a:schemeClr val="bg1"/>
                </a:solidFill>
                <a:latin typeface="Frutiger LT Com 77 Black Cn"/>
              </a:rPr>
              <a:t>VoLGA</a:t>
            </a:r>
          </a:p>
        </p:txBody>
      </p:sp>
      <p:sp>
        <p:nvSpPr>
          <p:cNvPr id="38" name="Right Arrow 37"/>
          <p:cNvSpPr/>
          <p:nvPr/>
        </p:nvSpPr>
        <p:spPr>
          <a:xfrm>
            <a:off x="3087191" y="3264587"/>
            <a:ext cx="312738" cy="422275"/>
          </a:xfrm>
          <a:prstGeom prst="rightArrow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4593" name="TextBox 30"/>
          <p:cNvSpPr txBox="1">
            <a:spLocks noChangeArrowheads="1"/>
          </p:cNvSpPr>
          <p:nvPr/>
        </p:nvSpPr>
        <p:spPr bwMode="auto">
          <a:xfrm>
            <a:off x="1023938" y="3248025"/>
            <a:ext cx="126841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b="1">
                <a:solidFill>
                  <a:schemeClr val="bg1"/>
                </a:solidFill>
                <a:latin typeface="Frutiger LT Com 77 Black Cn"/>
              </a:rPr>
              <a:t>CS Voice</a:t>
            </a:r>
          </a:p>
        </p:txBody>
      </p:sp>
      <p:sp>
        <p:nvSpPr>
          <p:cNvPr id="39" name="Title 1"/>
          <p:cNvSpPr>
            <a:spLocks noGrp="1"/>
          </p:cNvSpPr>
          <p:nvPr>
            <p:ph type="title"/>
          </p:nvPr>
        </p:nvSpPr>
        <p:spPr>
          <a:xfrm>
            <a:off x="285750" y="214313"/>
            <a:ext cx="7500938" cy="381000"/>
          </a:xfrm>
        </p:spPr>
        <p:txBody>
          <a:bodyPr/>
          <a:lstStyle/>
          <a:p>
            <a:pPr eaLnBrk="1" hangingPunct="1">
              <a:defRPr/>
            </a:pPr>
            <a:r>
              <a:rPr lang="en-GB" b="1" dirty="0" smtClean="0">
                <a:cs typeface="+mj-cs"/>
              </a:rPr>
              <a:t>From today to the Target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Box 30"/>
          <p:cNvSpPr txBox="1">
            <a:spLocks noChangeArrowheads="1"/>
          </p:cNvSpPr>
          <p:nvPr/>
        </p:nvSpPr>
        <p:spPr bwMode="auto">
          <a:xfrm>
            <a:off x="1160463" y="3167063"/>
            <a:ext cx="126841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/>
              <a:t>CS Voice</a:t>
            </a:r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1684338" y="2862263"/>
            <a:ext cx="6149975" cy="1317625"/>
          </a:xfrm>
          <a:prstGeom prst="rect">
            <a:avLst/>
          </a:prstGeom>
          <a:noFill/>
        </p:spPr>
        <p:txBody>
          <a:bodyPr lIns="9144" rIns="9144"/>
          <a:lstStyle/>
          <a:p>
            <a:pPr eaLnBrk="0" hangingPunct="0">
              <a:defRPr/>
            </a:pPr>
            <a:r>
              <a:rPr lang="en-GB" sz="3200" kern="0" dirty="0">
                <a:solidFill>
                  <a:schemeClr val="bg1"/>
                </a:solidFill>
                <a:latin typeface="Frutiger LT Com 57 Condensed" pitchFamily="34" charset="0"/>
                <a:ea typeface="ＭＳ Ｐゴシック" pitchFamily="-106" charset="-128"/>
                <a:cs typeface="ＭＳ Ｐゴシック"/>
              </a:rPr>
              <a:t>What GSMA </a:t>
            </a:r>
            <a:r>
              <a:rPr lang="en-GB" sz="3200" kern="0" dirty="0" err="1">
                <a:solidFill>
                  <a:schemeClr val="bg1"/>
                </a:solidFill>
                <a:latin typeface="Frutiger LT Com 57 Condensed" pitchFamily="34" charset="0"/>
                <a:ea typeface="ＭＳ Ｐゴシック" pitchFamily="-106" charset="-128"/>
                <a:cs typeface="ＭＳ Ｐゴシック"/>
              </a:rPr>
              <a:t>VoLTE</a:t>
            </a:r>
            <a:r>
              <a:rPr lang="en-GB" sz="3200" kern="0" dirty="0">
                <a:solidFill>
                  <a:schemeClr val="bg1"/>
                </a:solidFill>
                <a:latin typeface="Frutiger LT Com 57 Condensed" pitchFamily="34" charset="0"/>
                <a:ea typeface="ＭＳ Ｐゴシック" pitchFamily="-106" charset="-128"/>
                <a:cs typeface="ＭＳ Ｐゴシック"/>
              </a:rPr>
              <a:t> will deliver</a:t>
            </a:r>
          </a:p>
        </p:txBody>
      </p:sp>
      <p:pic>
        <p:nvPicPr>
          <p:cNvPr id="25603" name="Picture 29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30575" y="5316538"/>
            <a:ext cx="2387600" cy="1028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/>
          </p:cNvSpPr>
          <p:nvPr/>
        </p:nvSpPr>
        <p:spPr bwMode="auto">
          <a:xfrm>
            <a:off x="1065213" y="3808413"/>
            <a:ext cx="7847012" cy="2590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40639" bIns="0"/>
          <a:lstStyle/>
          <a:p>
            <a:pPr marL="401638" indent="-322263">
              <a:spcBef>
                <a:spcPts val="413"/>
              </a:spcBef>
              <a:buClr>
                <a:srgbClr val="FF0000"/>
              </a:buClr>
              <a:buSzPct val="125000"/>
              <a:buFont typeface="Wingdings" pitchFamily="2" charset="2"/>
              <a:buChar char="§"/>
              <a:defRPr/>
            </a:pPr>
            <a:r>
              <a:rPr lang="en-US" sz="2200" dirty="0">
                <a:solidFill>
                  <a:srgbClr val="FFFFFF"/>
                </a:solidFill>
                <a:latin typeface="Frutiger LT Com 77 Black Cn"/>
                <a:ea typeface="Calibri" pitchFamily="34" charset="0"/>
                <a:cs typeface="Arial" pitchFamily="34" charset="0"/>
                <a:sym typeface="Calibri" pitchFamily="34" charset="0"/>
              </a:rPr>
              <a:t>Common UNI (User Network Interface) needed</a:t>
            </a:r>
          </a:p>
          <a:p>
            <a:pPr marL="858838" lvl="1" indent="-322263">
              <a:spcBef>
                <a:spcPts val="275"/>
              </a:spcBef>
              <a:buClr>
                <a:srgbClr val="FF0000"/>
              </a:buClr>
              <a:buSzPct val="125000"/>
              <a:buFontTx/>
              <a:buChar char="–"/>
              <a:defRPr/>
            </a:pPr>
            <a:r>
              <a:rPr lang="en-US" sz="2000" dirty="0">
                <a:solidFill>
                  <a:srgbClr val="FFFFFF"/>
                </a:solidFill>
                <a:latin typeface="Frutiger LT Com 77 Black Cn"/>
                <a:ea typeface="Calibri" pitchFamily="34" charset="0"/>
                <a:cs typeface="Arial" pitchFamily="34" charset="0"/>
                <a:sym typeface="Calibri" pitchFamily="34" charset="0"/>
              </a:rPr>
              <a:t>Common implementation results in</a:t>
            </a:r>
          </a:p>
          <a:p>
            <a:pPr marL="1316038" lvl="2" indent="-322263">
              <a:spcBef>
                <a:spcPts val="275"/>
              </a:spcBef>
              <a:buClr>
                <a:srgbClr val="FF0000"/>
              </a:buClr>
              <a:buSzPct val="125000"/>
              <a:buFont typeface="Wingdings" pitchFamily="2" charset="2"/>
              <a:buChar char="§"/>
              <a:defRPr/>
            </a:pPr>
            <a:r>
              <a:rPr lang="en-US" dirty="0">
                <a:solidFill>
                  <a:srgbClr val="FFFFFF"/>
                </a:solidFill>
                <a:latin typeface="Frutiger LT Com 77 Black Cn"/>
                <a:ea typeface="Calibri" pitchFamily="34" charset="0"/>
                <a:cs typeface="Arial" pitchFamily="34" charset="0"/>
                <a:sym typeface="Calibri" pitchFamily="34" charset="0"/>
              </a:rPr>
              <a:t>Roaming capability maintained</a:t>
            </a:r>
          </a:p>
          <a:p>
            <a:pPr marL="1316038" lvl="2" indent="-322263">
              <a:spcBef>
                <a:spcPts val="275"/>
              </a:spcBef>
              <a:buClr>
                <a:srgbClr val="FF0000"/>
              </a:buClr>
              <a:buSzPct val="125000"/>
              <a:buFont typeface="Wingdings" pitchFamily="2" charset="2"/>
              <a:buChar char="§"/>
              <a:defRPr/>
            </a:pPr>
            <a:r>
              <a:rPr lang="en-US" dirty="0">
                <a:solidFill>
                  <a:srgbClr val="FFFFFF"/>
                </a:solidFill>
                <a:latin typeface="Frutiger LT Com 77 Black Cn"/>
                <a:ea typeface="Calibri" pitchFamily="34" charset="0"/>
                <a:cs typeface="Arial" pitchFamily="34" charset="0"/>
                <a:sym typeface="Calibri" pitchFamily="34" charset="0"/>
              </a:rPr>
              <a:t>Global scale and global ecosystem</a:t>
            </a:r>
          </a:p>
          <a:p>
            <a:pPr marL="1316038" lvl="2" indent="-322263">
              <a:spcBef>
                <a:spcPts val="213"/>
              </a:spcBef>
              <a:buClr>
                <a:srgbClr val="FF0000"/>
              </a:buClr>
              <a:buSzPct val="125000"/>
              <a:buFont typeface="Wingdings" pitchFamily="2" charset="2"/>
              <a:buChar char="§"/>
              <a:defRPr/>
            </a:pPr>
            <a:r>
              <a:rPr lang="en-US" dirty="0">
                <a:solidFill>
                  <a:srgbClr val="FFFFFF"/>
                </a:solidFill>
                <a:latin typeface="Frutiger LT Com 77 Black Cn"/>
                <a:ea typeface="Calibri" pitchFamily="34" charset="0"/>
                <a:cs typeface="Arial" pitchFamily="34" charset="0"/>
                <a:sym typeface="Calibri" pitchFamily="34" charset="0"/>
              </a:rPr>
              <a:t>Lower per unit cost for vendors as a result greater </a:t>
            </a:r>
            <a:r>
              <a:rPr lang="en-US" dirty="0" err="1">
                <a:solidFill>
                  <a:srgbClr val="FFFFFF"/>
                </a:solidFill>
                <a:latin typeface="Frutiger LT Com 77 Black Cn"/>
                <a:ea typeface="Calibri" pitchFamily="34" charset="0"/>
                <a:cs typeface="Arial" pitchFamily="34" charset="0"/>
                <a:sym typeface="Calibri" pitchFamily="34" charset="0"/>
              </a:rPr>
              <a:t>amortisation</a:t>
            </a:r>
            <a:r>
              <a:rPr lang="en-US" dirty="0">
                <a:solidFill>
                  <a:srgbClr val="FFFFFF"/>
                </a:solidFill>
                <a:latin typeface="Frutiger LT Com 77 Black Cn"/>
                <a:ea typeface="Calibri" pitchFamily="34" charset="0"/>
                <a:cs typeface="Arial" pitchFamily="34" charset="0"/>
                <a:sym typeface="Calibri" pitchFamily="34" charset="0"/>
              </a:rPr>
              <a:t> of R&amp;D</a:t>
            </a:r>
          </a:p>
          <a:p>
            <a:pPr marL="858838" lvl="1" indent="-322263">
              <a:spcBef>
                <a:spcPts val="213"/>
              </a:spcBef>
              <a:buClr>
                <a:srgbClr val="FF0000"/>
              </a:buClr>
              <a:buSzPct val="125000"/>
              <a:buFont typeface="Calibri" pitchFamily="34" charset="0"/>
              <a:buChar char="•"/>
              <a:defRPr/>
            </a:pPr>
            <a:endParaRPr lang="en-US" sz="2200" dirty="0">
              <a:solidFill>
                <a:srgbClr val="FFFFFF"/>
              </a:solidFill>
              <a:latin typeface="Frutiger LT Com 77 Black Cn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pPr marL="401638" indent="-322263">
              <a:spcBef>
                <a:spcPts val="213"/>
              </a:spcBef>
              <a:buClr>
                <a:srgbClr val="FF0000"/>
              </a:buClr>
              <a:buSzPct val="125000"/>
              <a:defRPr/>
            </a:pPr>
            <a:r>
              <a:rPr lang="en-US" sz="2200" b="1" dirty="0" err="1">
                <a:solidFill>
                  <a:srgbClr val="FFFFFF"/>
                </a:solidFill>
                <a:latin typeface="Frutiger LT Com 77 Black Cn"/>
                <a:ea typeface="Calibri Bold" pitchFamily="34" charset="0"/>
                <a:cs typeface="Calibri Bold" pitchFamily="34" charset="0"/>
                <a:sym typeface="Calibri Bold" pitchFamily="34" charset="0"/>
              </a:rPr>
              <a:t>VoLTE</a:t>
            </a:r>
            <a:r>
              <a:rPr lang="en-US" sz="2200" b="1" dirty="0">
                <a:solidFill>
                  <a:srgbClr val="FFFFFF"/>
                </a:solidFill>
                <a:latin typeface="Frutiger LT Com 77 Black Cn"/>
                <a:ea typeface="Calibri Bold" pitchFamily="34" charset="0"/>
                <a:cs typeface="Calibri Bold" pitchFamily="34" charset="0"/>
                <a:sym typeface="Calibri Bold" pitchFamily="34" charset="0"/>
              </a:rPr>
              <a:t> protocol profile enables these benefits</a:t>
            </a:r>
          </a:p>
          <a:p>
            <a:pPr marL="401638" indent="-322263">
              <a:spcBef>
                <a:spcPts val="213"/>
              </a:spcBef>
              <a:buClr>
                <a:srgbClr val="FF0000"/>
              </a:buClr>
              <a:buSzPct val="125000"/>
              <a:defRPr/>
            </a:pPr>
            <a:endParaRPr lang="en-US" sz="2200" dirty="0">
              <a:solidFill>
                <a:srgbClr val="FFFFFF"/>
              </a:solidFill>
              <a:latin typeface="+mj-lt"/>
              <a:ea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grpSp>
        <p:nvGrpSpPr>
          <p:cNvPr id="27650" name="Group 4"/>
          <p:cNvGrpSpPr>
            <a:grpSpLocks/>
          </p:cNvGrpSpPr>
          <p:nvPr/>
        </p:nvGrpSpPr>
        <p:grpSpPr bwMode="auto">
          <a:xfrm>
            <a:off x="2905125" y="1574800"/>
            <a:ext cx="3467100" cy="1574800"/>
            <a:chOff x="0" y="0"/>
            <a:chExt cx="2184" cy="992"/>
          </a:xfrm>
        </p:grpSpPr>
        <p:sp>
          <p:nvSpPr>
            <p:cNvPr id="27657" name="Oval 5"/>
            <p:cNvSpPr>
              <a:spLocks/>
            </p:cNvSpPr>
            <p:nvPr/>
          </p:nvSpPr>
          <p:spPr bwMode="auto">
            <a:xfrm>
              <a:off x="0" y="0"/>
              <a:ext cx="2184" cy="992"/>
            </a:xfrm>
            <a:prstGeom prst="ellipse">
              <a:avLst/>
            </a:prstGeom>
            <a:gradFill rotWithShape="0">
              <a:gsLst>
                <a:gs pos="0">
                  <a:srgbClr val="FF0000"/>
                </a:gs>
                <a:gs pos="100000">
                  <a:srgbClr val="464658"/>
                </a:gs>
              </a:gsLst>
              <a:lin ang="0" scaled="1"/>
            </a:gradFill>
            <a:ln w="9525">
              <a:solidFill>
                <a:schemeClr val="tx1">
                  <a:alpha val="0"/>
                </a:schemeClr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en-GB"/>
            </a:p>
          </p:txBody>
        </p:sp>
        <p:sp>
          <p:nvSpPr>
            <p:cNvPr id="27658" name="Oval 6"/>
            <p:cNvSpPr>
              <a:spLocks/>
            </p:cNvSpPr>
            <p:nvPr/>
          </p:nvSpPr>
          <p:spPr bwMode="auto">
            <a:xfrm>
              <a:off x="136" y="64"/>
              <a:ext cx="1920" cy="832"/>
            </a:xfrm>
            <a:prstGeom prst="ellipse">
              <a:avLst/>
            </a:prstGeom>
            <a:gradFill rotWithShape="0">
              <a:gsLst>
                <a:gs pos="0">
                  <a:srgbClr val="4C0000"/>
                </a:gs>
                <a:gs pos="100000">
                  <a:srgbClr val="464658"/>
                </a:gs>
              </a:gsLst>
              <a:lin ang="0" scaled="1"/>
            </a:gradFill>
            <a:ln w="9525">
              <a:solidFill>
                <a:schemeClr val="tx1">
                  <a:alpha val="0"/>
                </a:schemeClr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en-GB"/>
            </a:p>
          </p:txBody>
        </p:sp>
        <p:sp>
          <p:nvSpPr>
            <p:cNvPr id="27659" name="Rectangle 7"/>
            <p:cNvSpPr>
              <a:spLocks/>
            </p:cNvSpPr>
            <p:nvPr/>
          </p:nvSpPr>
          <p:spPr bwMode="auto">
            <a:xfrm>
              <a:off x="1392" y="360"/>
              <a:ext cx="367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40639" bIns="0">
              <a:spAutoFit/>
            </a:bodyPr>
            <a:lstStyle/>
            <a:p>
              <a:pPr marL="39688"/>
              <a:r>
                <a:rPr lang="en-US" sz="2200">
                  <a:solidFill>
                    <a:srgbClr val="FFFFFF"/>
                  </a:solidFill>
                  <a:ea typeface="Calibri" pitchFamily="34" charset="0"/>
                  <a:cs typeface="Arial" charset="0"/>
                  <a:sym typeface="Calibri" pitchFamily="34" charset="0"/>
                </a:rPr>
                <a:t>IMS</a:t>
              </a:r>
            </a:p>
          </p:txBody>
        </p:sp>
      </p:grpSp>
      <p:grpSp>
        <p:nvGrpSpPr>
          <p:cNvPr id="27651" name="Group 13"/>
          <p:cNvGrpSpPr>
            <a:grpSpLocks/>
          </p:cNvGrpSpPr>
          <p:nvPr/>
        </p:nvGrpSpPr>
        <p:grpSpPr bwMode="auto">
          <a:xfrm>
            <a:off x="1609725" y="2032000"/>
            <a:ext cx="1600200" cy="609600"/>
            <a:chOff x="0" y="0"/>
            <a:chExt cx="1367" cy="621"/>
          </a:xfrm>
        </p:grpSpPr>
        <p:sp>
          <p:nvSpPr>
            <p:cNvPr id="27655" name="Oval 14"/>
            <p:cNvSpPr>
              <a:spLocks/>
            </p:cNvSpPr>
            <p:nvPr/>
          </p:nvSpPr>
          <p:spPr bwMode="auto">
            <a:xfrm>
              <a:off x="0" y="0"/>
              <a:ext cx="1367" cy="621"/>
            </a:xfrm>
            <a:prstGeom prst="ellipse">
              <a:avLst/>
            </a:prstGeom>
            <a:gradFill rotWithShape="0">
              <a:gsLst>
                <a:gs pos="0">
                  <a:srgbClr val="00FF00"/>
                </a:gs>
                <a:gs pos="100000">
                  <a:srgbClr val="464658"/>
                </a:gs>
              </a:gsLst>
              <a:lin ang="0" scaled="1"/>
            </a:gradFill>
            <a:ln w="9525">
              <a:solidFill>
                <a:schemeClr val="tx1">
                  <a:alpha val="0"/>
                </a:schemeClr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en-GB"/>
            </a:p>
          </p:txBody>
        </p:sp>
        <p:sp>
          <p:nvSpPr>
            <p:cNvPr id="27656" name="Oval 15"/>
            <p:cNvSpPr>
              <a:spLocks/>
            </p:cNvSpPr>
            <p:nvPr/>
          </p:nvSpPr>
          <p:spPr bwMode="auto">
            <a:xfrm>
              <a:off x="83" y="48"/>
              <a:ext cx="1202" cy="521"/>
            </a:xfrm>
            <a:prstGeom prst="ellipse">
              <a:avLst/>
            </a:prstGeom>
            <a:gradFill rotWithShape="0">
              <a:gsLst>
                <a:gs pos="0">
                  <a:srgbClr val="008040"/>
                </a:gs>
                <a:gs pos="100000">
                  <a:srgbClr val="464658"/>
                </a:gs>
              </a:gsLst>
              <a:lin ang="0" scaled="1"/>
            </a:gradFill>
            <a:ln w="9525">
              <a:solidFill>
                <a:schemeClr val="tx1">
                  <a:alpha val="0"/>
                </a:schemeClr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en-GB"/>
            </a:p>
          </p:txBody>
        </p:sp>
      </p:grpSp>
      <p:sp>
        <p:nvSpPr>
          <p:cNvPr id="27652" name="Rectangle 16"/>
          <p:cNvSpPr>
            <a:spLocks/>
          </p:cNvSpPr>
          <p:nvPr/>
        </p:nvSpPr>
        <p:spPr bwMode="auto">
          <a:xfrm>
            <a:off x="2066925" y="2184400"/>
            <a:ext cx="593725" cy="32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40639" bIns="0"/>
          <a:lstStyle/>
          <a:p>
            <a:pPr marL="39688"/>
            <a:r>
              <a:rPr lang="en-US" sz="2200">
                <a:solidFill>
                  <a:srgbClr val="FFFFFF"/>
                </a:solidFill>
                <a:ea typeface="Calibri" pitchFamily="34" charset="0"/>
                <a:cs typeface="Arial" charset="0"/>
                <a:sym typeface="Calibri" pitchFamily="34" charset="0"/>
              </a:rPr>
              <a:t>UNI</a:t>
            </a:r>
          </a:p>
        </p:txBody>
      </p:sp>
      <p:pic>
        <p:nvPicPr>
          <p:cNvPr id="27653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8325" y="1231900"/>
            <a:ext cx="1193800" cy="22510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5750" y="214313"/>
            <a:ext cx="7500938" cy="381000"/>
          </a:xfrm>
        </p:spPr>
        <p:txBody>
          <a:bodyPr/>
          <a:lstStyle/>
          <a:p>
            <a:pPr eaLnBrk="1" hangingPunct="1">
              <a:defRPr/>
            </a:pPr>
            <a:r>
              <a:rPr lang="en-GB" b="1" dirty="0" smtClean="0">
                <a:cs typeface="+mj-cs"/>
              </a:rPr>
              <a:t>Customer Interface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/>
          </p:cNvSpPr>
          <p:nvPr/>
        </p:nvSpPr>
        <p:spPr bwMode="auto">
          <a:xfrm>
            <a:off x="860425" y="3889375"/>
            <a:ext cx="779145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40639" bIns="0"/>
          <a:lstStyle/>
          <a:p>
            <a:pPr marL="450850" indent="-371475">
              <a:spcBef>
                <a:spcPts val="213"/>
              </a:spcBef>
              <a:buClr>
                <a:srgbClr val="CD0921"/>
              </a:buClr>
              <a:buSzPct val="124000"/>
              <a:buFont typeface="Wingdings" pitchFamily="2" charset="2"/>
              <a:buChar char="§"/>
              <a:defRPr/>
            </a:pPr>
            <a:r>
              <a:rPr lang="en-US" sz="2000" dirty="0">
                <a:solidFill>
                  <a:srgbClr val="FFFFFF"/>
                </a:solidFill>
                <a:latin typeface="Frutiger LT Com 77 Black Cn"/>
                <a:ea typeface="Calibri" pitchFamily="1" charset="0"/>
                <a:cs typeface="Calibri" pitchFamily="1" charset="0"/>
                <a:sym typeface="Calibri" pitchFamily="1" charset="0"/>
              </a:rPr>
              <a:t>Interconnect Network-Network Interface (</a:t>
            </a:r>
            <a:r>
              <a:rPr lang="en-US" sz="2000" dirty="0" err="1">
                <a:solidFill>
                  <a:srgbClr val="FFFFFF"/>
                </a:solidFill>
                <a:latin typeface="Frutiger LT Com 77 Black Cn"/>
                <a:ea typeface="Calibri" pitchFamily="1" charset="0"/>
                <a:cs typeface="Calibri" pitchFamily="1" charset="0"/>
                <a:sym typeface="Calibri" pitchFamily="1" charset="0"/>
              </a:rPr>
              <a:t>i/c</a:t>
            </a:r>
            <a:r>
              <a:rPr lang="en-US" sz="2000" dirty="0">
                <a:solidFill>
                  <a:srgbClr val="FFFFFF"/>
                </a:solidFill>
                <a:latin typeface="Frutiger LT Com 77 Black Cn"/>
                <a:ea typeface="Calibri" pitchFamily="1" charset="0"/>
                <a:cs typeface="Calibri" pitchFamily="1" charset="0"/>
                <a:sym typeface="Calibri" pitchFamily="1" charset="0"/>
              </a:rPr>
              <a:t> NNI) creates end-to-end call connectivity</a:t>
            </a:r>
          </a:p>
          <a:p>
            <a:pPr marL="450850" indent="-371475">
              <a:spcBef>
                <a:spcPts val="213"/>
              </a:spcBef>
              <a:buClr>
                <a:srgbClr val="CD0921"/>
              </a:buClr>
              <a:buSzPct val="124000"/>
              <a:buFont typeface="Wingdings" pitchFamily="2" charset="2"/>
              <a:buChar char="§"/>
              <a:defRPr/>
            </a:pPr>
            <a:r>
              <a:rPr lang="en-US" sz="2000" dirty="0">
                <a:solidFill>
                  <a:srgbClr val="FFFFFF"/>
                </a:solidFill>
                <a:latin typeface="Frutiger LT Com 77 Black Cn"/>
                <a:ea typeface="Calibri" pitchFamily="1" charset="0"/>
                <a:cs typeface="Calibri" pitchFamily="1" charset="0"/>
                <a:sym typeface="Calibri" pitchFamily="1" charset="0"/>
              </a:rPr>
              <a:t>Common functionality required</a:t>
            </a:r>
          </a:p>
          <a:p>
            <a:pPr marL="450850" indent="-371475">
              <a:spcBef>
                <a:spcPts val="213"/>
              </a:spcBef>
              <a:buClr>
                <a:srgbClr val="CD0921"/>
              </a:buClr>
              <a:buSzPct val="124000"/>
              <a:buFont typeface="Wingdings" pitchFamily="2" charset="2"/>
              <a:buChar char="§"/>
              <a:defRPr/>
            </a:pPr>
            <a:r>
              <a:rPr lang="en-US" sz="2000" dirty="0">
                <a:solidFill>
                  <a:srgbClr val="FFFFFF"/>
                </a:solidFill>
                <a:latin typeface="Frutiger LT Com 77 Black Cn"/>
                <a:ea typeface="Calibri" pitchFamily="1" charset="0"/>
                <a:cs typeface="Calibri" pitchFamily="1" charset="0"/>
                <a:sym typeface="Calibri" pitchFamily="1" charset="0"/>
              </a:rPr>
              <a:t>Common implementation required</a:t>
            </a:r>
          </a:p>
          <a:p>
            <a:pPr marL="450850" indent="-371475">
              <a:spcBef>
                <a:spcPts val="213"/>
              </a:spcBef>
              <a:buClr>
                <a:srgbClr val="CD0921"/>
              </a:buClr>
              <a:buSzPct val="124000"/>
              <a:buFont typeface="Wingdings" pitchFamily="2" charset="2"/>
              <a:buChar char="§"/>
              <a:defRPr/>
            </a:pPr>
            <a:r>
              <a:rPr lang="en-US" sz="2000" dirty="0">
                <a:solidFill>
                  <a:srgbClr val="FFFFFF"/>
                </a:solidFill>
                <a:latin typeface="Frutiger LT Com 77 Black Cn"/>
                <a:ea typeface="Calibri" pitchFamily="1" charset="0"/>
                <a:cs typeface="Calibri" pitchFamily="1" charset="0"/>
                <a:sym typeface="Calibri" pitchFamily="1" charset="0"/>
              </a:rPr>
              <a:t>Need for expensive interworking functionality is removed</a:t>
            </a:r>
          </a:p>
          <a:p>
            <a:pPr marL="79375">
              <a:spcBef>
                <a:spcPts val="213"/>
              </a:spcBef>
              <a:buClr>
                <a:srgbClr val="CD0921"/>
              </a:buClr>
              <a:buSzPct val="50000"/>
              <a:defRPr/>
            </a:pPr>
            <a:endParaRPr lang="en-US" sz="2200" b="1" dirty="0">
              <a:solidFill>
                <a:srgbClr val="FFFFFF"/>
              </a:solidFill>
              <a:latin typeface="Frutiger LT Com 77 Black Cn"/>
              <a:ea typeface="Calibri" pitchFamily="1" charset="0"/>
              <a:cs typeface="Calibri" pitchFamily="1" charset="0"/>
              <a:sym typeface="Calibri" pitchFamily="1" charset="0"/>
            </a:endParaRPr>
          </a:p>
          <a:p>
            <a:pPr marL="79375">
              <a:spcBef>
                <a:spcPts val="213"/>
              </a:spcBef>
              <a:buClr>
                <a:srgbClr val="CD0921"/>
              </a:buClr>
              <a:buSzPct val="50000"/>
              <a:defRPr/>
            </a:pPr>
            <a:r>
              <a:rPr lang="en-US" sz="2200" b="1" dirty="0">
                <a:solidFill>
                  <a:srgbClr val="FFFFFF"/>
                </a:solidFill>
                <a:latin typeface="Frutiger LT Com 77 Black Cn"/>
                <a:ea typeface="Calibri" pitchFamily="1" charset="0"/>
                <a:cs typeface="Calibri" pitchFamily="1" charset="0"/>
                <a:sym typeface="Calibri" pitchFamily="1" charset="0"/>
              </a:rPr>
              <a:t>Work initiated in GSMA IREG Packet Working Group</a:t>
            </a:r>
          </a:p>
        </p:txBody>
      </p:sp>
      <p:grpSp>
        <p:nvGrpSpPr>
          <p:cNvPr id="29698" name="Group 33"/>
          <p:cNvGrpSpPr>
            <a:grpSpLocks/>
          </p:cNvGrpSpPr>
          <p:nvPr/>
        </p:nvGrpSpPr>
        <p:grpSpPr bwMode="auto">
          <a:xfrm>
            <a:off x="360363" y="1189038"/>
            <a:ext cx="8331200" cy="1930400"/>
            <a:chOff x="292100" y="1447800"/>
            <a:chExt cx="8331200" cy="1930400"/>
          </a:xfrm>
        </p:grpSpPr>
        <p:sp>
          <p:nvSpPr>
            <p:cNvPr id="8197" name="Rectangle 4"/>
            <p:cNvSpPr>
              <a:spLocks/>
            </p:cNvSpPr>
            <p:nvPr/>
          </p:nvSpPr>
          <p:spPr bwMode="auto">
            <a:xfrm>
              <a:off x="3276600" y="2273300"/>
              <a:ext cx="2286000" cy="469900"/>
            </a:xfrm>
            <a:prstGeom prst="rect">
              <a:avLst/>
            </a:prstGeom>
            <a:gradFill rotWithShape="0">
              <a:gsLst>
                <a:gs pos="0">
                  <a:srgbClr val="BBE0E3"/>
                </a:gs>
                <a:gs pos="100000">
                  <a:srgbClr val="464658"/>
                </a:gs>
              </a:gsLst>
              <a:lin ang="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GB">
                <a:latin typeface="+mj-lt"/>
              </a:endParaRPr>
            </a:p>
          </p:txBody>
        </p:sp>
        <p:sp>
          <p:nvSpPr>
            <p:cNvPr id="29701" name="Rectangle 16"/>
            <p:cNvSpPr>
              <a:spLocks/>
            </p:cNvSpPr>
            <p:nvPr/>
          </p:nvSpPr>
          <p:spPr bwMode="auto">
            <a:xfrm>
              <a:off x="3505200" y="1447800"/>
              <a:ext cx="1854200" cy="812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40639" bIns="0"/>
            <a:lstStyle/>
            <a:p>
              <a:pPr marL="39688" algn="ctr"/>
              <a:r>
                <a:rPr lang="en-US" sz="2400">
                  <a:solidFill>
                    <a:srgbClr val="FFFFFF"/>
                  </a:solidFill>
                  <a:latin typeface="Frutiger LT Com 77 Black Cn"/>
                  <a:ea typeface="Calibri" pitchFamily="34" charset="0"/>
                  <a:cs typeface="Calibri" pitchFamily="34" charset="0"/>
                  <a:sym typeface="Calibri" pitchFamily="34" charset="0"/>
                </a:rPr>
                <a:t>Interconnect</a:t>
              </a:r>
            </a:p>
            <a:p>
              <a:pPr marL="39688" algn="ctr"/>
              <a:r>
                <a:rPr lang="en-US" sz="2400">
                  <a:solidFill>
                    <a:srgbClr val="FFFFFF"/>
                  </a:solidFill>
                  <a:latin typeface="Frutiger LT Com 77 Black Cn"/>
                  <a:ea typeface="Calibri" pitchFamily="34" charset="0"/>
                  <a:cs typeface="Calibri" pitchFamily="34" charset="0"/>
                  <a:sym typeface="Calibri" pitchFamily="34" charset="0"/>
                </a:rPr>
                <a:t>NNI</a:t>
              </a:r>
            </a:p>
          </p:txBody>
        </p:sp>
        <p:grpSp>
          <p:nvGrpSpPr>
            <p:cNvPr id="29702" name="Group 31"/>
            <p:cNvGrpSpPr>
              <a:grpSpLocks/>
            </p:cNvGrpSpPr>
            <p:nvPr/>
          </p:nvGrpSpPr>
          <p:grpSpPr bwMode="auto">
            <a:xfrm>
              <a:off x="292100" y="1752600"/>
              <a:ext cx="3584575" cy="1625600"/>
              <a:chOff x="292100" y="1752600"/>
              <a:chExt cx="3584575" cy="1625600"/>
            </a:xfrm>
          </p:grpSpPr>
          <p:grpSp>
            <p:nvGrpSpPr>
              <p:cNvPr id="29712" name="Group 6"/>
              <p:cNvGrpSpPr>
                <a:grpSpLocks/>
              </p:cNvGrpSpPr>
              <p:nvPr/>
            </p:nvGrpSpPr>
            <p:grpSpPr bwMode="auto">
              <a:xfrm>
                <a:off x="1371600" y="1981200"/>
                <a:ext cx="2505075" cy="1138238"/>
                <a:chOff x="0" y="0"/>
                <a:chExt cx="1577" cy="716"/>
              </a:xfrm>
            </p:grpSpPr>
            <p:sp>
              <p:nvSpPr>
                <p:cNvPr id="8215" name="Oval 7"/>
                <p:cNvSpPr>
                  <a:spLocks/>
                </p:cNvSpPr>
                <p:nvPr/>
              </p:nvSpPr>
              <p:spPr bwMode="auto">
                <a:xfrm>
                  <a:off x="0" y="0"/>
                  <a:ext cx="1577" cy="71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0000"/>
                    </a:gs>
                    <a:gs pos="100000">
                      <a:srgbClr val="464658"/>
                    </a:gs>
                  </a:gsLst>
                  <a:lin ang="0" scaled="1"/>
                </a:gradFill>
                <a:ln w="9525">
                  <a:solidFill>
                    <a:schemeClr val="tx1">
                      <a:alpha val="0"/>
                    </a:schemeClr>
                  </a:solidFill>
                  <a:round/>
                  <a:headEnd/>
                  <a:tailEnd/>
                </a:ln>
              </p:spPr>
              <p:txBody>
                <a:bodyPr lIns="0" tIns="0" rIns="0" bIns="0"/>
                <a:lstStyle/>
                <a:p>
                  <a:pPr>
                    <a:defRPr/>
                  </a:pPr>
                  <a:endParaRPr lang="en-GB">
                    <a:latin typeface="+mj-lt"/>
                  </a:endParaRPr>
                </a:p>
              </p:txBody>
            </p:sp>
            <p:sp>
              <p:nvSpPr>
                <p:cNvPr id="8216" name="Oval 8"/>
                <p:cNvSpPr>
                  <a:spLocks/>
                </p:cNvSpPr>
                <p:nvPr/>
              </p:nvSpPr>
              <p:spPr bwMode="auto">
                <a:xfrm>
                  <a:off x="98" y="46"/>
                  <a:ext cx="1386" cy="60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4C0000"/>
                    </a:gs>
                    <a:gs pos="100000">
                      <a:srgbClr val="464658"/>
                    </a:gs>
                  </a:gsLst>
                  <a:lin ang="0" scaled="1"/>
                </a:gradFill>
                <a:ln w="9525">
                  <a:solidFill>
                    <a:schemeClr val="tx1">
                      <a:alpha val="0"/>
                    </a:schemeClr>
                  </a:solidFill>
                  <a:round/>
                  <a:headEnd/>
                  <a:tailEnd/>
                </a:ln>
              </p:spPr>
              <p:txBody>
                <a:bodyPr lIns="0" tIns="0" rIns="0" bIns="0"/>
                <a:lstStyle/>
                <a:p>
                  <a:pPr>
                    <a:defRPr/>
                  </a:pPr>
                  <a:endParaRPr lang="en-GB">
                    <a:latin typeface="+mj-lt"/>
                  </a:endParaRPr>
                </a:p>
              </p:txBody>
            </p:sp>
            <p:sp>
              <p:nvSpPr>
                <p:cNvPr id="29720" name="Rectangle 9"/>
                <p:cNvSpPr>
                  <a:spLocks/>
                </p:cNvSpPr>
                <p:nvPr/>
              </p:nvSpPr>
              <p:spPr bwMode="auto">
                <a:xfrm>
                  <a:off x="835" y="273"/>
                  <a:ext cx="560" cy="21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0" tIns="0" rIns="40639" bIns="0"/>
                <a:lstStyle/>
                <a:p>
                  <a:pPr marL="39688"/>
                  <a:r>
                    <a:rPr lang="en-US" sz="2400">
                      <a:solidFill>
                        <a:srgbClr val="FFFFFF"/>
                      </a:solidFill>
                      <a:latin typeface="Frutiger LT Com 77 Black Cn"/>
                      <a:ea typeface="Calibri" pitchFamily="34" charset="0"/>
                      <a:cs typeface="Calibri" pitchFamily="34" charset="0"/>
                      <a:sym typeface="Calibri" pitchFamily="34" charset="0"/>
                    </a:rPr>
                    <a:t>IMS</a:t>
                  </a:r>
                </a:p>
              </p:txBody>
            </p:sp>
          </p:grpSp>
          <p:grpSp>
            <p:nvGrpSpPr>
              <p:cNvPr id="29713" name="Group 13"/>
              <p:cNvGrpSpPr>
                <a:grpSpLocks/>
              </p:cNvGrpSpPr>
              <p:nvPr/>
            </p:nvGrpSpPr>
            <p:grpSpPr bwMode="auto">
              <a:xfrm>
                <a:off x="838200" y="2362200"/>
                <a:ext cx="1066800" cy="381000"/>
                <a:chOff x="0" y="0"/>
                <a:chExt cx="1367" cy="621"/>
              </a:xfrm>
            </p:grpSpPr>
            <p:sp>
              <p:nvSpPr>
                <p:cNvPr id="8213" name="Oval 14"/>
                <p:cNvSpPr>
                  <a:spLocks/>
                </p:cNvSpPr>
                <p:nvPr/>
              </p:nvSpPr>
              <p:spPr bwMode="auto">
                <a:xfrm>
                  <a:off x="0" y="0"/>
                  <a:ext cx="1367" cy="621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00FF00"/>
                    </a:gs>
                    <a:gs pos="100000">
                      <a:srgbClr val="464658"/>
                    </a:gs>
                  </a:gsLst>
                  <a:lin ang="0" scaled="1"/>
                </a:gradFill>
                <a:ln w="9525">
                  <a:solidFill>
                    <a:schemeClr val="tx1">
                      <a:alpha val="0"/>
                    </a:schemeClr>
                  </a:solidFill>
                  <a:round/>
                  <a:headEnd/>
                  <a:tailEnd/>
                </a:ln>
              </p:spPr>
              <p:txBody>
                <a:bodyPr lIns="0" tIns="0" rIns="0" bIns="0"/>
                <a:lstStyle/>
                <a:p>
                  <a:pPr>
                    <a:defRPr/>
                  </a:pPr>
                  <a:endParaRPr lang="en-GB">
                    <a:latin typeface="+mj-lt"/>
                  </a:endParaRPr>
                </a:p>
              </p:txBody>
            </p:sp>
            <p:sp>
              <p:nvSpPr>
                <p:cNvPr id="8214" name="Oval 15"/>
                <p:cNvSpPr>
                  <a:spLocks/>
                </p:cNvSpPr>
                <p:nvPr/>
              </p:nvSpPr>
              <p:spPr bwMode="auto">
                <a:xfrm>
                  <a:off x="83" y="49"/>
                  <a:ext cx="1202" cy="52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008040"/>
                    </a:gs>
                    <a:gs pos="100000">
                      <a:srgbClr val="464658"/>
                    </a:gs>
                  </a:gsLst>
                  <a:lin ang="0" scaled="1"/>
                </a:gradFill>
                <a:ln w="9525">
                  <a:solidFill>
                    <a:schemeClr val="tx1">
                      <a:alpha val="0"/>
                    </a:schemeClr>
                  </a:solidFill>
                  <a:round/>
                  <a:headEnd/>
                  <a:tailEnd/>
                </a:ln>
              </p:spPr>
              <p:txBody>
                <a:bodyPr lIns="0" tIns="0" rIns="0" bIns="0"/>
                <a:lstStyle/>
                <a:p>
                  <a:pPr>
                    <a:defRPr/>
                  </a:pPr>
                  <a:endParaRPr lang="en-GB">
                    <a:latin typeface="+mj-lt"/>
                  </a:endParaRPr>
                </a:p>
              </p:txBody>
            </p:sp>
          </p:grpSp>
          <p:sp>
            <p:nvSpPr>
              <p:cNvPr id="29714" name="Rectangle 16"/>
              <p:cNvSpPr>
                <a:spLocks/>
              </p:cNvSpPr>
              <p:nvPr/>
            </p:nvSpPr>
            <p:spPr bwMode="auto">
              <a:xfrm>
                <a:off x="1212850" y="2479675"/>
                <a:ext cx="331788" cy="1333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40639" bIns="0"/>
              <a:lstStyle/>
              <a:p>
                <a:pPr marL="39688"/>
                <a:r>
                  <a:rPr lang="en-US" sz="1100">
                    <a:solidFill>
                      <a:srgbClr val="FFFFFF"/>
                    </a:solidFill>
                    <a:latin typeface="Frutiger LT Com 77 Black Cn"/>
                    <a:ea typeface="Calibri" pitchFamily="34" charset="0"/>
                    <a:cs typeface="Calibri" pitchFamily="34" charset="0"/>
                    <a:sym typeface="Calibri" pitchFamily="34" charset="0"/>
                  </a:rPr>
                  <a:t>UNI</a:t>
                </a:r>
              </a:p>
            </p:txBody>
          </p:sp>
          <p:pic>
            <p:nvPicPr>
              <p:cNvPr id="29715" name="Picture 10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92100" y="1752600"/>
                <a:ext cx="860425" cy="1625600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</p:pic>
        </p:grpSp>
        <p:grpSp>
          <p:nvGrpSpPr>
            <p:cNvPr id="29703" name="Group 32"/>
            <p:cNvGrpSpPr>
              <a:grpSpLocks/>
            </p:cNvGrpSpPr>
            <p:nvPr/>
          </p:nvGrpSpPr>
          <p:grpSpPr bwMode="auto">
            <a:xfrm>
              <a:off x="5105400" y="1752600"/>
              <a:ext cx="3517900" cy="1460500"/>
              <a:chOff x="5105400" y="1752600"/>
              <a:chExt cx="3517900" cy="1460500"/>
            </a:xfrm>
          </p:grpSpPr>
          <p:sp>
            <p:nvSpPr>
              <p:cNvPr id="8201" name="Oval 12"/>
              <p:cNvSpPr>
                <a:spLocks/>
              </p:cNvSpPr>
              <p:nvPr/>
            </p:nvSpPr>
            <p:spPr bwMode="auto">
              <a:xfrm>
                <a:off x="5105400" y="1981200"/>
                <a:ext cx="2506662" cy="1019175"/>
              </a:xfrm>
              <a:prstGeom prst="ellipse">
                <a:avLst/>
              </a:prstGeom>
              <a:gradFill rotWithShape="0">
                <a:gsLst>
                  <a:gs pos="0">
                    <a:srgbClr val="464658"/>
                  </a:gs>
                  <a:gs pos="100000">
                    <a:srgbClr val="FF0000"/>
                  </a:gs>
                </a:gsLst>
                <a:lin ang="960000" scaled="1"/>
              </a:gradFill>
              <a:ln w="9525">
                <a:solidFill>
                  <a:schemeClr val="tx1">
                    <a:alpha val="0"/>
                  </a:schemeClr>
                </a:solidFill>
                <a:round/>
                <a:headEnd/>
                <a:tailEnd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GB">
                  <a:latin typeface="+mj-lt"/>
                </a:endParaRPr>
              </a:p>
            </p:txBody>
          </p:sp>
          <p:sp>
            <p:nvSpPr>
              <p:cNvPr id="8202" name="Oval 13"/>
              <p:cNvSpPr>
                <a:spLocks/>
              </p:cNvSpPr>
              <p:nvPr/>
            </p:nvSpPr>
            <p:spPr bwMode="auto">
              <a:xfrm>
                <a:off x="5257800" y="2057400"/>
                <a:ext cx="2205037" cy="855662"/>
              </a:xfrm>
              <a:prstGeom prst="ellipse">
                <a:avLst/>
              </a:prstGeom>
              <a:gradFill rotWithShape="0">
                <a:gsLst>
                  <a:gs pos="0">
                    <a:srgbClr val="4C0000"/>
                  </a:gs>
                  <a:gs pos="100000">
                    <a:srgbClr val="464658"/>
                  </a:gs>
                </a:gsLst>
                <a:lin ang="0" scaled="1"/>
              </a:gradFill>
              <a:ln w="9525">
                <a:solidFill>
                  <a:schemeClr val="tx1">
                    <a:alpha val="0"/>
                  </a:schemeClr>
                </a:solidFill>
                <a:round/>
                <a:headEnd/>
                <a:tailEnd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GB">
                  <a:latin typeface="+mj-lt"/>
                </a:endParaRPr>
              </a:p>
            </p:txBody>
          </p:sp>
          <p:sp>
            <p:nvSpPr>
              <p:cNvPr id="29706" name="Rectangle 14"/>
              <p:cNvSpPr>
                <a:spLocks/>
              </p:cNvSpPr>
              <p:nvPr/>
            </p:nvSpPr>
            <p:spPr bwMode="auto">
              <a:xfrm>
                <a:off x="5791200" y="2362200"/>
                <a:ext cx="977900" cy="393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40639" bIns="0"/>
              <a:lstStyle/>
              <a:p>
                <a:pPr marL="39688"/>
                <a:r>
                  <a:rPr lang="en-US" sz="2400">
                    <a:solidFill>
                      <a:srgbClr val="FFFFFF"/>
                    </a:solidFill>
                    <a:latin typeface="Frutiger LT Com 77 Black Cn"/>
                    <a:ea typeface="Calibri" pitchFamily="34" charset="0"/>
                    <a:cs typeface="Calibri" pitchFamily="34" charset="0"/>
                    <a:sym typeface="Calibri" pitchFamily="34" charset="0"/>
                  </a:rPr>
                  <a:t>IMS</a:t>
                </a:r>
              </a:p>
            </p:txBody>
          </p:sp>
          <p:grpSp>
            <p:nvGrpSpPr>
              <p:cNvPr id="29707" name="Group 13"/>
              <p:cNvGrpSpPr>
                <a:grpSpLocks/>
              </p:cNvGrpSpPr>
              <p:nvPr/>
            </p:nvGrpSpPr>
            <p:grpSpPr bwMode="auto">
              <a:xfrm>
                <a:off x="7162800" y="2286000"/>
                <a:ext cx="1066800" cy="381000"/>
                <a:chOff x="0" y="0"/>
                <a:chExt cx="1367" cy="621"/>
              </a:xfrm>
            </p:grpSpPr>
            <p:sp>
              <p:nvSpPr>
                <p:cNvPr id="8207" name="Oval 14"/>
                <p:cNvSpPr>
                  <a:spLocks/>
                </p:cNvSpPr>
                <p:nvPr/>
              </p:nvSpPr>
              <p:spPr bwMode="auto">
                <a:xfrm>
                  <a:off x="0" y="0"/>
                  <a:ext cx="1367" cy="621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00FF00"/>
                    </a:gs>
                    <a:gs pos="100000">
                      <a:srgbClr val="464658"/>
                    </a:gs>
                  </a:gsLst>
                  <a:lin ang="0" scaled="1"/>
                </a:gradFill>
                <a:ln w="9525">
                  <a:solidFill>
                    <a:schemeClr val="tx1">
                      <a:alpha val="0"/>
                    </a:schemeClr>
                  </a:solidFill>
                  <a:round/>
                  <a:headEnd/>
                  <a:tailEnd/>
                </a:ln>
              </p:spPr>
              <p:txBody>
                <a:bodyPr lIns="0" tIns="0" rIns="0" bIns="0"/>
                <a:lstStyle/>
                <a:p>
                  <a:pPr>
                    <a:defRPr/>
                  </a:pPr>
                  <a:endParaRPr lang="en-GB">
                    <a:latin typeface="+mj-lt"/>
                  </a:endParaRPr>
                </a:p>
              </p:txBody>
            </p:sp>
            <p:sp>
              <p:nvSpPr>
                <p:cNvPr id="8208" name="Oval 15"/>
                <p:cNvSpPr>
                  <a:spLocks/>
                </p:cNvSpPr>
                <p:nvPr/>
              </p:nvSpPr>
              <p:spPr bwMode="auto">
                <a:xfrm>
                  <a:off x="83" y="49"/>
                  <a:ext cx="1202" cy="52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008040"/>
                    </a:gs>
                    <a:gs pos="100000">
                      <a:srgbClr val="464658"/>
                    </a:gs>
                  </a:gsLst>
                  <a:lin ang="0" scaled="1"/>
                </a:gradFill>
                <a:ln w="9525">
                  <a:solidFill>
                    <a:schemeClr val="tx1">
                      <a:alpha val="0"/>
                    </a:schemeClr>
                  </a:solidFill>
                  <a:round/>
                  <a:headEnd/>
                  <a:tailEnd/>
                </a:ln>
              </p:spPr>
              <p:txBody>
                <a:bodyPr lIns="0" tIns="0" rIns="0" bIns="0"/>
                <a:lstStyle/>
                <a:p>
                  <a:pPr>
                    <a:defRPr/>
                  </a:pPr>
                  <a:endParaRPr lang="en-GB">
                    <a:latin typeface="+mj-lt"/>
                  </a:endParaRPr>
                </a:p>
              </p:txBody>
            </p:sp>
          </p:grpSp>
          <p:sp>
            <p:nvSpPr>
              <p:cNvPr id="29708" name="Rectangle 16"/>
              <p:cNvSpPr>
                <a:spLocks/>
              </p:cNvSpPr>
              <p:nvPr/>
            </p:nvSpPr>
            <p:spPr bwMode="auto">
              <a:xfrm>
                <a:off x="7537450" y="2403475"/>
                <a:ext cx="331788" cy="1333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40639" bIns="0"/>
              <a:lstStyle/>
              <a:p>
                <a:pPr marL="39688"/>
                <a:r>
                  <a:rPr lang="en-US" sz="1100">
                    <a:solidFill>
                      <a:srgbClr val="FFFFFF"/>
                    </a:solidFill>
                    <a:latin typeface="Frutiger LT Com 77 Black Cn"/>
                    <a:ea typeface="Calibri" pitchFamily="34" charset="0"/>
                    <a:cs typeface="Calibri" pitchFamily="34" charset="0"/>
                    <a:sym typeface="Calibri" pitchFamily="34" charset="0"/>
                  </a:rPr>
                  <a:t>UNI</a:t>
                </a:r>
              </a:p>
            </p:txBody>
          </p:sp>
          <p:pic>
            <p:nvPicPr>
              <p:cNvPr id="29709" name="Picture 15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7848600" y="1752600"/>
                <a:ext cx="774700" cy="1460500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</p:pic>
        </p:grpSp>
      </p:grp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285750" y="214313"/>
            <a:ext cx="7500938" cy="381000"/>
          </a:xfrm>
        </p:spPr>
        <p:txBody>
          <a:bodyPr/>
          <a:lstStyle/>
          <a:p>
            <a:pPr eaLnBrk="1" hangingPunct="1">
              <a:defRPr/>
            </a:pPr>
            <a:r>
              <a:rPr lang="en-GB" b="1" dirty="0" smtClean="0">
                <a:cs typeface="+mj-cs"/>
              </a:rPr>
              <a:t>Interconnection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5" name="Group 23"/>
          <p:cNvGrpSpPr>
            <a:grpSpLocks/>
          </p:cNvGrpSpPr>
          <p:nvPr/>
        </p:nvGrpSpPr>
        <p:grpSpPr bwMode="auto">
          <a:xfrm>
            <a:off x="258763" y="1801813"/>
            <a:ext cx="4359275" cy="2984500"/>
            <a:chOff x="381000" y="1816100"/>
            <a:chExt cx="4359275" cy="2984500"/>
          </a:xfrm>
        </p:grpSpPr>
        <p:sp>
          <p:nvSpPr>
            <p:cNvPr id="31748" name="Rectangle 4"/>
            <p:cNvSpPr>
              <a:spLocks/>
            </p:cNvSpPr>
            <p:nvPr/>
          </p:nvSpPr>
          <p:spPr bwMode="auto">
            <a:xfrm>
              <a:off x="3022600" y="2894013"/>
              <a:ext cx="111125" cy="550862"/>
            </a:xfrm>
            <a:prstGeom prst="rect">
              <a:avLst/>
            </a:prstGeom>
            <a:solidFill>
              <a:schemeClr val="accent1">
                <a:alpha val="59999"/>
              </a:schemeClr>
            </a:solidFill>
            <a:ln w="9525">
              <a:solidFill>
                <a:schemeClr val="tx1">
                  <a:alpha val="0"/>
                </a:schemeClr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en-GB"/>
            </a:p>
          </p:txBody>
        </p:sp>
        <p:grpSp>
          <p:nvGrpSpPr>
            <p:cNvPr id="31749" name="Group 5"/>
            <p:cNvGrpSpPr>
              <a:grpSpLocks/>
            </p:cNvGrpSpPr>
            <p:nvPr/>
          </p:nvGrpSpPr>
          <p:grpSpPr bwMode="auto">
            <a:xfrm>
              <a:off x="381000" y="3389313"/>
              <a:ext cx="2763838" cy="1411287"/>
              <a:chOff x="0" y="0"/>
              <a:chExt cx="1741" cy="888"/>
            </a:xfrm>
          </p:grpSpPr>
          <p:grpSp>
            <p:nvGrpSpPr>
              <p:cNvPr id="31761" name="Group 6"/>
              <p:cNvGrpSpPr>
                <a:grpSpLocks/>
              </p:cNvGrpSpPr>
              <p:nvPr/>
            </p:nvGrpSpPr>
            <p:grpSpPr bwMode="auto">
              <a:xfrm>
                <a:off x="373" y="135"/>
                <a:ext cx="1368" cy="621"/>
                <a:chOff x="0" y="0"/>
                <a:chExt cx="1367" cy="621"/>
              </a:xfrm>
            </p:grpSpPr>
            <p:sp>
              <p:nvSpPr>
                <p:cNvPr id="31763" name="Oval 7"/>
                <p:cNvSpPr>
                  <a:spLocks/>
                </p:cNvSpPr>
                <p:nvPr/>
              </p:nvSpPr>
              <p:spPr bwMode="auto">
                <a:xfrm>
                  <a:off x="0" y="0"/>
                  <a:ext cx="1367" cy="621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0000"/>
                    </a:gs>
                    <a:gs pos="100000">
                      <a:srgbClr val="464658"/>
                    </a:gs>
                  </a:gsLst>
                  <a:lin ang="0" scaled="1"/>
                </a:gradFill>
                <a:ln w="9525">
                  <a:solidFill>
                    <a:schemeClr val="tx1">
                      <a:alpha val="0"/>
                    </a:schemeClr>
                  </a:solidFill>
                  <a:round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en-GB">
                    <a:latin typeface="Frutiger LT Com 77 Black Cn"/>
                  </a:endParaRPr>
                </a:p>
              </p:txBody>
            </p:sp>
            <p:sp>
              <p:nvSpPr>
                <p:cNvPr id="31764" name="Oval 8"/>
                <p:cNvSpPr>
                  <a:spLocks/>
                </p:cNvSpPr>
                <p:nvPr/>
              </p:nvSpPr>
              <p:spPr bwMode="auto">
                <a:xfrm>
                  <a:off x="85" y="40"/>
                  <a:ext cx="1202" cy="52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4C0000"/>
                    </a:gs>
                    <a:gs pos="100000">
                      <a:srgbClr val="464658"/>
                    </a:gs>
                  </a:gsLst>
                  <a:lin ang="0" scaled="1"/>
                </a:gradFill>
                <a:ln w="9525">
                  <a:solidFill>
                    <a:schemeClr val="tx1">
                      <a:alpha val="0"/>
                    </a:schemeClr>
                  </a:solidFill>
                  <a:round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en-GB">
                    <a:latin typeface="Frutiger LT Com 77 Black Cn"/>
                  </a:endParaRPr>
                </a:p>
              </p:txBody>
            </p:sp>
            <p:sp>
              <p:nvSpPr>
                <p:cNvPr id="31765" name="Rectangle 9"/>
                <p:cNvSpPr>
                  <a:spLocks/>
                </p:cNvSpPr>
                <p:nvPr/>
              </p:nvSpPr>
              <p:spPr bwMode="auto">
                <a:xfrm>
                  <a:off x="320" y="209"/>
                  <a:ext cx="701" cy="19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0" tIns="0" rIns="40639" bIns="0"/>
                <a:lstStyle/>
                <a:p>
                  <a:pPr marL="39688"/>
                  <a:r>
                    <a:rPr lang="en-US" sz="2200">
                      <a:solidFill>
                        <a:srgbClr val="FFFFFF"/>
                      </a:solidFill>
                      <a:latin typeface="Frutiger LT Com 77 Black Cn"/>
                      <a:ea typeface="Calibri" pitchFamily="34" charset="0"/>
                      <a:cs typeface="Calibri" pitchFamily="34" charset="0"/>
                      <a:sym typeface="Calibri" pitchFamily="34" charset="0"/>
                    </a:rPr>
                    <a:t>VPLMN</a:t>
                  </a:r>
                </a:p>
              </p:txBody>
            </p:sp>
          </p:grpSp>
          <p:pic>
            <p:nvPicPr>
              <p:cNvPr id="31762" name="Picture 10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0" y="0"/>
                <a:ext cx="470" cy="88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</p:pic>
        </p:grpSp>
        <p:sp>
          <p:nvSpPr>
            <p:cNvPr id="31750" name="Rectangle 11"/>
            <p:cNvSpPr>
              <a:spLocks/>
            </p:cNvSpPr>
            <p:nvPr/>
          </p:nvSpPr>
          <p:spPr bwMode="auto">
            <a:xfrm>
              <a:off x="3133725" y="2817813"/>
              <a:ext cx="1606550" cy="704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40639" bIns="0"/>
            <a:lstStyle/>
            <a:p>
              <a:pPr marL="39688" algn="ctr"/>
              <a:r>
                <a:rPr lang="en-US" sz="2400">
                  <a:solidFill>
                    <a:srgbClr val="FFFFFF"/>
                  </a:solidFill>
                  <a:latin typeface="Frutiger LT Com 77 Black Cn"/>
                  <a:ea typeface="Calibri" pitchFamily="34" charset="0"/>
                  <a:cs typeface="Calibri" pitchFamily="34" charset="0"/>
                  <a:sym typeface="Calibri" pitchFamily="34" charset="0"/>
                </a:rPr>
                <a:t>Roaming</a:t>
              </a:r>
            </a:p>
            <a:p>
              <a:pPr marL="39688" algn="ctr"/>
              <a:r>
                <a:rPr lang="en-US" sz="2400">
                  <a:solidFill>
                    <a:srgbClr val="FFFFFF"/>
                  </a:solidFill>
                  <a:latin typeface="Frutiger LT Com 77 Black Cn"/>
                  <a:ea typeface="Calibri" pitchFamily="34" charset="0"/>
                  <a:cs typeface="Calibri" pitchFamily="34" charset="0"/>
                  <a:sym typeface="Calibri" pitchFamily="34" charset="0"/>
                </a:rPr>
                <a:t>NNI</a:t>
              </a:r>
            </a:p>
          </p:txBody>
        </p:sp>
        <p:grpSp>
          <p:nvGrpSpPr>
            <p:cNvPr id="31751" name="Group 12"/>
            <p:cNvGrpSpPr>
              <a:grpSpLocks/>
            </p:cNvGrpSpPr>
            <p:nvPr/>
          </p:nvGrpSpPr>
          <p:grpSpPr bwMode="auto">
            <a:xfrm>
              <a:off x="1074738" y="1816100"/>
              <a:ext cx="2170112" cy="985838"/>
              <a:chOff x="0" y="0"/>
              <a:chExt cx="1367" cy="621"/>
            </a:xfrm>
          </p:grpSpPr>
          <p:grpSp>
            <p:nvGrpSpPr>
              <p:cNvPr id="31757" name="Group 13"/>
              <p:cNvGrpSpPr>
                <a:grpSpLocks/>
              </p:cNvGrpSpPr>
              <p:nvPr/>
            </p:nvGrpSpPr>
            <p:grpSpPr bwMode="auto">
              <a:xfrm>
                <a:off x="0" y="0"/>
                <a:ext cx="1367" cy="621"/>
                <a:chOff x="0" y="0"/>
                <a:chExt cx="1367" cy="621"/>
              </a:xfrm>
            </p:grpSpPr>
            <p:sp>
              <p:nvSpPr>
                <p:cNvPr id="31759" name="Oval 14"/>
                <p:cNvSpPr>
                  <a:spLocks/>
                </p:cNvSpPr>
                <p:nvPr/>
              </p:nvSpPr>
              <p:spPr bwMode="auto">
                <a:xfrm>
                  <a:off x="0" y="0"/>
                  <a:ext cx="1367" cy="621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00FF00"/>
                    </a:gs>
                    <a:gs pos="100000">
                      <a:srgbClr val="464658"/>
                    </a:gs>
                  </a:gsLst>
                  <a:lin ang="0" scaled="1"/>
                </a:gradFill>
                <a:ln w="9525">
                  <a:solidFill>
                    <a:schemeClr val="tx1">
                      <a:alpha val="0"/>
                    </a:schemeClr>
                  </a:solidFill>
                  <a:round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en-GB">
                    <a:latin typeface="Frutiger LT Com 77 Black Cn"/>
                  </a:endParaRPr>
                </a:p>
              </p:txBody>
            </p:sp>
            <p:sp>
              <p:nvSpPr>
                <p:cNvPr id="31760" name="Oval 15"/>
                <p:cNvSpPr>
                  <a:spLocks/>
                </p:cNvSpPr>
                <p:nvPr/>
              </p:nvSpPr>
              <p:spPr bwMode="auto">
                <a:xfrm>
                  <a:off x="83" y="48"/>
                  <a:ext cx="1202" cy="521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008040"/>
                    </a:gs>
                    <a:gs pos="100000">
                      <a:srgbClr val="464658"/>
                    </a:gs>
                  </a:gsLst>
                  <a:lin ang="0" scaled="1"/>
                </a:gradFill>
                <a:ln w="9525">
                  <a:solidFill>
                    <a:schemeClr val="tx1">
                      <a:alpha val="0"/>
                    </a:schemeClr>
                  </a:solidFill>
                  <a:round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en-GB">
                    <a:latin typeface="Frutiger LT Com 77 Black Cn"/>
                  </a:endParaRPr>
                </a:p>
              </p:txBody>
            </p:sp>
          </p:grpSp>
          <p:sp>
            <p:nvSpPr>
              <p:cNvPr id="31758" name="Rectangle 16"/>
              <p:cNvSpPr>
                <a:spLocks/>
              </p:cNvSpPr>
              <p:nvPr/>
            </p:nvSpPr>
            <p:spPr bwMode="auto">
              <a:xfrm>
                <a:off x="310" y="215"/>
                <a:ext cx="700" cy="1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40639" bIns="0"/>
              <a:lstStyle/>
              <a:p>
                <a:pPr marL="39688"/>
                <a:r>
                  <a:rPr lang="en-US" sz="2200">
                    <a:solidFill>
                      <a:srgbClr val="FFFFFF"/>
                    </a:solidFill>
                    <a:latin typeface="Frutiger LT Com 77 Black Cn"/>
                    <a:ea typeface="Calibri" pitchFamily="34" charset="0"/>
                    <a:cs typeface="Calibri" pitchFamily="34" charset="0"/>
                    <a:sym typeface="Calibri" pitchFamily="34" charset="0"/>
                  </a:rPr>
                  <a:t>HPLMN</a:t>
                </a:r>
              </a:p>
            </p:txBody>
          </p:sp>
        </p:grpSp>
        <p:sp>
          <p:nvSpPr>
            <p:cNvPr id="31752" name="Oval 17"/>
            <p:cNvSpPr>
              <a:spLocks/>
            </p:cNvSpPr>
            <p:nvPr/>
          </p:nvSpPr>
          <p:spPr bwMode="auto">
            <a:xfrm>
              <a:off x="2703513" y="2255838"/>
              <a:ext cx="649287" cy="693737"/>
            </a:xfrm>
            <a:prstGeom prst="ellipse">
              <a:avLst/>
            </a:prstGeom>
            <a:gradFill rotWithShape="0">
              <a:gsLst>
                <a:gs pos="0">
                  <a:srgbClr val="BBE0E3">
                    <a:alpha val="59998"/>
                  </a:srgbClr>
                </a:gs>
                <a:gs pos="100000">
                  <a:srgbClr val="464658">
                    <a:alpha val="59998"/>
                  </a:srgbClr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>
                  <a:alpha val="0"/>
                </a:schemeClr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en-GB"/>
            </a:p>
          </p:txBody>
        </p:sp>
        <p:sp>
          <p:nvSpPr>
            <p:cNvPr id="31753" name="Rectangle 18"/>
            <p:cNvSpPr>
              <a:spLocks/>
            </p:cNvSpPr>
            <p:nvPr/>
          </p:nvSpPr>
          <p:spPr bwMode="auto">
            <a:xfrm>
              <a:off x="2924175" y="2311400"/>
              <a:ext cx="428625" cy="704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40639" bIns="0"/>
            <a:lstStyle/>
            <a:p>
              <a:pPr marL="39688"/>
              <a:r>
                <a:rPr lang="en-US" sz="4800">
                  <a:latin typeface="Calibri" pitchFamily="34" charset="0"/>
                  <a:ea typeface="Calibri" pitchFamily="34" charset="0"/>
                  <a:cs typeface="Calibri" pitchFamily="34" charset="0"/>
                  <a:sym typeface="Calibri" pitchFamily="34" charset="0"/>
                </a:rPr>
                <a:t>?</a:t>
              </a:r>
            </a:p>
          </p:txBody>
        </p:sp>
        <p:sp>
          <p:nvSpPr>
            <p:cNvPr id="31754" name="Oval 19"/>
            <p:cNvSpPr>
              <a:spLocks/>
            </p:cNvSpPr>
            <p:nvPr/>
          </p:nvSpPr>
          <p:spPr bwMode="auto">
            <a:xfrm>
              <a:off x="2703513" y="3389313"/>
              <a:ext cx="649287" cy="693737"/>
            </a:xfrm>
            <a:prstGeom prst="ellipse">
              <a:avLst/>
            </a:prstGeom>
            <a:gradFill rotWithShape="0">
              <a:gsLst>
                <a:gs pos="0">
                  <a:srgbClr val="BBE0E3">
                    <a:alpha val="59998"/>
                  </a:srgbClr>
                </a:gs>
                <a:gs pos="100000">
                  <a:srgbClr val="464658">
                    <a:alpha val="59998"/>
                  </a:srgbClr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>
                  <a:alpha val="0"/>
                </a:schemeClr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en-GB"/>
            </a:p>
          </p:txBody>
        </p:sp>
        <p:sp>
          <p:nvSpPr>
            <p:cNvPr id="31755" name="Rectangle 20"/>
            <p:cNvSpPr>
              <a:spLocks/>
            </p:cNvSpPr>
            <p:nvPr/>
          </p:nvSpPr>
          <p:spPr bwMode="auto">
            <a:xfrm>
              <a:off x="2924175" y="3444875"/>
              <a:ext cx="428625" cy="704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40639" bIns="0"/>
            <a:lstStyle/>
            <a:p>
              <a:pPr marL="39688"/>
              <a:r>
                <a:rPr lang="en-US" sz="4800">
                  <a:latin typeface="Calibri" pitchFamily="34" charset="0"/>
                  <a:ea typeface="Calibri" pitchFamily="34" charset="0"/>
                  <a:cs typeface="Calibri" pitchFamily="34" charset="0"/>
                  <a:sym typeface="Calibri" pitchFamily="34" charset="0"/>
                </a:rPr>
                <a:t>?</a:t>
              </a:r>
            </a:p>
          </p:txBody>
        </p:sp>
        <p:sp>
          <p:nvSpPr>
            <p:cNvPr id="31756" name="Line 21"/>
            <p:cNvSpPr>
              <a:spLocks noChangeShapeType="1"/>
            </p:cNvSpPr>
            <p:nvPr/>
          </p:nvSpPr>
          <p:spPr bwMode="auto">
            <a:xfrm rot="10800000" flipH="1">
              <a:off x="2703513" y="3165475"/>
              <a:ext cx="1684337" cy="0"/>
            </a:xfrm>
            <a:prstGeom prst="line">
              <a:avLst/>
            </a:prstGeom>
            <a:noFill/>
            <a:ln w="25400" cap="rnd">
              <a:solidFill>
                <a:srgbClr val="FFFFFF"/>
              </a:solidFill>
              <a:prstDash val="sysDot"/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en-US"/>
            </a:p>
          </p:txBody>
        </p:sp>
      </p:grpSp>
      <p:sp>
        <p:nvSpPr>
          <p:cNvPr id="31746" name="Content Placeholder 2"/>
          <p:cNvSpPr>
            <a:spLocks noGrp="1"/>
          </p:cNvSpPr>
          <p:nvPr>
            <p:ph idx="1"/>
          </p:nvPr>
        </p:nvSpPr>
        <p:spPr bwMode="auto">
          <a:xfrm>
            <a:off x="4518025" y="1339850"/>
            <a:ext cx="4625975" cy="48418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GB" smtClean="0">
                <a:latin typeface="Frutiger LT Com 77 Black Cn"/>
                <a:ea typeface="Shruti" pitchFamily="2"/>
              </a:rPr>
              <a:t>VoLTE will define functional split between Home and Visited networks</a:t>
            </a:r>
          </a:p>
          <a:p>
            <a:pPr lvl="1" eaLnBrk="1" hangingPunct="1">
              <a:buFontTx/>
              <a:buChar char="–"/>
            </a:pPr>
            <a:r>
              <a:rPr lang="en-GB" smtClean="0">
                <a:latin typeface="Frutiger LT Com 77 Black Cn"/>
                <a:ea typeface="Shruti" pitchFamily="2"/>
              </a:rPr>
              <a:t>3GPP has different options for split</a:t>
            </a:r>
          </a:p>
          <a:p>
            <a:pPr lvl="1" eaLnBrk="1" hangingPunct="1">
              <a:spcAft>
                <a:spcPts val="1800"/>
              </a:spcAft>
              <a:buFontTx/>
              <a:buChar char="–"/>
            </a:pPr>
            <a:r>
              <a:rPr lang="en-GB" smtClean="0">
                <a:latin typeface="Frutiger LT Com 77 Black Cn"/>
                <a:ea typeface="Shruti" pitchFamily="2"/>
              </a:rPr>
              <a:t>GSMA VoLTE will select one option</a:t>
            </a:r>
          </a:p>
          <a:p>
            <a:pPr eaLnBrk="1" hangingPunct="1">
              <a:spcAft>
                <a:spcPts val="1800"/>
              </a:spcAft>
            </a:pPr>
            <a:r>
              <a:rPr lang="en-GB" smtClean="0">
                <a:latin typeface="Frutiger LT Com 77 Black Cn"/>
                <a:ea typeface="Shruti" pitchFamily="2"/>
              </a:rPr>
              <a:t>VoLTE will define a common Roaming NNI</a:t>
            </a:r>
          </a:p>
          <a:p>
            <a:pPr eaLnBrk="1" hangingPunct="1">
              <a:spcAft>
                <a:spcPts val="1800"/>
              </a:spcAft>
            </a:pPr>
            <a:r>
              <a:rPr lang="en-GB" smtClean="0">
                <a:latin typeface="Frutiger LT Com 77 Black Cn"/>
                <a:ea typeface="Shruti" pitchFamily="2"/>
              </a:rPr>
              <a:t>VoLTE will define how emergency call for roaming is supported</a:t>
            </a:r>
          </a:p>
          <a:p>
            <a:pPr eaLnBrk="1" hangingPunct="1">
              <a:spcAft>
                <a:spcPts val="1800"/>
              </a:spcAft>
            </a:pPr>
            <a:r>
              <a:rPr lang="en-GB" smtClean="0">
                <a:latin typeface="Frutiger LT Com 77 Black Cn"/>
                <a:ea typeface="Shruti" pitchFamily="2"/>
              </a:rPr>
              <a:t>All work to be executed in GSMA IREG RiLTE group</a:t>
            </a:r>
          </a:p>
          <a:p>
            <a:pPr eaLnBrk="1" hangingPunct="1"/>
            <a:endParaRPr lang="en-GB" sz="2400" smtClean="0">
              <a:latin typeface="Frutiger LT Com 77 Black Cn"/>
              <a:ea typeface="Shruti" pitchFamily="2"/>
            </a:endParaRPr>
          </a:p>
          <a:p>
            <a:pPr eaLnBrk="1" hangingPunct="1"/>
            <a:endParaRPr lang="en-GB" sz="2400" smtClean="0">
              <a:latin typeface="Frutiger LT Com 77 Black Cn"/>
              <a:ea typeface="Shruti" pitchFamily="2"/>
            </a:endParaRPr>
          </a:p>
        </p:txBody>
      </p:sp>
      <p:sp>
        <p:nvSpPr>
          <p:cNvPr id="23" name="Title 1"/>
          <p:cNvSpPr>
            <a:spLocks noGrp="1"/>
          </p:cNvSpPr>
          <p:nvPr>
            <p:ph type="title"/>
          </p:nvPr>
        </p:nvSpPr>
        <p:spPr>
          <a:xfrm>
            <a:off x="285750" y="214313"/>
            <a:ext cx="7500938" cy="381000"/>
          </a:xfrm>
        </p:spPr>
        <p:txBody>
          <a:bodyPr/>
          <a:lstStyle/>
          <a:p>
            <a:pPr eaLnBrk="1" hangingPunct="1">
              <a:defRPr/>
            </a:pPr>
            <a:r>
              <a:rPr lang="en-GB" b="1" dirty="0" smtClean="0">
                <a:cs typeface="+mj-cs"/>
              </a:rPr>
              <a:t>Roaming – how it will work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GSMA Theme">
  <a:themeElements>
    <a:clrScheme name="GSMA red + gray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D0921"/>
      </a:accent1>
      <a:accent2>
        <a:srgbClr val="BBBBBB"/>
      </a:accent2>
      <a:accent3>
        <a:srgbClr val="DDDDDD"/>
      </a:accent3>
      <a:accent4>
        <a:srgbClr val="7F7F7F"/>
      </a:accent4>
      <a:accent5>
        <a:srgbClr val="404040"/>
      </a:accent5>
      <a:accent6>
        <a:srgbClr val="0C0C0C"/>
      </a:accent6>
      <a:hlink>
        <a:srgbClr val="DDDDDD"/>
      </a:hlink>
      <a:folHlink>
        <a:srgbClr val="CD0921"/>
      </a:folHlink>
    </a:clrScheme>
    <a:fontScheme name="GSMA 2">
      <a:majorFont>
        <a:latin typeface="Agency FB"/>
        <a:ea typeface=""/>
        <a:cs typeface=""/>
      </a:majorFont>
      <a:minorFont>
        <a:latin typeface="Eras Light IT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1582</TotalTime>
  <Words>822</Words>
  <Application>Microsoft Office PowerPoint</Application>
  <PresentationFormat>On-screen Show (4:3)</PresentationFormat>
  <Paragraphs>171</Paragraphs>
  <Slides>12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Design Template</vt:lpstr>
      </vt:variant>
      <vt:variant>
        <vt:i4>5</vt:i4>
      </vt:variant>
      <vt:variant>
        <vt:lpstr>Slide Titles</vt:lpstr>
      </vt:variant>
      <vt:variant>
        <vt:i4>12</vt:i4>
      </vt:variant>
    </vt:vector>
  </HeadingPairs>
  <TitlesOfParts>
    <vt:vector size="31" baseType="lpstr">
      <vt:lpstr>Arial</vt:lpstr>
      <vt:lpstr>Wingdings</vt:lpstr>
      <vt:lpstr>ＭＳ Ｐゴシック</vt:lpstr>
      <vt:lpstr>Wingdings 2</vt:lpstr>
      <vt:lpstr>Eras Light ITC</vt:lpstr>
      <vt:lpstr>Frutiger LT Com 77 Black Cn</vt:lpstr>
      <vt:lpstr>Frutiger LT Com 57 Condensed</vt:lpstr>
      <vt:lpstr>Frutiger LT Com 78 Black Cn It</vt:lpstr>
      <vt:lpstr>Cambria Math</vt:lpstr>
      <vt:lpstr>Frutiger LT Com 67 Bold Cn</vt:lpstr>
      <vt:lpstr>Shruti</vt:lpstr>
      <vt:lpstr>Calibri</vt:lpstr>
      <vt:lpstr>Calibri Bold</vt:lpstr>
      <vt:lpstr>Agency FB</vt:lpstr>
      <vt:lpstr>Default Design</vt:lpstr>
      <vt:lpstr>GSMA Theme</vt:lpstr>
      <vt:lpstr>Default Design</vt:lpstr>
      <vt:lpstr>GSMA Theme</vt:lpstr>
      <vt:lpstr>GSMA Theme</vt:lpstr>
      <vt:lpstr>Slide 1</vt:lpstr>
      <vt:lpstr>The Voice challenge for LTE</vt:lpstr>
      <vt:lpstr>‘Migratory’ Solutions</vt:lpstr>
      <vt:lpstr>Target solution - GSMA VoLTE</vt:lpstr>
      <vt:lpstr>From today to the Target</vt:lpstr>
      <vt:lpstr>Slide 6</vt:lpstr>
      <vt:lpstr>Customer Interface</vt:lpstr>
      <vt:lpstr>Interconnection</vt:lpstr>
      <vt:lpstr>Roaming – how it will work</vt:lpstr>
      <vt:lpstr>Completing the work</vt:lpstr>
      <vt:lpstr>Industry Support</vt:lpstr>
      <vt:lpstr>Get Involved</vt:lpstr>
    </vt:vector>
  </TitlesOfParts>
  <Company>JWT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Winnie Lai</dc:creator>
  <cp:lastModifiedBy>Adrian Scrase</cp:lastModifiedBy>
  <cp:revision>181</cp:revision>
  <dcterms:created xsi:type="dcterms:W3CDTF">2009-07-20T14:03:14Z</dcterms:created>
  <dcterms:modified xsi:type="dcterms:W3CDTF">2010-03-24T08:39:57Z</dcterms:modified>
</cp:coreProperties>
</file>