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1" r:id="rId1"/>
  </p:sldMasterIdLst>
  <p:notesMasterIdLst>
    <p:notesMasterId r:id="rId25"/>
  </p:notesMasterIdLst>
  <p:handoutMasterIdLst>
    <p:handoutMasterId r:id="rId26"/>
  </p:handoutMasterIdLst>
  <p:sldIdLst>
    <p:sldId id="256" r:id="rId2"/>
    <p:sldId id="331" r:id="rId3"/>
    <p:sldId id="284" r:id="rId4"/>
    <p:sldId id="368" r:id="rId5"/>
    <p:sldId id="376" r:id="rId6"/>
    <p:sldId id="371" r:id="rId7"/>
    <p:sldId id="334" r:id="rId8"/>
    <p:sldId id="372" r:id="rId9"/>
    <p:sldId id="367" r:id="rId10"/>
    <p:sldId id="361" r:id="rId11"/>
    <p:sldId id="373" r:id="rId12"/>
    <p:sldId id="366" r:id="rId13"/>
    <p:sldId id="360" r:id="rId14"/>
    <p:sldId id="294" r:id="rId15"/>
    <p:sldId id="321" r:id="rId16"/>
    <p:sldId id="298" r:id="rId17"/>
    <p:sldId id="374" r:id="rId18"/>
    <p:sldId id="299" r:id="rId19"/>
    <p:sldId id="340" r:id="rId20"/>
    <p:sldId id="377" r:id="rId21"/>
    <p:sldId id="343" r:id="rId22"/>
    <p:sldId id="356" r:id="rId23"/>
    <p:sldId id="293" r:id="rId2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33CC33"/>
    <a:srgbClr val="E7FFE7"/>
    <a:srgbClr val="CCFFCC"/>
    <a:srgbClr val="0066FF"/>
    <a:srgbClr val="CCECFF"/>
    <a:srgbClr val="D5F1FF"/>
    <a:srgbClr val="0033CC"/>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722" autoAdjust="0"/>
    <p:restoredTop sz="95995" autoAdjust="0"/>
  </p:normalViewPr>
  <p:slideViewPr>
    <p:cSldViewPr>
      <p:cViewPr varScale="1">
        <p:scale>
          <a:sx n="89" d="100"/>
          <a:sy n="89" d="100"/>
        </p:scale>
        <p:origin x="-83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Office_Excel_Worksheet5.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Office_Excel_Worksheet6.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en-GB"/>
  <c:chart>
    <c:autoTitleDeleted val="1"/>
    <c:view3D>
      <c:rotX val="30"/>
      <c:rotY val="131"/>
      <c:perspective val="10"/>
    </c:view3D>
    <c:plotArea>
      <c:layout>
        <c:manualLayout>
          <c:layoutTarget val="inner"/>
          <c:xMode val="edge"/>
          <c:yMode val="edge"/>
          <c:x val="1.0869565217391346E-2"/>
          <c:y val="3.7267080745341616E-2"/>
          <c:w val="0.96014492753623193"/>
          <c:h val="0.93167701863354313"/>
        </c:manualLayout>
      </c:layout>
      <c:pie3DChart>
        <c:varyColors val="1"/>
        <c:ser>
          <c:idx val="0"/>
          <c:order val="0"/>
          <c:tx>
            <c:strRef>
              <c:f>Sheet1!$B$1</c:f>
              <c:strCache>
                <c:ptCount val="1"/>
                <c:pt idx="0">
                  <c:v>Sales</c:v>
                </c:pt>
              </c:strCache>
            </c:strRef>
          </c:tx>
          <c:spPr>
            <a:solidFill>
              <a:schemeClr val="accent1">
                <a:lumMod val="75000"/>
              </a:schemeClr>
            </a:solidFill>
          </c:spPr>
          <c:explosion val="5"/>
          <c:dPt>
            <c:idx val="0"/>
            <c:spPr>
              <a:solidFill>
                <a:srgbClr val="FFC000"/>
              </a:solidFill>
            </c:spPr>
          </c:dPt>
          <c:dPt>
            <c:idx val="1"/>
            <c:spPr>
              <a:solidFill>
                <a:srgbClr val="FFC000"/>
              </a:solidFill>
            </c:spPr>
          </c:dPt>
          <c:dPt>
            <c:idx val="2"/>
            <c:spPr>
              <a:solidFill>
                <a:srgbClr val="0070C0"/>
              </a:solidFill>
            </c:spPr>
          </c:dPt>
          <c:dPt>
            <c:idx val="3"/>
            <c:spPr>
              <a:solidFill>
                <a:srgbClr val="FFFF00"/>
              </a:solidFill>
            </c:spPr>
          </c:dPt>
          <c:cat>
            <c:strRef>
              <c:f>Sheet1!$A$2:$A$5</c:f>
              <c:strCache>
                <c:ptCount val="4"/>
                <c:pt idx="0">
                  <c:v>GSM</c:v>
                </c:pt>
                <c:pt idx="1">
                  <c:v>UMTS-HSPA</c:v>
                </c:pt>
                <c:pt idx="2">
                  <c:v>CDMA</c:v>
                </c:pt>
                <c:pt idx="3">
                  <c:v>Other</c:v>
                </c:pt>
              </c:strCache>
            </c:strRef>
          </c:cat>
          <c:val>
            <c:numRef>
              <c:f>Sheet1!$B$2:$B$5</c:f>
              <c:numCache>
                <c:formatCode>General</c:formatCode>
                <c:ptCount val="4"/>
                <c:pt idx="0">
                  <c:v>80</c:v>
                </c:pt>
                <c:pt idx="1">
                  <c:v>10.25</c:v>
                </c:pt>
                <c:pt idx="2">
                  <c:v>9.68</c:v>
                </c:pt>
                <c:pt idx="3">
                  <c:v>0.65000000000000024</c:v>
                </c:pt>
              </c:numCache>
            </c:numRef>
          </c:val>
        </c:ser>
      </c:pie3DChart>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6.666666666666668E-2"/>
          <c:y val="3.614457831325301E-2"/>
          <c:w val="0.87777777777777832"/>
          <c:h val="0.86746987951807331"/>
        </c:manualLayout>
      </c:layout>
      <c:barChart>
        <c:barDir val="col"/>
        <c:grouping val="clustered"/>
        <c:ser>
          <c:idx val="0"/>
          <c:order val="0"/>
          <c:tx>
            <c:strRef>
              <c:f>Sheet1!$B$1</c:f>
              <c:strCache>
                <c:ptCount val="1"/>
                <c:pt idx="0">
                  <c:v>Series 1</c:v>
                </c:pt>
              </c:strCache>
            </c:strRef>
          </c:tx>
          <c:spPr>
            <a:solidFill>
              <a:srgbClr val="E7FFE7"/>
            </a:solidFill>
            <a:scene3d>
              <a:camera prst="orthographicFront"/>
              <a:lightRig rig="threePt" dir="t"/>
            </a:scene3d>
            <a:sp3d>
              <a:bevelT/>
            </a:sp3d>
          </c:spPr>
          <c:dPt>
            <c:idx val="0"/>
            <c:spPr>
              <a:solidFill>
                <a:srgbClr val="FFC000"/>
              </a:solidFill>
              <a:scene3d>
                <a:camera prst="orthographicFront"/>
                <a:lightRig rig="threePt" dir="t"/>
              </a:scene3d>
              <a:sp3d>
                <a:bevelT/>
              </a:sp3d>
            </c:spPr>
          </c:dPt>
          <c:dPt>
            <c:idx val="1"/>
            <c:spPr>
              <a:solidFill>
                <a:srgbClr val="000000"/>
              </a:solidFill>
              <a:scene3d>
                <a:camera prst="orthographicFront"/>
                <a:lightRig rig="threePt" dir="t"/>
              </a:scene3d>
              <a:sp3d>
                <a:bevelT/>
              </a:sp3d>
            </c:spPr>
          </c:dPt>
          <c:dPt>
            <c:idx val="2"/>
            <c:spPr>
              <a:solidFill>
                <a:srgbClr val="FF0000"/>
              </a:solidFill>
              <a:scene3d>
                <a:camera prst="orthographicFront"/>
                <a:lightRig rig="threePt" dir="t"/>
              </a:scene3d>
              <a:sp3d>
                <a:bevelT/>
              </a:sp3d>
            </c:spPr>
          </c:dPt>
          <c:cat>
            <c:strRef>
              <c:f>Sheet1!$A$2:$A$4</c:f>
              <c:strCache>
                <c:ptCount val="3"/>
                <c:pt idx="0">
                  <c:v>GSM-HSPA</c:v>
                </c:pt>
                <c:pt idx="1">
                  <c:v>CDMA</c:v>
                </c:pt>
                <c:pt idx="2">
                  <c:v>iDEN-TDMA</c:v>
                </c:pt>
              </c:strCache>
            </c:strRef>
          </c:cat>
          <c:val>
            <c:numRef>
              <c:f>Sheet1!$B$2:$B$4</c:f>
              <c:numCache>
                <c:formatCode>General</c:formatCode>
                <c:ptCount val="3"/>
                <c:pt idx="0">
                  <c:v>44</c:v>
                </c:pt>
                <c:pt idx="1">
                  <c:v>52</c:v>
                </c:pt>
                <c:pt idx="2">
                  <c:v>4</c:v>
                </c:pt>
              </c:numCache>
            </c:numRef>
          </c:val>
        </c:ser>
        <c:gapWidth val="25"/>
        <c:axId val="86047360"/>
        <c:axId val="86348160"/>
      </c:barChart>
      <c:catAx>
        <c:axId val="86047360"/>
        <c:scaling>
          <c:orientation val="minMax"/>
        </c:scaling>
        <c:delete val="1"/>
        <c:axPos val="b"/>
        <c:tickLblPos val="none"/>
        <c:crossAx val="86348160"/>
        <c:crosses val="autoZero"/>
        <c:auto val="1"/>
        <c:lblAlgn val="ctr"/>
        <c:lblOffset val="100"/>
      </c:catAx>
      <c:valAx>
        <c:axId val="86348160"/>
        <c:scaling>
          <c:orientation val="minMax"/>
        </c:scaling>
        <c:delete val="1"/>
        <c:axPos val="l"/>
        <c:majorGridlines/>
        <c:numFmt formatCode="General" sourceLinked="1"/>
        <c:tickLblPos val="none"/>
        <c:crossAx val="86047360"/>
        <c:crosses val="autoZero"/>
        <c:crossBetween val="between"/>
      </c:valAx>
      <c:spPr>
        <a:solidFill>
          <a:srgbClr val="FFFFFF"/>
        </a:solidFill>
        <a:ln>
          <a:solidFill>
            <a:schemeClr val="tx1"/>
          </a:solidFill>
        </a:ln>
      </c:spPr>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125"/>
          <c:y val="0.1348314606741573"/>
          <c:w val="0.8291666666666665"/>
          <c:h val="0.8033707865168539"/>
        </c:manualLayout>
      </c:layout>
      <c:barChart>
        <c:barDir val="col"/>
        <c:grouping val="clustered"/>
        <c:ser>
          <c:idx val="0"/>
          <c:order val="0"/>
          <c:tx>
            <c:strRef>
              <c:f>Sheet1!$B$1</c:f>
              <c:strCache>
                <c:ptCount val="1"/>
                <c:pt idx="0">
                  <c:v>Series 1</c:v>
                </c:pt>
              </c:strCache>
            </c:strRef>
          </c:tx>
          <c:spPr>
            <a:scene3d>
              <a:camera prst="orthographicFront"/>
              <a:lightRig rig="threePt" dir="t"/>
            </a:scene3d>
            <a:sp3d>
              <a:bevelT/>
            </a:sp3d>
          </c:spPr>
          <c:dPt>
            <c:idx val="0"/>
            <c:spPr>
              <a:solidFill>
                <a:srgbClr val="FFC000"/>
              </a:solidFill>
              <a:scene3d>
                <a:camera prst="orthographicFront"/>
                <a:lightRig rig="threePt" dir="t"/>
              </a:scene3d>
              <a:sp3d>
                <a:bevelT/>
              </a:sp3d>
            </c:spPr>
          </c:dPt>
          <c:dPt>
            <c:idx val="1"/>
            <c:spPr>
              <a:solidFill>
                <a:srgbClr val="000000"/>
              </a:solidFill>
              <a:scene3d>
                <a:camera prst="orthographicFront"/>
                <a:lightRig rig="threePt" dir="t"/>
              </a:scene3d>
              <a:sp3d>
                <a:bevelT/>
              </a:sp3d>
            </c:spPr>
          </c:dPt>
          <c:dPt>
            <c:idx val="2"/>
            <c:spPr>
              <a:solidFill>
                <a:srgbClr val="FF0000"/>
              </a:solidFill>
              <a:scene3d>
                <a:camera prst="orthographicFront"/>
                <a:lightRig rig="threePt" dir="t"/>
              </a:scene3d>
              <a:sp3d>
                <a:bevelT/>
              </a:sp3d>
            </c:spPr>
          </c:dPt>
          <c:cat>
            <c:strRef>
              <c:f>Sheet1!$A$2:$A$4</c:f>
              <c:strCache>
                <c:ptCount val="3"/>
                <c:pt idx="0">
                  <c:v>Category 1</c:v>
                </c:pt>
                <c:pt idx="1">
                  <c:v>Category 2</c:v>
                </c:pt>
                <c:pt idx="2">
                  <c:v>Category 3</c:v>
                </c:pt>
              </c:strCache>
            </c:strRef>
          </c:cat>
          <c:val>
            <c:numRef>
              <c:f>Sheet1!$B$2:$B$4</c:f>
              <c:numCache>
                <c:formatCode>General</c:formatCode>
                <c:ptCount val="3"/>
                <c:pt idx="0">
                  <c:v>91</c:v>
                </c:pt>
                <c:pt idx="1">
                  <c:v>7</c:v>
                </c:pt>
                <c:pt idx="2">
                  <c:v>1</c:v>
                </c:pt>
              </c:numCache>
            </c:numRef>
          </c:val>
        </c:ser>
        <c:gapWidth val="25"/>
        <c:axId val="87167360"/>
        <c:axId val="87168896"/>
      </c:barChart>
      <c:catAx>
        <c:axId val="87167360"/>
        <c:scaling>
          <c:orientation val="minMax"/>
        </c:scaling>
        <c:delete val="1"/>
        <c:axPos val="b"/>
        <c:tickLblPos val="none"/>
        <c:crossAx val="87168896"/>
        <c:crosses val="autoZero"/>
        <c:auto val="1"/>
        <c:lblAlgn val="ctr"/>
        <c:lblOffset val="100"/>
      </c:catAx>
      <c:valAx>
        <c:axId val="87168896"/>
        <c:scaling>
          <c:orientation val="minMax"/>
        </c:scaling>
        <c:delete val="1"/>
        <c:axPos val="l"/>
        <c:majorGridlines/>
        <c:numFmt formatCode="General" sourceLinked="1"/>
        <c:tickLblPos val="none"/>
        <c:crossAx val="87167360"/>
        <c:crosses val="autoZero"/>
        <c:crossBetween val="between"/>
      </c:valAx>
      <c:spPr>
        <a:solidFill>
          <a:srgbClr val="FFFFFF"/>
        </a:solidFill>
        <a:ln>
          <a:solidFill>
            <a:schemeClr val="tx1"/>
          </a:solidFill>
        </a:ln>
      </c:spPr>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15743219597550326"/>
          <c:y val="8.1074766355140243E-2"/>
          <c:w val="0.78701224846894136"/>
          <c:h val="0.85654205607476663"/>
        </c:manualLayout>
      </c:layout>
      <c:barChart>
        <c:barDir val="col"/>
        <c:grouping val="clustered"/>
        <c:ser>
          <c:idx val="0"/>
          <c:order val="0"/>
          <c:tx>
            <c:strRef>
              <c:f>Sheet1!$B$1</c:f>
              <c:strCache>
                <c:ptCount val="1"/>
                <c:pt idx="0">
                  <c:v>Series 1</c:v>
                </c:pt>
              </c:strCache>
            </c:strRef>
          </c:tx>
          <c:spPr>
            <a:scene3d>
              <a:camera prst="orthographicFront"/>
              <a:lightRig rig="threePt" dir="t"/>
            </a:scene3d>
            <a:sp3d>
              <a:bevelT/>
            </a:sp3d>
          </c:spPr>
          <c:dPt>
            <c:idx val="0"/>
            <c:spPr>
              <a:solidFill>
                <a:srgbClr val="FFC000"/>
              </a:solidFill>
              <a:scene3d>
                <a:camera prst="orthographicFront"/>
                <a:lightRig rig="threePt" dir="t"/>
              </a:scene3d>
              <a:sp3d>
                <a:bevelT/>
              </a:sp3d>
            </c:spPr>
          </c:dPt>
          <c:dPt>
            <c:idx val="1"/>
            <c:spPr>
              <a:solidFill>
                <a:srgbClr val="000000"/>
              </a:solidFill>
              <a:scene3d>
                <a:camera prst="orthographicFront"/>
                <a:lightRig rig="threePt" dir="t"/>
              </a:scene3d>
              <a:sp3d>
                <a:bevelT/>
              </a:sp3d>
            </c:spPr>
          </c:dPt>
          <c:dPt>
            <c:idx val="2"/>
            <c:spPr>
              <a:solidFill>
                <a:srgbClr val="FF0000"/>
              </a:solidFill>
              <a:scene3d>
                <a:camera prst="orthographicFront"/>
                <a:lightRig rig="threePt" dir="t"/>
              </a:scene3d>
              <a:sp3d>
                <a:bevelT/>
              </a:sp3d>
            </c:spPr>
          </c:dPt>
          <c:cat>
            <c:strRef>
              <c:f>Sheet1!$A$2:$A$4</c:f>
              <c:strCache>
                <c:ptCount val="3"/>
                <c:pt idx="0">
                  <c:v>Category 1</c:v>
                </c:pt>
                <c:pt idx="1">
                  <c:v>Category 2</c:v>
                </c:pt>
                <c:pt idx="2">
                  <c:v>Category 3</c:v>
                </c:pt>
              </c:strCache>
            </c:strRef>
          </c:cat>
          <c:val>
            <c:numRef>
              <c:f>Sheet1!$B$2:$B$4</c:f>
              <c:numCache>
                <c:formatCode>General</c:formatCode>
                <c:ptCount val="3"/>
                <c:pt idx="0">
                  <c:v>73</c:v>
                </c:pt>
                <c:pt idx="1">
                  <c:v>24</c:v>
                </c:pt>
                <c:pt idx="2">
                  <c:v>3</c:v>
                </c:pt>
              </c:numCache>
            </c:numRef>
          </c:val>
        </c:ser>
        <c:gapWidth val="26"/>
        <c:axId val="86591360"/>
        <c:axId val="86592896"/>
      </c:barChart>
      <c:catAx>
        <c:axId val="86591360"/>
        <c:scaling>
          <c:orientation val="minMax"/>
        </c:scaling>
        <c:delete val="1"/>
        <c:axPos val="b"/>
        <c:tickLblPos val="none"/>
        <c:crossAx val="86592896"/>
        <c:crosses val="autoZero"/>
        <c:auto val="1"/>
        <c:lblAlgn val="ctr"/>
        <c:lblOffset val="100"/>
      </c:catAx>
      <c:valAx>
        <c:axId val="86592896"/>
        <c:scaling>
          <c:orientation val="minMax"/>
        </c:scaling>
        <c:axPos val="l"/>
        <c:majorGridlines/>
        <c:numFmt formatCode="General" sourceLinked="1"/>
        <c:tickLblPos val="nextTo"/>
        <c:crossAx val="86591360"/>
        <c:crosses val="autoZero"/>
        <c:crossBetween val="between"/>
      </c:valAx>
      <c:spPr>
        <a:solidFill>
          <a:srgbClr val="FFFFFF"/>
        </a:solidFill>
        <a:ln>
          <a:solidFill>
            <a:schemeClr val="tx1"/>
          </a:solidFill>
        </a:ln>
      </c:spPr>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GB"/>
  <c:clrMapOvr bg1="lt1" tx1="dk1" bg2="lt2" tx2="dk2" accent1="accent1" accent2="accent2" accent3="accent3" accent4="accent4" accent5="accent5" accent6="accent6" hlink="hlink" folHlink="folHlink"/>
  <c:chart>
    <c:view3D>
      <c:rotX val="0"/>
      <c:rotY val="0"/>
      <c:perspective val="60"/>
    </c:view3D>
    <c:sideWall>
      <c:spPr>
        <a:solidFill>
          <a:srgbClr val="FFFFFF"/>
        </a:solidFill>
      </c:spPr>
    </c:sideWall>
    <c:backWall>
      <c:spPr>
        <a:solidFill>
          <a:srgbClr val="FFFFFF"/>
        </a:solidFill>
      </c:spPr>
    </c:backWall>
    <c:plotArea>
      <c:layout>
        <c:manualLayout>
          <c:layoutTarget val="inner"/>
          <c:xMode val="edge"/>
          <c:yMode val="edge"/>
          <c:x val="8.7923526604628974E-2"/>
          <c:y val="2.5875000000000061E-2"/>
          <c:w val="0.90113134295713038"/>
          <c:h val="0.85865826771653564"/>
        </c:manualLayout>
      </c:layout>
      <c:bar3DChart>
        <c:barDir val="col"/>
        <c:grouping val="clustered"/>
        <c:ser>
          <c:idx val="0"/>
          <c:order val="0"/>
          <c:tx>
            <c:strRef>
              <c:f>Sheet1!$B$1</c:f>
              <c:strCache>
                <c:ptCount val="1"/>
                <c:pt idx="0">
                  <c:v>TDMA</c:v>
                </c:pt>
              </c:strCache>
            </c:strRef>
          </c:tx>
          <c:spPr>
            <a:solidFill>
              <a:srgbClr val="D5F1FF"/>
            </a:solidFill>
          </c:spPr>
          <c:cat>
            <c:numRef>
              <c:f>Sheet1!$A$2:$A$3</c:f>
              <c:numCache>
                <c:formatCode>General</c:formatCode>
                <c:ptCount val="2"/>
                <c:pt idx="0">
                  <c:v>2008</c:v>
                </c:pt>
                <c:pt idx="1">
                  <c:v>2009</c:v>
                </c:pt>
              </c:numCache>
            </c:numRef>
          </c:cat>
          <c:val>
            <c:numRef>
              <c:f>Sheet1!$B$2:$B$3</c:f>
              <c:numCache>
                <c:formatCode>General</c:formatCode>
                <c:ptCount val="2"/>
                <c:pt idx="0">
                  <c:v>4</c:v>
                </c:pt>
                <c:pt idx="1">
                  <c:v>1</c:v>
                </c:pt>
              </c:numCache>
            </c:numRef>
          </c:val>
        </c:ser>
        <c:ser>
          <c:idx val="1"/>
          <c:order val="1"/>
          <c:tx>
            <c:strRef>
              <c:f>Sheet1!$C$1</c:f>
              <c:strCache>
                <c:ptCount val="1"/>
                <c:pt idx="0">
                  <c:v>iDEN</c:v>
                </c:pt>
              </c:strCache>
            </c:strRef>
          </c:tx>
          <c:spPr>
            <a:solidFill>
              <a:srgbClr val="0066FF"/>
            </a:solidFill>
          </c:spPr>
          <c:cat>
            <c:numRef>
              <c:f>Sheet1!$A$2:$A$3</c:f>
              <c:numCache>
                <c:formatCode>General</c:formatCode>
                <c:ptCount val="2"/>
                <c:pt idx="0">
                  <c:v>2008</c:v>
                </c:pt>
                <c:pt idx="1">
                  <c:v>2009</c:v>
                </c:pt>
              </c:numCache>
            </c:numRef>
          </c:cat>
          <c:val>
            <c:numRef>
              <c:f>Sheet1!$C$2:$C$3</c:f>
              <c:numCache>
                <c:formatCode>General</c:formatCode>
                <c:ptCount val="2"/>
                <c:pt idx="0">
                  <c:v>20</c:v>
                </c:pt>
                <c:pt idx="1">
                  <c:v>21</c:v>
                </c:pt>
              </c:numCache>
            </c:numRef>
          </c:val>
        </c:ser>
        <c:ser>
          <c:idx val="2"/>
          <c:order val="2"/>
          <c:tx>
            <c:strRef>
              <c:f>Sheet1!$D$1</c:f>
              <c:strCache>
                <c:ptCount val="1"/>
                <c:pt idx="0">
                  <c:v>CDMA2</c:v>
                </c:pt>
              </c:strCache>
            </c:strRef>
          </c:tx>
          <c:spPr>
            <a:solidFill>
              <a:schemeClr val="tx1"/>
            </a:solidFill>
          </c:spPr>
          <c:cat>
            <c:numRef>
              <c:f>Sheet1!$A$2:$A$3</c:f>
              <c:numCache>
                <c:formatCode>General</c:formatCode>
                <c:ptCount val="2"/>
                <c:pt idx="0">
                  <c:v>2008</c:v>
                </c:pt>
                <c:pt idx="1">
                  <c:v>2009</c:v>
                </c:pt>
              </c:numCache>
            </c:numRef>
          </c:cat>
          <c:val>
            <c:numRef>
              <c:f>Sheet1!$D$2:$D$3</c:f>
              <c:numCache>
                <c:formatCode>General</c:formatCode>
                <c:ptCount val="2"/>
                <c:pt idx="0">
                  <c:v>195</c:v>
                </c:pt>
                <c:pt idx="1">
                  <c:v>200</c:v>
                </c:pt>
              </c:numCache>
            </c:numRef>
          </c:val>
        </c:ser>
        <c:ser>
          <c:idx val="3"/>
          <c:order val="3"/>
          <c:tx>
            <c:strRef>
              <c:f>Sheet1!$E$1</c:f>
              <c:strCache>
                <c:ptCount val="1"/>
                <c:pt idx="0">
                  <c:v>GSM2</c:v>
                </c:pt>
              </c:strCache>
            </c:strRef>
          </c:tx>
          <c:spPr>
            <a:solidFill>
              <a:srgbClr val="FFC000"/>
            </a:solidFill>
          </c:spPr>
          <c:cat>
            <c:numRef>
              <c:f>Sheet1!$A$2:$A$3</c:f>
              <c:numCache>
                <c:formatCode>General</c:formatCode>
                <c:ptCount val="2"/>
                <c:pt idx="0">
                  <c:v>2008</c:v>
                </c:pt>
                <c:pt idx="1">
                  <c:v>2009</c:v>
                </c:pt>
              </c:numCache>
            </c:numRef>
          </c:cat>
          <c:val>
            <c:numRef>
              <c:f>Sheet1!$E$2:$E$3</c:f>
              <c:numCache>
                <c:formatCode>General</c:formatCode>
                <c:ptCount val="2"/>
                <c:pt idx="0">
                  <c:v>543</c:v>
                </c:pt>
                <c:pt idx="1">
                  <c:v>602</c:v>
                </c:pt>
              </c:numCache>
            </c:numRef>
          </c:val>
        </c:ser>
        <c:shape val="box"/>
        <c:axId val="86865792"/>
        <c:axId val="86867328"/>
        <c:axId val="0"/>
      </c:bar3DChart>
      <c:catAx>
        <c:axId val="86865792"/>
        <c:scaling>
          <c:orientation val="minMax"/>
        </c:scaling>
        <c:delete val="1"/>
        <c:axPos val="b"/>
        <c:numFmt formatCode="General" sourceLinked="1"/>
        <c:tickLblPos val="none"/>
        <c:crossAx val="86867328"/>
        <c:crosses val="autoZero"/>
        <c:auto val="1"/>
        <c:lblAlgn val="ctr"/>
        <c:lblOffset val="100"/>
      </c:catAx>
      <c:valAx>
        <c:axId val="86867328"/>
        <c:scaling>
          <c:orientation val="minMax"/>
        </c:scaling>
        <c:axPos val="l"/>
        <c:majorGridlines>
          <c:spPr>
            <a:ln>
              <a:solidFill>
                <a:srgbClr val="000000"/>
              </a:solidFill>
            </a:ln>
          </c:spPr>
        </c:majorGridlines>
        <c:numFmt formatCode="General" sourceLinked="1"/>
        <c:tickLblPos val="nextTo"/>
        <c:txPr>
          <a:bodyPr/>
          <a:lstStyle/>
          <a:p>
            <a:pPr>
              <a:defRPr b="1" i="0" baseline="0"/>
            </a:pPr>
            <a:endParaRPr lang="en-US"/>
          </a:p>
        </c:txPr>
        <c:crossAx val="86865792"/>
        <c:crosses val="autoZero"/>
        <c:crossBetween val="between"/>
      </c:valAx>
    </c:plotArea>
    <c:plotVisOnly val="1"/>
  </c:chart>
  <c:txPr>
    <a:bodyPr/>
    <a:lstStyle/>
    <a:p>
      <a:pPr>
        <a:defRPr sz="1800"/>
      </a:pPr>
      <a:endParaRPr lang="en-US"/>
    </a:p>
  </c:tx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GB"/>
  <c:clrMapOvr bg1="lt1" tx1="dk1" bg2="lt2" tx2="dk2" accent1="accent1" accent2="accent2" accent3="accent3" accent4="accent4" accent5="accent5" accent6="accent6" hlink="hlink" folHlink="folHlink"/>
  <c:chart>
    <c:plotArea>
      <c:layout/>
      <c:areaChart>
        <c:grouping val="stacked"/>
        <c:ser>
          <c:idx val="0"/>
          <c:order val="0"/>
          <c:tx>
            <c:strRef>
              <c:f>Sheet1!$B$1</c:f>
              <c:strCache>
                <c:ptCount val="1"/>
                <c:pt idx="0">
                  <c:v>Middle East</c:v>
                </c:pt>
              </c:strCache>
            </c:strRef>
          </c:tx>
          <c:spPr>
            <a:solidFill>
              <a:srgbClr val="002060"/>
            </a:solidFill>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Sheet1!$B$2:$B$7</c:f>
              <c:numCache>
                <c:formatCode>#,##0</c:formatCode>
                <c:ptCount val="6"/>
                <c:pt idx="0">
                  <c:v>5043100</c:v>
                </c:pt>
                <c:pt idx="1">
                  <c:v>7929300</c:v>
                </c:pt>
                <c:pt idx="2">
                  <c:v>14813000</c:v>
                </c:pt>
                <c:pt idx="3">
                  <c:v>29865700</c:v>
                </c:pt>
                <c:pt idx="4">
                  <c:v>54198400</c:v>
                </c:pt>
                <c:pt idx="5">
                  <c:v>93135800</c:v>
                </c:pt>
              </c:numCache>
            </c:numRef>
          </c:val>
        </c:ser>
        <c:ser>
          <c:idx val="1"/>
          <c:order val="1"/>
          <c:tx>
            <c:strRef>
              <c:f>Sheet1!$C$1</c:f>
              <c:strCache>
                <c:ptCount val="1"/>
                <c:pt idx="0">
                  <c:v>Europe: Western</c:v>
                </c:pt>
              </c:strCache>
            </c:strRef>
          </c:tx>
          <c:spPr>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Sheet1!$C$2:$C$7</c:f>
              <c:numCache>
                <c:formatCode>#,##0</c:formatCode>
                <c:ptCount val="6"/>
                <c:pt idx="0">
                  <c:v>50025000</c:v>
                </c:pt>
                <c:pt idx="1">
                  <c:v>85850900</c:v>
                </c:pt>
                <c:pt idx="2">
                  <c:v>140573300</c:v>
                </c:pt>
                <c:pt idx="3">
                  <c:v>228124900</c:v>
                </c:pt>
                <c:pt idx="4">
                  <c:v>336099400</c:v>
                </c:pt>
                <c:pt idx="5">
                  <c:v>453726700</c:v>
                </c:pt>
              </c:numCache>
            </c:numRef>
          </c:val>
        </c:ser>
        <c:ser>
          <c:idx val="2"/>
          <c:order val="2"/>
          <c:tx>
            <c:strRef>
              <c:f>Sheet1!$D$1</c:f>
              <c:strCache>
                <c:ptCount val="1"/>
                <c:pt idx="0">
                  <c:v>Europe: Eastern</c:v>
                </c:pt>
              </c:strCache>
            </c:strRef>
          </c:tx>
          <c:spPr>
            <a:solidFill>
              <a:schemeClr val="accent5">
                <a:lumMod val="75000"/>
              </a:schemeClr>
            </a:solidFill>
            <a:ln w="25400">
              <a:noFill/>
            </a:ln>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Sheet1!$D$2:$D$7</c:f>
              <c:numCache>
                <c:formatCode>#,##0</c:formatCode>
                <c:ptCount val="6"/>
                <c:pt idx="0">
                  <c:v>14316900</c:v>
                </c:pt>
                <c:pt idx="1">
                  <c:v>25482700</c:v>
                </c:pt>
                <c:pt idx="2">
                  <c:v>42910200</c:v>
                </c:pt>
                <c:pt idx="3">
                  <c:v>70270300</c:v>
                </c:pt>
                <c:pt idx="4">
                  <c:v>111452700</c:v>
                </c:pt>
                <c:pt idx="5">
                  <c:v>168290000</c:v>
                </c:pt>
              </c:numCache>
            </c:numRef>
          </c:val>
        </c:ser>
        <c:ser>
          <c:idx val="3"/>
          <c:order val="3"/>
          <c:tx>
            <c:strRef>
              <c:f>Sheet1!$E$1</c:f>
              <c:strCache>
                <c:ptCount val="1"/>
                <c:pt idx="0">
                  <c:v>Asia Pacific</c:v>
                </c:pt>
              </c:strCache>
            </c:strRef>
          </c:tx>
          <c:spPr>
            <a:ln w="25400">
              <a:noFill/>
            </a:ln>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Sheet1!$E$2:$E$7</c:f>
              <c:numCache>
                <c:formatCode>#,##0</c:formatCode>
                <c:ptCount val="6"/>
                <c:pt idx="0">
                  <c:v>85345600</c:v>
                </c:pt>
                <c:pt idx="1">
                  <c:v>126071700</c:v>
                </c:pt>
                <c:pt idx="2">
                  <c:v>181872984</c:v>
                </c:pt>
                <c:pt idx="3">
                  <c:v>264128366</c:v>
                </c:pt>
                <c:pt idx="4">
                  <c:v>386237480</c:v>
                </c:pt>
                <c:pt idx="5">
                  <c:v>562750680</c:v>
                </c:pt>
              </c:numCache>
            </c:numRef>
          </c:val>
        </c:ser>
        <c:ser>
          <c:idx val="4"/>
          <c:order val="4"/>
          <c:tx>
            <c:strRef>
              <c:f>Sheet1!$F$1</c:f>
              <c:strCache>
                <c:ptCount val="1"/>
                <c:pt idx="0">
                  <c:v>Africa</c:v>
                </c:pt>
              </c:strCache>
            </c:strRef>
          </c:tx>
          <c:spPr>
            <a:solidFill>
              <a:srgbClr val="619428"/>
            </a:solidFill>
            <a:ln w="25400">
              <a:noFill/>
            </a:ln>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Sheet1!$F$2:$F$7</c:f>
              <c:numCache>
                <c:formatCode>#,##0</c:formatCode>
                <c:ptCount val="6"/>
                <c:pt idx="0">
                  <c:v>4562600</c:v>
                </c:pt>
                <c:pt idx="1">
                  <c:v>12275500</c:v>
                </c:pt>
                <c:pt idx="2">
                  <c:v>27063600</c:v>
                </c:pt>
                <c:pt idx="3">
                  <c:v>52172500</c:v>
                </c:pt>
                <c:pt idx="4">
                  <c:v>87811900</c:v>
                </c:pt>
                <c:pt idx="5">
                  <c:v>136718700</c:v>
                </c:pt>
              </c:numCache>
            </c:numRef>
          </c:val>
        </c:ser>
        <c:ser>
          <c:idx val="5"/>
          <c:order val="5"/>
          <c:tx>
            <c:strRef>
              <c:f>Sheet1!$G$1</c:f>
              <c:strCache>
                <c:ptCount val="1"/>
                <c:pt idx="0">
                  <c:v>LACA</c:v>
                </c:pt>
              </c:strCache>
            </c:strRef>
          </c:tx>
          <c:spPr>
            <a:solidFill>
              <a:srgbClr val="FFC000"/>
            </a:solidFill>
            <a:ln w="25400">
              <a:noFill/>
            </a:ln>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Sheet1!$G$2:$G$7</c:f>
              <c:numCache>
                <c:formatCode>#,##0</c:formatCode>
                <c:ptCount val="6"/>
                <c:pt idx="0">
                  <c:v>11337500</c:v>
                </c:pt>
                <c:pt idx="1">
                  <c:v>24394300</c:v>
                </c:pt>
                <c:pt idx="2">
                  <c:v>47196300</c:v>
                </c:pt>
                <c:pt idx="3">
                  <c:v>82930900</c:v>
                </c:pt>
                <c:pt idx="4">
                  <c:v>136403100</c:v>
                </c:pt>
                <c:pt idx="5">
                  <c:v>209880600</c:v>
                </c:pt>
              </c:numCache>
            </c:numRef>
          </c:val>
        </c:ser>
        <c:ser>
          <c:idx val="6"/>
          <c:order val="6"/>
          <c:tx>
            <c:strRef>
              <c:f>Sheet1!$H$1</c:f>
              <c:strCache>
                <c:ptCount val="1"/>
                <c:pt idx="0">
                  <c:v>USA/Canada</c:v>
                </c:pt>
              </c:strCache>
            </c:strRef>
          </c:tx>
          <c:spPr>
            <a:solidFill>
              <a:srgbClr val="FFCF37"/>
            </a:solidFill>
            <a:ln w="25400">
              <a:noFill/>
            </a:ln>
            <a:scene3d>
              <a:camera prst="orthographicFront"/>
              <a:lightRig rig="threePt" dir="t"/>
            </a:scene3d>
            <a:sp3d>
              <a:bevelT/>
            </a:sp3d>
          </c:spPr>
          <c:cat>
            <c:strRef>
              <c:f>Sheet1!$A$2:$A$7</c:f>
              <c:strCache>
                <c:ptCount val="6"/>
                <c:pt idx="0">
                  <c:v>2009</c:v>
                </c:pt>
                <c:pt idx="1">
                  <c:v>2010</c:v>
                </c:pt>
                <c:pt idx="2">
                  <c:v>2011</c:v>
                </c:pt>
                <c:pt idx="3">
                  <c:v>2012</c:v>
                </c:pt>
                <c:pt idx="4">
                  <c:v>2013</c:v>
                </c:pt>
                <c:pt idx="5">
                  <c:v>2014</c:v>
                </c:pt>
              </c:strCache>
            </c:strRef>
          </c:cat>
          <c:val>
            <c:numRef>
              <c:f>Sheet1!$H$2:$H$7</c:f>
              <c:numCache>
                <c:formatCode>#,##0</c:formatCode>
                <c:ptCount val="6"/>
                <c:pt idx="0">
                  <c:v>46447900</c:v>
                </c:pt>
                <c:pt idx="1">
                  <c:v>61667040</c:v>
                </c:pt>
                <c:pt idx="2">
                  <c:v>78982920</c:v>
                </c:pt>
                <c:pt idx="3">
                  <c:v>97997400</c:v>
                </c:pt>
                <c:pt idx="4">
                  <c:v>118001679</c:v>
                </c:pt>
                <c:pt idx="5">
                  <c:v>138167747</c:v>
                </c:pt>
              </c:numCache>
            </c:numRef>
          </c:val>
        </c:ser>
        <c:axId val="90761856"/>
        <c:axId val="90968448"/>
      </c:areaChart>
      <c:catAx>
        <c:axId val="90761856"/>
        <c:scaling>
          <c:orientation val="minMax"/>
        </c:scaling>
        <c:axPos val="b"/>
        <c:numFmt formatCode="dd/mm/yyyy" sourceLinked="1"/>
        <c:tickLblPos val="nextTo"/>
        <c:txPr>
          <a:bodyPr/>
          <a:lstStyle/>
          <a:p>
            <a:pPr>
              <a:defRPr b="1" i="0" baseline="0"/>
            </a:pPr>
            <a:endParaRPr lang="en-US"/>
          </a:p>
        </c:txPr>
        <c:crossAx val="90968448"/>
        <c:crosses val="autoZero"/>
        <c:auto val="1"/>
        <c:lblAlgn val="ctr"/>
        <c:lblOffset val="100"/>
      </c:catAx>
      <c:valAx>
        <c:axId val="90968448"/>
        <c:scaling>
          <c:orientation val="minMax"/>
        </c:scaling>
        <c:axPos val="l"/>
        <c:majorGridlines/>
        <c:numFmt formatCode="#,##0" sourceLinked="1"/>
        <c:tickLblPos val="nextTo"/>
        <c:txPr>
          <a:bodyPr/>
          <a:lstStyle/>
          <a:p>
            <a:pPr>
              <a:defRPr b="1" i="0" baseline="0"/>
            </a:pPr>
            <a:endParaRPr lang="en-US"/>
          </a:p>
        </c:txPr>
        <c:crossAx val="90761856"/>
        <c:crosses val="autoZero"/>
        <c:crossBetween val="midCat"/>
        <c:dispUnits>
          <c:builtInUnit val="millions"/>
          <c:dispUnitsLbl/>
        </c:dispUnits>
      </c:valAx>
    </c:plotArea>
    <c:legend>
      <c:legendPos val="r"/>
    </c:legend>
    <c:plotVisOnly val="1"/>
  </c:chart>
  <c:txPr>
    <a:bodyPr/>
    <a:lstStyle/>
    <a:p>
      <a:pPr>
        <a:defRPr sz="1800"/>
      </a:pPr>
      <a:endParaRPr lang="en-US"/>
    </a:p>
  </c:txPr>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31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31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31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CBC1D95-4EC3-4AA0-AF08-9328BCFCE29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2DF9046-89AD-48C7-97E2-A0C0427D007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9337F21-4EBF-4CC0-8BC8-00313F9E5895}" type="slidenum">
              <a:rPr lang="en-US" smtClean="0"/>
              <a:pPr/>
              <a:t>2</a:t>
            </a:fld>
            <a:endParaRPr lang="en-US" dirty="0" smtClean="0"/>
          </a:p>
        </p:txBody>
      </p:sp>
      <p:sp>
        <p:nvSpPr>
          <p:cNvPr id="60419" name="Rectangle 3"/>
          <p:cNvSpPr txBox="1">
            <a:spLocks noGrp="1" noChangeArrowheads="1"/>
          </p:cNvSpPr>
          <p:nvPr/>
        </p:nvSpPr>
        <p:spPr bwMode="auto">
          <a:xfrm>
            <a:off x="3884414" y="2"/>
            <a:ext cx="2972098" cy="456595"/>
          </a:xfrm>
          <a:prstGeom prst="rect">
            <a:avLst/>
          </a:prstGeom>
          <a:noFill/>
          <a:ln w="9525">
            <a:noFill/>
            <a:miter lim="800000"/>
            <a:headEnd/>
            <a:tailEnd/>
          </a:ln>
        </p:spPr>
        <p:txBody>
          <a:bodyPr lIns="91424" tIns="45712" rIns="91424" bIns="45712"/>
          <a:lstStyle/>
          <a:p>
            <a:pPr algn="r"/>
            <a:r>
              <a:rPr lang="en-US" sz="1200" dirty="0">
                <a:latin typeface="Calibri" pitchFamily="34" charset="0"/>
              </a:rPr>
              <a:t>2007-05-11</a:t>
            </a:r>
          </a:p>
        </p:txBody>
      </p:sp>
      <p:sp>
        <p:nvSpPr>
          <p:cNvPr id="60420" name="Rectangle 7"/>
          <p:cNvSpPr txBox="1">
            <a:spLocks noGrp="1" noChangeArrowheads="1"/>
          </p:cNvSpPr>
          <p:nvPr/>
        </p:nvSpPr>
        <p:spPr bwMode="auto">
          <a:xfrm>
            <a:off x="3884414" y="8685895"/>
            <a:ext cx="2972098" cy="456595"/>
          </a:xfrm>
          <a:prstGeom prst="rect">
            <a:avLst/>
          </a:prstGeom>
          <a:noFill/>
          <a:ln w="9525">
            <a:noFill/>
            <a:miter lim="800000"/>
            <a:headEnd/>
            <a:tailEnd/>
          </a:ln>
        </p:spPr>
        <p:txBody>
          <a:bodyPr lIns="91424" tIns="45712" rIns="91424" bIns="45712" anchor="b"/>
          <a:lstStyle/>
          <a:p>
            <a:pPr algn="r"/>
            <a:fld id="{592CBFB0-A05D-4240-89C3-EFB9FF9DFC78}" type="slidenum">
              <a:rPr lang="en-US" sz="1200">
                <a:latin typeface="Calibri" pitchFamily="34" charset="0"/>
              </a:rPr>
              <a:pPr algn="r"/>
              <a:t>2</a:t>
            </a:fld>
            <a:endParaRPr lang="en-US" sz="1200" dirty="0">
              <a:latin typeface="Calibri" pitchFamily="34" charset="0"/>
            </a:endParaRPr>
          </a:p>
        </p:txBody>
      </p:sp>
      <p:sp>
        <p:nvSpPr>
          <p:cNvPr id="27650" name="Rectangle 7"/>
          <p:cNvSpPr txBox="1">
            <a:spLocks noGrp="1" noChangeArrowheads="1"/>
          </p:cNvSpPr>
          <p:nvPr/>
        </p:nvSpPr>
        <p:spPr bwMode="auto">
          <a:xfrm>
            <a:off x="3884414" y="8685895"/>
            <a:ext cx="2972098" cy="456595"/>
          </a:xfrm>
          <a:prstGeom prst="rect">
            <a:avLst/>
          </a:prstGeom>
          <a:noFill/>
          <a:ln>
            <a:miter lim="800000"/>
            <a:headEnd/>
            <a:tailEnd/>
          </a:ln>
        </p:spPr>
        <p:txBody>
          <a:bodyPr lIns="91424" tIns="45712" rIns="91424" bIns="45712" anchor="b"/>
          <a:lstStyle/>
          <a:p>
            <a:pPr fontAlgn="auto">
              <a:spcBef>
                <a:spcPts val="0"/>
              </a:spcBef>
              <a:spcAft>
                <a:spcPts val="0"/>
              </a:spcAft>
              <a:defRPr/>
            </a:pPr>
            <a:fld id="{B2C60DC0-7155-40B7-B997-0080EB8DC5D2}" type="slidenum">
              <a:rPr lang="en-US" sz="1200">
                <a:effectLst>
                  <a:outerShdw blurRad="38100" dist="38100" dir="2700000" algn="tl">
                    <a:srgbClr val="000000">
                      <a:alpha val="43137"/>
                    </a:srgbClr>
                  </a:outerShdw>
                </a:effectLst>
                <a:latin typeface="+mn-lt"/>
              </a:rPr>
              <a:pPr fontAlgn="auto">
                <a:spcBef>
                  <a:spcPts val="0"/>
                </a:spcBef>
                <a:spcAft>
                  <a:spcPts val="0"/>
                </a:spcAft>
                <a:defRPr/>
              </a:pPr>
              <a:t>2</a:t>
            </a:fld>
            <a:endParaRPr lang="en-US" sz="1200" dirty="0">
              <a:effectLst>
                <a:outerShdw blurRad="38100" dist="38100" dir="2700000" algn="tl">
                  <a:srgbClr val="000000">
                    <a:alpha val="43137"/>
                  </a:srgbClr>
                </a:outerShdw>
              </a:effectLst>
              <a:latin typeface="+mn-lt"/>
            </a:endParaRPr>
          </a:p>
        </p:txBody>
      </p:sp>
      <p:sp>
        <p:nvSpPr>
          <p:cNvPr id="60422" name="Rectangle 2"/>
          <p:cNvSpPr>
            <a:spLocks noGrp="1" noRot="1" noChangeAspect="1" noChangeArrowheads="1" noTextEdit="1"/>
          </p:cNvSpPr>
          <p:nvPr>
            <p:ph type="sldImg"/>
          </p:nvPr>
        </p:nvSpPr>
        <p:spPr bwMode="auto">
          <a:xfrm>
            <a:off x="1146175" y="687388"/>
            <a:ext cx="4568825" cy="3427412"/>
          </a:xfrm>
          <a:noFill/>
          <a:ln>
            <a:solidFill>
              <a:srgbClr val="000000"/>
            </a:solidFill>
            <a:miter lim="800000"/>
            <a:headEnd/>
            <a:tailEnd/>
          </a:ln>
        </p:spPr>
      </p:sp>
      <p:sp>
        <p:nvSpPr>
          <p:cNvPr id="60423" name="Rectangle 3"/>
          <p:cNvSpPr>
            <a:spLocks noGrp="1" noChangeArrowheads="1"/>
          </p:cNvSpPr>
          <p:nvPr>
            <p:ph type="body" idx="1"/>
          </p:nvPr>
        </p:nvSpPr>
        <p:spPr bwMode="auto">
          <a:xfrm>
            <a:off x="686099" y="4343704"/>
            <a:ext cx="5485805" cy="4112381"/>
          </a:xfrm>
          <a:noFill/>
        </p:spPr>
        <p:txBody>
          <a:bodyPr wrap="square" numCol="1" anchor="t" anchorCtr="0" compatLnSpc="1">
            <a:prstTxWarp prst="textNoShape">
              <a:avLst/>
            </a:prstTxWarp>
          </a:bodyPr>
          <a:lstStyle/>
          <a:p>
            <a:pPr eaLnBrk="1" hangingPunct="1">
              <a:spcBef>
                <a:spcPct val="0"/>
              </a:spcBef>
            </a:pPr>
            <a:endParaRPr lang="es-CO"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1F4D8A-878C-4F25-B133-CA37D2F9D970}"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F4B26F4-6A80-47B9-B54E-62BB29F221CC}" type="slidenum">
              <a:rPr lang="en-US" smtClean="0"/>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F4B26F4-6A80-47B9-B54E-62BB29F221CC}"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F4B26F4-6A80-47B9-B54E-62BB29F221CC}"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0C31E3-AF30-4DB1-9163-DAD0EF482A08}"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DF9046-89AD-48C7-97E2-A0C0427D0077}"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kern="1200" dirty="0" smtClean="0">
                <a:solidFill>
                  <a:schemeClr val="tx1"/>
                </a:solidFill>
                <a:latin typeface="Arial" charset="0"/>
                <a:ea typeface="+mn-ea"/>
                <a:cs typeface="Arial" charset="0"/>
              </a:rPr>
              <a:t>AT</a:t>
            </a:r>
            <a:r>
              <a:rPr lang="en-US" sz="900" kern="1200" baseline="0" dirty="0" smtClean="0">
                <a:solidFill>
                  <a:schemeClr val="tx1"/>
                </a:solidFill>
                <a:latin typeface="Arial" charset="0"/>
                <a:ea typeface="+mn-ea"/>
                <a:cs typeface="Arial" charset="0"/>
              </a:rPr>
              <a:t> T = </a:t>
            </a:r>
          </a:p>
          <a:p>
            <a:r>
              <a:rPr lang="en-US" sz="900" kern="1200" baseline="0" dirty="0" smtClean="0">
                <a:solidFill>
                  <a:schemeClr val="tx1"/>
                </a:solidFill>
                <a:latin typeface="Arial" charset="0"/>
                <a:ea typeface="+mn-ea"/>
                <a:cs typeface="Arial" charset="0"/>
              </a:rPr>
              <a:t>1   </a:t>
            </a:r>
            <a:r>
              <a:rPr lang="en-US" sz="900" kern="1200" dirty="0" smtClean="0">
                <a:solidFill>
                  <a:schemeClr val="tx1"/>
                </a:solidFill>
                <a:latin typeface="Arial" charset="0"/>
                <a:ea typeface="+mn-ea"/>
                <a:cs typeface="Arial" charset="0"/>
              </a:rPr>
              <a:t>Our 3G footprint reaches 75 percent of the U.S. population today, and we’re able to provide mobile data services to 97 percent of Americans.</a:t>
            </a:r>
          </a:p>
          <a:p>
            <a:r>
              <a:rPr lang="en-US" sz="900" kern="1200" dirty="0" smtClean="0">
                <a:solidFill>
                  <a:schemeClr val="tx1"/>
                </a:solidFill>
                <a:latin typeface="Arial" charset="0"/>
                <a:ea typeface="+mn-ea"/>
                <a:cs typeface="Arial" charset="0"/>
              </a:rPr>
              <a:t>2 - We’ve deployed an even faster generation of 3G technology – High Speed Packet Access (HSPA) 7.2. We’re also deploying thousands of new backhaul connections, which combined will deliver a considerable boost in 3G speeds. The upgrades will double the theoretical peak speed of the 3G network to 7.2 Mbps. As with any wireless network, actual average speeds experienced will be lower and will vary due to a number of factors.  (</a:t>
            </a:r>
            <a:r>
              <a:rPr lang="en-US" sz="900" kern="1200" dirty="0" err="1" smtClean="0">
                <a:solidFill>
                  <a:schemeClr val="tx1"/>
                </a:solidFill>
                <a:latin typeface="Arial" charset="0"/>
                <a:ea typeface="+mn-ea"/>
                <a:cs typeface="Arial" charset="0"/>
              </a:rPr>
              <a:t>CKO</a:t>
            </a:r>
            <a:r>
              <a:rPr lang="en-US" sz="900" kern="1200" dirty="0" smtClean="0">
                <a:solidFill>
                  <a:schemeClr val="tx1"/>
                </a:solidFill>
                <a:latin typeface="Arial" charset="0"/>
                <a:ea typeface="+mn-ea"/>
                <a:cs typeface="Arial" charset="0"/>
              </a:rPr>
              <a:t> Comments: We have deployed the 7.2 software throughout the network, but we’re only claiming effectiveness when backhaul is in place. Important to know!)</a:t>
            </a:r>
          </a:p>
          <a:p>
            <a:r>
              <a:rPr lang="en-US" sz="900" kern="1200" dirty="0" err="1" smtClean="0">
                <a:solidFill>
                  <a:schemeClr val="tx1"/>
                </a:solidFill>
                <a:latin typeface="Arial" charset="0"/>
                <a:ea typeface="+mn-ea"/>
                <a:cs typeface="Arial" charset="0"/>
              </a:rPr>
              <a:t>3a</a:t>
            </a:r>
            <a:r>
              <a:rPr lang="en-US" sz="900" kern="1200" dirty="0" smtClean="0">
                <a:solidFill>
                  <a:schemeClr val="tx1"/>
                </a:solidFill>
                <a:latin typeface="Arial" charset="0"/>
                <a:ea typeface="+mn-ea"/>
                <a:cs typeface="Arial" charset="0"/>
              </a:rPr>
              <a:t> (HSPA 7.2/HSPA+) - Our wireless network strategy is designed to deliver the industry’s best combination of mobile broadband performance and available devices – both for today and well into the future.  Upgrading to HSPA 7.2 is the first logical evolutionary step to enhance mobile broadband speeds.  While HSPA+ is an option, we will continue to test the technology (</a:t>
            </a:r>
            <a:r>
              <a:rPr lang="en-US" sz="900" kern="1200" dirty="0" err="1" smtClean="0">
                <a:solidFill>
                  <a:schemeClr val="tx1"/>
                </a:solidFill>
                <a:latin typeface="Arial" charset="0"/>
                <a:ea typeface="+mn-ea"/>
                <a:cs typeface="Arial" charset="0"/>
              </a:rPr>
              <a:t>CKO</a:t>
            </a:r>
            <a:r>
              <a:rPr lang="en-US" sz="900" kern="1200" dirty="0" smtClean="0">
                <a:solidFill>
                  <a:schemeClr val="tx1"/>
                </a:solidFill>
                <a:latin typeface="Arial" charset="0"/>
                <a:ea typeface="+mn-ea"/>
                <a:cs typeface="Arial" charset="0"/>
              </a:rPr>
              <a:t> Note: Ralph got ahead of himself in a recent PC World interview)</a:t>
            </a:r>
          </a:p>
          <a:p>
            <a:r>
              <a:rPr lang="en-US" sz="900" kern="1200" dirty="0" err="1" smtClean="0">
                <a:solidFill>
                  <a:schemeClr val="tx1"/>
                </a:solidFill>
                <a:latin typeface="Arial" charset="0"/>
                <a:ea typeface="+mn-ea"/>
                <a:cs typeface="Arial" charset="0"/>
              </a:rPr>
              <a:t>3b</a:t>
            </a:r>
            <a:r>
              <a:rPr lang="en-US" sz="900" kern="1200" dirty="0" smtClean="0">
                <a:solidFill>
                  <a:schemeClr val="tx1"/>
                </a:solidFill>
                <a:latin typeface="Arial" charset="0"/>
                <a:ea typeface="+mn-ea"/>
                <a:cs typeface="Arial" charset="0"/>
              </a:rPr>
              <a:t> (LTE) - We have LTE trials planned for two markets in 2010, and plan to begin commercial deployment in 2011.</a:t>
            </a:r>
          </a:p>
          <a:p>
            <a:r>
              <a:rPr lang="en-US" sz="900" kern="1200" dirty="0" smtClean="0">
                <a:solidFill>
                  <a:schemeClr val="tx1"/>
                </a:solidFill>
                <a:latin typeface="Arial" charset="0"/>
                <a:ea typeface="+mn-ea"/>
                <a:cs typeface="Arial" charset="0"/>
              </a:rPr>
              <a:t> </a:t>
            </a:r>
          </a:p>
          <a:p>
            <a:endParaRPr lang="en-US" dirty="0"/>
          </a:p>
        </p:txBody>
      </p:sp>
      <p:sp>
        <p:nvSpPr>
          <p:cNvPr id="4" name="Slide Number Placeholder 3"/>
          <p:cNvSpPr>
            <a:spLocks noGrp="1"/>
          </p:cNvSpPr>
          <p:nvPr>
            <p:ph type="sldNum" sz="quarter" idx="10"/>
          </p:nvPr>
        </p:nvSpPr>
        <p:spPr/>
        <p:txBody>
          <a:bodyPr/>
          <a:lstStyle/>
          <a:p>
            <a:fld id="{95F40C32-4CA7-4B1E-9E14-05A1B2724CA9}"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30B50C3-4633-49B9-BC36-53A22DB200A1}" type="slidenum">
              <a:rPr lang="en-US" smtClean="0"/>
              <a:pPr/>
              <a:t>8</a:t>
            </a:fld>
            <a:endParaRPr lang="en-US" smtClean="0"/>
          </a:p>
        </p:txBody>
      </p:sp>
      <p:sp>
        <p:nvSpPr>
          <p:cNvPr id="3277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6" tIns="45708" rIns="91416" bIns="45708" anchor="b"/>
          <a:lstStyle/>
          <a:p>
            <a:pPr algn="r"/>
            <a:fld id="{49E992C2-ACF4-4D52-83AD-B2BA28F865A9}" type="slidenum">
              <a:rPr lang="en-US" sz="1200">
                <a:latin typeface="Calibri" pitchFamily="34" charset="0"/>
              </a:rPr>
              <a:pPr algn="r"/>
              <a:t>8</a:t>
            </a:fld>
            <a:endParaRPr lang="en-US" sz="1200" dirty="0">
              <a:latin typeface="Calibri" pitchFamily="34" charset="0"/>
            </a:endParaRPr>
          </a:p>
        </p:txBody>
      </p:sp>
      <p:sp>
        <p:nvSpPr>
          <p:cNvPr id="32772" name="Slide Image Placeholder 1"/>
          <p:cNvSpPr>
            <a:spLocks noGrp="1" noRot="1" noChangeAspect="1" noTextEdit="1"/>
          </p:cNvSpPr>
          <p:nvPr>
            <p:ph type="sldImg"/>
          </p:nvPr>
        </p:nvSpPr>
        <p:spPr bwMode="auto">
          <a:noFill/>
          <a:ln>
            <a:solidFill>
              <a:srgbClr val="000000"/>
            </a:solidFill>
            <a:miter lim="800000"/>
            <a:headEnd/>
            <a:tailEnd/>
          </a:ln>
        </p:spPr>
      </p:sp>
      <p:sp>
        <p:nvSpPr>
          <p:cNvPr id="3277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16" tIns="45708" rIns="91416" bIns="45708" anchor="b"/>
          <a:lstStyle/>
          <a:p>
            <a:pPr algn="r"/>
            <a:fld id="{9DDCC31B-DD1A-41B2-A632-7788F664633F}" type="slidenum">
              <a:rPr lang="en-US" sz="1200">
                <a:latin typeface="Calibri" pitchFamily="34" charset="0"/>
              </a:rPr>
              <a:pPr algn="r"/>
              <a:t>8</a:t>
            </a:fld>
            <a:endParaRPr lang="en-US" sz="1200" dirty="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a:xfrm>
            <a:off x="1144588" y="685800"/>
            <a:ext cx="4570412" cy="3429000"/>
          </a:xfrm>
          <a:ln/>
        </p:spPr>
      </p:sp>
      <p:sp>
        <p:nvSpPr>
          <p:cNvPr id="25602" name="Rectangle 3"/>
          <p:cNvSpPr>
            <a:spLocks noGrp="1"/>
          </p:cNvSpPr>
          <p:nvPr>
            <p:ph type="body" idx="1"/>
          </p:nvPr>
        </p:nvSpPr>
        <p:spPr>
          <a:xfrm>
            <a:off x="687975" y="4342464"/>
            <a:ext cx="5482052" cy="4116049"/>
          </a:xfrm>
          <a:noFill/>
          <a:ln/>
        </p:spPr>
        <p:txBody>
          <a:bodyPr lIns="90572" tIns="45287" rIns="90572" bIns="45287"/>
          <a:lstStyle/>
          <a:p>
            <a:endParaRPr lang="en-US" dirty="0" smtClean="0"/>
          </a:p>
          <a:p>
            <a:endParaRPr lang="en-US" sz="1100" dirty="0">
              <a:ea typeface="ＭＳ Ｐゴシック"/>
              <a:cs typeface="Arial" charset="0"/>
            </a:endParaRPr>
          </a:p>
          <a:p>
            <a:pPr marL="473575" lvl="2" indent="-127741">
              <a:lnSpc>
                <a:spcPct val="90000"/>
              </a:lnSpc>
              <a:spcBef>
                <a:spcPct val="50000"/>
              </a:spcBef>
              <a:buClr>
                <a:schemeClr val="tx2"/>
              </a:buClr>
              <a:buSzPct val="125000"/>
              <a:buFontTx/>
              <a:buChar char="•"/>
            </a:pPr>
            <a:endParaRPr lang="en-US" sz="1100" dirty="0">
              <a:ea typeface="ＭＳ Ｐゴシック"/>
              <a:cs typeface="Arial" charset="0"/>
            </a:endParaRPr>
          </a:p>
          <a:p>
            <a:pPr>
              <a:buFontTx/>
              <a:buChar char="•"/>
            </a:pPr>
            <a:endParaRPr lang="en-US" sz="1100" dirty="0">
              <a:ea typeface="ＭＳ Ｐゴシック"/>
              <a:cs typeface="Arial" charset="0"/>
            </a:endParaRPr>
          </a:p>
          <a:p>
            <a:pPr eaLnBrk="1" hangingPunct="1"/>
            <a:endParaRPr lang="en-US" sz="1100" dirty="0">
              <a:ea typeface="ＭＳ Ｐゴシック"/>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4A5DFF-714E-4FAD-AC37-BBDC0BC5F2F9}"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a:xfrm>
            <a:off x="1144588" y="685800"/>
            <a:ext cx="4570412" cy="3429000"/>
          </a:xfrm>
          <a:ln/>
        </p:spPr>
      </p:sp>
      <p:sp>
        <p:nvSpPr>
          <p:cNvPr id="25602" name="Rectangle 3"/>
          <p:cNvSpPr>
            <a:spLocks noGrp="1"/>
          </p:cNvSpPr>
          <p:nvPr>
            <p:ph type="body" idx="1"/>
          </p:nvPr>
        </p:nvSpPr>
        <p:spPr>
          <a:xfrm>
            <a:off x="687975" y="4342464"/>
            <a:ext cx="5482052" cy="4116049"/>
          </a:xfrm>
          <a:noFill/>
          <a:ln/>
        </p:spPr>
        <p:txBody>
          <a:bodyPr lIns="90572" tIns="45287" rIns="90572" bIns="45287"/>
          <a:lstStyle/>
          <a:p>
            <a:pPr>
              <a:buFontTx/>
              <a:buChar char="•"/>
            </a:pPr>
            <a:endParaRPr lang="en-US" sz="1100" dirty="0">
              <a:ea typeface="ＭＳ Ｐゴシック"/>
              <a:cs typeface="Arial" charset="0"/>
            </a:endParaRPr>
          </a:p>
          <a:p>
            <a:pPr eaLnBrk="1" hangingPunct="1"/>
            <a:endParaRPr lang="en-US" sz="1100" dirty="0">
              <a:ea typeface="ＭＳ Ｐゴシック"/>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2D30CD2F-71C0-4459-8730-76599B170F00}" type="slidenum">
              <a:rPr lang="en-US"/>
              <a:pPr/>
              <a:t>15</a:t>
            </a:fld>
            <a:endParaRPr lang="en-US"/>
          </a:p>
        </p:txBody>
      </p:sp>
      <p:sp>
        <p:nvSpPr>
          <p:cNvPr id="1280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6382CDA-0BAE-4169-91DD-39A05F7F9731}" type="slidenum">
              <a:rPr lang="en-US" sz="1200"/>
              <a:pPr algn="r"/>
              <a:t>15</a:t>
            </a:fld>
            <a:endParaRPr lang="en-US" sz="1200"/>
          </a:p>
        </p:txBody>
      </p:sp>
      <p:sp>
        <p:nvSpPr>
          <p:cNvPr id="128003" name="Slide Image Placeholder 1"/>
          <p:cNvSpPr>
            <a:spLocks noGrp="1" noRot="1" noChangeAspect="1" noTextEdit="1"/>
          </p:cNvSpPr>
          <p:nvPr>
            <p:ph type="sldImg"/>
          </p:nvPr>
        </p:nvSpPr>
        <p:spPr>
          <a:ln/>
        </p:spPr>
      </p:sp>
      <p:sp>
        <p:nvSpPr>
          <p:cNvPr id="128004" name="Notes Placeholder 2"/>
          <p:cNvSpPr>
            <a:spLocks noGrp="1"/>
          </p:cNvSpPr>
          <p:nvPr>
            <p:ph type="body" idx="1"/>
          </p:nvPr>
        </p:nvSpPr>
        <p:spPr/>
        <p:txBody>
          <a:bodyPr/>
          <a:lstStyle/>
          <a:p>
            <a:endParaRPr lang="en-US"/>
          </a:p>
        </p:txBody>
      </p:sp>
      <p:sp>
        <p:nvSpPr>
          <p:cNvPr id="12800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4B91D20-1C66-41F5-B7F7-5E745CF6AE64}" type="slidenum">
              <a:rPr lang="en-US" sz="1200"/>
              <a:pPr algn="r"/>
              <a:t>15</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138" name="Picture 42" descr="C:\Documents and Settings\Rami\Desktop\Ramis Work\PresPro\Templates_05_May_2004\JPGS with Text\PPP_SABST_TLE_TearDrop_Green.jpg"/>
          <p:cNvPicPr>
            <a:picLocks noChangeAspect="1" noChangeArrowheads="1"/>
          </p:cNvPicPr>
          <p:nvPr/>
        </p:nvPicPr>
        <p:blipFill>
          <a:blip r:embed="rId2" cstate="print"/>
          <a:srcRect/>
          <a:stretch>
            <a:fillRect/>
          </a:stretch>
        </p:blipFill>
        <p:spPr bwMode="auto">
          <a:xfrm>
            <a:off x="0" y="-11475"/>
            <a:ext cx="9144000" cy="6879516"/>
          </a:xfrm>
          <a:prstGeom prst="rect">
            <a:avLst/>
          </a:prstGeom>
          <a:noFill/>
        </p:spPr>
      </p:pic>
      <p:sp>
        <p:nvSpPr>
          <p:cNvPr id="4098" name="Rectangle 2"/>
          <p:cNvSpPr>
            <a:spLocks noGrp="1" noChangeArrowheads="1"/>
          </p:cNvSpPr>
          <p:nvPr>
            <p:ph type="ctrTitle"/>
          </p:nvPr>
        </p:nvSpPr>
        <p:spPr>
          <a:xfrm>
            <a:off x="503392" y="2949184"/>
            <a:ext cx="8114335" cy="880739"/>
          </a:xfrm>
        </p:spPr>
        <p:txBody>
          <a:bodyPr/>
          <a:lstStyle>
            <a:lvl1pPr algn="ctr">
              <a:defRPr sz="3600">
                <a:solidFill>
                  <a:srgbClr val="006600"/>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846614" y="3844267"/>
            <a:ext cx="7413590" cy="520698"/>
          </a:xfrm>
        </p:spPr>
        <p:txBody>
          <a:bodyPr/>
          <a:lstStyle>
            <a:lvl1pPr marL="0" indent="0" algn="ctr">
              <a:buFontTx/>
              <a:buNone/>
              <a:defRPr>
                <a:solidFill>
                  <a:srgbClr val="006600"/>
                </a:solidFill>
              </a:defRPr>
            </a:lvl1pPr>
          </a:lstStyle>
          <a:p>
            <a:r>
              <a:rPr lang="en-US" smtClean="0"/>
              <a:t>Click to edit Master subtitle style</a:t>
            </a:r>
            <a:endParaRPr lang="en-US"/>
          </a:p>
        </p:txBody>
      </p:sp>
      <p:sp>
        <p:nvSpPr>
          <p:cNvPr id="4100" name="Rectangle 4"/>
          <p:cNvSpPr>
            <a:spLocks noGrp="1" noChangeArrowheads="1"/>
          </p:cNvSpPr>
          <p:nvPr>
            <p:ph type="dt" sz="half" idx="2"/>
          </p:nvPr>
        </p:nvSpPr>
        <p:spPr>
          <a:xfrm>
            <a:off x="686443" y="6678696"/>
            <a:ext cx="1904881" cy="164960"/>
          </a:xfrm>
        </p:spPr>
        <p:txBody>
          <a:bodyPr/>
          <a:lstStyle>
            <a:lvl1pPr>
              <a:defRPr sz="1100">
                <a:solidFill>
                  <a:srgbClr val="006600"/>
                </a:solidFill>
              </a:defRPr>
            </a:lvl1pPr>
          </a:lstStyle>
          <a:p>
            <a:endParaRPr lang="en-US"/>
          </a:p>
        </p:txBody>
      </p:sp>
      <p:sp>
        <p:nvSpPr>
          <p:cNvPr id="4101" name="Rectangle 5"/>
          <p:cNvSpPr>
            <a:spLocks noGrp="1" noChangeArrowheads="1"/>
          </p:cNvSpPr>
          <p:nvPr>
            <p:ph type="ftr" sz="quarter" idx="3"/>
          </p:nvPr>
        </p:nvSpPr>
        <p:spPr>
          <a:xfrm>
            <a:off x="3124748" y="6678696"/>
            <a:ext cx="2894504" cy="164960"/>
          </a:xfrm>
        </p:spPr>
        <p:txBody>
          <a:bodyPr/>
          <a:lstStyle>
            <a:lvl1pPr>
              <a:defRPr sz="1100">
                <a:solidFill>
                  <a:srgbClr val="006600"/>
                </a:solidFill>
              </a:defRPr>
            </a:lvl1pPr>
          </a:lstStyle>
          <a:p>
            <a:endParaRPr lang="en-US" dirty="0"/>
          </a:p>
        </p:txBody>
      </p:sp>
      <p:sp>
        <p:nvSpPr>
          <p:cNvPr id="4102" name="Rectangle 6"/>
          <p:cNvSpPr>
            <a:spLocks noGrp="1" noChangeArrowheads="1"/>
          </p:cNvSpPr>
          <p:nvPr>
            <p:ph type="sldNum" sz="quarter" idx="4"/>
          </p:nvPr>
        </p:nvSpPr>
        <p:spPr>
          <a:xfrm>
            <a:off x="6552676" y="6678696"/>
            <a:ext cx="1904881" cy="164960"/>
          </a:xfrm>
        </p:spPr>
        <p:txBody>
          <a:bodyPr/>
          <a:lstStyle>
            <a:lvl1pPr>
              <a:defRPr sz="1100">
                <a:solidFill>
                  <a:srgbClr val="006600"/>
                </a:solidFill>
              </a:defRPr>
            </a:lvl1pPr>
          </a:lstStyle>
          <a:p>
            <a:fld id="{E3603F8D-22C7-4098-A573-2E5BE079CCBA}" type="slidenum">
              <a:rPr lang="en-US" smtClean="0"/>
              <a:pPr/>
              <a:t>‹#›</a:t>
            </a:fld>
            <a:endParaRPr lang="en-US"/>
          </a:p>
        </p:txBody>
      </p:sp>
      <p:sp>
        <p:nvSpPr>
          <p:cNvPr id="8" name="Rectangle 5"/>
          <p:cNvSpPr txBox="1">
            <a:spLocks noChangeArrowheads="1"/>
          </p:cNvSpPr>
          <p:nvPr userDrawn="1"/>
        </p:nvSpPr>
        <p:spPr bwMode="auto">
          <a:xfrm>
            <a:off x="1166813" y="6610350"/>
            <a:ext cx="7345362" cy="247650"/>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chemeClr val="tx1"/>
              </a:solidFill>
              <a:effectLst/>
              <a:uLnTx/>
              <a:uFillTx/>
              <a:latin typeface="Arial" charset="0"/>
              <a:ea typeface="+mn-ea"/>
              <a:cs typeface="Arial"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D8DB986-901F-4A10-858D-D84DBDA24B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98971" y="206557"/>
            <a:ext cx="1907741" cy="63071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2887" y="206557"/>
            <a:ext cx="5588794" cy="63071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C31C766-E3F5-4832-9DCA-6C784FC9796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73050" y="206375"/>
            <a:ext cx="8582025" cy="6191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80988" y="1376363"/>
            <a:ext cx="8642350" cy="4889500"/>
          </a:xfrm>
        </p:spPr>
        <p:txBody>
          <a:bodyPr/>
          <a:lstStyle/>
          <a:p>
            <a:pPr lvl="0"/>
            <a:endParaRPr lang="en-US" noProof="0" dirty="0" smtClean="0"/>
          </a:p>
        </p:txBody>
      </p:sp>
      <p:sp>
        <p:nvSpPr>
          <p:cNvPr id="4" name="Rectangle 6"/>
          <p:cNvSpPr>
            <a:spLocks noGrp="1" noChangeArrowheads="1"/>
          </p:cNvSpPr>
          <p:nvPr>
            <p:ph type="ftr" sz="quarter" idx="10"/>
          </p:nvPr>
        </p:nvSpPr>
        <p:spPr>
          <a:xfrm>
            <a:off x="3124200" y="6583363"/>
            <a:ext cx="2895600" cy="233362"/>
          </a:xfrm>
          <a:prstGeom prst="rect">
            <a:avLst/>
          </a:prstGeom>
        </p:spPr>
        <p:txBody>
          <a:bodyPr/>
          <a:lstStyle>
            <a:lvl1pPr>
              <a:defRPr>
                <a:latin typeface="Arial" charset="0"/>
                <a:cs typeface="Arial" charset="0"/>
              </a:defRPr>
            </a:lvl1pPr>
          </a:lstStyle>
          <a:p>
            <a:pPr>
              <a:defRPr/>
            </a:pPr>
            <a:endParaRPr lang="en-US" dirty="0"/>
          </a:p>
        </p:txBody>
      </p:sp>
      <p:sp>
        <p:nvSpPr>
          <p:cNvPr id="5" name="Rectangle 7"/>
          <p:cNvSpPr>
            <a:spLocks noGrp="1" noChangeArrowheads="1"/>
          </p:cNvSpPr>
          <p:nvPr>
            <p:ph type="sldNum" sz="quarter" idx="11"/>
          </p:nvPr>
        </p:nvSpPr>
        <p:spPr/>
        <p:txBody>
          <a:bodyPr/>
          <a:lstStyle>
            <a:lvl1pPr>
              <a:defRPr/>
            </a:lvl1pPr>
          </a:lstStyle>
          <a:p>
            <a:pPr>
              <a:defRPr/>
            </a:pPr>
            <a:fld id="{A996029A-F06C-4A4D-BDE3-8D73F88B7D2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358156C-67B8-4638-BB8C-D11847FA845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96" y="4406563"/>
            <a:ext cx="7772543" cy="1362706"/>
          </a:xfrm>
        </p:spPr>
        <p:txBody>
          <a:bodyPr anchor="t"/>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2196" y="2906151"/>
            <a:ext cx="7772543" cy="1500412"/>
          </a:xfrm>
        </p:spPr>
        <p:txBody>
          <a:bodyPr anchor="b"/>
          <a:lstStyle>
            <a:lvl1pPr marL="0" indent="0">
              <a:buNone/>
              <a:defRPr sz="1800"/>
            </a:lvl1pPr>
            <a:lvl2pPr marL="412394" indent="0">
              <a:buNone/>
              <a:defRPr sz="1600"/>
            </a:lvl2pPr>
            <a:lvl3pPr marL="824789" indent="0">
              <a:buNone/>
              <a:defRPr sz="1400"/>
            </a:lvl3pPr>
            <a:lvl4pPr marL="1237183" indent="0">
              <a:buNone/>
              <a:defRPr sz="1300"/>
            </a:lvl4pPr>
            <a:lvl5pPr marL="1649578" indent="0">
              <a:buNone/>
              <a:defRPr sz="1300"/>
            </a:lvl5pPr>
            <a:lvl6pPr marL="2061972" indent="0">
              <a:buNone/>
              <a:defRPr sz="1300"/>
            </a:lvl6pPr>
            <a:lvl7pPr marL="2474366" indent="0">
              <a:buNone/>
              <a:defRPr sz="1300"/>
            </a:lvl7pPr>
            <a:lvl8pPr marL="2886761" indent="0">
              <a:buNone/>
              <a:defRPr sz="1300"/>
            </a:lvl8pPr>
            <a:lvl9pPr marL="3299155" indent="0">
              <a:buNone/>
              <a:defRPr sz="13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A3F2F5C-EA69-44F2-B734-5942955B953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84753" y="1790166"/>
            <a:ext cx="3500862" cy="472357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22904" y="1790166"/>
            <a:ext cx="3500862" cy="472357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04DDB33-6FE4-4E55-8C30-B7759F9C6F1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29" y="273976"/>
            <a:ext cx="8228742" cy="1143239"/>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29" y="1534838"/>
            <a:ext cx="4040007" cy="639755"/>
          </a:xfr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629" y="2174593"/>
            <a:ext cx="4040007" cy="3951849"/>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935" y="1534838"/>
            <a:ext cx="4041436" cy="639755"/>
          </a:xfr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4935" y="2174593"/>
            <a:ext cx="4041436" cy="3951849"/>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E573431-09DE-442D-93F7-826FECD213C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1F7403A-DB88-4B49-9EBE-09808E277E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pPr algn="r"/>
            <a:r>
              <a:rPr lang="en-US" smtClean="0"/>
              <a:t>www.3gamericas.org</a:t>
            </a:r>
            <a:endParaRPr lang="en-US" dirty="0"/>
          </a:p>
        </p:txBody>
      </p:sp>
      <p:sp>
        <p:nvSpPr>
          <p:cNvPr id="4" name="Slide Number Placeholder 3"/>
          <p:cNvSpPr>
            <a:spLocks noGrp="1"/>
          </p:cNvSpPr>
          <p:nvPr>
            <p:ph type="sldNum" sz="quarter" idx="12"/>
          </p:nvPr>
        </p:nvSpPr>
        <p:spPr/>
        <p:txBody>
          <a:bodyPr/>
          <a:lstStyle>
            <a:lvl1pPr>
              <a:defRPr/>
            </a:lvl1pPr>
          </a:lstStyle>
          <a:p>
            <a:fld id="{0214D46C-9FBB-46EB-A3CA-0BCCE17232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30" y="272542"/>
            <a:ext cx="3007481" cy="1161887"/>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5227" y="272541"/>
            <a:ext cx="5111144" cy="5853901"/>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30" y="1434428"/>
            <a:ext cx="3007481" cy="4692014"/>
          </a:xfrm>
        </p:spPr>
        <p:txBody>
          <a:bodyPr/>
          <a:lstStyle>
            <a:lvl1pPr marL="0" indent="0">
              <a:buNone/>
              <a:defRPr sz="1300"/>
            </a:lvl1pPr>
            <a:lvl2pPr marL="412394" indent="0">
              <a:buNone/>
              <a:defRPr sz="1100"/>
            </a:lvl2pPr>
            <a:lvl3pPr marL="824789" indent="0">
              <a:buNone/>
              <a:defRPr sz="900"/>
            </a:lvl3pPr>
            <a:lvl4pPr marL="1237183" indent="0">
              <a:buNone/>
              <a:defRPr sz="800"/>
            </a:lvl4pPr>
            <a:lvl5pPr marL="1649578" indent="0">
              <a:buNone/>
              <a:defRPr sz="800"/>
            </a:lvl5pPr>
            <a:lvl6pPr marL="2061972" indent="0">
              <a:buNone/>
              <a:defRPr sz="800"/>
            </a:lvl6pPr>
            <a:lvl7pPr marL="2474366" indent="0">
              <a:buNone/>
              <a:defRPr sz="800"/>
            </a:lvl7pPr>
            <a:lvl8pPr marL="2886761" indent="0">
              <a:buNone/>
              <a:defRPr sz="800"/>
            </a:lvl8pPr>
            <a:lvl9pPr marL="3299155"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67E0BA-3DC4-45E5-9DD2-3EF716E33B8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904" y="4801030"/>
            <a:ext cx="5487258" cy="5665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1904" y="612502"/>
            <a:ext cx="5487258" cy="4115373"/>
          </a:xfrm>
        </p:spPr>
        <p:txBody>
          <a:bodyPr/>
          <a:lstStyle>
            <a:lvl1pPr marL="0" indent="0">
              <a:buNone/>
              <a:defRPr sz="2900"/>
            </a:lvl1pPr>
            <a:lvl2pPr marL="412394" indent="0">
              <a:buNone/>
              <a:defRPr sz="2500"/>
            </a:lvl2pPr>
            <a:lvl3pPr marL="824789" indent="0">
              <a:buNone/>
              <a:defRPr sz="2200"/>
            </a:lvl3pPr>
            <a:lvl4pPr marL="1237183" indent="0">
              <a:buNone/>
              <a:defRPr sz="1800"/>
            </a:lvl4pPr>
            <a:lvl5pPr marL="1649578" indent="0">
              <a:buNone/>
              <a:defRPr sz="1800"/>
            </a:lvl5pPr>
            <a:lvl6pPr marL="2061972" indent="0">
              <a:buNone/>
              <a:defRPr sz="1800"/>
            </a:lvl6pPr>
            <a:lvl7pPr marL="2474366" indent="0">
              <a:buNone/>
              <a:defRPr sz="1800"/>
            </a:lvl7pPr>
            <a:lvl8pPr marL="2886761" indent="0">
              <a:buNone/>
              <a:defRPr sz="1800"/>
            </a:lvl8pPr>
            <a:lvl9pPr marL="3299155" indent="0">
              <a:buNone/>
              <a:defRPr sz="1800"/>
            </a:lvl9pPr>
          </a:lstStyle>
          <a:p>
            <a:r>
              <a:rPr lang="en-US" smtClean="0"/>
              <a:t>Click icon to add picture</a:t>
            </a:r>
            <a:endParaRPr lang="en-US"/>
          </a:p>
        </p:txBody>
      </p:sp>
      <p:sp>
        <p:nvSpPr>
          <p:cNvPr id="4" name="Text Placeholder 3"/>
          <p:cNvSpPr>
            <a:spLocks noGrp="1"/>
          </p:cNvSpPr>
          <p:nvPr>
            <p:ph type="body" sz="half" idx="2"/>
          </p:nvPr>
        </p:nvSpPr>
        <p:spPr>
          <a:xfrm>
            <a:off x="1791904" y="5367629"/>
            <a:ext cx="5487258" cy="804714"/>
          </a:xfrm>
        </p:spPr>
        <p:txBody>
          <a:bodyPr/>
          <a:lstStyle>
            <a:lvl1pPr marL="0" indent="0">
              <a:buNone/>
              <a:defRPr sz="1300"/>
            </a:lvl1pPr>
            <a:lvl2pPr marL="412394" indent="0">
              <a:buNone/>
              <a:defRPr sz="1100"/>
            </a:lvl2pPr>
            <a:lvl3pPr marL="824789" indent="0">
              <a:buNone/>
              <a:defRPr sz="900"/>
            </a:lvl3pPr>
            <a:lvl4pPr marL="1237183" indent="0">
              <a:buNone/>
              <a:defRPr sz="800"/>
            </a:lvl4pPr>
            <a:lvl5pPr marL="1649578" indent="0">
              <a:buNone/>
              <a:defRPr sz="800"/>
            </a:lvl5pPr>
            <a:lvl6pPr marL="2061972" indent="0">
              <a:buNone/>
              <a:defRPr sz="800"/>
            </a:lvl6pPr>
            <a:lvl7pPr marL="2474366" indent="0">
              <a:buNone/>
              <a:defRPr sz="800"/>
            </a:lvl7pPr>
            <a:lvl8pPr marL="2886761" indent="0">
              <a:buNone/>
              <a:defRPr sz="800"/>
            </a:lvl8pPr>
            <a:lvl9pPr marL="3299155"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F63F873-D7F0-4CE5-B246-D0FCCDE8559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2" name="Picture 78" descr="C:\Documents and Settings\Rami\Desktop\Ramis Work\PresPro\Templates_05_May_2004\JPGS with Text\PPP_SABST_TXT_TearDrop_Green.jpg"/>
          <p:cNvPicPr>
            <a:picLocks noChangeAspect="1" noChangeArrowheads="1"/>
          </p:cNvPicPr>
          <p:nvPr/>
        </p:nvPicPr>
        <p:blipFill>
          <a:blip r:embed="rId14" cstate="print"/>
          <a:srcRect/>
          <a:stretch>
            <a:fillRect/>
          </a:stretch>
        </p:blipFill>
        <p:spPr bwMode="auto">
          <a:xfrm>
            <a:off x="0" y="-11475"/>
            <a:ext cx="9144000" cy="6879516"/>
          </a:xfrm>
          <a:prstGeom prst="rect">
            <a:avLst/>
          </a:prstGeom>
          <a:noFill/>
        </p:spPr>
      </p:pic>
      <p:sp>
        <p:nvSpPr>
          <p:cNvPr id="1026" name="Rectangle 2"/>
          <p:cNvSpPr>
            <a:spLocks noGrp="1" noChangeArrowheads="1"/>
          </p:cNvSpPr>
          <p:nvPr>
            <p:ph type="title"/>
          </p:nvPr>
        </p:nvSpPr>
        <p:spPr bwMode="auto">
          <a:xfrm>
            <a:off x="1372888" y="206558"/>
            <a:ext cx="7633824" cy="1143239"/>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784753" y="1790166"/>
            <a:ext cx="7139013" cy="472357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372887" y="6582590"/>
            <a:ext cx="1904881" cy="23381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defTabSz="915001">
              <a:defRPr sz="900">
                <a:solidFill>
                  <a:srgbClr val="FFFFFF"/>
                </a:solidFill>
                <a:effectLst/>
              </a:defRPr>
            </a:lvl1pPr>
          </a:lstStyle>
          <a:p>
            <a:endParaRPr lang="en-US"/>
          </a:p>
        </p:txBody>
      </p:sp>
      <p:sp>
        <p:nvSpPr>
          <p:cNvPr id="1029" name="Rectangle 5"/>
          <p:cNvSpPr>
            <a:spLocks noGrp="1" noChangeArrowheads="1"/>
          </p:cNvSpPr>
          <p:nvPr>
            <p:ph type="ftr" sz="quarter" idx="3"/>
          </p:nvPr>
        </p:nvSpPr>
        <p:spPr bwMode="auto">
          <a:xfrm>
            <a:off x="3775439" y="6582590"/>
            <a:ext cx="2894504" cy="23381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ctr" defTabSz="915001">
              <a:defRPr sz="900">
                <a:solidFill>
                  <a:srgbClr val="FFFFFF"/>
                </a:solidFill>
                <a:effectLst/>
              </a:defRPr>
            </a:lvl1pPr>
          </a:lstStyle>
          <a:p>
            <a:endParaRPr lang="en-US"/>
          </a:p>
        </p:txBody>
      </p:sp>
      <p:sp>
        <p:nvSpPr>
          <p:cNvPr id="1030" name="Rectangle 6"/>
          <p:cNvSpPr>
            <a:spLocks noGrp="1" noChangeArrowheads="1"/>
          </p:cNvSpPr>
          <p:nvPr>
            <p:ph type="sldNum" sz="quarter" idx="4"/>
          </p:nvPr>
        </p:nvSpPr>
        <p:spPr bwMode="auto">
          <a:xfrm>
            <a:off x="7124712" y="6582590"/>
            <a:ext cx="1904881" cy="23381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r" defTabSz="915001">
              <a:defRPr sz="900">
                <a:solidFill>
                  <a:srgbClr val="FFFFFF"/>
                </a:solidFill>
                <a:effectLst/>
              </a:defRPr>
            </a:lvl1pPr>
          </a:lstStyle>
          <a:p>
            <a:fld id="{6DD04432-8C70-4F7D-B4F4-206895F945D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txStyles>
    <p:titleStyle>
      <a:lvl1pPr algn="l" defTabSz="915001" rtl="0" eaLnBrk="1" fontAlgn="base" hangingPunct="1">
        <a:spcBef>
          <a:spcPct val="0"/>
        </a:spcBef>
        <a:spcAft>
          <a:spcPct val="0"/>
        </a:spcAft>
        <a:defRPr sz="3200">
          <a:solidFill>
            <a:srgbClr val="FFFFFF"/>
          </a:solidFill>
          <a:latin typeface="+mj-lt"/>
          <a:ea typeface="+mj-ea"/>
          <a:cs typeface="+mj-cs"/>
        </a:defRPr>
      </a:lvl1pPr>
      <a:lvl2pPr algn="l" defTabSz="915001" rtl="0" eaLnBrk="1" fontAlgn="base" hangingPunct="1">
        <a:spcBef>
          <a:spcPct val="0"/>
        </a:spcBef>
        <a:spcAft>
          <a:spcPct val="0"/>
        </a:spcAft>
        <a:defRPr sz="3200">
          <a:solidFill>
            <a:srgbClr val="FFFFFF"/>
          </a:solidFill>
          <a:latin typeface="Arial" charset="0"/>
        </a:defRPr>
      </a:lvl2pPr>
      <a:lvl3pPr algn="l" defTabSz="915001" rtl="0" eaLnBrk="1" fontAlgn="base" hangingPunct="1">
        <a:spcBef>
          <a:spcPct val="0"/>
        </a:spcBef>
        <a:spcAft>
          <a:spcPct val="0"/>
        </a:spcAft>
        <a:defRPr sz="3200">
          <a:solidFill>
            <a:srgbClr val="FFFFFF"/>
          </a:solidFill>
          <a:latin typeface="Arial" charset="0"/>
        </a:defRPr>
      </a:lvl3pPr>
      <a:lvl4pPr algn="l" defTabSz="915001" rtl="0" eaLnBrk="1" fontAlgn="base" hangingPunct="1">
        <a:spcBef>
          <a:spcPct val="0"/>
        </a:spcBef>
        <a:spcAft>
          <a:spcPct val="0"/>
        </a:spcAft>
        <a:defRPr sz="3200">
          <a:solidFill>
            <a:srgbClr val="FFFFFF"/>
          </a:solidFill>
          <a:latin typeface="Arial" charset="0"/>
        </a:defRPr>
      </a:lvl4pPr>
      <a:lvl5pPr algn="l" defTabSz="915001" rtl="0" eaLnBrk="1" fontAlgn="base" hangingPunct="1">
        <a:spcBef>
          <a:spcPct val="0"/>
        </a:spcBef>
        <a:spcAft>
          <a:spcPct val="0"/>
        </a:spcAft>
        <a:defRPr sz="3200">
          <a:solidFill>
            <a:srgbClr val="FFFFFF"/>
          </a:solidFill>
          <a:latin typeface="Arial" charset="0"/>
        </a:defRPr>
      </a:lvl5pPr>
      <a:lvl6pPr marL="412394" algn="l" defTabSz="915001" rtl="0" eaLnBrk="1" fontAlgn="base" hangingPunct="1">
        <a:spcBef>
          <a:spcPct val="0"/>
        </a:spcBef>
        <a:spcAft>
          <a:spcPct val="0"/>
        </a:spcAft>
        <a:defRPr sz="3200">
          <a:solidFill>
            <a:srgbClr val="FFFFFF"/>
          </a:solidFill>
          <a:latin typeface="Arial" charset="0"/>
        </a:defRPr>
      </a:lvl6pPr>
      <a:lvl7pPr marL="824789" algn="l" defTabSz="915001" rtl="0" eaLnBrk="1" fontAlgn="base" hangingPunct="1">
        <a:spcBef>
          <a:spcPct val="0"/>
        </a:spcBef>
        <a:spcAft>
          <a:spcPct val="0"/>
        </a:spcAft>
        <a:defRPr sz="3200">
          <a:solidFill>
            <a:srgbClr val="FFFFFF"/>
          </a:solidFill>
          <a:latin typeface="Arial" charset="0"/>
        </a:defRPr>
      </a:lvl7pPr>
      <a:lvl8pPr marL="1237183" algn="l" defTabSz="915001" rtl="0" eaLnBrk="1" fontAlgn="base" hangingPunct="1">
        <a:spcBef>
          <a:spcPct val="0"/>
        </a:spcBef>
        <a:spcAft>
          <a:spcPct val="0"/>
        </a:spcAft>
        <a:defRPr sz="3200">
          <a:solidFill>
            <a:srgbClr val="FFFFFF"/>
          </a:solidFill>
          <a:latin typeface="Arial" charset="0"/>
        </a:defRPr>
      </a:lvl8pPr>
      <a:lvl9pPr marL="1649578" algn="l" defTabSz="915001" rtl="0" eaLnBrk="1" fontAlgn="base" hangingPunct="1">
        <a:spcBef>
          <a:spcPct val="0"/>
        </a:spcBef>
        <a:spcAft>
          <a:spcPct val="0"/>
        </a:spcAft>
        <a:defRPr sz="3200">
          <a:solidFill>
            <a:srgbClr val="FFFFFF"/>
          </a:solidFill>
          <a:latin typeface="Arial" charset="0"/>
        </a:defRPr>
      </a:lvl9pPr>
    </p:titleStyle>
    <p:bodyStyle>
      <a:lvl1pPr marL="342231" indent="-342231" algn="l" defTabSz="915001" rtl="0" eaLnBrk="1" fontAlgn="base" hangingPunct="1">
        <a:spcBef>
          <a:spcPct val="20000"/>
        </a:spcBef>
        <a:spcAft>
          <a:spcPct val="0"/>
        </a:spcAft>
        <a:buChar char="•"/>
        <a:defRPr sz="2500">
          <a:solidFill>
            <a:srgbClr val="FFFFFF"/>
          </a:solidFill>
          <a:latin typeface="+mn-lt"/>
          <a:ea typeface="+mn-ea"/>
          <a:cs typeface="+mn-cs"/>
        </a:defRPr>
      </a:lvl1pPr>
      <a:lvl2pPr marL="743170" indent="-286385" algn="l" defTabSz="915001" rtl="0" eaLnBrk="1" fontAlgn="base" hangingPunct="1">
        <a:spcBef>
          <a:spcPct val="20000"/>
        </a:spcBef>
        <a:spcAft>
          <a:spcPct val="0"/>
        </a:spcAft>
        <a:buChar char="–"/>
        <a:defRPr sz="2200">
          <a:solidFill>
            <a:srgbClr val="FFFFFF"/>
          </a:solidFill>
          <a:latin typeface="+mn-lt"/>
        </a:defRPr>
      </a:lvl2pPr>
      <a:lvl3pPr marL="1142676" indent="-227677" algn="l" defTabSz="915001" rtl="0" eaLnBrk="1" fontAlgn="base" hangingPunct="1">
        <a:spcBef>
          <a:spcPct val="20000"/>
        </a:spcBef>
        <a:spcAft>
          <a:spcPct val="0"/>
        </a:spcAft>
        <a:buChar char="•"/>
        <a:defRPr sz="2200">
          <a:solidFill>
            <a:srgbClr val="FFFFFF"/>
          </a:solidFill>
          <a:latin typeface="+mn-lt"/>
        </a:defRPr>
      </a:lvl3pPr>
      <a:lvl4pPr marL="1599461" indent="-227677" algn="l" defTabSz="915001" rtl="0" eaLnBrk="1" fontAlgn="base" hangingPunct="1">
        <a:spcBef>
          <a:spcPct val="20000"/>
        </a:spcBef>
        <a:spcAft>
          <a:spcPct val="0"/>
        </a:spcAft>
        <a:buChar char="–"/>
        <a:defRPr sz="1900">
          <a:solidFill>
            <a:srgbClr val="FFFFFF"/>
          </a:solidFill>
          <a:latin typeface="+mn-lt"/>
        </a:defRPr>
      </a:lvl4pPr>
      <a:lvl5pPr marL="2057677" indent="-229108" algn="l" defTabSz="915001" rtl="0" eaLnBrk="1" fontAlgn="base" hangingPunct="1">
        <a:spcBef>
          <a:spcPct val="20000"/>
        </a:spcBef>
        <a:spcAft>
          <a:spcPct val="0"/>
        </a:spcAft>
        <a:buChar char="»"/>
        <a:defRPr>
          <a:solidFill>
            <a:srgbClr val="FFFFFF"/>
          </a:solidFill>
          <a:latin typeface="+mn-lt"/>
        </a:defRPr>
      </a:lvl5pPr>
      <a:lvl6pPr marL="2470071" indent="-229108" algn="l" defTabSz="915001" rtl="0" eaLnBrk="1" fontAlgn="base" hangingPunct="1">
        <a:spcBef>
          <a:spcPct val="20000"/>
        </a:spcBef>
        <a:spcAft>
          <a:spcPct val="0"/>
        </a:spcAft>
        <a:buChar char="»"/>
        <a:defRPr>
          <a:solidFill>
            <a:srgbClr val="FFFFFF"/>
          </a:solidFill>
          <a:latin typeface="+mn-lt"/>
        </a:defRPr>
      </a:lvl6pPr>
      <a:lvl7pPr marL="2882465" indent="-229108" algn="l" defTabSz="915001" rtl="0" eaLnBrk="1" fontAlgn="base" hangingPunct="1">
        <a:spcBef>
          <a:spcPct val="20000"/>
        </a:spcBef>
        <a:spcAft>
          <a:spcPct val="0"/>
        </a:spcAft>
        <a:buChar char="»"/>
        <a:defRPr>
          <a:solidFill>
            <a:srgbClr val="FFFFFF"/>
          </a:solidFill>
          <a:latin typeface="+mn-lt"/>
        </a:defRPr>
      </a:lvl7pPr>
      <a:lvl8pPr marL="3294860" indent="-229108" algn="l" defTabSz="915001" rtl="0" eaLnBrk="1" fontAlgn="base" hangingPunct="1">
        <a:spcBef>
          <a:spcPct val="20000"/>
        </a:spcBef>
        <a:spcAft>
          <a:spcPct val="0"/>
        </a:spcAft>
        <a:buChar char="»"/>
        <a:defRPr>
          <a:solidFill>
            <a:srgbClr val="FFFFFF"/>
          </a:solidFill>
          <a:latin typeface="+mn-lt"/>
        </a:defRPr>
      </a:lvl8pPr>
      <a:lvl9pPr marL="3707254" indent="-229108" algn="l" defTabSz="915001" rtl="0" eaLnBrk="1" fontAlgn="base" hangingPunct="1">
        <a:spcBef>
          <a:spcPct val="20000"/>
        </a:spcBef>
        <a:spcAft>
          <a:spcPct val="0"/>
        </a:spcAft>
        <a:buChar char="»"/>
        <a:defRPr>
          <a:solidFill>
            <a:srgbClr val="FFFFFF"/>
          </a:solidFill>
          <a:latin typeface="+mn-lt"/>
        </a:defRPr>
      </a:lvl9pPr>
    </p:bodyStyle>
    <p:otherStyle>
      <a:defPPr>
        <a:defRPr lang="en-US"/>
      </a:defPPr>
      <a:lvl1pPr marL="0" algn="l" defTabSz="824789" rtl="0" eaLnBrk="1" latinLnBrk="0" hangingPunct="1">
        <a:defRPr sz="1600" kern="1200">
          <a:solidFill>
            <a:schemeClr val="tx1"/>
          </a:solidFill>
          <a:latin typeface="+mn-lt"/>
          <a:ea typeface="+mn-ea"/>
          <a:cs typeface="+mn-cs"/>
        </a:defRPr>
      </a:lvl1pPr>
      <a:lvl2pPr marL="412394" algn="l" defTabSz="824789" rtl="0" eaLnBrk="1" latinLnBrk="0" hangingPunct="1">
        <a:defRPr sz="1600" kern="1200">
          <a:solidFill>
            <a:schemeClr val="tx1"/>
          </a:solidFill>
          <a:latin typeface="+mn-lt"/>
          <a:ea typeface="+mn-ea"/>
          <a:cs typeface="+mn-cs"/>
        </a:defRPr>
      </a:lvl2pPr>
      <a:lvl3pPr marL="824789" algn="l" defTabSz="824789" rtl="0" eaLnBrk="1" latinLnBrk="0" hangingPunct="1">
        <a:defRPr sz="1600" kern="1200">
          <a:solidFill>
            <a:schemeClr val="tx1"/>
          </a:solidFill>
          <a:latin typeface="+mn-lt"/>
          <a:ea typeface="+mn-ea"/>
          <a:cs typeface="+mn-cs"/>
        </a:defRPr>
      </a:lvl3pPr>
      <a:lvl4pPr marL="1237183" algn="l" defTabSz="824789" rtl="0" eaLnBrk="1" latinLnBrk="0" hangingPunct="1">
        <a:defRPr sz="1600" kern="1200">
          <a:solidFill>
            <a:schemeClr val="tx1"/>
          </a:solidFill>
          <a:latin typeface="+mn-lt"/>
          <a:ea typeface="+mn-ea"/>
          <a:cs typeface="+mn-cs"/>
        </a:defRPr>
      </a:lvl4pPr>
      <a:lvl5pPr marL="1649578" algn="l" defTabSz="824789" rtl="0" eaLnBrk="1" latinLnBrk="0" hangingPunct="1">
        <a:defRPr sz="1600" kern="1200">
          <a:solidFill>
            <a:schemeClr val="tx1"/>
          </a:solidFill>
          <a:latin typeface="+mn-lt"/>
          <a:ea typeface="+mn-ea"/>
          <a:cs typeface="+mn-cs"/>
        </a:defRPr>
      </a:lvl5pPr>
      <a:lvl6pPr marL="2061972" algn="l" defTabSz="824789" rtl="0" eaLnBrk="1" latinLnBrk="0" hangingPunct="1">
        <a:defRPr sz="1600" kern="1200">
          <a:solidFill>
            <a:schemeClr val="tx1"/>
          </a:solidFill>
          <a:latin typeface="+mn-lt"/>
          <a:ea typeface="+mn-ea"/>
          <a:cs typeface="+mn-cs"/>
        </a:defRPr>
      </a:lvl6pPr>
      <a:lvl7pPr marL="2474366" algn="l" defTabSz="824789" rtl="0" eaLnBrk="1" latinLnBrk="0" hangingPunct="1">
        <a:defRPr sz="1600" kern="1200">
          <a:solidFill>
            <a:schemeClr val="tx1"/>
          </a:solidFill>
          <a:latin typeface="+mn-lt"/>
          <a:ea typeface="+mn-ea"/>
          <a:cs typeface="+mn-cs"/>
        </a:defRPr>
      </a:lvl7pPr>
      <a:lvl8pPr marL="2886761" algn="l" defTabSz="824789" rtl="0" eaLnBrk="1" latinLnBrk="0" hangingPunct="1">
        <a:defRPr sz="1600" kern="1200">
          <a:solidFill>
            <a:schemeClr val="tx1"/>
          </a:solidFill>
          <a:latin typeface="+mn-lt"/>
          <a:ea typeface="+mn-ea"/>
          <a:cs typeface="+mn-cs"/>
        </a:defRPr>
      </a:lvl8pPr>
      <a:lvl9pPr marL="3299155" algn="l" defTabSz="824789"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hris.pearson@3gamericas.org" TargetMode="External"/><Relationship Id="rId2" Type="http://schemas.openxmlformats.org/officeDocument/2006/relationships/hyperlink" Target="http://www.3gamericas.org/" TargetMode="Externa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3.jpeg"/><Relationship Id="rId11" Type="http://schemas.openxmlformats.org/officeDocument/2006/relationships/image" Target="../media/image38.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notesSlide" Target="../notesSlides/notesSlide1.xml"/><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png"/><Relationship Id="rId15" Type="http://schemas.openxmlformats.org/officeDocument/2006/relationships/image" Target="../media/image16.jpeg"/><Relationship Id="rId10" Type="http://schemas.openxmlformats.org/officeDocument/2006/relationships/image" Target="../media/image11.png"/><Relationship Id="rId19" Type="http://schemas.openxmlformats.org/officeDocument/2006/relationships/image" Target="../media/image20.gif"/><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jpeg"/></Relationships>
</file>

<file path=ppt/slides/_rels/slide20.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11" Type="http://schemas.openxmlformats.org/officeDocument/2006/relationships/image" Target="../media/image51.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2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 Id="rId9"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gif"/><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3gamericas.org/" TargetMode="External"/><Relationship Id="rId1" Type="http://schemas.openxmlformats.org/officeDocument/2006/relationships/slideLayout" Target="../slideLayouts/slideLayout7.xml"/><Relationship Id="rId4" Type="http://schemas.openxmlformats.org/officeDocument/2006/relationships/hyperlink" Target="mailto:Chris.Pearson@3gamericas.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2895600"/>
            <a:ext cx="9144000" cy="685800"/>
          </a:xfrm>
          <a:noFill/>
          <a:ln/>
        </p:spPr>
        <p:txBody>
          <a:bodyPr/>
          <a:lstStyle/>
          <a:p>
            <a:pPr algn="ctr"/>
            <a:r>
              <a:rPr lang="en-US" sz="4800" b="1" dirty="0" smtClean="0">
                <a:solidFill>
                  <a:schemeClr val="tx1"/>
                </a:solidFill>
              </a:rPr>
              <a:t>MRP </a:t>
            </a:r>
            <a:r>
              <a:rPr lang="en-US" sz="4800" b="1" dirty="0">
                <a:solidFill>
                  <a:schemeClr val="tx1"/>
                </a:solidFill>
              </a:rPr>
              <a:t>Report to 3GPP</a:t>
            </a:r>
          </a:p>
        </p:txBody>
      </p:sp>
      <p:sp>
        <p:nvSpPr>
          <p:cNvPr id="2051" name="Rectangle 3"/>
          <p:cNvSpPr>
            <a:spLocks noGrp="1" noChangeArrowheads="1"/>
          </p:cNvSpPr>
          <p:nvPr>
            <p:ph type="subTitle" idx="1"/>
          </p:nvPr>
        </p:nvSpPr>
        <p:spPr>
          <a:xfrm>
            <a:off x="1828800" y="4114800"/>
            <a:ext cx="5486400" cy="1447800"/>
          </a:xfrm>
          <a:noFill/>
          <a:ln/>
        </p:spPr>
        <p:txBody>
          <a:bodyPr/>
          <a:lstStyle/>
          <a:p>
            <a:pPr algn="ctr">
              <a:lnSpc>
                <a:spcPct val="80000"/>
              </a:lnSpc>
            </a:pPr>
            <a:r>
              <a:rPr lang="en-US" sz="3300" b="1" dirty="0">
                <a:solidFill>
                  <a:schemeClr val="accent6">
                    <a:lumMod val="50000"/>
                  </a:schemeClr>
                </a:solidFill>
              </a:rPr>
              <a:t>Chris Pearson</a:t>
            </a:r>
          </a:p>
          <a:p>
            <a:pPr algn="ctr">
              <a:lnSpc>
                <a:spcPct val="80000"/>
              </a:lnSpc>
            </a:pPr>
            <a:r>
              <a:rPr lang="en-US" sz="3300" b="1" dirty="0">
                <a:solidFill>
                  <a:schemeClr val="accent6">
                    <a:lumMod val="50000"/>
                  </a:schemeClr>
                </a:solidFill>
              </a:rPr>
              <a:t>President, 3G </a:t>
            </a:r>
            <a:r>
              <a:rPr lang="en-US" sz="3300" b="1" dirty="0" smtClean="0">
                <a:solidFill>
                  <a:schemeClr val="accent6">
                    <a:lumMod val="50000"/>
                  </a:schemeClr>
                </a:solidFill>
              </a:rPr>
              <a:t>Americas</a:t>
            </a:r>
          </a:p>
          <a:p>
            <a:pPr algn="ctr">
              <a:lnSpc>
                <a:spcPct val="80000"/>
              </a:lnSpc>
            </a:pPr>
            <a:r>
              <a:rPr lang="en-US" sz="2400" b="1" dirty="0" smtClean="0">
                <a:solidFill>
                  <a:schemeClr val="accent6">
                    <a:lumMod val="50000"/>
                  </a:schemeClr>
                </a:solidFill>
              </a:rPr>
              <a:t>April 2010 </a:t>
            </a:r>
            <a:endParaRPr lang="en-US" sz="3000" dirty="0">
              <a:solidFill>
                <a:schemeClr val="accent6">
                  <a:lumMod val="50000"/>
                </a:schemeClr>
              </a:solidFill>
            </a:endParaRPr>
          </a:p>
        </p:txBody>
      </p:sp>
      <p:sp>
        <p:nvSpPr>
          <p:cNvPr id="2054" name="Text Box 6"/>
          <p:cNvSpPr txBox="1">
            <a:spLocks noChangeArrowheads="1"/>
          </p:cNvSpPr>
          <p:nvPr/>
        </p:nvSpPr>
        <p:spPr bwMode="auto">
          <a:xfrm>
            <a:off x="3048000" y="6096000"/>
            <a:ext cx="3124200" cy="400110"/>
          </a:xfrm>
          <a:prstGeom prst="rect">
            <a:avLst/>
          </a:prstGeom>
          <a:noFill/>
          <a:ln w="9525">
            <a:noFill/>
            <a:miter lim="800000"/>
            <a:headEnd/>
            <a:tailEnd/>
          </a:ln>
          <a:effectLst/>
        </p:spPr>
        <p:txBody>
          <a:bodyPr wrap="square">
            <a:spAutoFit/>
          </a:bodyPr>
          <a:lstStyle/>
          <a:p>
            <a:pPr algn="ctr">
              <a:spcBef>
                <a:spcPct val="50000"/>
              </a:spcBef>
            </a:pPr>
            <a:r>
              <a:rPr lang="en-US" sz="2000" b="1" dirty="0" smtClean="0">
                <a:solidFill>
                  <a:srgbClr val="FFFFFF"/>
                </a:solidFill>
                <a:hlinkClick r:id="rId2"/>
              </a:rPr>
              <a:t>www.3gamericas.org</a:t>
            </a:r>
            <a:endParaRPr lang="en-US" sz="2000" b="1" dirty="0">
              <a:solidFill>
                <a:srgbClr val="FFFFFF"/>
              </a:solidFill>
            </a:endParaRPr>
          </a:p>
        </p:txBody>
      </p:sp>
      <p:sp>
        <p:nvSpPr>
          <p:cNvPr id="6" name="TextBox 5"/>
          <p:cNvSpPr txBox="1"/>
          <p:nvPr/>
        </p:nvSpPr>
        <p:spPr>
          <a:xfrm>
            <a:off x="3276600" y="5867400"/>
            <a:ext cx="2895600" cy="523220"/>
          </a:xfrm>
          <a:prstGeom prst="rect">
            <a:avLst/>
          </a:prstGeom>
          <a:noFill/>
        </p:spPr>
        <p:txBody>
          <a:bodyPr wrap="square" rtlCol="0">
            <a:spAutoFit/>
          </a:bodyPr>
          <a:lstStyle/>
          <a:p>
            <a:r>
              <a:rPr lang="en-US" sz="1400" dirty="0" err="1" smtClean="0">
                <a:hlinkClick r:id="rId3"/>
              </a:rPr>
              <a:t>Chris.pearson@3gamericas.org</a:t>
            </a:r>
            <a:endParaRPr lang="en-US" sz="1400" dirty="0" smtClean="0"/>
          </a:p>
          <a:p>
            <a:endParaRPr lang="en-US" sz="1400" dirty="0"/>
          </a:p>
        </p:txBody>
      </p:sp>
      <p:pic>
        <p:nvPicPr>
          <p:cNvPr id="7" name="Picture 6" descr="3G_sm jpg forma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2590800" y="533400"/>
            <a:ext cx="4114800" cy="2057400"/>
          </a:xfrm>
          <a:prstGeom prst="rect">
            <a:avLst/>
          </a:prstGeom>
        </p:spPr>
      </p:pic>
      <p:sp>
        <p:nvSpPr>
          <p:cNvPr id="8" name="TextBox 7"/>
          <p:cNvSpPr txBox="1"/>
          <p:nvPr/>
        </p:nvSpPr>
        <p:spPr>
          <a:xfrm>
            <a:off x="381000" y="457200"/>
            <a:ext cx="2438400" cy="461665"/>
          </a:xfrm>
          <a:prstGeom prst="rect">
            <a:avLst/>
          </a:prstGeom>
          <a:noFill/>
        </p:spPr>
        <p:txBody>
          <a:bodyPr wrap="square" rtlCol="0">
            <a:spAutoFit/>
          </a:bodyPr>
          <a:lstStyle/>
          <a:p>
            <a:r>
              <a:rPr lang="en-GB" dirty="0" smtClean="0"/>
              <a:t>PCG24(10)19</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1524000" y="1295400"/>
            <a:ext cx="7620000" cy="4708981"/>
          </a:xfrm>
          <a:prstGeom prst="rect">
            <a:avLst/>
          </a:prstGeom>
          <a:noFill/>
          <a:ln w="9525">
            <a:noFill/>
            <a:miter lim="800000"/>
            <a:headEnd/>
            <a:tailEnd/>
          </a:ln>
        </p:spPr>
        <p:txBody>
          <a:bodyPr wrap="square">
            <a:spAutoFit/>
          </a:bodyPr>
          <a:lstStyle/>
          <a:p>
            <a:pPr marL="171450" indent="-171450" defTabSz="455613">
              <a:spcBef>
                <a:spcPct val="50000"/>
              </a:spcBef>
              <a:buClr>
                <a:schemeClr val="tx1"/>
              </a:buClr>
              <a:buSzPct val="125000"/>
              <a:buFontTx/>
              <a:buChar char="•"/>
            </a:pPr>
            <a:r>
              <a:rPr lang="en-US" sz="2400" dirty="0" smtClean="0">
                <a:latin typeface="+mn-lt"/>
                <a:ea typeface="ＭＳ Ｐゴシック"/>
                <a:cs typeface="ＭＳ Ｐゴシック"/>
              </a:rPr>
              <a:t>Of the 345 UMTS-HSPA operators </a:t>
            </a:r>
            <a:r>
              <a:rPr lang="en-US" sz="2400" dirty="0">
                <a:latin typeface="+mn-lt"/>
                <a:ea typeface="ＭＳ Ｐゴシック"/>
                <a:cs typeface="ＭＳ Ｐゴシック"/>
              </a:rPr>
              <a:t>in </a:t>
            </a:r>
            <a:r>
              <a:rPr lang="en-US" sz="2400" dirty="0" smtClean="0">
                <a:latin typeface="+mn-lt"/>
                <a:ea typeface="ＭＳ Ｐゴシック"/>
                <a:cs typeface="ＭＳ Ｐゴシック"/>
              </a:rPr>
              <a:t>service today across 136 countries, the majority will upgrade to HSPA+</a:t>
            </a:r>
          </a:p>
          <a:p>
            <a:pPr marL="171450" indent="-171450" defTabSz="455613">
              <a:spcBef>
                <a:spcPct val="50000"/>
              </a:spcBef>
              <a:buClr>
                <a:schemeClr val="tx1"/>
              </a:buClr>
              <a:buSzPct val="125000"/>
              <a:buFontTx/>
              <a:buChar char="•"/>
            </a:pPr>
            <a:r>
              <a:rPr lang="en-US" sz="2400" dirty="0" smtClean="0">
                <a:latin typeface="+mn-lt"/>
                <a:ea typeface="ＭＳ Ｐゴシック"/>
                <a:cs typeface="ＭＳ Ｐゴシック"/>
              </a:rPr>
              <a:t>Rogers was the first to deploy HSPA+ in North America starting in August 2009 (21 Mbps downlink)</a:t>
            </a:r>
            <a:endParaRPr lang="en-US" sz="2400" dirty="0">
              <a:latin typeface="+mn-lt"/>
              <a:ea typeface="ＭＳ Ｐゴシック"/>
              <a:cs typeface="ＭＳ Ｐゴシック"/>
            </a:endParaRPr>
          </a:p>
          <a:p>
            <a:pPr marL="171450" indent="-171450" defTabSz="455613">
              <a:spcBef>
                <a:spcPct val="50000"/>
              </a:spcBef>
              <a:buClr>
                <a:schemeClr val="tx1"/>
              </a:buClr>
              <a:buSzPct val="125000"/>
              <a:buFontTx/>
              <a:buChar char="•"/>
            </a:pPr>
            <a:r>
              <a:rPr lang="en-US" sz="2400" dirty="0" smtClean="0">
                <a:latin typeface="+mn-lt"/>
              </a:rPr>
              <a:t>T-Mobile currently deploying HSPA+ (21Mbps downlink) with broad national deployment during 2010</a:t>
            </a:r>
            <a:endParaRPr lang="en-US" dirty="0" smtClean="0">
              <a:latin typeface="+mn-lt"/>
              <a:ea typeface="ＭＳ Ｐゴシック"/>
              <a:cs typeface="ＭＳ Ｐゴシック"/>
            </a:endParaRPr>
          </a:p>
          <a:p>
            <a:pPr marL="171450" indent="-171450" defTabSz="455613">
              <a:spcBef>
                <a:spcPct val="50000"/>
              </a:spcBef>
              <a:buClr>
                <a:schemeClr val="tx1"/>
              </a:buClr>
              <a:buSzPct val="125000"/>
              <a:buFontTx/>
              <a:buChar char="•"/>
            </a:pPr>
            <a:r>
              <a:rPr lang="en-US" sz="2400" dirty="0" smtClean="0">
                <a:latin typeface="+mn-lt"/>
              </a:rPr>
              <a:t>HSPA+ now deployed in 42 networks across 27 countries - many operators are now committed to HSPA+</a:t>
            </a:r>
          </a:p>
        </p:txBody>
      </p:sp>
      <p:sp>
        <p:nvSpPr>
          <p:cNvPr id="7" name="Title 1"/>
          <p:cNvSpPr txBox="1">
            <a:spLocks/>
          </p:cNvSpPr>
          <p:nvPr/>
        </p:nvSpPr>
        <p:spPr>
          <a:xfrm>
            <a:off x="1447800" y="381000"/>
            <a:ext cx="7391400" cy="533400"/>
          </a:xfrm>
          <a:prstGeom prst="rect">
            <a:avLst/>
          </a:prstGeom>
          <a:noFill/>
        </p:spPr>
        <p:txBody>
          <a:bodyPr>
            <a:normAutofit fontScale="97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FFFFFF"/>
                </a:solidFill>
                <a:effectLst/>
                <a:uLnTx/>
                <a:uFillTx/>
                <a:latin typeface="+mj-lt"/>
                <a:ea typeface="+mj-ea"/>
                <a:cs typeface="+mj-cs"/>
              </a:rPr>
              <a:t>HSPA+  Enhanced Mobile Broadband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0" cap="none" spc="0" normalizeH="0" baseline="0" noProof="0" dirty="0" smtClean="0">
              <a:ln>
                <a:noFill/>
              </a:ln>
              <a:solidFill>
                <a:srgbClr val="FFFFFF"/>
              </a:solidFill>
              <a:effectLst/>
              <a:uLnTx/>
              <a:uFillTx/>
              <a:latin typeface="+mj-lt"/>
              <a:ea typeface="+mj-ea"/>
              <a:cs typeface="+mj-cs"/>
            </a:endParaRPr>
          </a:p>
        </p:txBody>
      </p:sp>
      <p:sp>
        <p:nvSpPr>
          <p:cNvPr id="5" name="TextBox 4"/>
          <p:cNvSpPr txBox="1"/>
          <p:nvPr/>
        </p:nvSpPr>
        <p:spPr>
          <a:xfrm>
            <a:off x="7543800" y="0"/>
            <a:ext cx="1600200" cy="246221"/>
          </a:xfrm>
          <a:prstGeom prst="rect">
            <a:avLst/>
          </a:prstGeom>
          <a:noFill/>
        </p:spPr>
        <p:txBody>
          <a:bodyPr wrap="square" rtlCol="0">
            <a:spAutoFit/>
          </a:bodyPr>
          <a:lstStyle/>
          <a:p>
            <a:pPr algn="r"/>
            <a:r>
              <a:rPr lang="en-US" sz="1000" b="1" dirty="0" smtClean="0"/>
              <a:t>Technology Snapshot</a:t>
            </a:r>
            <a:endParaRPr lang="en-US" sz="1000" b="1" dirty="0"/>
          </a:p>
        </p:txBody>
      </p:sp>
      <p:sp>
        <p:nvSpPr>
          <p:cNvPr id="8" name="TextBox 7"/>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nvGraphicFramePr>
        <p:xfrm>
          <a:off x="304800" y="1295400"/>
          <a:ext cx="8839200" cy="4851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295400" y="228600"/>
            <a:ext cx="7848600" cy="457200"/>
          </a:xfrm>
        </p:spPr>
        <p:txBody>
          <a:bodyPr>
            <a:noAutofit/>
          </a:bodyPr>
          <a:lstStyle/>
          <a:p>
            <a:r>
              <a:rPr lang="en-US" sz="2800" b="1" dirty="0" smtClean="0"/>
              <a:t>Forecast of UMTS-HSPA Technology Growth</a:t>
            </a:r>
            <a:endParaRPr lang="en-US" sz="2800" b="1" dirty="0"/>
          </a:p>
        </p:txBody>
      </p:sp>
      <p:sp>
        <p:nvSpPr>
          <p:cNvPr id="5" name="TextBox 4"/>
          <p:cNvSpPr txBox="1"/>
          <p:nvPr/>
        </p:nvSpPr>
        <p:spPr>
          <a:xfrm>
            <a:off x="1371600" y="6550223"/>
            <a:ext cx="6172200" cy="307777"/>
          </a:xfrm>
          <a:prstGeom prst="rect">
            <a:avLst/>
          </a:prstGeom>
          <a:noFill/>
        </p:spPr>
        <p:txBody>
          <a:bodyPr wrap="square" rtlCol="0">
            <a:spAutoFit/>
          </a:bodyPr>
          <a:lstStyle/>
          <a:p>
            <a:r>
              <a:rPr lang="en-US" sz="1400" b="1" dirty="0" smtClean="0">
                <a:solidFill>
                  <a:srgbClr val="FFFFFF"/>
                </a:solidFill>
              </a:rPr>
              <a:t>Source: Informa Telecoms &amp; Media Forecast Summary, Dec 2009</a:t>
            </a:r>
            <a:endParaRPr lang="en-US" sz="1400" b="1" dirty="0">
              <a:solidFill>
                <a:srgbClr val="FFFFFF"/>
              </a:solidFill>
            </a:endParaRPr>
          </a:p>
        </p:txBody>
      </p:sp>
      <p:sp>
        <p:nvSpPr>
          <p:cNvPr id="6" name="TextBox 5"/>
          <p:cNvSpPr txBox="1"/>
          <p:nvPr/>
        </p:nvSpPr>
        <p:spPr>
          <a:xfrm>
            <a:off x="1447800" y="4267200"/>
            <a:ext cx="1905000" cy="461665"/>
          </a:xfrm>
          <a:prstGeom prst="rect">
            <a:avLst/>
          </a:prstGeom>
          <a:noFill/>
        </p:spPr>
        <p:txBody>
          <a:bodyPr wrap="square" rtlCol="0">
            <a:spAutoFit/>
          </a:bodyPr>
          <a:lstStyle/>
          <a:p>
            <a:r>
              <a:rPr lang="en-US" b="1" dirty="0" smtClean="0">
                <a:solidFill>
                  <a:srgbClr val="FFFFFF"/>
                </a:solidFill>
              </a:rPr>
              <a:t>217 Million</a:t>
            </a:r>
            <a:endParaRPr lang="en-US" b="1" dirty="0">
              <a:solidFill>
                <a:srgbClr val="FFFFFF"/>
              </a:solidFill>
            </a:endParaRPr>
          </a:p>
        </p:txBody>
      </p:sp>
      <p:sp>
        <p:nvSpPr>
          <p:cNvPr id="7" name="TextBox 6"/>
          <p:cNvSpPr txBox="1"/>
          <p:nvPr/>
        </p:nvSpPr>
        <p:spPr>
          <a:xfrm>
            <a:off x="5715000" y="1524000"/>
            <a:ext cx="1828800" cy="461665"/>
          </a:xfrm>
          <a:prstGeom prst="rect">
            <a:avLst/>
          </a:prstGeom>
          <a:noFill/>
        </p:spPr>
        <p:txBody>
          <a:bodyPr wrap="square" rtlCol="0">
            <a:spAutoFit/>
          </a:bodyPr>
          <a:lstStyle/>
          <a:p>
            <a:r>
              <a:rPr lang="en-US" b="1" dirty="0" smtClean="0">
                <a:solidFill>
                  <a:srgbClr val="FFFFFF"/>
                </a:solidFill>
              </a:rPr>
              <a:t>1.8 Billion</a:t>
            </a:r>
            <a:endParaRPr lang="en-US" b="1" dirty="0">
              <a:solidFill>
                <a:srgbClr val="FFFFFF"/>
              </a:solidFill>
            </a:endParaRPr>
          </a:p>
        </p:txBody>
      </p:sp>
      <p:sp>
        <p:nvSpPr>
          <p:cNvPr id="8" name="TextBox 7"/>
          <p:cNvSpPr txBox="1"/>
          <p:nvPr/>
        </p:nvSpPr>
        <p:spPr>
          <a:xfrm>
            <a:off x="6934200" y="6550223"/>
            <a:ext cx="2209800" cy="307777"/>
          </a:xfrm>
          <a:prstGeom prst="rect">
            <a:avLst/>
          </a:prstGeom>
          <a:noFill/>
        </p:spPr>
        <p:txBody>
          <a:bodyPr wrap="square" rtlCol="0">
            <a:spAutoFit/>
          </a:bodyPr>
          <a:lstStyle/>
          <a:p>
            <a:pPr algn="r"/>
            <a:r>
              <a:rPr lang="en-US" sz="1400" b="1" dirty="0" smtClean="0">
                <a:solidFill>
                  <a:srgbClr val="002060"/>
                </a:solidFill>
              </a:rPr>
              <a:t>www.3gamericas.org</a:t>
            </a:r>
            <a:endParaRPr lang="en-US" sz="1400" b="1" dirty="0">
              <a:solidFill>
                <a:srgbClr val="002060"/>
              </a:solidFill>
            </a:endParaRPr>
          </a:p>
        </p:txBody>
      </p:sp>
      <p:pic>
        <p:nvPicPr>
          <p:cNvPr id="10" name="Picture 9" descr="3G_sm jpg format.jpg"/>
          <p:cNvPicPr>
            <a:picLocks noChangeAspect="1"/>
          </p:cNvPicPr>
          <p:nvPr/>
        </p:nvPicPr>
        <p:blipFill>
          <a:blip r:embed="rId4" cstate="print"/>
          <a:stretch>
            <a:fillRect/>
          </a:stretch>
        </p:blipFill>
        <p:spPr>
          <a:xfrm>
            <a:off x="7772400" y="6019800"/>
            <a:ext cx="1066800" cy="533400"/>
          </a:xfrm>
          <a:prstGeom prst="rect">
            <a:avLst/>
          </a:prstGeom>
        </p:spPr>
      </p:pic>
      <p:sp>
        <p:nvSpPr>
          <p:cNvPr id="11" name="Title 1"/>
          <p:cNvSpPr txBox="1">
            <a:spLocks/>
          </p:cNvSpPr>
          <p:nvPr/>
        </p:nvSpPr>
        <p:spPr>
          <a:xfrm>
            <a:off x="6781800" y="990600"/>
            <a:ext cx="2209800" cy="5334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rgbClr val="FFFFFF"/>
                </a:solidFill>
                <a:effectLst/>
                <a:uLnTx/>
                <a:uFillTx/>
                <a:latin typeface="+mj-lt"/>
                <a:ea typeface="+mj-ea"/>
                <a:cs typeface="+mj-cs"/>
              </a:rPr>
              <a:t>2009-2014</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sp>
        <p:nvSpPr>
          <p:cNvPr id="12" name="TextBox 11"/>
          <p:cNvSpPr txBox="1"/>
          <p:nvPr/>
        </p:nvSpPr>
        <p:spPr>
          <a:xfrm>
            <a:off x="7543800" y="0"/>
            <a:ext cx="1600200" cy="246221"/>
          </a:xfrm>
          <a:prstGeom prst="rect">
            <a:avLst/>
          </a:prstGeom>
          <a:noFill/>
        </p:spPr>
        <p:txBody>
          <a:bodyPr wrap="square" rtlCol="0">
            <a:spAutoFit/>
          </a:bodyPr>
          <a:lstStyle/>
          <a:p>
            <a:pPr algn="r"/>
            <a:r>
              <a:rPr lang="en-US" sz="1000" b="1" dirty="0" smtClean="0"/>
              <a:t>Technology Snapshot</a:t>
            </a:r>
            <a:endParaRPr lang="en-US" sz="1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676400" y="457200"/>
            <a:ext cx="7162800" cy="533400"/>
          </a:xfrm>
          <a:prstGeom prst="rect">
            <a:avLst/>
          </a:prstGeom>
          <a:noFill/>
        </p:spPr>
        <p:txBody>
          <a:bodyPr>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FFFFFF"/>
                </a:solidFill>
                <a:effectLst/>
                <a:uLnTx/>
                <a:uFillTx/>
                <a:latin typeface="+mj-lt"/>
                <a:ea typeface="+mj-ea"/>
                <a:cs typeface="+mj-cs"/>
              </a:rPr>
              <a:t>LTE: Mobile Broadband of The Future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0" cap="none" spc="0" normalizeH="0" baseline="0" noProof="0" dirty="0" smtClean="0">
              <a:ln>
                <a:noFill/>
              </a:ln>
              <a:solidFill>
                <a:srgbClr val="FFFFFF"/>
              </a:solidFill>
              <a:effectLst/>
              <a:uLnTx/>
              <a:uFillTx/>
              <a:latin typeface="+mj-lt"/>
              <a:ea typeface="+mj-ea"/>
              <a:cs typeface="+mj-cs"/>
            </a:endParaRPr>
          </a:p>
        </p:txBody>
      </p:sp>
      <p:sp>
        <p:nvSpPr>
          <p:cNvPr id="5" name="TextBox 4"/>
          <p:cNvSpPr txBox="1"/>
          <p:nvPr/>
        </p:nvSpPr>
        <p:spPr>
          <a:xfrm>
            <a:off x="7543800" y="0"/>
            <a:ext cx="1600200" cy="246221"/>
          </a:xfrm>
          <a:prstGeom prst="rect">
            <a:avLst/>
          </a:prstGeom>
          <a:noFill/>
        </p:spPr>
        <p:txBody>
          <a:bodyPr wrap="square" rtlCol="0">
            <a:spAutoFit/>
          </a:bodyPr>
          <a:lstStyle/>
          <a:p>
            <a:pPr algn="r"/>
            <a:r>
              <a:rPr lang="en-US" sz="1000" b="1" dirty="0" smtClean="0"/>
              <a:t>Technology Snapshot</a:t>
            </a:r>
            <a:endParaRPr lang="en-US" sz="1000" b="1" dirty="0"/>
          </a:p>
        </p:txBody>
      </p:sp>
      <p:pic>
        <p:nvPicPr>
          <p:cNvPr id="8" name="Picture 7" descr="Websize LTE-Logo.jpg"/>
          <p:cNvPicPr>
            <a:picLocks noChangeAspect="1"/>
          </p:cNvPicPr>
          <p:nvPr/>
        </p:nvPicPr>
        <p:blipFill>
          <a:blip r:embed="rId3" cstate="print"/>
          <a:stretch>
            <a:fillRect/>
          </a:stretch>
        </p:blipFill>
        <p:spPr>
          <a:xfrm>
            <a:off x="3810000" y="4114800"/>
            <a:ext cx="1990725" cy="1819275"/>
          </a:xfrm>
          <a:prstGeom prst="rect">
            <a:avLst/>
          </a:prstGeom>
          <a:ln>
            <a:solidFill>
              <a:schemeClr val="tx1"/>
            </a:solidFill>
          </a:ln>
        </p:spPr>
      </p:pic>
      <p:sp>
        <p:nvSpPr>
          <p:cNvPr id="9" name="TextBox 8"/>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sp>
        <p:nvSpPr>
          <p:cNvPr id="10" name="TextBox 9"/>
          <p:cNvSpPr txBox="1"/>
          <p:nvPr/>
        </p:nvSpPr>
        <p:spPr>
          <a:xfrm>
            <a:off x="1371600" y="1371600"/>
            <a:ext cx="7772400" cy="2123658"/>
          </a:xfrm>
          <a:prstGeom prst="rect">
            <a:avLst/>
          </a:prstGeom>
          <a:noFill/>
        </p:spPr>
        <p:txBody>
          <a:bodyPr wrap="square" rtlCol="0">
            <a:spAutoFit/>
          </a:bodyPr>
          <a:lstStyle/>
          <a:p>
            <a:pPr lvl="0" indent="461963">
              <a:spcBef>
                <a:spcPts val="1200"/>
              </a:spcBef>
              <a:buFont typeface="Arial" pitchFamily="34" charset="0"/>
              <a:buChar char="•"/>
            </a:pPr>
            <a:r>
              <a:rPr lang="en-US" sz="2800" dirty="0" smtClean="0"/>
              <a:t>Expect 20 rollouts of LTE worldwide in 2010</a:t>
            </a:r>
          </a:p>
          <a:p>
            <a:pPr lvl="0" indent="461963">
              <a:spcBef>
                <a:spcPts val="1200"/>
              </a:spcBef>
              <a:buFont typeface="Arial" pitchFamily="34" charset="0"/>
              <a:buChar char="•"/>
            </a:pPr>
            <a:r>
              <a:rPr lang="en-US" sz="2800" dirty="0" smtClean="0"/>
              <a:t>Global total of 36 LTE launches by YE 2012</a:t>
            </a:r>
          </a:p>
          <a:p>
            <a:pPr marL="461963" lvl="0" indent="-461963">
              <a:spcBef>
                <a:spcPts val="1200"/>
              </a:spcBef>
              <a:buFont typeface="Arial" pitchFamily="34" charset="0"/>
              <a:buChar char="•"/>
            </a:pPr>
            <a:r>
              <a:rPr lang="en-US" sz="2800" dirty="0" smtClean="0"/>
              <a:t>At least 130 operators have LTE in their future technology deployment roadmap</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152400"/>
            <a:ext cx="9144000" cy="619125"/>
          </a:xfrm>
          <a:noFill/>
        </p:spPr>
        <p:txBody>
          <a:bodyPr>
            <a:noAutofit/>
          </a:bodyPr>
          <a:lstStyle/>
          <a:p>
            <a:pPr algn="ctr"/>
            <a:r>
              <a:rPr lang="en-US" sz="2800" b="1" dirty="0" smtClean="0"/>
              <a:t>Mobile Networks Positioned to Meet Future Demand</a:t>
            </a:r>
          </a:p>
        </p:txBody>
      </p:sp>
      <p:pic>
        <p:nvPicPr>
          <p:cNvPr id="4" name="Table Placeholder 3"/>
          <p:cNvPicPr>
            <a:picLocks noGrp="1"/>
          </p:cNvPicPr>
          <p:nvPr>
            <p:ph type="tbl" idx="1"/>
          </p:nvPr>
        </p:nvPicPr>
        <p:blipFill>
          <a:blip r:embed="rId2" cstate="print"/>
          <a:srcRect/>
          <a:stretch>
            <a:fillRect/>
          </a:stretch>
        </p:blipFill>
        <p:spPr bwMode="auto">
          <a:xfrm>
            <a:off x="457200" y="685800"/>
            <a:ext cx="8382000" cy="5867399"/>
          </a:xfrm>
          <a:prstGeom prst="rect">
            <a:avLst/>
          </a:prstGeom>
          <a:noFill/>
          <a:ln w="9525">
            <a:noFill/>
            <a:miter lim="800000"/>
            <a:headEnd/>
            <a:tailEnd/>
          </a:ln>
        </p:spPr>
      </p:pic>
      <p:sp>
        <p:nvSpPr>
          <p:cNvPr id="5" name="TextBox 4"/>
          <p:cNvSpPr txBox="1"/>
          <p:nvPr/>
        </p:nvSpPr>
        <p:spPr>
          <a:xfrm>
            <a:off x="2971800" y="6488668"/>
            <a:ext cx="2895600" cy="338554"/>
          </a:xfrm>
          <a:prstGeom prst="rect">
            <a:avLst/>
          </a:prstGeom>
          <a:noFill/>
        </p:spPr>
        <p:txBody>
          <a:bodyPr wrap="square" rtlCol="0">
            <a:spAutoFit/>
          </a:bodyPr>
          <a:lstStyle/>
          <a:p>
            <a:pPr algn="ctr"/>
            <a:r>
              <a:rPr lang="en-US" sz="1600" b="1" dirty="0" err="1" smtClean="0"/>
              <a:t>www.3gamericas.org</a:t>
            </a:r>
            <a:endParaRPr lang="en-US" sz="1600" b="1" dirty="0"/>
          </a:p>
        </p:txBody>
      </p:sp>
      <p:sp>
        <p:nvSpPr>
          <p:cNvPr id="6" name="TextBox 5"/>
          <p:cNvSpPr txBox="1"/>
          <p:nvPr/>
        </p:nvSpPr>
        <p:spPr>
          <a:xfrm>
            <a:off x="7543800" y="0"/>
            <a:ext cx="1600200" cy="246221"/>
          </a:xfrm>
          <a:prstGeom prst="rect">
            <a:avLst/>
          </a:prstGeom>
          <a:noFill/>
        </p:spPr>
        <p:txBody>
          <a:bodyPr wrap="square" rtlCol="0">
            <a:spAutoFit/>
          </a:bodyPr>
          <a:lstStyle/>
          <a:p>
            <a:pPr algn="r"/>
            <a:r>
              <a:rPr lang="en-US" sz="1000" b="1" dirty="0" smtClean="0"/>
              <a:t>Technology Snapshot</a:t>
            </a:r>
            <a:endParaRPr lang="en-US" sz="10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2133600" y="2667000"/>
            <a:ext cx="5943600" cy="823913"/>
          </a:xfrm>
          <a:prstGeom prst="rect">
            <a:avLst/>
          </a:prstGeom>
          <a:noFill/>
          <a:ln w="9525">
            <a:noFill/>
            <a:miter lim="800000"/>
            <a:headEnd/>
            <a:tailEnd/>
          </a:ln>
          <a:effectLst/>
        </p:spPr>
        <p:txBody>
          <a:bodyPr>
            <a:spAutoFit/>
          </a:bodyPr>
          <a:lstStyle/>
          <a:p>
            <a:pPr algn="ctr">
              <a:spcBef>
                <a:spcPct val="50000"/>
              </a:spcBef>
            </a:pPr>
            <a:r>
              <a:rPr lang="en-US" sz="4800" b="1" dirty="0">
                <a:solidFill>
                  <a:srgbClr val="FFFFFF"/>
                </a:solidFill>
              </a:rPr>
              <a:t>Regulatory Issues</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95" name="Text Box 4"/>
          <p:cNvSpPr txBox="1">
            <a:spLocks noChangeArrowheads="1"/>
          </p:cNvSpPr>
          <p:nvPr/>
        </p:nvSpPr>
        <p:spPr bwMode="auto">
          <a:xfrm>
            <a:off x="994063" y="2133600"/>
            <a:ext cx="6248400" cy="714298"/>
          </a:xfrm>
          <a:prstGeom prst="rect">
            <a:avLst/>
          </a:prstGeom>
          <a:noFill/>
          <a:ln w="9525">
            <a:noFill/>
            <a:miter lim="800000"/>
            <a:headEnd/>
            <a:tailEnd/>
          </a:ln>
        </p:spPr>
        <p:txBody>
          <a:bodyPr wrap="square">
            <a:spAutoFit/>
          </a:bodyPr>
          <a:lstStyle/>
          <a:p>
            <a:pPr marL="465138" indent="-465138">
              <a:lnSpc>
                <a:spcPct val="200000"/>
              </a:lnSpc>
              <a:buFontTx/>
              <a:buChar char="•"/>
            </a:pPr>
            <a:endParaRPr lang="en-US" b="1" dirty="0">
              <a:latin typeface="+mn-lt"/>
            </a:endParaRPr>
          </a:p>
        </p:txBody>
      </p:sp>
      <p:sp>
        <p:nvSpPr>
          <p:cNvPr id="16397" name="Text Box 4"/>
          <p:cNvSpPr txBox="1">
            <a:spLocks noChangeArrowheads="1"/>
          </p:cNvSpPr>
          <p:nvPr/>
        </p:nvSpPr>
        <p:spPr bwMode="auto">
          <a:xfrm>
            <a:off x="1371600" y="1219200"/>
            <a:ext cx="7467600" cy="4339650"/>
          </a:xfrm>
          <a:prstGeom prst="rect">
            <a:avLst/>
          </a:prstGeom>
          <a:noFill/>
          <a:ln w="9525">
            <a:noFill/>
            <a:miter lim="800000"/>
            <a:headEnd/>
            <a:tailEnd/>
          </a:ln>
        </p:spPr>
        <p:txBody>
          <a:bodyPr wrap="square">
            <a:spAutoFit/>
          </a:bodyPr>
          <a:lstStyle/>
          <a:p>
            <a:pPr marL="465138" indent="-465138">
              <a:lnSpc>
                <a:spcPct val="150000"/>
              </a:lnSpc>
              <a:buFontTx/>
              <a:buChar char="•"/>
            </a:pPr>
            <a:r>
              <a:rPr lang="en-US" b="1" dirty="0" smtClean="0">
                <a:latin typeface="+mn-lt"/>
              </a:rPr>
              <a:t>U.S. National Broadband Plan</a:t>
            </a:r>
          </a:p>
          <a:p>
            <a:pPr marL="465138" indent="-465138">
              <a:lnSpc>
                <a:spcPct val="150000"/>
              </a:lnSpc>
              <a:buFontTx/>
              <a:buChar char="•"/>
            </a:pPr>
            <a:r>
              <a:rPr lang="en-US" b="1" dirty="0" smtClean="0">
                <a:latin typeface="+mn-lt"/>
              </a:rPr>
              <a:t>Spectrum </a:t>
            </a:r>
            <a:r>
              <a:rPr lang="en-US" b="1" dirty="0">
                <a:latin typeface="+mn-lt"/>
              </a:rPr>
              <a:t>regulation </a:t>
            </a:r>
            <a:r>
              <a:rPr lang="en-US" b="1" dirty="0" smtClean="0">
                <a:latin typeface="+mn-lt"/>
              </a:rPr>
              <a:t>clarity in the Americas</a:t>
            </a:r>
          </a:p>
          <a:p>
            <a:pPr marL="465138" indent="-465138">
              <a:lnSpc>
                <a:spcPct val="150000"/>
              </a:lnSpc>
              <a:buFontTx/>
              <a:buChar char="•"/>
            </a:pPr>
            <a:r>
              <a:rPr lang="en-US" b="1" dirty="0" smtClean="0"/>
              <a:t>Taxation on mobile services in Latin America &amp; Caribbean</a:t>
            </a:r>
          </a:p>
          <a:p>
            <a:pPr marL="465138" indent="-465138">
              <a:lnSpc>
                <a:spcPct val="150000"/>
              </a:lnSpc>
              <a:buFontTx/>
              <a:buChar char="•"/>
            </a:pPr>
            <a:r>
              <a:rPr lang="en-US" b="1" dirty="0" smtClean="0"/>
              <a:t>Net Neutrality in U.S. </a:t>
            </a:r>
          </a:p>
          <a:p>
            <a:pPr marL="465138" indent="-465138">
              <a:lnSpc>
                <a:spcPct val="150000"/>
              </a:lnSpc>
              <a:buFontTx/>
              <a:buChar char="•"/>
            </a:pPr>
            <a:r>
              <a:rPr lang="en-US" b="1" dirty="0" smtClean="0"/>
              <a:t>Spectrum policy, planning and harmonization in North, Central and South America</a:t>
            </a:r>
          </a:p>
          <a:p>
            <a:pPr marL="465138" indent="-465138">
              <a:buFontTx/>
              <a:buChar char="•"/>
            </a:pPr>
            <a:endParaRPr lang="en-US" b="1" dirty="0" smtClean="0"/>
          </a:p>
        </p:txBody>
      </p:sp>
      <p:sp>
        <p:nvSpPr>
          <p:cNvPr id="126985" name="Rectangle 9"/>
          <p:cNvSpPr>
            <a:spLocks noChangeArrowheads="1"/>
          </p:cNvSpPr>
          <p:nvPr/>
        </p:nvSpPr>
        <p:spPr bwMode="auto">
          <a:xfrm>
            <a:off x="1447800" y="304800"/>
            <a:ext cx="7543800" cy="609600"/>
          </a:xfrm>
          <a:prstGeom prst="rect">
            <a:avLst/>
          </a:prstGeom>
          <a:noFill/>
          <a:ln w="9525">
            <a:noFill/>
            <a:miter lim="800000"/>
            <a:headEnd/>
            <a:tailEnd/>
          </a:ln>
          <a:effectLst/>
        </p:spPr>
        <p:txBody>
          <a:bodyPr anchor="ctr"/>
          <a:lstStyle/>
          <a:p>
            <a:r>
              <a:rPr lang="en-US" sz="2800" b="1" dirty="0">
                <a:solidFill>
                  <a:srgbClr val="FFFFFF"/>
                </a:solidFill>
                <a:latin typeface="+mn-lt"/>
              </a:rPr>
              <a:t>Recent Regulatory Issues in the Americas</a:t>
            </a:r>
          </a:p>
        </p:txBody>
      </p:sp>
      <p:sp>
        <p:nvSpPr>
          <p:cNvPr id="11" name="TextBox 10"/>
          <p:cNvSpPr txBox="1"/>
          <p:nvPr/>
        </p:nvSpPr>
        <p:spPr>
          <a:xfrm>
            <a:off x="6019800" y="6550223"/>
            <a:ext cx="3124200" cy="307777"/>
          </a:xfrm>
          <a:prstGeom prst="rect">
            <a:avLst/>
          </a:prstGeom>
          <a:noFill/>
        </p:spPr>
        <p:txBody>
          <a:bodyPr wrap="square" rtlCol="0">
            <a:spAutoFit/>
          </a:bodyPr>
          <a:lstStyle/>
          <a:p>
            <a:pPr algn="r"/>
            <a:r>
              <a:rPr lang="en-US" sz="1400" b="1" dirty="0" smtClean="0">
                <a:latin typeface="+mn-lt"/>
              </a:rPr>
              <a:t>www.3gamericas.org</a:t>
            </a:r>
            <a:endParaRPr lang="en-US" sz="1400" b="1" dirty="0">
              <a:latin typeface="+mn-lt"/>
            </a:endParaRPr>
          </a:p>
        </p:txBody>
      </p:sp>
      <p:sp>
        <p:nvSpPr>
          <p:cNvPr id="6" name="TextBox 5"/>
          <p:cNvSpPr txBox="1"/>
          <p:nvPr/>
        </p:nvSpPr>
        <p:spPr>
          <a:xfrm>
            <a:off x="7543800" y="0"/>
            <a:ext cx="1600200" cy="246221"/>
          </a:xfrm>
          <a:prstGeom prst="rect">
            <a:avLst/>
          </a:prstGeom>
          <a:noFill/>
        </p:spPr>
        <p:txBody>
          <a:bodyPr wrap="square" rtlCol="0">
            <a:spAutoFit/>
          </a:bodyPr>
          <a:lstStyle/>
          <a:p>
            <a:pPr algn="r"/>
            <a:r>
              <a:rPr lang="en-US" sz="1000" b="1" dirty="0" smtClean="0"/>
              <a:t>Regulatory Issues</a:t>
            </a:r>
            <a:endParaRPr lang="en-US" sz="1000" b="1" dirty="0"/>
          </a:p>
        </p:txBody>
      </p:sp>
    </p:spTree>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1143000" y="1676400"/>
            <a:ext cx="7772400" cy="2308324"/>
          </a:xfrm>
          <a:prstGeom prst="rect">
            <a:avLst/>
          </a:prstGeom>
          <a:noFill/>
          <a:ln w="9525">
            <a:noFill/>
            <a:miter lim="800000"/>
            <a:headEnd/>
            <a:tailEnd/>
          </a:ln>
          <a:effectLst/>
        </p:spPr>
        <p:txBody>
          <a:bodyPr>
            <a:spAutoFit/>
          </a:bodyPr>
          <a:lstStyle/>
          <a:p>
            <a:pPr algn="ctr">
              <a:spcBef>
                <a:spcPct val="50000"/>
              </a:spcBef>
            </a:pPr>
            <a:r>
              <a:rPr lang="en-US" sz="4800" b="1" dirty="0">
                <a:solidFill>
                  <a:srgbClr val="FFFFFF"/>
                </a:solidFill>
              </a:rPr>
              <a:t>3G Americas White Papers &amp; Technical Positions </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12" descr="Slide1.JPG"/>
          <p:cNvPicPr>
            <a:picLocks noChangeAspect="1"/>
          </p:cNvPicPr>
          <p:nvPr/>
        </p:nvPicPr>
        <p:blipFill>
          <a:blip r:embed="rId3" cstate="print"/>
          <a:srcRect/>
          <a:stretch>
            <a:fillRect/>
          </a:stretch>
        </p:blipFill>
        <p:spPr bwMode="auto">
          <a:xfrm>
            <a:off x="5638800" y="3276600"/>
            <a:ext cx="1600200" cy="2133600"/>
          </a:xfrm>
          <a:prstGeom prst="rect">
            <a:avLst/>
          </a:prstGeom>
          <a:noFill/>
          <a:ln w="9525">
            <a:solidFill>
              <a:schemeClr val="tx1"/>
            </a:solidFill>
            <a:miter lim="800000"/>
            <a:headEnd/>
            <a:tailEnd/>
          </a:ln>
        </p:spPr>
      </p:pic>
      <p:pic>
        <p:nvPicPr>
          <p:cNvPr id="2053" name="Picture 18" descr="Cover Page Public Feb-websize.jpg"/>
          <p:cNvPicPr>
            <a:picLocks noChangeAspect="1"/>
          </p:cNvPicPr>
          <p:nvPr/>
        </p:nvPicPr>
        <p:blipFill>
          <a:blip r:embed="rId4" cstate="print"/>
          <a:srcRect/>
          <a:stretch>
            <a:fillRect/>
          </a:stretch>
        </p:blipFill>
        <p:spPr bwMode="auto">
          <a:xfrm>
            <a:off x="2895600" y="3352800"/>
            <a:ext cx="1600200" cy="2133600"/>
          </a:xfrm>
          <a:prstGeom prst="rect">
            <a:avLst/>
          </a:prstGeom>
          <a:noFill/>
          <a:ln w="9525">
            <a:solidFill>
              <a:schemeClr val="tx1"/>
            </a:solidFill>
            <a:miter lim="800000"/>
            <a:headEnd/>
            <a:tailEnd/>
          </a:ln>
        </p:spPr>
      </p:pic>
      <p:pic>
        <p:nvPicPr>
          <p:cNvPr id="2054" name="Picture 9" descr="MIMO Cover Page copy.jpg"/>
          <p:cNvPicPr>
            <a:picLocks noChangeAspect="1"/>
          </p:cNvPicPr>
          <p:nvPr/>
        </p:nvPicPr>
        <p:blipFill>
          <a:blip r:embed="rId5" cstate="print"/>
          <a:srcRect/>
          <a:stretch>
            <a:fillRect/>
          </a:stretch>
        </p:blipFill>
        <p:spPr bwMode="auto">
          <a:xfrm>
            <a:off x="4267200" y="4495800"/>
            <a:ext cx="1600200" cy="2133600"/>
          </a:xfrm>
          <a:prstGeom prst="rect">
            <a:avLst/>
          </a:prstGeom>
          <a:noFill/>
          <a:ln w="9525">
            <a:solidFill>
              <a:srgbClr val="0033CC"/>
            </a:solidFill>
            <a:miter lim="800000"/>
            <a:headEnd/>
            <a:tailEnd/>
          </a:ln>
        </p:spPr>
      </p:pic>
      <p:pic>
        <p:nvPicPr>
          <p:cNvPr id="2056" name="Picture 11" descr="Rysavy Cover Page Sept 09 websize.jpg"/>
          <p:cNvPicPr>
            <a:picLocks noChangeAspect="1"/>
          </p:cNvPicPr>
          <p:nvPr/>
        </p:nvPicPr>
        <p:blipFill>
          <a:blip r:embed="rId6" cstate="print"/>
          <a:srcRect/>
          <a:stretch>
            <a:fillRect/>
          </a:stretch>
        </p:blipFill>
        <p:spPr bwMode="auto">
          <a:xfrm>
            <a:off x="1600200" y="914400"/>
            <a:ext cx="1543050" cy="2057400"/>
          </a:xfrm>
          <a:prstGeom prst="rect">
            <a:avLst/>
          </a:prstGeom>
          <a:noFill/>
          <a:ln w="9525">
            <a:solidFill>
              <a:schemeClr val="tx1"/>
            </a:solidFill>
            <a:miter lim="800000"/>
            <a:headEnd/>
            <a:tailEnd/>
          </a:ln>
        </p:spPr>
      </p:pic>
      <p:pic>
        <p:nvPicPr>
          <p:cNvPr id="2057" name="Picture 13" descr="SON Cover Page - Websize.jpg"/>
          <p:cNvPicPr>
            <a:picLocks noChangeAspect="1"/>
          </p:cNvPicPr>
          <p:nvPr/>
        </p:nvPicPr>
        <p:blipFill>
          <a:blip r:embed="rId7" cstate="print"/>
          <a:srcRect/>
          <a:stretch>
            <a:fillRect/>
          </a:stretch>
        </p:blipFill>
        <p:spPr bwMode="auto">
          <a:xfrm>
            <a:off x="3352800" y="914400"/>
            <a:ext cx="1563688" cy="2109788"/>
          </a:xfrm>
          <a:prstGeom prst="rect">
            <a:avLst/>
          </a:prstGeom>
          <a:noFill/>
          <a:ln w="9525">
            <a:solidFill>
              <a:schemeClr val="tx1"/>
            </a:solidFill>
            <a:miter lim="800000"/>
            <a:headEnd/>
            <a:tailEnd/>
          </a:ln>
        </p:spPr>
      </p:pic>
      <p:pic>
        <p:nvPicPr>
          <p:cNvPr id="2058" name="Picture 15" descr="Cover Page Kransmo Dec28 Websize.jpg"/>
          <p:cNvPicPr>
            <a:picLocks noChangeAspect="1"/>
          </p:cNvPicPr>
          <p:nvPr/>
        </p:nvPicPr>
        <p:blipFill>
          <a:blip r:embed="rId8" cstate="print"/>
          <a:srcRect/>
          <a:stretch>
            <a:fillRect/>
          </a:stretch>
        </p:blipFill>
        <p:spPr bwMode="auto">
          <a:xfrm>
            <a:off x="6934200" y="4419600"/>
            <a:ext cx="1600200" cy="2133600"/>
          </a:xfrm>
          <a:prstGeom prst="rect">
            <a:avLst/>
          </a:prstGeom>
          <a:noFill/>
          <a:ln w="9525">
            <a:solidFill>
              <a:schemeClr val="tx1"/>
            </a:solidFill>
            <a:miter lim="800000"/>
            <a:headEnd/>
            <a:tailEnd/>
          </a:ln>
        </p:spPr>
      </p:pic>
      <p:sp>
        <p:nvSpPr>
          <p:cNvPr id="2059" name="Title 1"/>
          <p:cNvSpPr>
            <a:spLocks noGrp="1"/>
          </p:cNvSpPr>
          <p:nvPr>
            <p:ph type="title"/>
          </p:nvPr>
        </p:nvSpPr>
        <p:spPr>
          <a:xfrm>
            <a:off x="2209800" y="152400"/>
            <a:ext cx="6172200" cy="457200"/>
          </a:xfrm>
        </p:spPr>
        <p:txBody>
          <a:bodyPr/>
          <a:lstStyle/>
          <a:p>
            <a:pPr eaLnBrk="1" hangingPunct="1"/>
            <a:r>
              <a:rPr lang="en-US" sz="3200" b="1" dirty="0" smtClean="0"/>
              <a:t>3G Americas White Papers</a:t>
            </a:r>
          </a:p>
        </p:txBody>
      </p:sp>
      <p:pic>
        <p:nvPicPr>
          <p:cNvPr id="2060" name="Picture 14" descr="Cover Page Feb Websize.jpg"/>
          <p:cNvPicPr>
            <a:picLocks noChangeAspect="1"/>
          </p:cNvPicPr>
          <p:nvPr/>
        </p:nvPicPr>
        <p:blipFill>
          <a:blip r:embed="rId9" cstate="print"/>
          <a:srcRect/>
          <a:stretch>
            <a:fillRect/>
          </a:stretch>
        </p:blipFill>
        <p:spPr bwMode="auto">
          <a:xfrm>
            <a:off x="5105400" y="885825"/>
            <a:ext cx="1600200" cy="2133600"/>
          </a:xfrm>
          <a:prstGeom prst="rect">
            <a:avLst/>
          </a:prstGeom>
          <a:noFill/>
          <a:ln w="9525">
            <a:solidFill>
              <a:schemeClr val="tx1"/>
            </a:solidFill>
            <a:miter lim="800000"/>
            <a:headEnd/>
            <a:tailEnd/>
          </a:ln>
        </p:spPr>
      </p:pic>
      <p:pic>
        <p:nvPicPr>
          <p:cNvPr id="2061" name="Picture 15" descr="Cover Page -3GPP Rel-9-10 Feb 2010 Websize.jpg"/>
          <p:cNvPicPr>
            <a:picLocks noChangeAspect="1"/>
          </p:cNvPicPr>
          <p:nvPr/>
        </p:nvPicPr>
        <p:blipFill>
          <a:blip r:embed="rId10" cstate="print"/>
          <a:srcRect/>
          <a:stretch>
            <a:fillRect/>
          </a:stretch>
        </p:blipFill>
        <p:spPr bwMode="auto">
          <a:xfrm>
            <a:off x="6858000" y="885825"/>
            <a:ext cx="1600200" cy="2133600"/>
          </a:xfrm>
          <a:prstGeom prst="rect">
            <a:avLst/>
          </a:prstGeom>
          <a:noFill/>
          <a:ln w="9525">
            <a:solidFill>
              <a:schemeClr val="tx1"/>
            </a:solidFill>
            <a:miter lim="800000"/>
            <a:headEnd/>
            <a:tailEnd/>
          </a:ln>
        </p:spPr>
      </p:pic>
      <p:pic>
        <p:nvPicPr>
          <p:cNvPr id="2052" name="Picture 7" descr="Final Version Website Cover IdM copy.jpg"/>
          <p:cNvPicPr>
            <a:picLocks noChangeAspect="1"/>
          </p:cNvPicPr>
          <p:nvPr/>
        </p:nvPicPr>
        <p:blipFill>
          <a:blip r:embed="rId11" cstate="print"/>
          <a:srcRect/>
          <a:stretch>
            <a:fillRect/>
          </a:stretch>
        </p:blipFill>
        <p:spPr bwMode="auto">
          <a:xfrm>
            <a:off x="1524000" y="4495800"/>
            <a:ext cx="1543050" cy="2057400"/>
          </a:xfrm>
          <a:prstGeom prst="rect">
            <a:avLst/>
          </a:prstGeom>
          <a:noFill/>
          <a:ln w="9525">
            <a:solidFill>
              <a:schemeClr val="tx1"/>
            </a:solidFill>
            <a:miter lim="800000"/>
            <a:headEnd/>
            <a:tailEnd/>
          </a:ln>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1752600" y="2057400"/>
            <a:ext cx="6934200" cy="1905000"/>
          </a:xfrm>
        </p:spPr>
        <p:txBody>
          <a:bodyPr/>
          <a:lstStyle/>
          <a:p>
            <a:pPr algn="ctr"/>
            <a:r>
              <a:rPr lang="en-US" sz="4800" b="1" dirty="0"/>
              <a:t>3G Americas </a:t>
            </a:r>
            <a:r>
              <a:rPr lang="en-US" sz="4800" b="1" dirty="0" smtClean="0"/>
              <a:t>Activities</a:t>
            </a:r>
            <a:endParaRPr lang="en-US" sz="4800" b="1" dirty="0"/>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4800600" cy="609600"/>
          </a:xfrm>
        </p:spPr>
        <p:txBody>
          <a:bodyPr/>
          <a:lstStyle/>
          <a:p>
            <a:pPr algn="ctr"/>
            <a:r>
              <a:rPr lang="en-US" sz="3200" b="1" dirty="0" smtClean="0"/>
              <a:t>3G Americas Website</a:t>
            </a:r>
            <a:endParaRPr lang="en-US" sz="3200" b="1" dirty="0"/>
          </a:p>
        </p:txBody>
      </p:sp>
      <p:sp>
        <p:nvSpPr>
          <p:cNvPr id="5" name="Rectangle 2"/>
          <p:cNvSpPr txBox="1">
            <a:spLocks noChangeArrowheads="1"/>
          </p:cNvSpPr>
          <p:nvPr/>
        </p:nvSpPr>
        <p:spPr bwMode="auto">
          <a:xfrm>
            <a:off x="7162800" y="0"/>
            <a:ext cx="1981200" cy="304800"/>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chemeClr val="tx1"/>
                </a:solidFill>
                <a:effectLst/>
                <a:uLnTx/>
                <a:uFillTx/>
                <a:latin typeface="+mj-lt"/>
                <a:ea typeface="+mj-ea"/>
                <a:cs typeface="+mj-cs"/>
              </a:rPr>
              <a:t>3G Americas Activities</a:t>
            </a:r>
            <a:endParaRPr kumimoji="0" lang="en-US" sz="1200" b="1" i="0" u="none" strike="noStrike" kern="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pic>
        <p:nvPicPr>
          <p:cNvPr id="1026" name="Picture 2"/>
          <p:cNvPicPr>
            <a:picLocks noChangeAspect="1" noChangeArrowheads="1"/>
          </p:cNvPicPr>
          <p:nvPr/>
        </p:nvPicPr>
        <p:blipFill>
          <a:blip r:embed="rId3" cstate="print"/>
          <a:srcRect/>
          <a:stretch>
            <a:fillRect/>
          </a:stretch>
        </p:blipFill>
        <p:spPr bwMode="auto">
          <a:xfrm>
            <a:off x="304800" y="2743200"/>
            <a:ext cx="4548783" cy="38862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2362200" y="1981200"/>
            <a:ext cx="4633218" cy="37338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4114800" y="1143000"/>
            <a:ext cx="4750664" cy="3838576"/>
          </a:xfrm>
          <a:prstGeom prst="rect">
            <a:avLst/>
          </a:prstGeom>
          <a:noFill/>
          <a:ln w="9525">
            <a:noFill/>
            <a:miter lim="800000"/>
            <a:headEnd/>
            <a:tailEnd/>
          </a:ln>
        </p:spPr>
      </p:pic>
      <p:sp>
        <p:nvSpPr>
          <p:cNvPr id="9" name="TextBox 8"/>
          <p:cNvSpPr txBox="1"/>
          <p:nvPr/>
        </p:nvSpPr>
        <p:spPr>
          <a:xfrm>
            <a:off x="157312" y="2455608"/>
            <a:ext cx="1676400" cy="461665"/>
          </a:xfrm>
          <a:prstGeom prst="rect">
            <a:avLst/>
          </a:prstGeom>
          <a:solidFill>
            <a:srgbClr val="FFFFFF"/>
          </a:solidFill>
          <a:ln>
            <a:solidFill>
              <a:srgbClr val="000000"/>
            </a:solidFill>
          </a:ln>
        </p:spPr>
        <p:txBody>
          <a:bodyPr wrap="square" rtlCol="0">
            <a:spAutoFit/>
          </a:bodyPr>
          <a:lstStyle/>
          <a:p>
            <a:pPr algn="ctr"/>
            <a:r>
              <a:rPr lang="en-US" dirty="0" smtClean="0">
                <a:solidFill>
                  <a:srgbClr val="FF0000"/>
                </a:solidFill>
              </a:rPr>
              <a:t>English</a:t>
            </a:r>
            <a:endParaRPr lang="en-US" dirty="0">
              <a:solidFill>
                <a:srgbClr val="FF0000"/>
              </a:solidFill>
            </a:endParaRPr>
          </a:p>
        </p:txBody>
      </p:sp>
      <p:sp>
        <p:nvSpPr>
          <p:cNvPr id="10" name="TextBox 9"/>
          <p:cNvSpPr txBox="1"/>
          <p:nvPr/>
        </p:nvSpPr>
        <p:spPr>
          <a:xfrm>
            <a:off x="2057400" y="1676400"/>
            <a:ext cx="1676400" cy="461665"/>
          </a:xfrm>
          <a:prstGeom prst="rect">
            <a:avLst/>
          </a:prstGeom>
          <a:solidFill>
            <a:srgbClr val="FFFFFF"/>
          </a:solidFill>
          <a:ln>
            <a:solidFill>
              <a:srgbClr val="000000"/>
            </a:solidFill>
          </a:ln>
        </p:spPr>
        <p:txBody>
          <a:bodyPr wrap="square" rtlCol="0">
            <a:spAutoFit/>
          </a:bodyPr>
          <a:lstStyle/>
          <a:p>
            <a:pPr algn="ctr"/>
            <a:r>
              <a:rPr lang="en-US" dirty="0" smtClean="0">
                <a:solidFill>
                  <a:srgbClr val="FF0000"/>
                </a:solidFill>
              </a:rPr>
              <a:t>Spanish</a:t>
            </a:r>
            <a:endParaRPr lang="en-US" dirty="0">
              <a:solidFill>
                <a:srgbClr val="FF0000"/>
              </a:solidFill>
            </a:endParaRPr>
          </a:p>
        </p:txBody>
      </p:sp>
      <p:sp>
        <p:nvSpPr>
          <p:cNvPr id="11" name="TextBox 10"/>
          <p:cNvSpPr txBox="1"/>
          <p:nvPr/>
        </p:nvSpPr>
        <p:spPr>
          <a:xfrm>
            <a:off x="3810000" y="914400"/>
            <a:ext cx="1752600" cy="461665"/>
          </a:xfrm>
          <a:prstGeom prst="rect">
            <a:avLst/>
          </a:prstGeom>
          <a:solidFill>
            <a:srgbClr val="FFFFFF"/>
          </a:solidFill>
          <a:ln>
            <a:solidFill>
              <a:srgbClr val="000000"/>
            </a:solidFill>
          </a:ln>
        </p:spPr>
        <p:txBody>
          <a:bodyPr wrap="square" rtlCol="0">
            <a:spAutoFit/>
          </a:bodyPr>
          <a:lstStyle/>
          <a:p>
            <a:pPr algn="ctr"/>
            <a:r>
              <a:rPr lang="en-US" dirty="0" smtClean="0">
                <a:solidFill>
                  <a:srgbClr val="FF0000"/>
                </a:solidFill>
              </a:rPr>
              <a:t>Portuguese</a:t>
            </a:r>
            <a:endParaRPr lang="en-US" dirty="0">
              <a:solidFill>
                <a:srgbClr val="FF0000"/>
              </a:solidFill>
            </a:endParaRP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nvGraphicFramePr>
        <p:xfrm>
          <a:off x="457200" y="1752600"/>
          <a:ext cx="8305800" cy="4114800"/>
        </p:xfrm>
        <a:graphic>
          <a:graphicData uri="http://schemas.openxmlformats.org/drawingml/2006/table">
            <a:tbl>
              <a:tblPr firstRow="1" bandRow="1">
                <a:tableStyleId>{F5AB1C69-6EDB-4FF4-983F-18BD219EF322}</a:tableStyleId>
              </a:tblPr>
              <a:tblGrid>
                <a:gridCol w="1384300"/>
                <a:gridCol w="1384300"/>
                <a:gridCol w="1384300"/>
                <a:gridCol w="1384300"/>
                <a:gridCol w="1384300"/>
                <a:gridCol w="1384300"/>
              </a:tblGrid>
              <a:tr h="1041400">
                <a:tc gridSpan="6">
                  <a:txBody>
                    <a:bodyPr/>
                    <a:lstStyle/>
                    <a:p>
                      <a:endParaRPr lang="en-US" dirty="0"/>
                    </a:p>
                  </a:txBody>
                  <a:tcPr>
                    <a:solidFill>
                      <a:srgbClr val="CCFFCC"/>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1041400">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r>
              <a:tr h="1041400">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r>
              <a:tr h="990600">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c>
                  <a:txBody>
                    <a:bodyPr/>
                    <a:lstStyle/>
                    <a:p>
                      <a:endParaRPr lang="en-US" dirty="0"/>
                    </a:p>
                  </a:txBody>
                  <a:tcPr>
                    <a:solidFill>
                      <a:srgbClr val="FFFFFF"/>
                    </a:solidFill>
                  </a:tcPr>
                </a:tc>
              </a:tr>
            </a:tbl>
          </a:graphicData>
        </a:graphic>
      </p:graphicFrame>
      <p:pic>
        <p:nvPicPr>
          <p:cNvPr id="23586" name="Picture 2" descr="Ericsson"/>
          <p:cNvPicPr>
            <a:picLocks noChangeAspect="1" noChangeArrowheads="1"/>
          </p:cNvPicPr>
          <p:nvPr/>
        </p:nvPicPr>
        <p:blipFill>
          <a:blip r:embed="rId3" cstate="print"/>
          <a:srcRect l="8205" t="39183" b="19592"/>
          <a:stretch>
            <a:fillRect/>
          </a:stretch>
        </p:blipFill>
        <p:spPr bwMode="auto">
          <a:xfrm>
            <a:off x="1905000" y="5334000"/>
            <a:ext cx="1295400" cy="244475"/>
          </a:xfrm>
          <a:prstGeom prst="rect">
            <a:avLst/>
          </a:prstGeom>
          <a:noFill/>
          <a:ln w="9525">
            <a:noFill/>
            <a:miter lim="800000"/>
            <a:headEnd/>
            <a:tailEnd/>
          </a:ln>
        </p:spPr>
      </p:pic>
      <p:pic>
        <p:nvPicPr>
          <p:cNvPr id="23587" name="Picture 5" descr="hplogo"/>
          <p:cNvPicPr>
            <a:picLocks noChangeAspect="1" noChangeArrowheads="1"/>
          </p:cNvPicPr>
          <p:nvPr/>
        </p:nvPicPr>
        <p:blipFill>
          <a:blip r:embed="rId4" cstate="print"/>
          <a:srcRect/>
          <a:stretch>
            <a:fillRect/>
          </a:stretch>
        </p:blipFill>
        <p:spPr bwMode="auto">
          <a:xfrm>
            <a:off x="3352800" y="3962400"/>
            <a:ext cx="1046163" cy="869950"/>
          </a:xfrm>
          <a:prstGeom prst="rect">
            <a:avLst/>
          </a:prstGeom>
          <a:noFill/>
          <a:ln w="9525">
            <a:noFill/>
            <a:miter lim="800000"/>
            <a:headEnd/>
            <a:tailEnd/>
          </a:ln>
        </p:spPr>
      </p:pic>
      <p:pic>
        <p:nvPicPr>
          <p:cNvPr id="23588" name="Picture 6" descr="nokia_logo"/>
          <p:cNvPicPr>
            <a:picLocks noChangeAspect="1" noChangeArrowheads="1"/>
          </p:cNvPicPr>
          <p:nvPr/>
        </p:nvPicPr>
        <p:blipFill>
          <a:blip r:embed="rId5" cstate="print"/>
          <a:srcRect/>
          <a:stretch>
            <a:fillRect/>
          </a:stretch>
        </p:blipFill>
        <p:spPr bwMode="auto">
          <a:xfrm>
            <a:off x="4648200" y="4131348"/>
            <a:ext cx="1324584" cy="466220"/>
          </a:xfrm>
          <a:prstGeom prst="rect">
            <a:avLst/>
          </a:prstGeom>
          <a:noFill/>
          <a:ln w="9525">
            <a:noFill/>
            <a:miter lim="800000"/>
            <a:headEnd/>
            <a:tailEnd/>
          </a:ln>
        </p:spPr>
      </p:pic>
      <p:pic>
        <p:nvPicPr>
          <p:cNvPr id="23589" name="Picture 8" descr="Cable &amp; Wireless Logo"/>
          <p:cNvPicPr>
            <a:picLocks noChangeAspect="1" noChangeArrowheads="1"/>
          </p:cNvPicPr>
          <p:nvPr/>
        </p:nvPicPr>
        <p:blipFill>
          <a:blip r:embed="rId6" cstate="print"/>
          <a:srcRect/>
          <a:stretch>
            <a:fillRect/>
          </a:stretch>
        </p:blipFill>
        <p:spPr bwMode="auto">
          <a:xfrm>
            <a:off x="1905000" y="3962400"/>
            <a:ext cx="1295400" cy="708025"/>
          </a:xfrm>
          <a:prstGeom prst="rect">
            <a:avLst/>
          </a:prstGeom>
          <a:noFill/>
          <a:ln w="9525">
            <a:noFill/>
            <a:miter lim="800000"/>
            <a:headEnd/>
            <a:tailEnd/>
          </a:ln>
        </p:spPr>
      </p:pic>
      <p:pic>
        <p:nvPicPr>
          <p:cNvPr id="23590" name="Picture 9" descr="rim_logo"/>
          <p:cNvPicPr>
            <a:picLocks noChangeAspect="1" noChangeArrowheads="1"/>
          </p:cNvPicPr>
          <p:nvPr/>
        </p:nvPicPr>
        <p:blipFill>
          <a:blip r:embed="rId7" cstate="print"/>
          <a:srcRect/>
          <a:stretch>
            <a:fillRect/>
          </a:stretch>
        </p:blipFill>
        <p:spPr bwMode="auto">
          <a:xfrm>
            <a:off x="6048984" y="4114800"/>
            <a:ext cx="1295400" cy="482600"/>
          </a:xfrm>
          <a:prstGeom prst="rect">
            <a:avLst/>
          </a:prstGeom>
          <a:noFill/>
          <a:ln w="9525">
            <a:noFill/>
            <a:miter lim="800000"/>
            <a:headEnd/>
            <a:tailEnd/>
          </a:ln>
        </p:spPr>
      </p:pic>
      <p:pic>
        <p:nvPicPr>
          <p:cNvPr id="23591" name="Picture 10" descr="openwave_logo"/>
          <p:cNvPicPr>
            <a:picLocks noChangeAspect="1" noChangeArrowheads="1"/>
          </p:cNvPicPr>
          <p:nvPr/>
        </p:nvPicPr>
        <p:blipFill>
          <a:blip r:embed="rId8" cstate="print"/>
          <a:srcRect l="7059" r="44705"/>
          <a:stretch>
            <a:fillRect/>
          </a:stretch>
        </p:blipFill>
        <p:spPr bwMode="auto">
          <a:xfrm>
            <a:off x="6019800" y="3048000"/>
            <a:ext cx="1330325" cy="533400"/>
          </a:xfrm>
          <a:prstGeom prst="rect">
            <a:avLst/>
          </a:prstGeom>
          <a:noFill/>
          <a:ln w="9525">
            <a:noFill/>
            <a:miter lim="800000"/>
            <a:headEnd/>
            <a:tailEnd/>
          </a:ln>
        </p:spPr>
      </p:pic>
      <p:pic>
        <p:nvPicPr>
          <p:cNvPr id="23593" name="Picture 12" descr="Tmobile"/>
          <p:cNvPicPr>
            <a:picLocks noChangeAspect="1" noChangeArrowheads="1"/>
          </p:cNvPicPr>
          <p:nvPr/>
        </p:nvPicPr>
        <p:blipFill>
          <a:blip r:embed="rId9" cstate="print"/>
          <a:srcRect t="20869" b="20869"/>
          <a:stretch>
            <a:fillRect/>
          </a:stretch>
        </p:blipFill>
        <p:spPr bwMode="auto">
          <a:xfrm>
            <a:off x="7391400" y="3124200"/>
            <a:ext cx="1295400" cy="295275"/>
          </a:xfrm>
          <a:prstGeom prst="rect">
            <a:avLst/>
          </a:prstGeom>
          <a:noFill/>
          <a:ln w="9525">
            <a:noFill/>
            <a:miter lim="800000"/>
            <a:headEnd/>
            <a:tailEnd/>
          </a:ln>
        </p:spPr>
      </p:pic>
      <p:pic>
        <p:nvPicPr>
          <p:cNvPr id="23595" name="Picture 16" descr="Rogers-crop"/>
          <p:cNvPicPr>
            <a:picLocks noChangeAspect="1" noChangeArrowheads="1"/>
          </p:cNvPicPr>
          <p:nvPr/>
        </p:nvPicPr>
        <p:blipFill>
          <a:blip r:embed="rId10" cstate="print"/>
          <a:srcRect/>
          <a:stretch>
            <a:fillRect/>
          </a:stretch>
        </p:blipFill>
        <p:spPr bwMode="auto">
          <a:xfrm>
            <a:off x="6019800" y="5105400"/>
            <a:ext cx="1295400" cy="490537"/>
          </a:xfrm>
          <a:prstGeom prst="rect">
            <a:avLst/>
          </a:prstGeom>
          <a:noFill/>
          <a:ln w="9525">
            <a:noFill/>
            <a:miter lim="800000"/>
            <a:headEnd/>
            <a:tailEnd/>
          </a:ln>
        </p:spPr>
      </p:pic>
      <p:sp>
        <p:nvSpPr>
          <p:cNvPr id="10270" name="Line 35"/>
          <p:cNvSpPr>
            <a:spLocks noChangeShapeType="1"/>
          </p:cNvSpPr>
          <p:nvPr/>
        </p:nvSpPr>
        <p:spPr bwMode="auto">
          <a:xfrm flipH="1" flipV="1">
            <a:off x="2438400" y="2667000"/>
            <a:ext cx="838200" cy="381000"/>
          </a:xfrm>
          <a:prstGeom prst="line">
            <a:avLst/>
          </a:prstGeom>
          <a:noFill/>
          <a:ln w="9525">
            <a:noFill/>
            <a:round/>
            <a:headEnd/>
            <a:tailEnd/>
          </a:ln>
        </p:spPr>
        <p:txBody>
          <a:bodyPr/>
          <a:lstStyle/>
          <a:p>
            <a:pPr fontAlgn="auto">
              <a:spcBef>
                <a:spcPts val="0"/>
              </a:spcBef>
              <a:spcAft>
                <a:spcPts val="0"/>
              </a:spcAft>
              <a:defRPr/>
            </a:pPr>
            <a:endParaRPr lang="en-US" sz="3200" dirty="0">
              <a:effectLst>
                <a:outerShdw blurRad="38100" dist="38100" dir="2700000" algn="tl">
                  <a:srgbClr val="000000">
                    <a:alpha val="43137"/>
                  </a:srgbClr>
                </a:outerShdw>
              </a:effectLst>
              <a:latin typeface="+mn-lt"/>
              <a:cs typeface="+mn-cs"/>
            </a:endParaRPr>
          </a:p>
        </p:txBody>
      </p:sp>
      <p:pic>
        <p:nvPicPr>
          <p:cNvPr id="23598" name="Picture 36" descr="Alcatel-Lucent logo"/>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554038" y="2895600"/>
            <a:ext cx="1204912" cy="860425"/>
          </a:xfrm>
          <a:prstGeom prst="rect">
            <a:avLst/>
          </a:prstGeom>
          <a:noFill/>
          <a:ln w="9525">
            <a:noFill/>
            <a:miter lim="800000"/>
            <a:headEnd/>
            <a:tailEnd/>
          </a:ln>
        </p:spPr>
      </p:pic>
      <p:pic>
        <p:nvPicPr>
          <p:cNvPr id="23599" name="Picture 37" descr="gemalto_brand_fullcol_LR"/>
          <p:cNvPicPr>
            <a:picLocks noChangeAspect="1" noChangeArrowheads="1"/>
          </p:cNvPicPr>
          <p:nvPr/>
        </p:nvPicPr>
        <p:blipFill>
          <a:blip r:embed="rId12" cstate="print"/>
          <a:srcRect/>
          <a:stretch>
            <a:fillRect/>
          </a:stretch>
        </p:blipFill>
        <p:spPr bwMode="auto">
          <a:xfrm>
            <a:off x="3276600" y="3124200"/>
            <a:ext cx="1295400" cy="447675"/>
          </a:xfrm>
          <a:prstGeom prst="rect">
            <a:avLst/>
          </a:prstGeom>
          <a:noFill/>
          <a:ln w="9525">
            <a:noFill/>
            <a:miter lim="800000"/>
            <a:headEnd/>
            <a:tailEnd/>
          </a:ln>
        </p:spPr>
      </p:pic>
      <p:pic>
        <p:nvPicPr>
          <p:cNvPr id="8217" name="Picture 31" descr="A&amp;tt_new_logo"/>
          <p:cNvPicPr>
            <a:picLocks noChangeAspect="1" noChangeArrowheads="1"/>
          </p:cNvPicPr>
          <p:nvPr/>
        </p:nvPicPr>
        <p:blipFill>
          <a:blip r:embed="rId13" cstate="print">
            <a:clrChange>
              <a:clrFrom>
                <a:srgbClr val="000000">
                  <a:alpha val="0"/>
                </a:srgbClr>
              </a:clrFrom>
              <a:clrTo>
                <a:srgbClr val="000000">
                  <a:alpha val="0"/>
                </a:srgbClr>
              </a:clrTo>
            </a:clrChange>
          </a:blip>
          <a:srcRect/>
          <a:stretch>
            <a:fillRect/>
          </a:stretch>
        </p:blipFill>
        <p:spPr bwMode="auto">
          <a:xfrm>
            <a:off x="791496" y="4916128"/>
            <a:ext cx="609600" cy="925512"/>
          </a:xfrm>
          <a:prstGeom prst="rect">
            <a:avLst/>
          </a:prstGeom>
          <a:solidFill>
            <a:schemeClr val="bg1">
              <a:lumMod val="20000"/>
              <a:lumOff val="80000"/>
            </a:schemeClr>
          </a:solidFill>
          <a:ln w="9525">
            <a:noFill/>
            <a:miter lim="800000"/>
            <a:headEnd/>
            <a:tailEnd/>
          </a:ln>
        </p:spPr>
      </p:pic>
      <p:pic>
        <p:nvPicPr>
          <p:cNvPr id="23602" name="Picture 32" descr="NortelBlue"/>
          <p:cNvPicPr>
            <a:picLocks noChangeAspect="1" noChangeArrowheads="1"/>
          </p:cNvPicPr>
          <p:nvPr/>
        </p:nvPicPr>
        <p:blipFill>
          <a:blip r:embed="rId14" cstate="print"/>
          <a:srcRect/>
          <a:stretch>
            <a:fillRect/>
          </a:stretch>
        </p:blipFill>
        <p:spPr bwMode="auto">
          <a:xfrm>
            <a:off x="4648200" y="5181600"/>
            <a:ext cx="1295400" cy="349250"/>
          </a:xfrm>
          <a:prstGeom prst="rect">
            <a:avLst/>
          </a:prstGeom>
          <a:noFill/>
          <a:ln w="9525">
            <a:noFill/>
            <a:miter lim="800000"/>
            <a:headEnd/>
            <a:tailEnd/>
          </a:ln>
        </p:spPr>
      </p:pic>
      <p:sp>
        <p:nvSpPr>
          <p:cNvPr id="23603" name="Text Box 33"/>
          <p:cNvSpPr txBox="1">
            <a:spLocks noChangeArrowheads="1"/>
          </p:cNvSpPr>
          <p:nvPr/>
        </p:nvSpPr>
        <p:spPr bwMode="auto">
          <a:xfrm>
            <a:off x="1676400" y="685800"/>
            <a:ext cx="7162800" cy="584775"/>
          </a:xfrm>
          <a:prstGeom prst="rect">
            <a:avLst/>
          </a:prstGeom>
          <a:noFill/>
          <a:ln w="9525">
            <a:noFill/>
            <a:miter lim="800000"/>
            <a:headEnd/>
            <a:tailEnd/>
          </a:ln>
        </p:spPr>
        <p:txBody>
          <a:bodyPr wrap="square">
            <a:spAutoFit/>
          </a:bodyPr>
          <a:lstStyle/>
          <a:p>
            <a:pPr algn="ctr">
              <a:spcBef>
                <a:spcPct val="50000"/>
              </a:spcBef>
            </a:pPr>
            <a:r>
              <a:rPr lang="en-US" sz="3200" b="1" dirty="0">
                <a:solidFill>
                  <a:srgbClr val="FFFFFF"/>
                </a:solidFill>
              </a:rPr>
              <a:t>3G Americas Board of Governors</a:t>
            </a:r>
          </a:p>
        </p:txBody>
      </p:sp>
      <p:pic>
        <p:nvPicPr>
          <p:cNvPr id="23604" name="Picture 34" descr="HW_POS_RGB_Vertical"/>
          <p:cNvPicPr>
            <a:picLocks noChangeAspect="1" noChangeArrowheads="1"/>
          </p:cNvPicPr>
          <p:nvPr/>
        </p:nvPicPr>
        <p:blipFill>
          <a:blip r:embed="rId15" cstate="print"/>
          <a:srcRect/>
          <a:stretch>
            <a:fillRect/>
          </a:stretch>
        </p:blipFill>
        <p:spPr bwMode="auto">
          <a:xfrm>
            <a:off x="3458184" y="4904360"/>
            <a:ext cx="932232" cy="932232"/>
          </a:xfrm>
          <a:prstGeom prst="rect">
            <a:avLst/>
          </a:prstGeom>
          <a:noFill/>
          <a:ln w="9525">
            <a:noFill/>
            <a:miter lim="800000"/>
            <a:headEnd/>
            <a:tailEnd/>
          </a:ln>
        </p:spPr>
      </p:pic>
      <p:sp>
        <p:nvSpPr>
          <p:cNvPr id="23605" name="Text Box 40"/>
          <p:cNvSpPr txBox="1">
            <a:spLocks noChangeArrowheads="1"/>
          </p:cNvSpPr>
          <p:nvPr/>
        </p:nvSpPr>
        <p:spPr bwMode="auto">
          <a:xfrm>
            <a:off x="762000" y="1752600"/>
            <a:ext cx="7696200" cy="1066800"/>
          </a:xfrm>
          <a:prstGeom prst="rect">
            <a:avLst/>
          </a:prstGeom>
          <a:noFill/>
          <a:ln w="57150">
            <a:noFill/>
            <a:miter lim="800000"/>
            <a:headEnd/>
            <a:tailEnd/>
          </a:ln>
        </p:spPr>
        <p:txBody>
          <a:bodyPr/>
          <a:lstStyle/>
          <a:p>
            <a:pPr marL="342900" indent="-342900" algn="ctr">
              <a:tabLst>
                <a:tab pos="7489825" algn="l"/>
              </a:tabLst>
            </a:pPr>
            <a:r>
              <a:rPr lang="en-US" sz="2000" b="1" dirty="0" smtClean="0"/>
              <a:t>The mission of 3G Americas is to promote, facilitate and advocate for the deployment of the GSM family of technologies including LTE throughout the Americas.  </a:t>
            </a:r>
          </a:p>
          <a:p>
            <a:pPr marL="342900" indent="-342900" algn="ctr">
              <a:tabLst>
                <a:tab pos="7489825" algn="l"/>
              </a:tabLst>
            </a:pPr>
            <a:endParaRPr lang="en-US" sz="2000" b="1" dirty="0">
              <a:solidFill>
                <a:srgbClr val="000066"/>
              </a:solidFill>
            </a:endParaRPr>
          </a:p>
        </p:txBody>
      </p:sp>
      <p:pic>
        <p:nvPicPr>
          <p:cNvPr id="23606" name="Picture 35" descr="3G_sm jpg format.jpg"/>
          <p:cNvPicPr>
            <a:picLocks noChangeAspect="1"/>
          </p:cNvPicPr>
          <p:nvPr/>
        </p:nvPicPr>
        <p:blipFill>
          <a:blip r:embed="rId16" cstate="print"/>
          <a:srcRect/>
          <a:stretch>
            <a:fillRect/>
          </a:stretch>
        </p:blipFill>
        <p:spPr bwMode="auto">
          <a:xfrm>
            <a:off x="7424738" y="5056188"/>
            <a:ext cx="1295400" cy="647700"/>
          </a:xfrm>
          <a:prstGeom prst="rect">
            <a:avLst/>
          </a:prstGeom>
          <a:noFill/>
          <a:ln w="9525">
            <a:noFill/>
            <a:miter lim="800000"/>
            <a:headEnd/>
            <a:tailEnd/>
          </a:ln>
        </p:spPr>
      </p:pic>
      <p:sp>
        <p:nvSpPr>
          <p:cNvPr id="26" name="TextBox 25"/>
          <p:cNvSpPr txBox="1"/>
          <p:nvPr/>
        </p:nvSpPr>
        <p:spPr>
          <a:xfrm>
            <a:off x="8077200" y="0"/>
            <a:ext cx="1066800" cy="261610"/>
          </a:xfrm>
          <a:prstGeom prst="rect">
            <a:avLst/>
          </a:prstGeom>
          <a:noFill/>
        </p:spPr>
        <p:txBody>
          <a:bodyPr wrap="square" rtlCol="0">
            <a:spAutoFit/>
          </a:bodyPr>
          <a:lstStyle/>
          <a:p>
            <a:r>
              <a:rPr lang="en-US" sz="1100" b="1" dirty="0" smtClean="0"/>
              <a:t>3G Americas</a:t>
            </a:r>
            <a:endParaRPr lang="en-US" sz="1100" b="1" dirty="0"/>
          </a:p>
        </p:txBody>
      </p:sp>
      <p:pic>
        <p:nvPicPr>
          <p:cNvPr id="28" name="Picture 27" descr="07_Motorola blue.jpg"/>
          <p:cNvPicPr>
            <a:picLocks noChangeAspect="1"/>
          </p:cNvPicPr>
          <p:nvPr/>
        </p:nvPicPr>
        <p:blipFill>
          <a:blip r:embed="rId17" cstate="print"/>
          <a:stretch>
            <a:fillRect/>
          </a:stretch>
        </p:blipFill>
        <p:spPr>
          <a:xfrm>
            <a:off x="4572000" y="3200400"/>
            <a:ext cx="1371600" cy="257329"/>
          </a:xfrm>
          <a:prstGeom prst="rect">
            <a:avLst/>
          </a:prstGeom>
        </p:spPr>
      </p:pic>
      <p:sp>
        <p:nvSpPr>
          <p:cNvPr id="24" name="TextBox 23"/>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pic>
        <p:nvPicPr>
          <p:cNvPr id="25" name="Picture 24" descr="Logo Andw_Cmmscp_Stckd jpg.jpg"/>
          <p:cNvPicPr>
            <a:picLocks noChangeAspect="1"/>
          </p:cNvPicPr>
          <p:nvPr/>
        </p:nvPicPr>
        <p:blipFill>
          <a:blip r:embed="rId18" cstate="print"/>
          <a:stretch>
            <a:fillRect/>
          </a:stretch>
        </p:blipFill>
        <p:spPr>
          <a:xfrm>
            <a:off x="1875816" y="3093823"/>
            <a:ext cx="1295400" cy="520214"/>
          </a:xfrm>
          <a:prstGeom prst="rect">
            <a:avLst/>
          </a:prstGeom>
        </p:spPr>
      </p:pic>
      <p:pic>
        <p:nvPicPr>
          <p:cNvPr id="27" name="Picture 26" descr="AmericaMovil Logo.gif"/>
          <p:cNvPicPr>
            <a:picLocks noChangeAspect="1"/>
          </p:cNvPicPr>
          <p:nvPr/>
        </p:nvPicPr>
        <p:blipFill>
          <a:blip r:embed="rId19" cstate="print"/>
          <a:stretch>
            <a:fillRect/>
          </a:stretch>
        </p:blipFill>
        <p:spPr>
          <a:xfrm>
            <a:off x="457200" y="4105072"/>
            <a:ext cx="1371600" cy="515049"/>
          </a:xfrm>
          <a:prstGeom prst="rect">
            <a:avLst/>
          </a:prstGeom>
        </p:spPr>
      </p:pic>
    </p:spTree>
  </p:cSld>
  <p:clrMapOvr>
    <a:masterClrMapping/>
  </p:clrMapOvr>
  <p:transition>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295400" y="1"/>
            <a:ext cx="7848600" cy="609600"/>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bodyPr>
          <a:lstStyle/>
          <a:p>
            <a:pPr marL="0" marR="0" lvl="0" indent="0" algn="ctr" defTabSz="915001"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FFFFFF"/>
                </a:solidFill>
                <a:effectLst/>
                <a:uLnTx/>
                <a:uFillTx/>
                <a:latin typeface="+mj-lt"/>
                <a:ea typeface="+mj-ea"/>
                <a:cs typeface="+mj-cs"/>
              </a:rPr>
              <a:t>3G Americas 2010 Events/Conferences</a:t>
            </a:r>
            <a:endParaRPr kumimoji="0" lang="en-US" sz="3200" b="1" i="0" u="none" strike="noStrike" kern="0" cap="none" spc="0" normalizeH="0" baseline="0" noProof="0" dirty="0">
              <a:ln>
                <a:noFill/>
              </a:ln>
              <a:solidFill>
                <a:srgbClr val="FFFFFF"/>
              </a:solidFill>
              <a:effectLst/>
              <a:uLnTx/>
              <a:uFillTx/>
              <a:latin typeface="+mj-lt"/>
              <a:ea typeface="+mj-ea"/>
              <a:cs typeface="+mj-cs"/>
            </a:endParaRPr>
          </a:p>
        </p:txBody>
      </p:sp>
      <p:graphicFrame>
        <p:nvGraphicFramePr>
          <p:cNvPr id="6" name="Table 5"/>
          <p:cNvGraphicFramePr>
            <a:graphicFrameLocks noGrp="1"/>
          </p:cNvGraphicFramePr>
          <p:nvPr/>
        </p:nvGraphicFramePr>
        <p:xfrm>
          <a:off x="1447800" y="762000"/>
          <a:ext cx="7543799" cy="5119370"/>
        </p:xfrm>
        <a:graphic>
          <a:graphicData uri="http://schemas.openxmlformats.org/drawingml/2006/table">
            <a:tbl>
              <a:tblPr firstRow="1" bandRow="1">
                <a:tableStyleId>{5C22544A-7EE6-4342-B048-85BDC9FD1C3A}</a:tableStyleId>
              </a:tblPr>
              <a:tblGrid>
                <a:gridCol w="1142999"/>
                <a:gridCol w="2743200"/>
                <a:gridCol w="1600201"/>
                <a:gridCol w="2057399"/>
              </a:tblGrid>
              <a:tr h="412750">
                <a:tc>
                  <a:txBody>
                    <a:bodyPr/>
                    <a:lstStyle/>
                    <a:p>
                      <a:r>
                        <a:rPr lang="en-US" dirty="0" smtClean="0">
                          <a:solidFill>
                            <a:srgbClr val="33CC33"/>
                          </a:solidFill>
                        </a:rPr>
                        <a:t>Date</a:t>
                      </a:r>
                      <a:endParaRPr lang="en-US" dirty="0">
                        <a:solidFill>
                          <a:srgbClr val="33CC33"/>
                        </a:solidFill>
                      </a:endParaRPr>
                    </a:p>
                  </a:txBody>
                  <a:tcPr>
                    <a:solidFill>
                      <a:srgbClr val="FFFFFF"/>
                    </a:solidFill>
                  </a:tcPr>
                </a:tc>
                <a:tc>
                  <a:txBody>
                    <a:bodyPr/>
                    <a:lstStyle/>
                    <a:p>
                      <a:r>
                        <a:rPr lang="en-US" dirty="0" smtClean="0">
                          <a:solidFill>
                            <a:srgbClr val="33CC33"/>
                          </a:solidFill>
                        </a:rPr>
                        <a:t>Event</a:t>
                      </a:r>
                      <a:endParaRPr lang="en-US" dirty="0">
                        <a:solidFill>
                          <a:srgbClr val="33CC33"/>
                        </a:solidFill>
                      </a:endParaRPr>
                    </a:p>
                  </a:txBody>
                  <a:tcPr>
                    <a:solidFill>
                      <a:srgbClr val="FFFFFF"/>
                    </a:solidFill>
                  </a:tcPr>
                </a:tc>
                <a:tc>
                  <a:txBody>
                    <a:bodyPr/>
                    <a:lstStyle/>
                    <a:p>
                      <a:r>
                        <a:rPr lang="en-US" dirty="0" smtClean="0">
                          <a:solidFill>
                            <a:srgbClr val="33CC33"/>
                          </a:solidFill>
                        </a:rPr>
                        <a:t>Location</a:t>
                      </a:r>
                      <a:endParaRPr lang="en-US" dirty="0">
                        <a:solidFill>
                          <a:srgbClr val="33CC33"/>
                        </a:solidFill>
                      </a:endParaRPr>
                    </a:p>
                  </a:txBody>
                  <a:tcPr>
                    <a:solidFill>
                      <a:srgbClr val="FFFFFF"/>
                    </a:solidFill>
                  </a:tcPr>
                </a:tc>
                <a:tc>
                  <a:txBody>
                    <a:bodyPr/>
                    <a:lstStyle/>
                    <a:p>
                      <a:r>
                        <a:rPr lang="en-US" dirty="0" smtClean="0">
                          <a:solidFill>
                            <a:srgbClr val="33CC33"/>
                          </a:solidFill>
                        </a:rPr>
                        <a:t>Organizer</a:t>
                      </a:r>
                      <a:endParaRPr lang="en-US" dirty="0">
                        <a:solidFill>
                          <a:srgbClr val="33CC33"/>
                        </a:solidFill>
                      </a:endParaRPr>
                    </a:p>
                  </a:txBody>
                  <a:tcPr>
                    <a:solidFill>
                      <a:srgbClr val="FFFFFF"/>
                    </a:solidFill>
                  </a:tcPr>
                </a:tc>
              </a:tr>
              <a:tr h="412750">
                <a:tc>
                  <a:txBody>
                    <a:bodyPr/>
                    <a:lstStyle/>
                    <a:p>
                      <a:r>
                        <a:rPr lang="en-US" dirty="0" smtClean="0"/>
                        <a:t>Jan 21-22</a:t>
                      </a:r>
                      <a:endParaRPr lang="en-US" dirty="0"/>
                    </a:p>
                  </a:txBody>
                  <a:tcPr/>
                </a:tc>
                <a:tc>
                  <a:txBody>
                    <a:bodyPr/>
                    <a:lstStyle/>
                    <a:p>
                      <a:r>
                        <a:rPr lang="en-US" dirty="0" smtClean="0"/>
                        <a:t>Mobile Mexico</a:t>
                      </a:r>
                      <a:endParaRPr lang="en-US" dirty="0"/>
                    </a:p>
                  </a:txBody>
                  <a:tcPr/>
                </a:tc>
                <a:tc>
                  <a:txBody>
                    <a:bodyPr/>
                    <a:lstStyle/>
                    <a:p>
                      <a:r>
                        <a:rPr lang="en-US" dirty="0" smtClean="0"/>
                        <a:t>Mexico</a:t>
                      </a:r>
                      <a:r>
                        <a:rPr lang="en-US" baseline="0" dirty="0" smtClean="0"/>
                        <a:t> City</a:t>
                      </a:r>
                      <a:endParaRPr lang="en-US" dirty="0"/>
                    </a:p>
                  </a:txBody>
                  <a:tcPr/>
                </a:tc>
                <a:tc>
                  <a:txBody>
                    <a:bodyPr/>
                    <a:lstStyle/>
                    <a:p>
                      <a:r>
                        <a:rPr lang="en-US" dirty="0" smtClean="0"/>
                        <a:t>Informa</a:t>
                      </a:r>
                      <a:endParaRPr lang="en-US" dirty="0"/>
                    </a:p>
                  </a:txBody>
                  <a:tcPr/>
                </a:tc>
              </a:tr>
              <a:tr h="412750">
                <a:tc>
                  <a:txBody>
                    <a:bodyPr/>
                    <a:lstStyle/>
                    <a:p>
                      <a:r>
                        <a:rPr lang="en-US" dirty="0" smtClean="0"/>
                        <a:t>Feb 15-18</a:t>
                      </a:r>
                      <a:endParaRPr lang="en-US" dirty="0"/>
                    </a:p>
                  </a:txBody>
                  <a:tcPr/>
                </a:tc>
                <a:tc>
                  <a:txBody>
                    <a:bodyPr/>
                    <a:lstStyle/>
                    <a:p>
                      <a:r>
                        <a:rPr lang="en-US" dirty="0" smtClean="0"/>
                        <a:t>Mobile World Congress</a:t>
                      </a:r>
                      <a:endParaRPr lang="en-US" dirty="0"/>
                    </a:p>
                  </a:txBody>
                  <a:tcPr/>
                </a:tc>
                <a:tc>
                  <a:txBody>
                    <a:bodyPr/>
                    <a:lstStyle/>
                    <a:p>
                      <a:r>
                        <a:rPr lang="en-US" dirty="0" smtClean="0"/>
                        <a:t>Barcelona</a:t>
                      </a:r>
                      <a:endParaRPr lang="en-US" dirty="0"/>
                    </a:p>
                  </a:txBody>
                  <a:tcPr/>
                </a:tc>
                <a:tc>
                  <a:txBody>
                    <a:bodyPr/>
                    <a:lstStyle/>
                    <a:p>
                      <a:r>
                        <a:rPr lang="en-US" dirty="0" err="1" smtClean="0"/>
                        <a:t>GSM</a:t>
                      </a:r>
                      <a:r>
                        <a:rPr lang="en-US" dirty="0" smtClean="0"/>
                        <a:t> World</a:t>
                      </a:r>
                      <a:endParaRPr lang="en-US" dirty="0"/>
                    </a:p>
                  </a:txBody>
                  <a:tcPr/>
                </a:tc>
              </a:tr>
              <a:tr h="412750">
                <a:tc>
                  <a:txBody>
                    <a:bodyPr/>
                    <a:lstStyle/>
                    <a:p>
                      <a:r>
                        <a:rPr lang="en-US" dirty="0" smtClean="0"/>
                        <a:t>Mar 22-24</a:t>
                      </a:r>
                      <a:endParaRPr lang="en-US" dirty="0"/>
                    </a:p>
                  </a:txBody>
                  <a:tcPr/>
                </a:tc>
                <a:tc>
                  <a:txBody>
                    <a:bodyPr/>
                    <a:lstStyle/>
                    <a:p>
                      <a:r>
                        <a:rPr lang="en-US" dirty="0" smtClean="0"/>
                        <a:t>CTIA Wireless 2010</a:t>
                      </a:r>
                      <a:endParaRPr lang="en-US" dirty="0"/>
                    </a:p>
                  </a:txBody>
                  <a:tcPr/>
                </a:tc>
                <a:tc>
                  <a:txBody>
                    <a:bodyPr/>
                    <a:lstStyle/>
                    <a:p>
                      <a:r>
                        <a:rPr lang="en-US" dirty="0" smtClean="0"/>
                        <a:t>Las Vegas</a:t>
                      </a:r>
                      <a:endParaRPr lang="en-US" dirty="0"/>
                    </a:p>
                  </a:txBody>
                  <a:tcPr/>
                </a:tc>
                <a:tc>
                  <a:txBody>
                    <a:bodyPr/>
                    <a:lstStyle/>
                    <a:p>
                      <a:r>
                        <a:rPr lang="en-US" dirty="0" smtClean="0"/>
                        <a:t>CTIA</a:t>
                      </a:r>
                      <a:endParaRPr lang="en-US" dirty="0"/>
                    </a:p>
                  </a:txBody>
                  <a:tcPr/>
                </a:tc>
              </a:tr>
              <a:tr h="412750">
                <a:tc>
                  <a:txBody>
                    <a:bodyPr/>
                    <a:lstStyle/>
                    <a:p>
                      <a:r>
                        <a:rPr lang="en-US" dirty="0" smtClean="0"/>
                        <a:t>Mar 23</a:t>
                      </a:r>
                      <a:endParaRPr lang="en-US" dirty="0"/>
                    </a:p>
                  </a:txBody>
                  <a:tcPr/>
                </a:tc>
                <a:tc>
                  <a:txBody>
                    <a:bodyPr/>
                    <a:lstStyle/>
                    <a:p>
                      <a:r>
                        <a:rPr lang="en-US" dirty="0" smtClean="0"/>
                        <a:t>Path to 4G</a:t>
                      </a:r>
                      <a:endParaRPr lang="en-US" dirty="0"/>
                    </a:p>
                  </a:txBody>
                  <a:tcPr/>
                </a:tc>
                <a:tc>
                  <a:txBody>
                    <a:bodyPr/>
                    <a:lstStyle/>
                    <a:p>
                      <a:r>
                        <a:rPr lang="en-US" dirty="0" smtClean="0"/>
                        <a:t>Las Vegas</a:t>
                      </a:r>
                      <a:endParaRPr lang="en-US" dirty="0"/>
                    </a:p>
                  </a:txBody>
                  <a:tcPr/>
                </a:tc>
                <a:tc>
                  <a:txBody>
                    <a:bodyPr/>
                    <a:lstStyle/>
                    <a:p>
                      <a:r>
                        <a:rPr lang="en-US" dirty="0" smtClean="0"/>
                        <a:t>Fierce Wireless</a:t>
                      </a:r>
                      <a:endParaRPr lang="en-US" dirty="0"/>
                    </a:p>
                  </a:txBody>
                  <a:tcPr/>
                </a:tc>
              </a:tr>
              <a:tr h="412750">
                <a:tc>
                  <a:txBody>
                    <a:bodyPr/>
                    <a:lstStyle/>
                    <a:p>
                      <a:r>
                        <a:rPr lang="en-US" dirty="0" smtClean="0"/>
                        <a:t>Mar 24</a:t>
                      </a:r>
                      <a:endParaRPr lang="en-US" dirty="0"/>
                    </a:p>
                  </a:txBody>
                  <a:tcPr/>
                </a:tc>
                <a:tc>
                  <a:txBody>
                    <a:bodyPr/>
                    <a:lstStyle/>
                    <a:p>
                      <a:r>
                        <a:rPr lang="en-US" dirty="0" smtClean="0"/>
                        <a:t>Light Reading Live! Seminar</a:t>
                      </a:r>
                      <a:endParaRPr lang="en-US" dirty="0"/>
                    </a:p>
                  </a:txBody>
                  <a:tcPr/>
                </a:tc>
                <a:tc>
                  <a:txBody>
                    <a:bodyPr/>
                    <a:lstStyle/>
                    <a:p>
                      <a:r>
                        <a:rPr lang="en-US" dirty="0" smtClean="0"/>
                        <a:t>Las Vegas</a:t>
                      </a:r>
                      <a:endParaRPr lang="en-US" dirty="0"/>
                    </a:p>
                  </a:txBody>
                  <a:tcPr/>
                </a:tc>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Light Reading </a:t>
                      </a:r>
                      <a:endParaRPr lang="en-US" dirty="0"/>
                    </a:p>
                  </a:txBody>
                  <a:tcPr/>
                </a:tc>
              </a:tr>
              <a:tr h="412750">
                <a:tc>
                  <a:txBody>
                    <a:bodyPr/>
                    <a:lstStyle/>
                    <a:p>
                      <a:r>
                        <a:rPr lang="en-US" dirty="0" smtClean="0"/>
                        <a:t>Apr 27-29</a:t>
                      </a:r>
                      <a:endParaRPr lang="en-US" dirty="0"/>
                    </a:p>
                  </a:txBody>
                  <a:tcPr/>
                </a:tc>
                <a:tc>
                  <a:txBody>
                    <a:bodyPr/>
                    <a:lstStyle/>
                    <a:p>
                      <a:r>
                        <a:rPr lang="en-US" dirty="0" smtClean="0"/>
                        <a:t>LTE America</a:t>
                      </a:r>
                      <a:endParaRPr lang="en-US" dirty="0"/>
                    </a:p>
                  </a:txBody>
                  <a:tcPr/>
                </a:tc>
                <a:tc>
                  <a:txBody>
                    <a:bodyPr/>
                    <a:lstStyle/>
                    <a:p>
                      <a:r>
                        <a:rPr lang="en-US" dirty="0" smtClean="0"/>
                        <a:t>Rio de Janeiro</a:t>
                      </a:r>
                      <a:endParaRPr lang="en-US" dirty="0"/>
                    </a:p>
                  </a:txBody>
                  <a:tcPr/>
                </a:tc>
                <a:tc>
                  <a:txBody>
                    <a:bodyPr/>
                    <a:lstStyle/>
                    <a:p>
                      <a:r>
                        <a:rPr lang="en-US" dirty="0" smtClean="0"/>
                        <a:t>Informa</a:t>
                      </a:r>
                      <a:endParaRPr lang="en-US" dirty="0"/>
                    </a:p>
                  </a:txBody>
                  <a:tcPr/>
                </a:tc>
              </a:tr>
              <a:tr h="412750">
                <a:tc>
                  <a:txBody>
                    <a:bodyPr/>
                    <a:lstStyle/>
                    <a:p>
                      <a:r>
                        <a:rPr lang="en-US" dirty="0" smtClean="0"/>
                        <a:t>Apr 28</a:t>
                      </a:r>
                      <a:endParaRPr lang="en-US" dirty="0"/>
                    </a:p>
                  </a:txBody>
                  <a:tcPr/>
                </a:tc>
                <a:tc>
                  <a:txBody>
                    <a:bodyPr/>
                    <a:lstStyle/>
                    <a:p>
                      <a:r>
                        <a:rPr lang="en-US" dirty="0" smtClean="0"/>
                        <a:t>Interop</a:t>
                      </a:r>
                      <a:endParaRPr lang="en-US" dirty="0"/>
                    </a:p>
                  </a:txBody>
                  <a:tcPr/>
                </a:tc>
                <a:tc>
                  <a:txBody>
                    <a:bodyPr/>
                    <a:lstStyle/>
                    <a:p>
                      <a:r>
                        <a:rPr lang="en-US" dirty="0" smtClean="0"/>
                        <a:t>Las Vegas</a:t>
                      </a:r>
                      <a:endParaRPr lang="en-US" dirty="0"/>
                    </a:p>
                  </a:txBody>
                  <a:tcPr/>
                </a:tc>
                <a:tc>
                  <a:txBody>
                    <a:bodyPr/>
                    <a:lstStyle/>
                    <a:p>
                      <a:r>
                        <a:rPr lang="en-US" dirty="0" smtClean="0"/>
                        <a:t>TechWeb</a:t>
                      </a:r>
                      <a:endParaRPr lang="en-US" dirty="0"/>
                    </a:p>
                  </a:txBody>
                  <a:tcPr/>
                </a:tc>
              </a:tr>
              <a:tr h="41275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Jul 8-9</a:t>
                      </a:r>
                      <a:endParaRPr lang="en-US" dirty="0"/>
                    </a:p>
                  </a:txBody>
                  <a:tcPr anchor="ctr"/>
                </a:tc>
                <a:tc>
                  <a:txBody>
                    <a:bodyPr/>
                    <a:lstStyle/>
                    <a:p>
                      <a:r>
                        <a:rPr lang="en-US" b="0" dirty="0" smtClean="0"/>
                        <a:t>Congreso Internacional  de Telecomunicaciones</a:t>
                      </a:r>
                      <a:endParaRPr lang="en-US" b="0" dirty="0"/>
                    </a:p>
                  </a:txBody>
                  <a:tcPr anchor="ctr"/>
                </a:tc>
                <a:tc>
                  <a:txBody>
                    <a:bodyPr/>
                    <a:lstStyle/>
                    <a:p>
                      <a:r>
                        <a:rPr lang="en-US" dirty="0" smtClean="0"/>
                        <a:t>Ecuador</a:t>
                      </a:r>
                      <a:endParaRPr lang="en-US" dirty="0"/>
                    </a:p>
                  </a:txBody>
                  <a:tcPr anchor="ctr"/>
                </a:tc>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CITIC</a:t>
                      </a:r>
                      <a:endParaRPr lang="en-US" dirty="0"/>
                    </a:p>
                  </a:txBody>
                  <a:tcPr anchor="ctr"/>
                </a:tc>
              </a:tr>
              <a:tr h="41275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Oct 18-21</a:t>
                      </a:r>
                      <a:endParaRPr lang="en-US" dirty="0"/>
                    </a:p>
                  </a:txBody>
                  <a:tcPr/>
                </a:tc>
                <a:tc>
                  <a:txBody>
                    <a:bodyPr/>
                    <a:lstStyle/>
                    <a:p>
                      <a:r>
                        <a:rPr lang="en-US" dirty="0" smtClean="0"/>
                        <a:t>4G World</a:t>
                      </a:r>
                      <a:endParaRPr lang="en-US" dirty="0"/>
                    </a:p>
                  </a:txBody>
                  <a:tcPr/>
                </a:tc>
                <a:tc>
                  <a:txBody>
                    <a:bodyPr/>
                    <a:lstStyle/>
                    <a:p>
                      <a:r>
                        <a:rPr lang="en-US" dirty="0" smtClean="0"/>
                        <a:t>Chicago</a:t>
                      </a:r>
                      <a:endParaRPr lang="en-US" dirty="0"/>
                    </a:p>
                  </a:txBody>
                  <a:tcPr/>
                </a:tc>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Yankee Group</a:t>
                      </a:r>
                      <a:endParaRPr lang="en-US" dirty="0"/>
                    </a:p>
                  </a:txBody>
                  <a:tcPr/>
                </a:tc>
              </a:tr>
              <a:tr h="41275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dirty="0" smtClean="0"/>
                        <a:t>Oct 27-29</a:t>
                      </a:r>
                      <a:endParaRPr lang="en-US" dirty="0"/>
                    </a:p>
                  </a:txBody>
                  <a:tcPr/>
                </a:tc>
                <a:tc>
                  <a:txBody>
                    <a:bodyPr/>
                    <a:lstStyle/>
                    <a:p>
                      <a:r>
                        <a:rPr lang="en-US" dirty="0" smtClean="0"/>
                        <a:t>Andicom</a:t>
                      </a:r>
                      <a:endParaRPr lang="en-US" dirty="0"/>
                    </a:p>
                  </a:txBody>
                  <a:tcPr/>
                </a:tc>
                <a:tc>
                  <a:txBody>
                    <a:bodyPr/>
                    <a:lstStyle/>
                    <a:p>
                      <a:r>
                        <a:rPr lang="en-US" dirty="0" smtClean="0"/>
                        <a:t>Cartagena</a:t>
                      </a:r>
                      <a:endParaRPr lang="en-US" dirty="0"/>
                    </a:p>
                  </a:txBody>
                  <a:tcPr/>
                </a:tc>
                <a:tc>
                  <a:txBody>
                    <a:bodyPr/>
                    <a:lstStyle/>
                    <a:p>
                      <a:r>
                        <a:rPr lang="en-US" dirty="0" smtClean="0"/>
                        <a:t>CINTEL</a:t>
                      </a:r>
                      <a:endParaRPr lang="en-US" dirty="0"/>
                    </a:p>
                  </a:txBody>
                  <a:tcPr/>
                </a:tc>
              </a:tr>
              <a:tr h="412750">
                <a:tc>
                  <a:txBody>
                    <a:bodyPr/>
                    <a:lstStyle/>
                    <a:p>
                      <a:r>
                        <a:rPr lang="en-US" dirty="0" smtClean="0"/>
                        <a:t>Nov</a:t>
                      </a:r>
                      <a:r>
                        <a:rPr lang="en-US" baseline="0" dirty="0" smtClean="0"/>
                        <a:t> 9-</a:t>
                      </a:r>
                      <a:r>
                        <a:rPr lang="en-US" dirty="0" smtClean="0"/>
                        <a:t>10</a:t>
                      </a:r>
                      <a:endParaRPr lang="en-US" dirty="0"/>
                    </a:p>
                  </a:txBody>
                  <a:tcPr/>
                </a:tc>
                <a:tc>
                  <a:txBody>
                    <a:bodyPr/>
                    <a:lstStyle/>
                    <a:p>
                      <a:r>
                        <a:rPr lang="en-US" dirty="0" smtClean="0"/>
                        <a:t>LTE Americas</a:t>
                      </a:r>
                      <a:endParaRPr lang="en-US" dirty="0"/>
                    </a:p>
                  </a:txBody>
                  <a:tcPr/>
                </a:tc>
                <a:tc>
                  <a:txBody>
                    <a:bodyPr/>
                    <a:lstStyle/>
                    <a:p>
                      <a:r>
                        <a:rPr lang="en-US" dirty="0" smtClean="0"/>
                        <a:t>Dallas</a:t>
                      </a:r>
                      <a:endParaRPr lang="en-US" dirty="0"/>
                    </a:p>
                  </a:txBody>
                  <a:tcPr/>
                </a:tc>
                <a:tc>
                  <a:txBody>
                    <a:bodyPr/>
                    <a:lstStyle/>
                    <a:p>
                      <a:r>
                        <a:rPr lang="en-US" dirty="0" smtClean="0"/>
                        <a:t>Informa</a:t>
                      </a:r>
                      <a:endParaRPr lang="en-US" dirty="0"/>
                    </a:p>
                  </a:txBody>
                  <a:tcPr/>
                </a:tc>
              </a:tr>
            </a:tbl>
          </a:graphicData>
        </a:graphic>
      </p:graphicFrame>
      <p:pic>
        <p:nvPicPr>
          <p:cNvPr id="7" name="Picture 6" descr="logomexico_alta.jpg"/>
          <p:cNvPicPr>
            <a:picLocks noChangeAspect="1"/>
          </p:cNvPicPr>
          <p:nvPr/>
        </p:nvPicPr>
        <p:blipFill>
          <a:blip r:embed="rId2" cstate="print"/>
          <a:stretch>
            <a:fillRect/>
          </a:stretch>
        </p:blipFill>
        <p:spPr>
          <a:xfrm>
            <a:off x="152400" y="1219200"/>
            <a:ext cx="990600" cy="521151"/>
          </a:xfrm>
          <a:prstGeom prst="rect">
            <a:avLst/>
          </a:prstGeom>
        </p:spPr>
      </p:pic>
      <p:pic>
        <p:nvPicPr>
          <p:cNvPr id="8" name="Picture 2" descr="http://www.gizmorepublic.com/files/images/MobileWorldCongress.jpg"/>
          <p:cNvPicPr>
            <a:picLocks noChangeAspect="1" noChangeArrowheads="1"/>
          </p:cNvPicPr>
          <p:nvPr/>
        </p:nvPicPr>
        <p:blipFill>
          <a:blip r:embed="rId3" cstate="print"/>
          <a:srcRect/>
          <a:stretch>
            <a:fillRect/>
          </a:stretch>
        </p:blipFill>
        <p:spPr bwMode="auto">
          <a:xfrm>
            <a:off x="228600" y="1905000"/>
            <a:ext cx="838200" cy="645414"/>
          </a:xfrm>
          <a:prstGeom prst="rect">
            <a:avLst/>
          </a:prstGeom>
          <a:noFill/>
          <a:ln>
            <a:solidFill>
              <a:schemeClr val="tx1"/>
            </a:solidFill>
          </a:ln>
        </p:spPr>
      </p:pic>
      <p:pic>
        <p:nvPicPr>
          <p:cNvPr id="9" name="Picture 8" descr="CTIA Logo.JPG"/>
          <p:cNvPicPr>
            <a:picLocks noChangeAspect="1"/>
          </p:cNvPicPr>
          <p:nvPr/>
        </p:nvPicPr>
        <p:blipFill>
          <a:blip r:embed="rId4" cstate="print"/>
          <a:stretch>
            <a:fillRect/>
          </a:stretch>
        </p:blipFill>
        <p:spPr>
          <a:xfrm>
            <a:off x="304800" y="6096000"/>
            <a:ext cx="2438400" cy="477359"/>
          </a:xfrm>
          <a:prstGeom prst="rect">
            <a:avLst/>
          </a:prstGeom>
        </p:spPr>
      </p:pic>
      <p:pic>
        <p:nvPicPr>
          <p:cNvPr id="10" name="Picture 9" descr="FierceWireless Logo.jpg"/>
          <p:cNvPicPr>
            <a:picLocks noChangeAspect="1"/>
          </p:cNvPicPr>
          <p:nvPr/>
        </p:nvPicPr>
        <p:blipFill>
          <a:blip r:embed="rId5" cstate="print"/>
          <a:stretch>
            <a:fillRect/>
          </a:stretch>
        </p:blipFill>
        <p:spPr>
          <a:xfrm>
            <a:off x="152400" y="5638800"/>
            <a:ext cx="1143000" cy="259292"/>
          </a:xfrm>
          <a:prstGeom prst="rect">
            <a:avLst/>
          </a:prstGeom>
          <a:ln>
            <a:solidFill>
              <a:schemeClr val="tx1"/>
            </a:solidFill>
          </a:ln>
        </p:spPr>
      </p:pic>
      <p:pic>
        <p:nvPicPr>
          <p:cNvPr id="11" name="Picture 10" descr="Light Reading Live! Logo.jpg"/>
          <p:cNvPicPr>
            <a:picLocks noChangeAspect="1"/>
          </p:cNvPicPr>
          <p:nvPr/>
        </p:nvPicPr>
        <p:blipFill>
          <a:blip r:embed="rId6" cstate="print"/>
          <a:stretch>
            <a:fillRect/>
          </a:stretch>
        </p:blipFill>
        <p:spPr>
          <a:xfrm>
            <a:off x="228600" y="5181600"/>
            <a:ext cx="990600" cy="380599"/>
          </a:xfrm>
          <a:prstGeom prst="rect">
            <a:avLst/>
          </a:prstGeom>
        </p:spPr>
      </p:pic>
      <p:pic>
        <p:nvPicPr>
          <p:cNvPr id="12" name="Picture 11" descr="LTE Latin America Logo.JPG"/>
          <p:cNvPicPr>
            <a:picLocks noChangeAspect="1"/>
          </p:cNvPicPr>
          <p:nvPr/>
        </p:nvPicPr>
        <p:blipFill>
          <a:blip r:embed="rId7" cstate="print"/>
          <a:stretch>
            <a:fillRect/>
          </a:stretch>
        </p:blipFill>
        <p:spPr>
          <a:xfrm>
            <a:off x="228600" y="2819400"/>
            <a:ext cx="775516" cy="549169"/>
          </a:xfrm>
          <a:prstGeom prst="rect">
            <a:avLst/>
          </a:prstGeom>
        </p:spPr>
      </p:pic>
      <p:pic>
        <p:nvPicPr>
          <p:cNvPr id="13" name="Picture 12" descr="4G World Logo 2010.jpg"/>
          <p:cNvPicPr>
            <a:picLocks noChangeAspect="1"/>
          </p:cNvPicPr>
          <p:nvPr/>
        </p:nvPicPr>
        <p:blipFill>
          <a:blip r:embed="rId8" cstate="print"/>
          <a:stretch>
            <a:fillRect/>
          </a:stretch>
        </p:blipFill>
        <p:spPr>
          <a:xfrm>
            <a:off x="3124200" y="6096000"/>
            <a:ext cx="1828800" cy="526774"/>
          </a:xfrm>
          <a:prstGeom prst="rect">
            <a:avLst/>
          </a:prstGeom>
          <a:ln>
            <a:solidFill>
              <a:srgbClr val="FF0000"/>
            </a:solidFill>
          </a:ln>
        </p:spPr>
      </p:pic>
      <p:pic>
        <p:nvPicPr>
          <p:cNvPr id="14" name="Picture 13" descr="Logo Andicom 2010.JPG"/>
          <p:cNvPicPr>
            <a:picLocks noChangeAspect="1"/>
          </p:cNvPicPr>
          <p:nvPr/>
        </p:nvPicPr>
        <p:blipFill>
          <a:blip r:embed="rId9" cstate="print"/>
          <a:stretch>
            <a:fillRect/>
          </a:stretch>
        </p:blipFill>
        <p:spPr>
          <a:xfrm>
            <a:off x="5181600" y="6096000"/>
            <a:ext cx="2177297" cy="542925"/>
          </a:xfrm>
          <a:prstGeom prst="rect">
            <a:avLst/>
          </a:prstGeom>
        </p:spPr>
      </p:pic>
      <p:pic>
        <p:nvPicPr>
          <p:cNvPr id="15" name="Picture 14" descr="LTE North America Logo.JPG"/>
          <p:cNvPicPr>
            <a:picLocks noChangeAspect="1"/>
          </p:cNvPicPr>
          <p:nvPr/>
        </p:nvPicPr>
        <p:blipFill>
          <a:blip r:embed="rId10" cstate="print"/>
          <a:stretch>
            <a:fillRect/>
          </a:stretch>
        </p:blipFill>
        <p:spPr>
          <a:xfrm>
            <a:off x="7620000" y="5943600"/>
            <a:ext cx="1143000" cy="737886"/>
          </a:xfrm>
          <a:prstGeom prst="rect">
            <a:avLst/>
          </a:prstGeom>
        </p:spPr>
      </p:pic>
      <p:pic>
        <p:nvPicPr>
          <p:cNvPr id="16" name="Picture 15" descr="Kakemono 3GPP.jpg"/>
          <p:cNvPicPr>
            <a:picLocks noChangeAspect="1"/>
          </p:cNvPicPr>
          <p:nvPr/>
        </p:nvPicPr>
        <p:blipFill>
          <a:blip r:embed="rId11" cstate="print"/>
          <a:stretch>
            <a:fillRect/>
          </a:stretch>
        </p:blipFill>
        <p:spPr>
          <a:xfrm>
            <a:off x="245808" y="3505200"/>
            <a:ext cx="762000" cy="155497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pPr algn="ctr"/>
            <a:r>
              <a:rPr lang="en-US" sz="3200" b="1" dirty="0" smtClean="0"/>
              <a:t>Liaison with Global Organizations</a:t>
            </a:r>
            <a:endParaRPr lang="en-US" sz="3200" b="1" dirty="0"/>
          </a:p>
        </p:txBody>
      </p:sp>
      <p:pic>
        <p:nvPicPr>
          <p:cNvPr id="21507" name="Picture 3" descr="3GPP_logo"/>
          <p:cNvPicPr>
            <a:picLocks noChangeAspect="1" noChangeArrowheads="1"/>
          </p:cNvPicPr>
          <p:nvPr/>
        </p:nvPicPr>
        <p:blipFill>
          <a:blip r:embed="rId3" cstate="print"/>
          <a:srcRect/>
          <a:stretch>
            <a:fillRect/>
          </a:stretch>
        </p:blipFill>
        <p:spPr bwMode="auto">
          <a:xfrm>
            <a:off x="6705600" y="2209800"/>
            <a:ext cx="1295400" cy="760557"/>
          </a:xfrm>
          <a:prstGeom prst="rect">
            <a:avLst/>
          </a:prstGeom>
          <a:noFill/>
          <a:ln>
            <a:solidFill>
              <a:schemeClr val="tx2">
                <a:lumMod val="50000"/>
                <a:lumOff val="50000"/>
              </a:schemeClr>
            </a:solidFill>
          </a:ln>
        </p:spPr>
      </p:pic>
      <p:pic>
        <p:nvPicPr>
          <p:cNvPr id="21508" name="Picture 4" descr="gsm_logo"/>
          <p:cNvPicPr>
            <a:picLocks noChangeAspect="1" noChangeArrowheads="1"/>
          </p:cNvPicPr>
          <p:nvPr/>
        </p:nvPicPr>
        <p:blipFill>
          <a:blip r:embed="rId4" cstate="print"/>
          <a:srcRect/>
          <a:stretch>
            <a:fillRect/>
          </a:stretch>
        </p:blipFill>
        <p:spPr bwMode="auto">
          <a:xfrm>
            <a:off x="2590800" y="1905000"/>
            <a:ext cx="990600" cy="990600"/>
          </a:xfrm>
          <a:prstGeom prst="rect">
            <a:avLst/>
          </a:prstGeom>
          <a:noFill/>
        </p:spPr>
      </p:pic>
      <p:pic>
        <p:nvPicPr>
          <p:cNvPr id="21509" name="Picture 5" descr="umts_forum"/>
          <p:cNvPicPr>
            <a:picLocks noChangeAspect="1" noChangeArrowheads="1"/>
          </p:cNvPicPr>
          <p:nvPr/>
        </p:nvPicPr>
        <p:blipFill>
          <a:blip r:embed="rId5" cstate="print"/>
          <a:srcRect/>
          <a:stretch>
            <a:fillRect/>
          </a:stretch>
        </p:blipFill>
        <p:spPr bwMode="auto">
          <a:xfrm>
            <a:off x="2514600" y="3886200"/>
            <a:ext cx="733053" cy="1171575"/>
          </a:xfrm>
          <a:prstGeom prst="rect">
            <a:avLst/>
          </a:prstGeom>
          <a:noFill/>
          <a:ln>
            <a:solidFill>
              <a:schemeClr val="tx2">
                <a:lumMod val="50000"/>
                <a:lumOff val="50000"/>
              </a:schemeClr>
            </a:solidFill>
          </a:ln>
        </p:spPr>
      </p:pic>
      <p:pic>
        <p:nvPicPr>
          <p:cNvPr id="21510" name="Picture 6" descr="etsi-large"/>
          <p:cNvPicPr>
            <a:picLocks noChangeAspect="1" noChangeArrowheads="1"/>
          </p:cNvPicPr>
          <p:nvPr/>
        </p:nvPicPr>
        <p:blipFill>
          <a:blip r:embed="rId6" cstate="print"/>
          <a:srcRect/>
          <a:stretch>
            <a:fillRect/>
          </a:stretch>
        </p:blipFill>
        <p:spPr bwMode="auto">
          <a:xfrm>
            <a:off x="6705600" y="3962400"/>
            <a:ext cx="1676400" cy="503109"/>
          </a:xfrm>
          <a:prstGeom prst="rect">
            <a:avLst/>
          </a:prstGeom>
          <a:solidFill>
            <a:srgbClr val="FFFFFF"/>
          </a:solidFill>
          <a:ln>
            <a:solidFill>
              <a:schemeClr val="tx2">
                <a:lumMod val="50000"/>
                <a:lumOff val="50000"/>
              </a:schemeClr>
            </a:solidFill>
          </a:ln>
        </p:spPr>
      </p:pic>
      <p:pic>
        <p:nvPicPr>
          <p:cNvPr id="22530" name="Picture 2" descr="http://www.mimoon.de/files/images/NGMN.jpg"/>
          <p:cNvPicPr>
            <a:picLocks noChangeAspect="1" noChangeArrowheads="1"/>
          </p:cNvPicPr>
          <p:nvPr/>
        </p:nvPicPr>
        <p:blipFill>
          <a:blip r:embed="rId7" cstate="print"/>
          <a:srcRect/>
          <a:stretch>
            <a:fillRect/>
          </a:stretch>
        </p:blipFill>
        <p:spPr bwMode="auto">
          <a:xfrm>
            <a:off x="4419600" y="5334000"/>
            <a:ext cx="1428750" cy="809625"/>
          </a:xfrm>
          <a:prstGeom prst="rect">
            <a:avLst/>
          </a:prstGeom>
          <a:noFill/>
          <a:ln>
            <a:solidFill>
              <a:schemeClr val="tx2">
                <a:lumMod val="50000"/>
                <a:lumOff val="50000"/>
              </a:schemeClr>
            </a:solidFill>
          </a:ln>
        </p:spPr>
      </p:pic>
      <p:pic>
        <p:nvPicPr>
          <p:cNvPr id="11" name="Picture 10" descr="PPP_CGENE_CLP_Worldunity_b.png"/>
          <p:cNvPicPr>
            <a:picLocks/>
          </p:cNvPicPr>
          <p:nvPr/>
        </p:nvPicPr>
        <p:blipFill>
          <a:blip r:embed="rId8" cstate="print"/>
          <a:stretch>
            <a:fillRect/>
          </a:stretch>
        </p:blipFill>
        <p:spPr>
          <a:xfrm>
            <a:off x="3733800" y="2209800"/>
            <a:ext cx="2571750" cy="2660650"/>
          </a:xfrm>
          <a:prstGeom prst="rect">
            <a:avLst/>
          </a:prstGeom>
        </p:spPr>
      </p:pic>
      <p:pic>
        <p:nvPicPr>
          <p:cNvPr id="9" name="Picture 8" descr="3G_sm jpg format.jpg"/>
          <p:cNvPicPr>
            <a:picLocks noChangeAspect="1"/>
          </p:cNvPicPr>
          <p:nvPr/>
        </p:nvPicPr>
        <p:blipFill>
          <a:blip r:embed="rId9" cstate="print"/>
          <a:stretch>
            <a:fillRect/>
          </a:stretch>
        </p:blipFill>
        <p:spPr>
          <a:xfrm>
            <a:off x="4343400" y="1066800"/>
            <a:ext cx="1524000" cy="762000"/>
          </a:xfrm>
          <a:prstGeom prst="rect">
            <a:avLst/>
          </a:prstGeom>
          <a:ln>
            <a:solidFill>
              <a:srgbClr val="0033CC"/>
            </a:solidFill>
          </a:ln>
        </p:spPr>
      </p:pic>
      <p:sp>
        <p:nvSpPr>
          <p:cNvPr id="13" name="Rectangle 2"/>
          <p:cNvSpPr txBox="1">
            <a:spLocks noChangeArrowheads="1"/>
          </p:cNvSpPr>
          <p:nvPr/>
        </p:nvSpPr>
        <p:spPr bwMode="auto">
          <a:xfrm>
            <a:off x="7162800" y="0"/>
            <a:ext cx="1981200" cy="304800"/>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chemeClr val="tx1"/>
                </a:solidFill>
                <a:effectLst/>
                <a:uLnTx/>
                <a:uFillTx/>
                <a:latin typeface="+mj-lt"/>
                <a:ea typeface="+mj-ea"/>
                <a:cs typeface="+mj-cs"/>
              </a:rPr>
              <a:t>3G Americas Activities</a:t>
            </a:r>
            <a:endParaRPr kumimoji="0" lang="en-US" sz="1200" b="1" i="0" u="none" strike="noStrike" kern="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spTree>
  </p:cSld>
  <p:clrMapOvr>
    <a:masterClrMapping/>
  </p:clrMapOvr>
  <p:transition>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81200" y="152400"/>
            <a:ext cx="5943600" cy="1143000"/>
          </a:xfrm>
        </p:spPr>
        <p:txBody>
          <a:bodyPr/>
          <a:lstStyle/>
          <a:p>
            <a:pPr algn="ctr"/>
            <a:r>
              <a:rPr lang="en-US" sz="3200" b="1" dirty="0" smtClean="0"/>
              <a:t>Liaison with Latin American Organizations</a:t>
            </a:r>
            <a:endParaRPr lang="en-US" sz="3200" b="1" dirty="0"/>
          </a:p>
        </p:txBody>
      </p:sp>
      <p:pic>
        <p:nvPicPr>
          <p:cNvPr id="11" name="Picture 10" descr="PPP_CGENE_CLP_Worldunity_b.png"/>
          <p:cNvPicPr>
            <a:picLocks/>
          </p:cNvPicPr>
          <p:nvPr/>
        </p:nvPicPr>
        <p:blipFill>
          <a:blip r:embed="rId3" cstate="print"/>
          <a:stretch>
            <a:fillRect/>
          </a:stretch>
        </p:blipFill>
        <p:spPr>
          <a:xfrm>
            <a:off x="3886200" y="2362200"/>
            <a:ext cx="2571750" cy="2660650"/>
          </a:xfrm>
          <a:prstGeom prst="rect">
            <a:avLst/>
          </a:prstGeom>
        </p:spPr>
      </p:pic>
      <p:pic>
        <p:nvPicPr>
          <p:cNvPr id="9" name="Picture 8" descr="3G_sm jpg format.jpg"/>
          <p:cNvPicPr>
            <a:picLocks noChangeAspect="1"/>
          </p:cNvPicPr>
          <p:nvPr/>
        </p:nvPicPr>
        <p:blipFill>
          <a:blip r:embed="rId4" cstate="print"/>
          <a:stretch>
            <a:fillRect/>
          </a:stretch>
        </p:blipFill>
        <p:spPr>
          <a:xfrm>
            <a:off x="4419600" y="1524000"/>
            <a:ext cx="1524000" cy="762000"/>
          </a:xfrm>
          <a:prstGeom prst="rect">
            <a:avLst/>
          </a:prstGeom>
          <a:ln>
            <a:solidFill>
              <a:srgbClr val="0033CC"/>
            </a:solidFill>
          </a:ln>
        </p:spPr>
      </p:pic>
      <p:sp>
        <p:nvSpPr>
          <p:cNvPr id="13" name="Rectangle 2"/>
          <p:cNvSpPr txBox="1">
            <a:spLocks noChangeArrowheads="1"/>
          </p:cNvSpPr>
          <p:nvPr/>
        </p:nvSpPr>
        <p:spPr bwMode="auto">
          <a:xfrm>
            <a:off x="7162800" y="0"/>
            <a:ext cx="1981200" cy="304800"/>
          </a:xfrm>
          <a:prstGeom prst="rect">
            <a:avLst/>
          </a:prstGeom>
          <a:noFill/>
          <a:ln w="9525">
            <a:noFill/>
            <a:miter lim="800000"/>
            <a:headEnd/>
            <a:tailEnd/>
          </a:ln>
          <a:effectLst/>
        </p:spPr>
        <p:txBody>
          <a:bodyPr vert="horz" wrap="square" lIns="91436" tIns="45718" rIns="91436" bIns="45718"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chemeClr val="tx1"/>
                </a:solidFill>
                <a:effectLst/>
                <a:uLnTx/>
                <a:uFillTx/>
                <a:latin typeface="+mj-lt"/>
                <a:ea typeface="+mj-ea"/>
                <a:cs typeface="+mj-cs"/>
              </a:rPr>
              <a:t>3G Americas Activities</a:t>
            </a:r>
            <a:endParaRPr kumimoji="0" lang="en-US" sz="1200" b="1" i="0" u="none" strike="noStrike" kern="0" cap="none" spc="0" normalizeH="0" baseline="0" noProof="0" dirty="0">
              <a:ln>
                <a:noFill/>
              </a:ln>
              <a:solidFill>
                <a:schemeClr val="tx1"/>
              </a:solidFill>
              <a:effectLst/>
              <a:uLnTx/>
              <a:uFillTx/>
              <a:latin typeface="+mj-lt"/>
              <a:ea typeface="+mj-ea"/>
              <a:cs typeface="+mj-cs"/>
            </a:endParaRPr>
          </a:p>
        </p:txBody>
      </p:sp>
      <p:sp>
        <p:nvSpPr>
          <p:cNvPr id="12" name="TextBox 11"/>
          <p:cNvSpPr txBox="1"/>
          <p:nvPr/>
        </p:nvSpPr>
        <p:spPr>
          <a:xfrm>
            <a:off x="6019800" y="6550223"/>
            <a:ext cx="3124200" cy="307777"/>
          </a:xfrm>
          <a:prstGeom prst="rect">
            <a:avLst/>
          </a:prstGeom>
          <a:noFill/>
        </p:spPr>
        <p:txBody>
          <a:bodyPr wrap="square" rtlCol="0">
            <a:spAutoFit/>
          </a:bodyPr>
          <a:lstStyle/>
          <a:p>
            <a:pPr algn="r"/>
            <a:r>
              <a:rPr lang="en-US" sz="1400" b="1" dirty="0" smtClean="0"/>
              <a:t>www.3gamericas.org</a:t>
            </a:r>
            <a:endParaRPr lang="en-US" sz="1400" b="1" dirty="0"/>
          </a:p>
        </p:txBody>
      </p:sp>
      <p:pic>
        <p:nvPicPr>
          <p:cNvPr id="14" name="Picture 13" descr="OAS_Seal_ESP_Principal.gif"/>
          <p:cNvPicPr>
            <a:picLocks noChangeAspect="1"/>
          </p:cNvPicPr>
          <p:nvPr/>
        </p:nvPicPr>
        <p:blipFill>
          <a:blip r:embed="rId5" cstate="print"/>
          <a:stretch>
            <a:fillRect/>
          </a:stretch>
        </p:blipFill>
        <p:spPr>
          <a:xfrm>
            <a:off x="1295400" y="3505200"/>
            <a:ext cx="2331855" cy="676275"/>
          </a:xfrm>
          <a:prstGeom prst="rect">
            <a:avLst/>
          </a:prstGeom>
          <a:solidFill>
            <a:srgbClr val="FFFFFF"/>
          </a:solidFill>
          <a:ln>
            <a:solidFill>
              <a:schemeClr val="tx1"/>
            </a:solidFill>
          </a:ln>
        </p:spPr>
      </p:pic>
      <p:pic>
        <p:nvPicPr>
          <p:cNvPr id="15" name="Picture 14" descr="CINTEL Logo.jpg"/>
          <p:cNvPicPr>
            <a:picLocks noChangeAspect="1"/>
          </p:cNvPicPr>
          <p:nvPr/>
        </p:nvPicPr>
        <p:blipFill>
          <a:blip r:embed="rId6" cstate="print"/>
          <a:stretch>
            <a:fillRect/>
          </a:stretch>
        </p:blipFill>
        <p:spPr>
          <a:xfrm>
            <a:off x="4419600" y="5334000"/>
            <a:ext cx="1676400" cy="402127"/>
          </a:xfrm>
          <a:prstGeom prst="rect">
            <a:avLst/>
          </a:prstGeom>
          <a:ln>
            <a:solidFill>
              <a:schemeClr val="tx1"/>
            </a:solidFill>
          </a:ln>
        </p:spPr>
      </p:pic>
      <p:pic>
        <p:nvPicPr>
          <p:cNvPr id="16" name="Picture 15" descr="Casetel_Logo_WebsizeJPG.jpg"/>
          <p:cNvPicPr>
            <a:picLocks noChangeAspect="1"/>
          </p:cNvPicPr>
          <p:nvPr/>
        </p:nvPicPr>
        <p:blipFill>
          <a:blip r:embed="rId7" cstate="print"/>
          <a:stretch>
            <a:fillRect/>
          </a:stretch>
        </p:blipFill>
        <p:spPr>
          <a:xfrm>
            <a:off x="6705600" y="3581400"/>
            <a:ext cx="1557338" cy="550827"/>
          </a:xfrm>
          <a:prstGeom prst="rect">
            <a:avLst/>
          </a:prstGeom>
          <a:ln>
            <a:solidFill>
              <a:schemeClr val="tx1"/>
            </a:solidFill>
          </a:ln>
        </p:spPr>
      </p:pic>
    </p:spTree>
  </p:cSld>
  <p:clrMapOvr>
    <a:masterClrMapping/>
  </p:clrMapOvr>
  <p:transition>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Text Box 5"/>
          <p:cNvSpPr txBox="1">
            <a:spLocks noChangeArrowheads="1"/>
          </p:cNvSpPr>
          <p:nvPr/>
        </p:nvSpPr>
        <p:spPr bwMode="auto">
          <a:xfrm>
            <a:off x="2971800" y="5867400"/>
            <a:ext cx="4419600" cy="584775"/>
          </a:xfrm>
          <a:prstGeom prst="rect">
            <a:avLst/>
          </a:prstGeom>
          <a:noFill/>
          <a:ln w="9525">
            <a:noFill/>
            <a:miter lim="800000"/>
            <a:headEnd/>
            <a:tailEnd/>
          </a:ln>
          <a:effectLst/>
        </p:spPr>
        <p:txBody>
          <a:bodyPr wrap="square">
            <a:spAutoFit/>
          </a:bodyPr>
          <a:lstStyle/>
          <a:p>
            <a:pPr algn="ctr">
              <a:spcBef>
                <a:spcPct val="50000"/>
              </a:spcBef>
            </a:pPr>
            <a:r>
              <a:rPr lang="en-US" sz="3200" b="1" dirty="0" smtClean="0">
                <a:solidFill>
                  <a:srgbClr val="FFFFFF"/>
                </a:solidFill>
                <a:hlinkClick r:id="rId2"/>
              </a:rPr>
              <a:t>www.3gamericas.org</a:t>
            </a:r>
            <a:endParaRPr lang="en-US" sz="3200" b="1" dirty="0">
              <a:solidFill>
                <a:srgbClr val="FFFFFF"/>
              </a:solidFill>
            </a:endParaRPr>
          </a:p>
        </p:txBody>
      </p:sp>
      <p:sp>
        <p:nvSpPr>
          <p:cNvPr id="54279" name="Text Box 7"/>
          <p:cNvSpPr txBox="1">
            <a:spLocks noChangeArrowheads="1"/>
          </p:cNvSpPr>
          <p:nvPr/>
        </p:nvSpPr>
        <p:spPr bwMode="auto">
          <a:xfrm>
            <a:off x="2895600" y="1219200"/>
            <a:ext cx="4191000" cy="762000"/>
          </a:xfrm>
          <a:prstGeom prst="rect">
            <a:avLst/>
          </a:prstGeom>
          <a:noFill/>
          <a:ln w="9525">
            <a:noFill/>
            <a:miter lim="800000"/>
            <a:headEnd/>
            <a:tailEnd/>
          </a:ln>
          <a:effectLst/>
        </p:spPr>
        <p:txBody>
          <a:bodyPr>
            <a:spAutoFit/>
          </a:bodyPr>
          <a:lstStyle/>
          <a:p>
            <a:pPr algn="ctr">
              <a:spcBef>
                <a:spcPct val="50000"/>
              </a:spcBef>
            </a:pPr>
            <a:r>
              <a:rPr lang="en-US" sz="4400" b="1" dirty="0">
                <a:solidFill>
                  <a:srgbClr val="FFFFFF"/>
                </a:solidFill>
              </a:rPr>
              <a:t>Thank you!</a:t>
            </a:r>
            <a:r>
              <a:rPr lang="en-US" sz="4400" dirty="0">
                <a:solidFill>
                  <a:srgbClr val="FFFFFF"/>
                </a:solidFill>
              </a:rPr>
              <a:t> </a:t>
            </a:r>
          </a:p>
        </p:txBody>
      </p:sp>
      <p:pic>
        <p:nvPicPr>
          <p:cNvPr id="7" name="Picture 6" descr="3G_sm jpg format.jpg"/>
          <p:cNvPicPr>
            <a:picLocks noChangeAspect="1"/>
          </p:cNvPicPr>
          <p:nvPr/>
        </p:nvPicPr>
        <p:blipFill>
          <a:blip r:embed="rId3" cstate="print"/>
          <a:stretch>
            <a:fillRect/>
          </a:stretch>
        </p:blipFill>
        <p:spPr>
          <a:xfrm>
            <a:off x="3581400" y="3962400"/>
            <a:ext cx="2895600" cy="1447800"/>
          </a:xfrm>
          <a:prstGeom prst="rect">
            <a:avLst/>
          </a:prstGeom>
          <a:ln>
            <a:solidFill>
              <a:schemeClr val="tx1"/>
            </a:solidFill>
          </a:ln>
        </p:spPr>
      </p:pic>
      <p:sp>
        <p:nvSpPr>
          <p:cNvPr id="5" name="TextBox 4"/>
          <p:cNvSpPr txBox="1"/>
          <p:nvPr/>
        </p:nvSpPr>
        <p:spPr>
          <a:xfrm>
            <a:off x="2438400" y="2590800"/>
            <a:ext cx="5257800" cy="954107"/>
          </a:xfrm>
          <a:prstGeom prst="rect">
            <a:avLst/>
          </a:prstGeom>
          <a:noFill/>
        </p:spPr>
        <p:txBody>
          <a:bodyPr wrap="square" rtlCol="0">
            <a:spAutoFit/>
          </a:bodyPr>
          <a:lstStyle/>
          <a:p>
            <a:pPr algn="ctr"/>
            <a:r>
              <a:rPr lang="en-US" sz="3200" b="1" i="1" dirty="0" smtClean="0">
                <a:solidFill>
                  <a:srgbClr val="FFFFFF"/>
                </a:solidFill>
              </a:rPr>
              <a:t>Chris Pearson, President</a:t>
            </a:r>
          </a:p>
          <a:p>
            <a:pPr algn="ctr"/>
            <a:r>
              <a:rPr lang="en-US" dirty="0" smtClean="0">
                <a:solidFill>
                  <a:srgbClr val="FFFFFF"/>
                </a:solidFill>
                <a:hlinkClick r:id="rId4"/>
              </a:rPr>
              <a:t>Chris.Pearson@3gamericas.org</a:t>
            </a:r>
            <a:endParaRPr lang="en-US" dirty="0">
              <a:solidFill>
                <a:srgbClr val="FFFFFF"/>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Text Box 4"/>
          <p:cNvSpPr txBox="1">
            <a:spLocks noChangeArrowheads="1"/>
          </p:cNvSpPr>
          <p:nvPr/>
        </p:nvSpPr>
        <p:spPr bwMode="auto">
          <a:xfrm>
            <a:off x="1524000" y="2667000"/>
            <a:ext cx="6477000" cy="830997"/>
          </a:xfrm>
          <a:prstGeom prst="rect">
            <a:avLst/>
          </a:prstGeom>
          <a:noFill/>
          <a:ln w="9525">
            <a:noFill/>
            <a:miter lim="800000"/>
            <a:headEnd/>
            <a:tailEnd/>
          </a:ln>
          <a:effectLst/>
        </p:spPr>
        <p:txBody>
          <a:bodyPr>
            <a:spAutoFit/>
          </a:bodyPr>
          <a:lstStyle/>
          <a:p>
            <a:pPr algn="ctr">
              <a:spcBef>
                <a:spcPct val="50000"/>
              </a:spcBef>
            </a:pPr>
            <a:r>
              <a:rPr lang="en-US" sz="4800" b="1" dirty="0">
                <a:solidFill>
                  <a:srgbClr val="FFFFFF"/>
                </a:solidFill>
              </a:rPr>
              <a:t>Market Update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381000" y="1828800"/>
          <a:ext cx="7010400" cy="4089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486400" y="1219200"/>
            <a:ext cx="2895600" cy="369332"/>
          </a:xfrm>
          <a:prstGeom prst="rect">
            <a:avLst/>
          </a:prstGeom>
          <a:noFill/>
        </p:spPr>
        <p:txBody>
          <a:bodyPr wrap="square" rtlCol="0">
            <a:spAutoFit/>
          </a:bodyPr>
          <a:lstStyle/>
          <a:p>
            <a:pPr algn="ctr"/>
            <a:r>
              <a:rPr lang="en-US" sz="1800" b="1" dirty="0" smtClean="0">
                <a:solidFill>
                  <a:srgbClr val="FFFFFF"/>
                </a:solidFill>
              </a:rPr>
              <a:t>March 2010 Estimates</a:t>
            </a:r>
            <a:endParaRPr lang="en-US" sz="1800" b="1" dirty="0">
              <a:solidFill>
                <a:srgbClr val="FFFFFF"/>
              </a:solidFill>
            </a:endParaRPr>
          </a:p>
        </p:txBody>
      </p:sp>
      <p:sp>
        <p:nvSpPr>
          <p:cNvPr id="6" name="TextBox 5"/>
          <p:cNvSpPr txBox="1"/>
          <p:nvPr/>
        </p:nvSpPr>
        <p:spPr>
          <a:xfrm>
            <a:off x="2286000" y="3048000"/>
            <a:ext cx="1447800" cy="830997"/>
          </a:xfrm>
          <a:prstGeom prst="rect">
            <a:avLst/>
          </a:prstGeom>
          <a:noFill/>
        </p:spPr>
        <p:txBody>
          <a:bodyPr wrap="square" rtlCol="0">
            <a:spAutoFit/>
          </a:bodyPr>
          <a:lstStyle/>
          <a:p>
            <a:pPr algn="ctr"/>
            <a:r>
              <a:rPr lang="en-US" sz="2400" b="1" dirty="0" smtClean="0"/>
              <a:t>GSM</a:t>
            </a:r>
          </a:p>
          <a:p>
            <a:pPr algn="ctr"/>
            <a:r>
              <a:rPr lang="en-US" sz="2400" b="1" dirty="0" smtClean="0"/>
              <a:t>80%</a:t>
            </a:r>
            <a:endParaRPr lang="en-US" sz="2400" b="1" dirty="0"/>
          </a:p>
        </p:txBody>
      </p:sp>
      <p:sp>
        <p:nvSpPr>
          <p:cNvPr id="7" name="TextBox 6"/>
          <p:cNvSpPr txBox="1"/>
          <p:nvPr/>
        </p:nvSpPr>
        <p:spPr>
          <a:xfrm>
            <a:off x="5334000" y="2895600"/>
            <a:ext cx="1524000" cy="646331"/>
          </a:xfrm>
          <a:prstGeom prst="rect">
            <a:avLst/>
          </a:prstGeom>
          <a:noFill/>
        </p:spPr>
        <p:txBody>
          <a:bodyPr wrap="square" rtlCol="0">
            <a:spAutoFit/>
          </a:bodyPr>
          <a:lstStyle/>
          <a:p>
            <a:pPr algn="ctr"/>
            <a:r>
              <a:rPr lang="en-US" sz="1800" b="1" dirty="0" smtClean="0"/>
              <a:t>UMTS-HSPA </a:t>
            </a:r>
          </a:p>
          <a:p>
            <a:pPr algn="ctr"/>
            <a:r>
              <a:rPr lang="en-US" sz="1800" b="1" dirty="0" smtClean="0"/>
              <a:t>10.25%</a:t>
            </a:r>
            <a:endParaRPr lang="en-US" sz="1800" b="1" dirty="0"/>
          </a:p>
        </p:txBody>
      </p:sp>
      <p:sp>
        <p:nvSpPr>
          <p:cNvPr id="9" name="TextBox 8"/>
          <p:cNvSpPr txBox="1"/>
          <p:nvPr/>
        </p:nvSpPr>
        <p:spPr>
          <a:xfrm>
            <a:off x="5486400" y="3581400"/>
            <a:ext cx="1524000" cy="646331"/>
          </a:xfrm>
          <a:prstGeom prst="rect">
            <a:avLst/>
          </a:prstGeom>
          <a:noFill/>
        </p:spPr>
        <p:txBody>
          <a:bodyPr wrap="square" rtlCol="0">
            <a:spAutoFit/>
          </a:bodyPr>
          <a:lstStyle/>
          <a:p>
            <a:pPr algn="ctr"/>
            <a:r>
              <a:rPr lang="en-US" sz="1800" b="1" dirty="0" smtClean="0">
                <a:solidFill>
                  <a:srgbClr val="FFFFFF"/>
                </a:solidFill>
              </a:rPr>
              <a:t>CDMA</a:t>
            </a:r>
          </a:p>
          <a:p>
            <a:pPr algn="ctr"/>
            <a:r>
              <a:rPr lang="en-US" sz="1800" b="1" dirty="0" smtClean="0">
                <a:solidFill>
                  <a:srgbClr val="FFFFFF"/>
                </a:solidFill>
              </a:rPr>
              <a:t>9.68%</a:t>
            </a:r>
            <a:endParaRPr lang="en-US" sz="1800" b="1" dirty="0">
              <a:solidFill>
                <a:srgbClr val="FFFFFF"/>
              </a:solidFill>
            </a:endParaRPr>
          </a:p>
        </p:txBody>
      </p:sp>
      <p:sp>
        <p:nvSpPr>
          <p:cNvPr id="10" name="TextBox 9"/>
          <p:cNvSpPr txBox="1"/>
          <p:nvPr/>
        </p:nvSpPr>
        <p:spPr>
          <a:xfrm>
            <a:off x="5867400" y="5105400"/>
            <a:ext cx="3048000" cy="892552"/>
          </a:xfrm>
          <a:prstGeom prst="rect">
            <a:avLst/>
          </a:prstGeom>
          <a:noFill/>
        </p:spPr>
        <p:txBody>
          <a:bodyPr wrap="square" rtlCol="0">
            <a:spAutoFit/>
          </a:bodyPr>
          <a:lstStyle/>
          <a:p>
            <a:pPr algn="ctr"/>
            <a:r>
              <a:rPr lang="en-US" sz="1400" b="1" dirty="0" smtClean="0"/>
              <a:t>Analog, iDEN, </a:t>
            </a:r>
            <a:r>
              <a:rPr lang="en-US" sz="1400" b="1" dirty="0" err="1" smtClean="0"/>
              <a:t>PDC</a:t>
            </a:r>
            <a:r>
              <a:rPr lang="en-US" sz="1400" b="1" dirty="0" smtClean="0"/>
              <a:t>, TD-</a:t>
            </a:r>
            <a:r>
              <a:rPr lang="en-US" sz="1400" b="1" dirty="0" err="1" smtClean="0"/>
              <a:t>SCDMA</a:t>
            </a:r>
            <a:r>
              <a:rPr lang="en-US" sz="1400" b="1" dirty="0" smtClean="0"/>
              <a:t>, TDMA </a:t>
            </a:r>
          </a:p>
          <a:p>
            <a:pPr algn="ctr"/>
            <a:r>
              <a:rPr lang="en-US" b="1" dirty="0" smtClean="0"/>
              <a:t>0.65%</a:t>
            </a:r>
            <a:endParaRPr lang="en-US" b="1" dirty="0"/>
          </a:p>
        </p:txBody>
      </p:sp>
      <p:sp>
        <p:nvSpPr>
          <p:cNvPr id="12" name="Rounded Rectangle 11"/>
          <p:cNvSpPr/>
          <p:nvPr/>
        </p:nvSpPr>
        <p:spPr>
          <a:xfrm>
            <a:off x="1143000" y="1447800"/>
            <a:ext cx="3810000" cy="1371600"/>
          </a:xfrm>
          <a:prstGeom prst="roundRect">
            <a:avLst/>
          </a:prstGeom>
          <a:solidFill>
            <a:srgbClr val="EDF2F9"/>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GSM-HSPA</a:t>
            </a:r>
          </a:p>
          <a:p>
            <a:pPr algn="ctr"/>
            <a:r>
              <a:rPr lang="en-US" sz="2000" b="1" dirty="0" smtClean="0">
                <a:solidFill>
                  <a:srgbClr val="FF0000"/>
                </a:solidFill>
              </a:rPr>
              <a:t>89.7%</a:t>
            </a:r>
          </a:p>
          <a:p>
            <a:pPr algn="ctr"/>
            <a:r>
              <a:rPr lang="en-US" sz="2000" b="1" dirty="0" smtClean="0">
                <a:solidFill>
                  <a:schemeClr val="tx1"/>
                </a:solidFill>
              </a:rPr>
              <a:t>4.3 billion subscriptions</a:t>
            </a:r>
            <a:endParaRPr lang="en-US" sz="2000" b="1" dirty="0">
              <a:solidFill>
                <a:schemeClr val="tx1"/>
              </a:solidFill>
            </a:endParaRPr>
          </a:p>
        </p:txBody>
      </p:sp>
      <p:sp>
        <p:nvSpPr>
          <p:cNvPr id="13" name="TextBox 12"/>
          <p:cNvSpPr txBox="1"/>
          <p:nvPr/>
        </p:nvSpPr>
        <p:spPr>
          <a:xfrm>
            <a:off x="1905000" y="3962400"/>
            <a:ext cx="2590800" cy="830997"/>
          </a:xfrm>
          <a:prstGeom prst="rect">
            <a:avLst/>
          </a:prstGeom>
          <a:noFill/>
        </p:spPr>
        <p:txBody>
          <a:bodyPr wrap="square" rtlCol="0">
            <a:spAutoFit/>
          </a:bodyPr>
          <a:lstStyle/>
          <a:p>
            <a:pPr algn="ctr"/>
            <a:r>
              <a:rPr lang="en-US" b="1" dirty="0" smtClean="0"/>
              <a:t>3.8 Billion Subscriptions</a:t>
            </a:r>
            <a:endParaRPr lang="en-US" b="1" dirty="0"/>
          </a:p>
        </p:txBody>
      </p:sp>
      <p:sp>
        <p:nvSpPr>
          <p:cNvPr id="14" name="TextBox 13"/>
          <p:cNvSpPr txBox="1"/>
          <p:nvPr/>
        </p:nvSpPr>
        <p:spPr>
          <a:xfrm>
            <a:off x="6858000" y="2667000"/>
            <a:ext cx="1981200" cy="646331"/>
          </a:xfrm>
          <a:prstGeom prst="rect">
            <a:avLst/>
          </a:prstGeom>
          <a:noFill/>
        </p:spPr>
        <p:txBody>
          <a:bodyPr wrap="square" rtlCol="0">
            <a:spAutoFit/>
          </a:bodyPr>
          <a:lstStyle/>
          <a:p>
            <a:r>
              <a:rPr lang="en-US" sz="1800" b="1" dirty="0" smtClean="0"/>
              <a:t>491 Million Subscriptions</a:t>
            </a:r>
            <a:endParaRPr lang="en-US" sz="1800" b="1" dirty="0"/>
          </a:p>
        </p:txBody>
      </p:sp>
      <p:sp>
        <p:nvSpPr>
          <p:cNvPr id="15" name="TextBox 14"/>
          <p:cNvSpPr txBox="1"/>
          <p:nvPr/>
        </p:nvSpPr>
        <p:spPr>
          <a:xfrm>
            <a:off x="6934200" y="4191000"/>
            <a:ext cx="2209800" cy="584775"/>
          </a:xfrm>
          <a:prstGeom prst="rect">
            <a:avLst/>
          </a:prstGeom>
          <a:noFill/>
        </p:spPr>
        <p:txBody>
          <a:bodyPr wrap="square" rtlCol="0">
            <a:spAutoFit/>
          </a:bodyPr>
          <a:lstStyle/>
          <a:p>
            <a:r>
              <a:rPr lang="en-US" sz="1600" b="1" dirty="0" smtClean="0"/>
              <a:t>464 Million Subscriptions</a:t>
            </a:r>
            <a:endParaRPr lang="en-US" sz="1600" b="1" dirty="0"/>
          </a:p>
        </p:txBody>
      </p:sp>
      <p:sp>
        <p:nvSpPr>
          <p:cNvPr id="16" name="TextBox 15"/>
          <p:cNvSpPr txBox="1"/>
          <p:nvPr/>
        </p:nvSpPr>
        <p:spPr>
          <a:xfrm>
            <a:off x="6629400" y="5943600"/>
            <a:ext cx="2133600" cy="523220"/>
          </a:xfrm>
          <a:prstGeom prst="rect">
            <a:avLst/>
          </a:prstGeom>
          <a:noFill/>
        </p:spPr>
        <p:txBody>
          <a:bodyPr wrap="square" rtlCol="0">
            <a:spAutoFit/>
          </a:bodyPr>
          <a:lstStyle/>
          <a:p>
            <a:pPr algn="ctr"/>
            <a:r>
              <a:rPr lang="en-US" sz="1400" b="1" dirty="0" smtClean="0"/>
              <a:t>30 Million Subscriptions</a:t>
            </a:r>
            <a:endParaRPr lang="en-US" sz="1400" b="1" dirty="0"/>
          </a:p>
        </p:txBody>
      </p:sp>
      <p:sp>
        <p:nvSpPr>
          <p:cNvPr id="17" name="TextBox 16"/>
          <p:cNvSpPr txBox="1"/>
          <p:nvPr/>
        </p:nvSpPr>
        <p:spPr>
          <a:xfrm>
            <a:off x="1295400" y="6550223"/>
            <a:ext cx="6781800" cy="307777"/>
          </a:xfrm>
          <a:prstGeom prst="rect">
            <a:avLst/>
          </a:prstGeom>
          <a:noFill/>
        </p:spPr>
        <p:txBody>
          <a:bodyPr wrap="square" rtlCol="0">
            <a:spAutoFit/>
          </a:bodyPr>
          <a:lstStyle/>
          <a:p>
            <a:r>
              <a:rPr lang="en-US" sz="1400" b="1" dirty="0" smtClean="0">
                <a:solidFill>
                  <a:srgbClr val="FFFFFF"/>
                </a:solidFill>
              </a:rPr>
              <a:t>Source: Informa Telecoms &amp; Media, </a:t>
            </a:r>
            <a:r>
              <a:rPr lang="en-US" sz="1400" b="1" dirty="0" err="1" smtClean="0">
                <a:solidFill>
                  <a:srgbClr val="FFFFFF"/>
                </a:solidFill>
              </a:rPr>
              <a:t>WCIS</a:t>
            </a:r>
            <a:r>
              <a:rPr lang="en-US" sz="1400" b="1" dirty="0" smtClean="0">
                <a:solidFill>
                  <a:srgbClr val="FFFFFF"/>
                </a:solidFill>
              </a:rPr>
              <a:t>+, March 2010 Estimates </a:t>
            </a:r>
            <a:endParaRPr lang="en-US" sz="1400" b="1" dirty="0">
              <a:solidFill>
                <a:srgbClr val="FFFFFF"/>
              </a:solidFill>
            </a:endParaRPr>
          </a:p>
        </p:txBody>
      </p:sp>
      <p:sp>
        <p:nvSpPr>
          <p:cNvPr id="18" name="TextBox 17"/>
          <p:cNvSpPr txBox="1"/>
          <p:nvPr/>
        </p:nvSpPr>
        <p:spPr>
          <a:xfrm>
            <a:off x="5029200" y="1905000"/>
            <a:ext cx="3962400" cy="338554"/>
          </a:xfrm>
          <a:prstGeom prst="rect">
            <a:avLst/>
          </a:prstGeom>
          <a:noFill/>
        </p:spPr>
        <p:txBody>
          <a:bodyPr wrap="square" rtlCol="0">
            <a:spAutoFit/>
          </a:bodyPr>
          <a:lstStyle/>
          <a:p>
            <a:r>
              <a:rPr lang="en-US" sz="1600" b="1" dirty="0" smtClean="0">
                <a:solidFill>
                  <a:srgbClr val="FFFFFF"/>
                </a:solidFill>
              </a:rPr>
              <a:t>Total Global Subscriptions = 4.8 Billion </a:t>
            </a:r>
            <a:endParaRPr lang="en-US" sz="1600" b="1" dirty="0">
              <a:solidFill>
                <a:srgbClr val="FFFFFF"/>
              </a:solidFill>
            </a:endParaRPr>
          </a:p>
        </p:txBody>
      </p:sp>
      <p:sp>
        <p:nvSpPr>
          <p:cNvPr id="19" name="TextBox 18"/>
          <p:cNvSpPr txBox="1"/>
          <p:nvPr/>
        </p:nvSpPr>
        <p:spPr>
          <a:xfrm>
            <a:off x="1524000" y="304800"/>
            <a:ext cx="5867400" cy="584775"/>
          </a:xfrm>
          <a:prstGeom prst="rect">
            <a:avLst/>
          </a:prstGeom>
          <a:noFill/>
        </p:spPr>
        <p:txBody>
          <a:bodyPr wrap="square" rtlCol="0">
            <a:spAutoFit/>
          </a:bodyPr>
          <a:lstStyle/>
          <a:p>
            <a:r>
              <a:rPr lang="en-US" sz="3200" b="1" dirty="0" smtClean="0">
                <a:solidFill>
                  <a:srgbClr val="FFFFFF"/>
                </a:solidFill>
              </a:rPr>
              <a:t>Global Mobile Market Shares</a:t>
            </a:r>
            <a:endParaRPr lang="en-US" sz="3200" b="1" dirty="0">
              <a:solidFill>
                <a:srgbClr val="FFFFFF"/>
              </a:solidFill>
            </a:endParaRPr>
          </a:p>
        </p:txBody>
      </p:sp>
      <p:pic>
        <p:nvPicPr>
          <p:cNvPr id="20" name="Picture 19" descr="3G_sm jpg forma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0" y="6248400"/>
            <a:ext cx="838200" cy="419100"/>
          </a:xfrm>
          <a:prstGeom prst="rect">
            <a:avLst/>
          </a:prstGeom>
        </p:spPr>
      </p:pic>
      <p:sp>
        <p:nvSpPr>
          <p:cNvPr id="22" name="TextBox 21"/>
          <p:cNvSpPr txBox="1"/>
          <p:nvPr/>
        </p:nvSpPr>
        <p:spPr>
          <a:xfrm>
            <a:off x="0" y="6629400"/>
            <a:ext cx="1295400" cy="215444"/>
          </a:xfrm>
          <a:prstGeom prst="rect">
            <a:avLst/>
          </a:prstGeom>
          <a:noFill/>
        </p:spPr>
        <p:txBody>
          <a:bodyPr wrap="square" rtlCol="0">
            <a:spAutoFit/>
          </a:bodyPr>
          <a:lstStyle/>
          <a:p>
            <a:pPr algn="r"/>
            <a:r>
              <a:rPr lang="en-US" sz="800" b="1" dirty="0" smtClean="0">
                <a:solidFill>
                  <a:srgbClr val="002060"/>
                </a:solidFill>
              </a:rPr>
              <a:t>www.3gamericas.org</a:t>
            </a:r>
            <a:endParaRPr lang="en-US" sz="800" b="1" dirty="0">
              <a:solidFill>
                <a:srgbClr val="002060"/>
              </a:solidFill>
            </a:endParaRPr>
          </a:p>
        </p:txBody>
      </p:sp>
      <p:sp>
        <p:nvSpPr>
          <p:cNvPr id="21" name="TextBox 20"/>
          <p:cNvSpPr txBox="1"/>
          <p:nvPr/>
        </p:nvSpPr>
        <p:spPr>
          <a:xfrm>
            <a:off x="7848600" y="0"/>
            <a:ext cx="1295400" cy="261610"/>
          </a:xfrm>
          <a:prstGeom prst="rect">
            <a:avLst/>
          </a:prstGeom>
          <a:noFill/>
        </p:spPr>
        <p:txBody>
          <a:bodyPr wrap="square" rtlCol="0">
            <a:spAutoFit/>
          </a:bodyPr>
          <a:lstStyle/>
          <a:p>
            <a:pPr algn="r"/>
            <a:r>
              <a:rPr lang="en-US" sz="1100" b="1" dirty="0" smtClean="0"/>
              <a:t>Market Update</a:t>
            </a:r>
            <a:endParaRPr lang="en-US" sz="11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06559"/>
            <a:ext cx="7924800" cy="555442"/>
          </a:xfrm>
        </p:spPr>
        <p:txBody>
          <a:bodyPr/>
          <a:lstStyle/>
          <a:p>
            <a:r>
              <a:rPr lang="en-US" sz="2800" b="1" dirty="0" smtClean="0"/>
              <a:t>Mobile Market Shares–March 2010 Estimates </a:t>
            </a:r>
            <a:endParaRPr lang="en-US" sz="2800" b="1" dirty="0"/>
          </a:p>
        </p:txBody>
      </p:sp>
      <p:graphicFrame>
        <p:nvGraphicFramePr>
          <p:cNvPr id="4" name="Chart 3"/>
          <p:cNvGraphicFramePr/>
          <p:nvPr/>
        </p:nvGraphicFramePr>
        <p:xfrm>
          <a:off x="1524000" y="3962400"/>
          <a:ext cx="2514600" cy="2336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nvGraphicFramePr>
        <p:xfrm>
          <a:off x="5363496" y="3873910"/>
          <a:ext cx="3048000" cy="2260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nvGraphicFramePr>
        <p:xfrm>
          <a:off x="3048000" y="762000"/>
          <a:ext cx="3429000" cy="271780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81000" y="3886200"/>
            <a:ext cx="1981200" cy="369332"/>
          </a:xfrm>
          <a:prstGeom prst="rect">
            <a:avLst/>
          </a:prstGeom>
          <a:solidFill>
            <a:srgbClr val="FFFFFF"/>
          </a:solidFill>
          <a:ln>
            <a:solidFill>
              <a:schemeClr val="tx1"/>
            </a:solidFill>
          </a:ln>
        </p:spPr>
        <p:txBody>
          <a:bodyPr wrap="square" rtlCol="0">
            <a:spAutoFit/>
          </a:bodyPr>
          <a:lstStyle/>
          <a:p>
            <a:pPr algn="ctr"/>
            <a:r>
              <a:rPr lang="en-US" sz="1800" b="1" dirty="0" smtClean="0">
                <a:solidFill>
                  <a:srgbClr val="FF0000"/>
                </a:solidFill>
              </a:rPr>
              <a:t>US/Canada</a:t>
            </a:r>
            <a:endParaRPr lang="en-US" sz="1800" b="1" dirty="0">
              <a:solidFill>
                <a:srgbClr val="FF0000"/>
              </a:solidFill>
            </a:endParaRPr>
          </a:p>
        </p:txBody>
      </p:sp>
      <p:sp>
        <p:nvSpPr>
          <p:cNvPr id="8" name="TextBox 7"/>
          <p:cNvSpPr txBox="1"/>
          <p:nvPr/>
        </p:nvSpPr>
        <p:spPr>
          <a:xfrm>
            <a:off x="6629400" y="3962400"/>
            <a:ext cx="1981200" cy="369332"/>
          </a:xfrm>
          <a:prstGeom prst="rect">
            <a:avLst/>
          </a:prstGeom>
          <a:solidFill>
            <a:srgbClr val="FFFFFF"/>
          </a:solidFill>
          <a:ln>
            <a:solidFill>
              <a:schemeClr val="tx1"/>
            </a:solidFill>
          </a:ln>
        </p:spPr>
        <p:txBody>
          <a:bodyPr wrap="square" rtlCol="0">
            <a:spAutoFit/>
          </a:bodyPr>
          <a:lstStyle/>
          <a:p>
            <a:pPr algn="ctr"/>
            <a:r>
              <a:rPr lang="en-US" sz="1800" b="1" dirty="0" smtClean="0">
                <a:solidFill>
                  <a:srgbClr val="FF0000"/>
                </a:solidFill>
              </a:rPr>
              <a:t>Latin America</a:t>
            </a:r>
            <a:endParaRPr lang="en-US" sz="1800" b="1" dirty="0">
              <a:solidFill>
                <a:srgbClr val="FF0000"/>
              </a:solidFill>
            </a:endParaRPr>
          </a:p>
        </p:txBody>
      </p:sp>
      <p:sp>
        <p:nvSpPr>
          <p:cNvPr id="9" name="TextBox 8"/>
          <p:cNvSpPr txBox="1"/>
          <p:nvPr/>
        </p:nvSpPr>
        <p:spPr>
          <a:xfrm>
            <a:off x="4724400" y="838200"/>
            <a:ext cx="1981200" cy="646331"/>
          </a:xfrm>
          <a:prstGeom prst="rect">
            <a:avLst/>
          </a:prstGeom>
          <a:solidFill>
            <a:srgbClr val="FFFFFF"/>
          </a:solidFill>
          <a:ln>
            <a:solidFill>
              <a:schemeClr val="tx1"/>
            </a:solidFill>
          </a:ln>
        </p:spPr>
        <p:txBody>
          <a:bodyPr wrap="square" rtlCol="0">
            <a:spAutoFit/>
          </a:bodyPr>
          <a:lstStyle/>
          <a:p>
            <a:pPr algn="ctr"/>
            <a:r>
              <a:rPr lang="en-US" sz="1800" b="1" dirty="0" smtClean="0">
                <a:solidFill>
                  <a:srgbClr val="FF0000"/>
                </a:solidFill>
              </a:rPr>
              <a:t>Western Hemisphere</a:t>
            </a:r>
            <a:endParaRPr lang="en-US" sz="1800" b="1" dirty="0">
              <a:solidFill>
                <a:srgbClr val="FF0000"/>
              </a:solidFill>
            </a:endParaRPr>
          </a:p>
        </p:txBody>
      </p:sp>
      <p:sp>
        <p:nvSpPr>
          <p:cNvPr id="10" name="TextBox 9"/>
          <p:cNvSpPr txBox="1"/>
          <p:nvPr/>
        </p:nvSpPr>
        <p:spPr>
          <a:xfrm>
            <a:off x="5791200" y="5943600"/>
            <a:ext cx="762000" cy="738664"/>
          </a:xfrm>
          <a:prstGeom prst="rect">
            <a:avLst/>
          </a:prstGeom>
          <a:noFill/>
        </p:spPr>
        <p:txBody>
          <a:bodyPr wrap="square" rtlCol="0">
            <a:spAutoFit/>
          </a:bodyPr>
          <a:lstStyle/>
          <a:p>
            <a:pPr algn="ctr"/>
            <a:r>
              <a:rPr lang="en-US" sz="1400" b="1" dirty="0" smtClean="0"/>
              <a:t>GSM</a:t>
            </a:r>
          </a:p>
          <a:p>
            <a:pPr algn="ctr"/>
            <a:r>
              <a:rPr lang="en-US" sz="1400" b="1" dirty="0" smtClean="0"/>
              <a:t>UMTS</a:t>
            </a:r>
          </a:p>
          <a:p>
            <a:pPr algn="ctr"/>
            <a:r>
              <a:rPr lang="en-US" sz="1400" b="1" dirty="0" smtClean="0"/>
              <a:t>HSPA</a:t>
            </a:r>
            <a:endParaRPr lang="en-US" sz="1400" b="1" dirty="0"/>
          </a:p>
        </p:txBody>
      </p:sp>
      <p:sp>
        <p:nvSpPr>
          <p:cNvPr id="11" name="TextBox 10"/>
          <p:cNvSpPr txBox="1"/>
          <p:nvPr/>
        </p:nvSpPr>
        <p:spPr>
          <a:xfrm>
            <a:off x="1649360" y="6023472"/>
            <a:ext cx="762000" cy="738664"/>
          </a:xfrm>
          <a:prstGeom prst="rect">
            <a:avLst/>
          </a:prstGeom>
          <a:noFill/>
        </p:spPr>
        <p:txBody>
          <a:bodyPr wrap="square" rtlCol="0">
            <a:spAutoFit/>
          </a:bodyPr>
          <a:lstStyle/>
          <a:p>
            <a:pPr algn="ctr"/>
            <a:r>
              <a:rPr lang="en-US" sz="1400" b="1" dirty="0" smtClean="0"/>
              <a:t>GSM</a:t>
            </a:r>
          </a:p>
          <a:p>
            <a:pPr algn="ctr"/>
            <a:r>
              <a:rPr lang="en-US" sz="1400" b="1" dirty="0" smtClean="0"/>
              <a:t>UMTS</a:t>
            </a:r>
          </a:p>
          <a:p>
            <a:pPr algn="ctr"/>
            <a:r>
              <a:rPr lang="en-US" sz="1400" b="1" dirty="0" smtClean="0"/>
              <a:t>HSPA</a:t>
            </a:r>
            <a:endParaRPr lang="en-US" sz="1400" b="1" dirty="0"/>
          </a:p>
        </p:txBody>
      </p:sp>
      <p:sp>
        <p:nvSpPr>
          <p:cNvPr id="12" name="TextBox 11"/>
          <p:cNvSpPr txBox="1"/>
          <p:nvPr/>
        </p:nvSpPr>
        <p:spPr>
          <a:xfrm>
            <a:off x="1644448" y="6019800"/>
            <a:ext cx="762000" cy="738664"/>
          </a:xfrm>
          <a:prstGeom prst="rect">
            <a:avLst/>
          </a:prstGeom>
          <a:noFill/>
        </p:spPr>
        <p:txBody>
          <a:bodyPr wrap="square" rtlCol="0">
            <a:spAutoFit/>
          </a:bodyPr>
          <a:lstStyle/>
          <a:p>
            <a:pPr algn="ctr"/>
            <a:r>
              <a:rPr lang="en-US" sz="1400" b="1" dirty="0" smtClean="0"/>
              <a:t>GSM</a:t>
            </a:r>
          </a:p>
          <a:p>
            <a:pPr algn="ctr"/>
            <a:r>
              <a:rPr lang="en-US" sz="1400" b="1" dirty="0" smtClean="0"/>
              <a:t>UMTS</a:t>
            </a:r>
          </a:p>
          <a:p>
            <a:pPr algn="ctr"/>
            <a:r>
              <a:rPr lang="en-US" sz="1400" b="1" dirty="0" smtClean="0"/>
              <a:t>HSPA</a:t>
            </a:r>
            <a:endParaRPr lang="en-US" sz="1400" b="1" dirty="0"/>
          </a:p>
        </p:txBody>
      </p:sp>
      <p:sp>
        <p:nvSpPr>
          <p:cNvPr id="13" name="TextBox 12"/>
          <p:cNvSpPr txBox="1"/>
          <p:nvPr/>
        </p:nvSpPr>
        <p:spPr>
          <a:xfrm>
            <a:off x="2372032" y="6066504"/>
            <a:ext cx="762000" cy="307777"/>
          </a:xfrm>
          <a:prstGeom prst="rect">
            <a:avLst/>
          </a:prstGeom>
          <a:noFill/>
        </p:spPr>
        <p:txBody>
          <a:bodyPr wrap="square" rtlCol="0">
            <a:spAutoFit/>
          </a:bodyPr>
          <a:lstStyle/>
          <a:p>
            <a:pPr algn="ctr"/>
            <a:r>
              <a:rPr lang="en-US" sz="1400" b="1" dirty="0" smtClean="0"/>
              <a:t>CDMA</a:t>
            </a:r>
            <a:endParaRPr lang="en-US" sz="1400" b="1" dirty="0"/>
          </a:p>
        </p:txBody>
      </p:sp>
      <p:sp>
        <p:nvSpPr>
          <p:cNvPr id="14" name="TextBox 13"/>
          <p:cNvSpPr txBox="1"/>
          <p:nvPr/>
        </p:nvSpPr>
        <p:spPr>
          <a:xfrm>
            <a:off x="6629400" y="6019800"/>
            <a:ext cx="762000" cy="307777"/>
          </a:xfrm>
          <a:prstGeom prst="rect">
            <a:avLst/>
          </a:prstGeom>
          <a:noFill/>
        </p:spPr>
        <p:txBody>
          <a:bodyPr wrap="square" rtlCol="0">
            <a:spAutoFit/>
          </a:bodyPr>
          <a:lstStyle/>
          <a:p>
            <a:pPr algn="ctr"/>
            <a:r>
              <a:rPr lang="en-US" sz="1400" b="1" dirty="0" smtClean="0"/>
              <a:t>CDMA</a:t>
            </a:r>
            <a:endParaRPr lang="en-US" sz="1400" b="1" dirty="0"/>
          </a:p>
        </p:txBody>
      </p:sp>
      <p:sp>
        <p:nvSpPr>
          <p:cNvPr id="15" name="TextBox 14"/>
          <p:cNvSpPr txBox="1"/>
          <p:nvPr/>
        </p:nvSpPr>
        <p:spPr>
          <a:xfrm>
            <a:off x="4572000" y="3276600"/>
            <a:ext cx="762000" cy="523220"/>
          </a:xfrm>
          <a:prstGeom prst="rect">
            <a:avLst/>
          </a:prstGeom>
          <a:noFill/>
        </p:spPr>
        <p:txBody>
          <a:bodyPr wrap="square" rtlCol="0">
            <a:spAutoFit/>
          </a:bodyPr>
          <a:lstStyle/>
          <a:p>
            <a:pPr algn="ctr"/>
            <a:r>
              <a:rPr lang="en-US" sz="1400" b="1" dirty="0" smtClean="0"/>
              <a:t>CDMA</a:t>
            </a:r>
          </a:p>
          <a:p>
            <a:pPr algn="ctr"/>
            <a:endParaRPr lang="en-US" sz="1400" b="1" dirty="0"/>
          </a:p>
        </p:txBody>
      </p:sp>
      <p:sp>
        <p:nvSpPr>
          <p:cNvPr id="16" name="TextBox 15"/>
          <p:cNvSpPr txBox="1"/>
          <p:nvPr/>
        </p:nvSpPr>
        <p:spPr>
          <a:xfrm>
            <a:off x="3124200" y="6096000"/>
            <a:ext cx="762000" cy="523220"/>
          </a:xfrm>
          <a:prstGeom prst="rect">
            <a:avLst/>
          </a:prstGeom>
          <a:noFill/>
        </p:spPr>
        <p:txBody>
          <a:bodyPr wrap="square" rtlCol="0">
            <a:spAutoFit/>
          </a:bodyPr>
          <a:lstStyle/>
          <a:p>
            <a:pPr algn="ctr"/>
            <a:r>
              <a:rPr lang="en-US" sz="1400" b="1" dirty="0" smtClean="0"/>
              <a:t>iDEN</a:t>
            </a:r>
          </a:p>
          <a:p>
            <a:pPr algn="ctr"/>
            <a:r>
              <a:rPr lang="en-US" sz="1400" b="1" dirty="0" smtClean="0"/>
              <a:t>TDMA</a:t>
            </a:r>
            <a:endParaRPr lang="en-US" sz="1400" b="1" dirty="0"/>
          </a:p>
        </p:txBody>
      </p:sp>
      <p:sp>
        <p:nvSpPr>
          <p:cNvPr id="17" name="TextBox 16"/>
          <p:cNvSpPr txBox="1"/>
          <p:nvPr/>
        </p:nvSpPr>
        <p:spPr>
          <a:xfrm>
            <a:off x="7543800" y="6019800"/>
            <a:ext cx="762000" cy="523220"/>
          </a:xfrm>
          <a:prstGeom prst="rect">
            <a:avLst/>
          </a:prstGeom>
          <a:noFill/>
        </p:spPr>
        <p:txBody>
          <a:bodyPr wrap="square" rtlCol="0">
            <a:spAutoFit/>
          </a:bodyPr>
          <a:lstStyle/>
          <a:p>
            <a:pPr algn="ctr"/>
            <a:r>
              <a:rPr lang="en-US" sz="1400" b="1" dirty="0" smtClean="0"/>
              <a:t>iDEN</a:t>
            </a:r>
          </a:p>
          <a:p>
            <a:pPr algn="ctr"/>
            <a:r>
              <a:rPr lang="en-US" sz="1400" b="1" dirty="0" smtClean="0"/>
              <a:t>TDMA</a:t>
            </a:r>
            <a:endParaRPr lang="en-US" sz="1400" b="1" dirty="0"/>
          </a:p>
        </p:txBody>
      </p:sp>
      <p:sp>
        <p:nvSpPr>
          <p:cNvPr id="18" name="TextBox 17"/>
          <p:cNvSpPr txBox="1"/>
          <p:nvPr/>
        </p:nvSpPr>
        <p:spPr>
          <a:xfrm>
            <a:off x="5486400" y="3276600"/>
            <a:ext cx="762000" cy="523220"/>
          </a:xfrm>
          <a:prstGeom prst="rect">
            <a:avLst/>
          </a:prstGeom>
          <a:noFill/>
        </p:spPr>
        <p:txBody>
          <a:bodyPr wrap="square" rtlCol="0">
            <a:spAutoFit/>
          </a:bodyPr>
          <a:lstStyle/>
          <a:p>
            <a:pPr algn="ctr"/>
            <a:r>
              <a:rPr lang="en-US" sz="1400" b="1" dirty="0" smtClean="0"/>
              <a:t>iDEN</a:t>
            </a:r>
          </a:p>
          <a:p>
            <a:pPr algn="ctr"/>
            <a:r>
              <a:rPr lang="en-US" sz="1400" b="1" dirty="0" smtClean="0"/>
              <a:t>TDMA</a:t>
            </a:r>
            <a:endParaRPr lang="en-US" sz="1400" b="1" dirty="0"/>
          </a:p>
        </p:txBody>
      </p:sp>
      <p:sp>
        <p:nvSpPr>
          <p:cNvPr id="19" name="TextBox 18"/>
          <p:cNvSpPr txBox="1"/>
          <p:nvPr/>
        </p:nvSpPr>
        <p:spPr>
          <a:xfrm>
            <a:off x="3581400" y="3276600"/>
            <a:ext cx="762000" cy="738664"/>
          </a:xfrm>
          <a:prstGeom prst="rect">
            <a:avLst/>
          </a:prstGeom>
          <a:noFill/>
        </p:spPr>
        <p:txBody>
          <a:bodyPr wrap="square" rtlCol="0">
            <a:spAutoFit/>
          </a:bodyPr>
          <a:lstStyle/>
          <a:p>
            <a:pPr algn="ctr"/>
            <a:r>
              <a:rPr lang="en-US" sz="1400" b="1" dirty="0" smtClean="0"/>
              <a:t>GSM</a:t>
            </a:r>
          </a:p>
          <a:p>
            <a:pPr algn="ctr"/>
            <a:r>
              <a:rPr lang="en-US" sz="1400" b="1" dirty="0" smtClean="0"/>
              <a:t>UMTS</a:t>
            </a:r>
          </a:p>
          <a:p>
            <a:pPr algn="ctr"/>
            <a:r>
              <a:rPr lang="en-US" sz="1400" b="1" dirty="0" smtClean="0"/>
              <a:t>HSPA</a:t>
            </a:r>
            <a:endParaRPr lang="en-US" sz="1400" b="1" dirty="0"/>
          </a:p>
        </p:txBody>
      </p:sp>
      <p:sp>
        <p:nvSpPr>
          <p:cNvPr id="20" name="TextBox 19"/>
          <p:cNvSpPr txBox="1"/>
          <p:nvPr/>
        </p:nvSpPr>
        <p:spPr>
          <a:xfrm>
            <a:off x="2362200" y="6581001"/>
            <a:ext cx="5181600" cy="276999"/>
          </a:xfrm>
          <a:prstGeom prst="rect">
            <a:avLst/>
          </a:prstGeom>
          <a:noFill/>
        </p:spPr>
        <p:txBody>
          <a:bodyPr wrap="square" rtlCol="0">
            <a:spAutoFit/>
          </a:bodyPr>
          <a:lstStyle/>
          <a:p>
            <a:r>
              <a:rPr lang="en-US" sz="1200" b="1" dirty="0" smtClean="0">
                <a:solidFill>
                  <a:srgbClr val="FFFFFF"/>
                </a:solidFill>
              </a:rPr>
              <a:t>Source: Informa Telecoms &amp; Media, </a:t>
            </a:r>
            <a:r>
              <a:rPr lang="en-US" sz="1200" b="1" dirty="0" err="1" smtClean="0">
                <a:solidFill>
                  <a:srgbClr val="FFFFFF"/>
                </a:solidFill>
              </a:rPr>
              <a:t>WCIS</a:t>
            </a:r>
            <a:r>
              <a:rPr lang="en-US" sz="1200" b="1" dirty="0" smtClean="0">
                <a:solidFill>
                  <a:srgbClr val="FFFFFF"/>
                </a:solidFill>
              </a:rPr>
              <a:t>+, March 2010 Estimates</a:t>
            </a:r>
            <a:endParaRPr lang="en-US" sz="1200" b="1" dirty="0">
              <a:solidFill>
                <a:srgbClr val="FFFFFF"/>
              </a:solidFill>
            </a:endParaRPr>
          </a:p>
        </p:txBody>
      </p:sp>
      <p:sp>
        <p:nvSpPr>
          <p:cNvPr id="21" name="TextBox 20"/>
          <p:cNvSpPr txBox="1"/>
          <p:nvPr/>
        </p:nvSpPr>
        <p:spPr>
          <a:xfrm>
            <a:off x="2465440" y="4331112"/>
            <a:ext cx="762000" cy="400110"/>
          </a:xfrm>
          <a:prstGeom prst="rect">
            <a:avLst/>
          </a:prstGeom>
          <a:noFill/>
        </p:spPr>
        <p:txBody>
          <a:bodyPr wrap="square" rtlCol="0">
            <a:spAutoFit/>
          </a:bodyPr>
          <a:lstStyle/>
          <a:p>
            <a:r>
              <a:rPr lang="en-US" sz="2000" b="1" dirty="0" smtClean="0">
                <a:solidFill>
                  <a:srgbClr val="FFFFFF"/>
                </a:solidFill>
              </a:rPr>
              <a:t>53%</a:t>
            </a:r>
            <a:endParaRPr lang="en-US" sz="2000" b="1" dirty="0">
              <a:solidFill>
                <a:srgbClr val="FFFFFF"/>
              </a:solidFill>
            </a:endParaRPr>
          </a:p>
        </p:txBody>
      </p:sp>
      <p:sp>
        <p:nvSpPr>
          <p:cNvPr id="22" name="TextBox 21"/>
          <p:cNvSpPr txBox="1"/>
          <p:nvPr/>
        </p:nvSpPr>
        <p:spPr>
          <a:xfrm>
            <a:off x="1723104" y="4618704"/>
            <a:ext cx="762000" cy="400110"/>
          </a:xfrm>
          <a:prstGeom prst="rect">
            <a:avLst/>
          </a:prstGeom>
          <a:noFill/>
        </p:spPr>
        <p:txBody>
          <a:bodyPr wrap="square" rtlCol="0">
            <a:spAutoFit/>
          </a:bodyPr>
          <a:lstStyle/>
          <a:p>
            <a:r>
              <a:rPr lang="en-US" sz="2000" b="1" dirty="0" smtClean="0"/>
              <a:t>43%</a:t>
            </a:r>
            <a:endParaRPr lang="en-US" sz="2000" b="1" dirty="0"/>
          </a:p>
        </p:txBody>
      </p:sp>
      <p:sp>
        <p:nvSpPr>
          <p:cNvPr id="23" name="TextBox 22"/>
          <p:cNvSpPr txBox="1"/>
          <p:nvPr/>
        </p:nvSpPr>
        <p:spPr>
          <a:xfrm>
            <a:off x="3276600" y="5562600"/>
            <a:ext cx="762000" cy="400110"/>
          </a:xfrm>
          <a:prstGeom prst="rect">
            <a:avLst/>
          </a:prstGeom>
          <a:noFill/>
        </p:spPr>
        <p:txBody>
          <a:bodyPr wrap="square" rtlCol="0">
            <a:spAutoFit/>
          </a:bodyPr>
          <a:lstStyle/>
          <a:p>
            <a:r>
              <a:rPr lang="en-US" sz="2000" b="1" dirty="0" smtClean="0"/>
              <a:t>4%</a:t>
            </a:r>
            <a:endParaRPr lang="en-US" sz="2000" b="1" dirty="0"/>
          </a:p>
        </p:txBody>
      </p:sp>
      <p:sp>
        <p:nvSpPr>
          <p:cNvPr id="24" name="TextBox 23"/>
          <p:cNvSpPr txBox="1"/>
          <p:nvPr/>
        </p:nvSpPr>
        <p:spPr>
          <a:xfrm>
            <a:off x="5791200" y="4419600"/>
            <a:ext cx="762000" cy="400110"/>
          </a:xfrm>
          <a:prstGeom prst="rect">
            <a:avLst/>
          </a:prstGeom>
          <a:noFill/>
        </p:spPr>
        <p:txBody>
          <a:bodyPr wrap="square" rtlCol="0">
            <a:spAutoFit/>
          </a:bodyPr>
          <a:lstStyle/>
          <a:p>
            <a:r>
              <a:rPr lang="en-US" sz="2000" b="1" dirty="0" smtClean="0"/>
              <a:t>92%</a:t>
            </a:r>
            <a:endParaRPr lang="en-US" sz="2000" b="1" dirty="0"/>
          </a:p>
        </p:txBody>
      </p:sp>
      <p:sp>
        <p:nvSpPr>
          <p:cNvPr id="25" name="TextBox 24"/>
          <p:cNvSpPr txBox="1"/>
          <p:nvPr/>
        </p:nvSpPr>
        <p:spPr>
          <a:xfrm>
            <a:off x="6747384" y="5486400"/>
            <a:ext cx="762000" cy="400110"/>
          </a:xfrm>
          <a:prstGeom prst="rect">
            <a:avLst/>
          </a:prstGeom>
          <a:noFill/>
        </p:spPr>
        <p:txBody>
          <a:bodyPr wrap="square" rtlCol="0">
            <a:spAutoFit/>
          </a:bodyPr>
          <a:lstStyle/>
          <a:p>
            <a:r>
              <a:rPr lang="en-US" sz="2000" b="1" dirty="0" smtClean="0"/>
              <a:t>6%</a:t>
            </a:r>
            <a:endParaRPr lang="en-US" sz="2000" b="1" dirty="0"/>
          </a:p>
        </p:txBody>
      </p:sp>
      <p:sp>
        <p:nvSpPr>
          <p:cNvPr id="26" name="TextBox 25"/>
          <p:cNvSpPr txBox="1"/>
          <p:nvPr/>
        </p:nvSpPr>
        <p:spPr>
          <a:xfrm>
            <a:off x="7602792" y="5619136"/>
            <a:ext cx="762000" cy="400110"/>
          </a:xfrm>
          <a:prstGeom prst="rect">
            <a:avLst/>
          </a:prstGeom>
          <a:noFill/>
        </p:spPr>
        <p:txBody>
          <a:bodyPr wrap="square" rtlCol="0">
            <a:spAutoFit/>
          </a:bodyPr>
          <a:lstStyle/>
          <a:p>
            <a:r>
              <a:rPr lang="en-US" sz="2000" b="1" dirty="0" smtClean="0"/>
              <a:t>2%</a:t>
            </a:r>
            <a:endParaRPr lang="en-US" sz="2000" b="1" dirty="0"/>
          </a:p>
        </p:txBody>
      </p:sp>
      <p:sp>
        <p:nvSpPr>
          <p:cNvPr id="27" name="TextBox 26"/>
          <p:cNvSpPr txBox="1"/>
          <p:nvPr/>
        </p:nvSpPr>
        <p:spPr>
          <a:xfrm>
            <a:off x="3684640" y="1236408"/>
            <a:ext cx="762000" cy="400110"/>
          </a:xfrm>
          <a:prstGeom prst="rect">
            <a:avLst/>
          </a:prstGeom>
          <a:noFill/>
        </p:spPr>
        <p:txBody>
          <a:bodyPr wrap="square" rtlCol="0">
            <a:spAutoFit/>
          </a:bodyPr>
          <a:lstStyle/>
          <a:p>
            <a:r>
              <a:rPr lang="en-US" sz="2000" b="1" dirty="0" smtClean="0"/>
              <a:t>73%</a:t>
            </a:r>
            <a:endParaRPr lang="en-US" sz="2000" b="1" dirty="0"/>
          </a:p>
        </p:txBody>
      </p:sp>
      <p:sp>
        <p:nvSpPr>
          <p:cNvPr id="28" name="TextBox 27"/>
          <p:cNvSpPr txBox="1"/>
          <p:nvPr/>
        </p:nvSpPr>
        <p:spPr>
          <a:xfrm>
            <a:off x="4572000" y="2667000"/>
            <a:ext cx="762000" cy="400110"/>
          </a:xfrm>
          <a:prstGeom prst="rect">
            <a:avLst/>
          </a:prstGeom>
          <a:noFill/>
        </p:spPr>
        <p:txBody>
          <a:bodyPr wrap="square" rtlCol="0">
            <a:spAutoFit/>
          </a:bodyPr>
          <a:lstStyle/>
          <a:p>
            <a:r>
              <a:rPr lang="en-US" sz="2000" b="1" dirty="0" smtClean="0">
                <a:solidFill>
                  <a:srgbClr val="FFFFFF"/>
                </a:solidFill>
              </a:rPr>
              <a:t>24%</a:t>
            </a:r>
            <a:endParaRPr lang="en-US" sz="2000" b="1" dirty="0">
              <a:solidFill>
                <a:srgbClr val="FFFFFF"/>
              </a:solidFill>
            </a:endParaRPr>
          </a:p>
        </p:txBody>
      </p:sp>
      <p:sp>
        <p:nvSpPr>
          <p:cNvPr id="29" name="TextBox 28"/>
          <p:cNvSpPr txBox="1"/>
          <p:nvPr/>
        </p:nvSpPr>
        <p:spPr>
          <a:xfrm>
            <a:off x="5624048" y="2848896"/>
            <a:ext cx="762000" cy="400110"/>
          </a:xfrm>
          <a:prstGeom prst="rect">
            <a:avLst/>
          </a:prstGeom>
          <a:noFill/>
        </p:spPr>
        <p:txBody>
          <a:bodyPr wrap="square" rtlCol="0">
            <a:spAutoFit/>
          </a:bodyPr>
          <a:lstStyle/>
          <a:p>
            <a:r>
              <a:rPr lang="en-US" sz="2000" b="1" dirty="0" smtClean="0"/>
              <a:t>3%</a:t>
            </a:r>
            <a:endParaRPr lang="en-US" sz="2000" b="1" dirty="0"/>
          </a:p>
        </p:txBody>
      </p:sp>
      <p:sp>
        <p:nvSpPr>
          <p:cNvPr id="30" name="TextBox 29"/>
          <p:cNvSpPr txBox="1"/>
          <p:nvPr/>
        </p:nvSpPr>
        <p:spPr>
          <a:xfrm>
            <a:off x="381000" y="4267200"/>
            <a:ext cx="1295400" cy="707886"/>
          </a:xfrm>
          <a:prstGeom prst="rect">
            <a:avLst/>
          </a:prstGeom>
          <a:solidFill>
            <a:srgbClr val="E7FFE7"/>
          </a:solidFill>
          <a:ln>
            <a:solidFill>
              <a:schemeClr val="tx1"/>
            </a:solidFill>
          </a:ln>
        </p:spPr>
        <p:txBody>
          <a:bodyPr wrap="square" rtlCol="0">
            <a:spAutoFit/>
          </a:bodyPr>
          <a:lstStyle/>
          <a:p>
            <a:pPr algn="ctr"/>
            <a:r>
              <a:rPr lang="en-US" sz="1600" b="1" dirty="0" smtClean="0"/>
              <a:t>317 Million </a:t>
            </a:r>
            <a:r>
              <a:rPr lang="en-US" sz="1200" b="1" dirty="0" smtClean="0"/>
              <a:t>Total Subscriptions</a:t>
            </a:r>
            <a:endParaRPr lang="en-US" sz="1200" b="1" dirty="0"/>
          </a:p>
        </p:txBody>
      </p:sp>
      <p:sp>
        <p:nvSpPr>
          <p:cNvPr id="31" name="TextBox 30"/>
          <p:cNvSpPr txBox="1"/>
          <p:nvPr/>
        </p:nvSpPr>
        <p:spPr>
          <a:xfrm>
            <a:off x="6629400" y="4343400"/>
            <a:ext cx="1981200" cy="523220"/>
          </a:xfrm>
          <a:prstGeom prst="rect">
            <a:avLst/>
          </a:prstGeom>
          <a:solidFill>
            <a:srgbClr val="E7FFE7"/>
          </a:solidFill>
          <a:ln>
            <a:solidFill>
              <a:schemeClr val="tx1"/>
            </a:solidFill>
          </a:ln>
        </p:spPr>
        <p:txBody>
          <a:bodyPr wrap="square" rtlCol="0">
            <a:spAutoFit/>
          </a:bodyPr>
          <a:lstStyle/>
          <a:p>
            <a:pPr algn="ctr"/>
            <a:r>
              <a:rPr lang="en-US" sz="1600" b="1" dirty="0" smtClean="0"/>
              <a:t>523 Million </a:t>
            </a:r>
            <a:r>
              <a:rPr lang="en-US" sz="1200" b="1" dirty="0" smtClean="0"/>
              <a:t>Total Subscriptions</a:t>
            </a:r>
            <a:endParaRPr lang="en-US" sz="1200" b="1" dirty="0"/>
          </a:p>
        </p:txBody>
      </p:sp>
      <p:sp>
        <p:nvSpPr>
          <p:cNvPr id="32" name="TextBox 31"/>
          <p:cNvSpPr txBox="1"/>
          <p:nvPr/>
        </p:nvSpPr>
        <p:spPr>
          <a:xfrm>
            <a:off x="4724400" y="1484672"/>
            <a:ext cx="1981200" cy="523220"/>
          </a:xfrm>
          <a:prstGeom prst="rect">
            <a:avLst/>
          </a:prstGeom>
          <a:solidFill>
            <a:srgbClr val="E7FFE7"/>
          </a:solidFill>
          <a:ln>
            <a:solidFill>
              <a:schemeClr val="tx1"/>
            </a:solidFill>
          </a:ln>
        </p:spPr>
        <p:txBody>
          <a:bodyPr wrap="square" rtlCol="0">
            <a:spAutoFit/>
          </a:bodyPr>
          <a:lstStyle/>
          <a:p>
            <a:pPr algn="ctr"/>
            <a:r>
              <a:rPr lang="en-US" sz="1600" b="1" dirty="0" smtClean="0"/>
              <a:t>840 Million </a:t>
            </a:r>
            <a:r>
              <a:rPr lang="en-US" sz="1200" b="1" dirty="0" smtClean="0"/>
              <a:t>Total Subscriptions</a:t>
            </a:r>
            <a:endParaRPr lang="en-US" sz="1200" b="1" dirty="0"/>
          </a:p>
        </p:txBody>
      </p:sp>
      <p:pic>
        <p:nvPicPr>
          <p:cNvPr id="33" name="Picture 32" descr="3G_sm jpg format.jpg"/>
          <p:cNvPicPr>
            <a:picLocks noChangeAspect="1"/>
          </p:cNvPicPr>
          <p:nvPr/>
        </p:nvPicPr>
        <p:blipFill>
          <a:blip r:embed="rId5" cstate="print">
            <a:clrChange>
              <a:clrFrom>
                <a:srgbClr val="FFFFFF"/>
              </a:clrFrom>
              <a:clrTo>
                <a:srgbClr val="FFFFFF">
                  <a:alpha val="0"/>
                </a:srgbClr>
              </a:clrTo>
            </a:clrChange>
          </a:blip>
          <a:stretch>
            <a:fillRect/>
          </a:stretch>
        </p:blipFill>
        <p:spPr>
          <a:xfrm>
            <a:off x="0" y="6248400"/>
            <a:ext cx="838200" cy="419100"/>
          </a:xfrm>
          <a:prstGeom prst="rect">
            <a:avLst/>
          </a:prstGeom>
        </p:spPr>
      </p:pic>
      <p:sp>
        <p:nvSpPr>
          <p:cNvPr id="34" name="TextBox 33"/>
          <p:cNvSpPr txBox="1"/>
          <p:nvPr/>
        </p:nvSpPr>
        <p:spPr>
          <a:xfrm>
            <a:off x="0" y="6629400"/>
            <a:ext cx="1295400" cy="215444"/>
          </a:xfrm>
          <a:prstGeom prst="rect">
            <a:avLst/>
          </a:prstGeom>
          <a:noFill/>
        </p:spPr>
        <p:txBody>
          <a:bodyPr wrap="square" rtlCol="0">
            <a:spAutoFit/>
          </a:bodyPr>
          <a:lstStyle/>
          <a:p>
            <a:pPr algn="r"/>
            <a:r>
              <a:rPr lang="en-US" sz="800" b="1" dirty="0" smtClean="0">
                <a:solidFill>
                  <a:srgbClr val="002060"/>
                </a:solidFill>
              </a:rPr>
              <a:t>www.3gamericas.org</a:t>
            </a:r>
            <a:endParaRPr lang="en-US" sz="800" b="1" dirty="0">
              <a:solidFill>
                <a:srgbClr val="002060"/>
              </a:solidFill>
            </a:endParaRPr>
          </a:p>
        </p:txBody>
      </p:sp>
      <p:sp>
        <p:nvSpPr>
          <p:cNvPr id="35" name="TextBox 34"/>
          <p:cNvSpPr txBox="1"/>
          <p:nvPr/>
        </p:nvSpPr>
        <p:spPr>
          <a:xfrm>
            <a:off x="7848600" y="0"/>
            <a:ext cx="1295400" cy="261610"/>
          </a:xfrm>
          <a:prstGeom prst="rect">
            <a:avLst/>
          </a:prstGeom>
          <a:noFill/>
        </p:spPr>
        <p:txBody>
          <a:bodyPr wrap="square" rtlCol="0">
            <a:spAutoFit/>
          </a:bodyPr>
          <a:lstStyle/>
          <a:p>
            <a:pPr algn="r"/>
            <a:r>
              <a:rPr lang="en-US" sz="1100" b="1" dirty="0" smtClean="0"/>
              <a:t>Market Update</a:t>
            </a:r>
            <a:endParaRPr lang="en-US" sz="11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688" y="304800"/>
            <a:ext cx="8092312" cy="1143239"/>
          </a:xfrm>
        </p:spPr>
        <p:txBody>
          <a:bodyPr/>
          <a:lstStyle/>
          <a:p>
            <a:pPr algn="ctr"/>
            <a:r>
              <a:rPr lang="en-US" b="1" dirty="0" smtClean="0"/>
              <a:t>Mobile Growth in the Western Hemisphere</a:t>
            </a:r>
            <a:endParaRPr lang="en-US" b="1" dirty="0"/>
          </a:p>
        </p:txBody>
      </p:sp>
      <p:graphicFrame>
        <p:nvGraphicFramePr>
          <p:cNvPr id="4" name="Chart 3"/>
          <p:cNvGraphicFramePr/>
          <p:nvPr/>
        </p:nvGraphicFramePr>
        <p:xfrm>
          <a:off x="700912" y="1397000"/>
          <a:ext cx="8382000" cy="5080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4053712" y="2971800"/>
            <a:ext cx="762000" cy="830997"/>
          </a:xfrm>
          <a:prstGeom prst="rect">
            <a:avLst/>
          </a:prstGeom>
          <a:noFill/>
        </p:spPr>
        <p:txBody>
          <a:bodyPr wrap="square" rtlCol="0">
            <a:spAutoFit/>
          </a:bodyPr>
          <a:lstStyle/>
          <a:p>
            <a:r>
              <a:rPr lang="en-US" b="1" dirty="0" smtClean="0"/>
              <a:t>543</a:t>
            </a:r>
          </a:p>
          <a:p>
            <a:r>
              <a:rPr lang="en-US" b="1" dirty="0" smtClean="0"/>
              <a:t>  M </a:t>
            </a:r>
            <a:endParaRPr lang="en-US" b="1" dirty="0"/>
          </a:p>
        </p:txBody>
      </p:sp>
      <p:sp>
        <p:nvSpPr>
          <p:cNvPr id="6" name="TextBox 5"/>
          <p:cNvSpPr txBox="1"/>
          <p:nvPr/>
        </p:nvSpPr>
        <p:spPr>
          <a:xfrm>
            <a:off x="7498752" y="2225840"/>
            <a:ext cx="762000" cy="830997"/>
          </a:xfrm>
          <a:prstGeom prst="rect">
            <a:avLst/>
          </a:prstGeom>
          <a:noFill/>
        </p:spPr>
        <p:txBody>
          <a:bodyPr wrap="square" rtlCol="0">
            <a:spAutoFit/>
          </a:bodyPr>
          <a:lstStyle/>
          <a:p>
            <a:pPr algn="ctr"/>
            <a:r>
              <a:rPr lang="en-US" b="1" dirty="0" smtClean="0"/>
              <a:t>618</a:t>
            </a:r>
          </a:p>
          <a:p>
            <a:pPr algn="ctr"/>
            <a:r>
              <a:rPr lang="en-US" b="1" dirty="0" smtClean="0"/>
              <a:t>M </a:t>
            </a:r>
            <a:endParaRPr lang="en-US" b="1" dirty="0"/>
          </a:p>
        </p:txBody>
      </p:sp>
      <p:sp>
        <p:nvSpPr>
          <p:cNvPr id="7" name="TextBox 6"/>
          <p:cNvSpPr txBox="1"/>
          <p:nvPr/>
        </p:nvSpPr>
        <p:spPr>
          <a:xfrm>
            <a:off x="3444112" y="4648200"/>
            <a:ext cx="762000" cy="707886"/>
          </a:xfrm>
          <a:prstGeom prst="rect">
            <a:avLst/>
          </a:prstGeom>
          <a:noFill/>
        </p:spPr>
        <p:txBody>
          <a:bodyPr wrap="square" rtlCol="0">
            <a:spAutoFit/>
          </a:bodyPr>
          <a:lstStyle/>
          <a:p>
            <a:r>
              <a:rPr lang="en-US" sz="2000" b="1" dirty="0" smtClean="0">
                <a:solidFill>
                  <a:srgbClr val="FFFFFF"/>
                </a:solidFill>
              </a:rPr>
              <a:t>195</a:t>
            </a:r>
          </a:p>
          <a:p>
            <a:r>
              <a:rPr lang="en-US" sz="2000" b="1" dirty="0" smtClean="0">
                <a:solidFill>
                  <a:srgbClr val="FFFFFF"/>
                </a:solidFill>
              </a:rPr>
              <a:t>  M </a:t>
            </a:r>
            <a:endParaRPr lang="en-US" sz="2000" b="1" dirty="0">
              <a:solidFill>
                <a:srgbClr val="FFFFFF"/>
              </a:solidFill>
            </a:endParaRPr>
          </a:p>
        </p:txBody>
      </p:sp>
      <p:sp>
        <p:nvSpPr>
          <p:cNvPr id="8" name="TextBox 7"/>
          <p:cNvSpPr txBox="1"/>
          <p:nvPr/>
        </p:nvSpPr>
        <p:spPr>
          <a:xfrm>
            <a:off x="6949312" y="4648200"/>
            <a:ext cx="762000" cy="707886"/>
          </a:xfrm>
          <a:prstGeom prst="rect">
            <a:avLst/>
          </a:prstGeom>
          <a:noFill/>
        </p:spPr>
        <p:txBody>
          <a:bodyPr wrap="square" rtlCol="0">
            <a:spAutoFit/>
          </a:bodyPr>
          <a:lstStyle/>
          <a:p>
            <a:r>
              <a:rPr lang="en-US" sz="2000" b="1" dirty="0" smtClean="0">
                <a:solidFill>
                  <a:srgbClr val="FFFFFF"/>
                </a:solidFill>
              </a:rPr>
              <a:t>200</a:t>
            </a:r>
          </a:p>
          <a:p>
            <a:r>
              <a:rPr lang="en-US" sz="2000" b="1" dirty="0" smtClean="0">
                <a:solidFill>
                  <a:srgbClr val="FFFFFF"/>
                </a:solidFill>
              </a:rPr>
              <a:t>  M </a:t>
            </a:r>
            <a:endParaRPr lang="en-US" sz="2000" b="1" dirty="0">
              <a:solidFill>
                <a:srgbClr val="FFFFFF"/>
              </a:solidFill>
            </a:endParaRPr>
          </a:p>
        </p:txBody>
      </p:sp>
      <p:sp>
        <p:nvSpPr>
          <p:cNvPr id="9" name="TextBox 8"/>
          <p:cNvSpPr txBox="1"/>
          <p:nvPr/>
        </p:nvSpPr>
        <p:spPr>
          <a:xfrm>
            <a:off x="2928839" y="5375106"/>
            <a:ext cx="762000" cy="369332"/>
          </a:xfrm>
          <a:prstGeom prst="rect">
            <a:avLst/>
          </a:prstGeom>
          <a:noFill/>
        </p:spPr>
        <p:txBody>
          <a:bodyPr wrap="square" rtlCol="0">
            <a:spAutoFit/>
          </a:bodyPr>
          <a:lstStyle/>
          <a:p>
            <a:r>
              <a:rPr lang="en-US" sz="1800" b="1" dirty="0" smtClean="0">
                <a:solidFill>
                  <a:srgbClr val="FFFFFF"/>
                </a:solidFill>
              </a:rPr>
              <a:t>20</a:t>
            </a:r>
            <a:endParaRPr lang="en-US" sz="1800" b="1" dirty="0">
              <a:solidFill>
                <a:srgbClr val="FFFFFF"/>
              </a:solidFill>
            </a:endParaRPr>
          </a:p>
        </p:txBody>
      </p:sp>
      <p:sp>
        <p:nvSpPr>
          <p:cNvPr id="10" name="TextBox 9"/>
          <p:cNvSpPr txBox="1"/>
          <p:nvPr/>
        </p:nvSpPr>
        <p:spPr>
          <a:xfrm>
            <a:off x="6383832" y="5362080"/>
            <a:ext cx="762000" cy="369332"/>
          </a:xfrm>
          <a:prstGeom prst="rect">
            <a:avLst/>
          </a:prstGeom>
          <a:noFill/>
        </p:spPr>
        <p:txBody>
          <a:bodyPr wrap="square" rtlCol="0">
            <a:spAutoFit/>
          </a:bodyPr>
          <a:lstStyle/>
          <a:p>
            <a:r>
              <a:rPr lang="en-US" sz="1800" b="1" dirty="0" smtClean="0">
                <a:solidFill>
                  <a:srgbClr val="FFFFFF"/>
                </a:solidFill>
              </a:rPr>
              <a:t>21</a:t>
            </a:r>
            <a:endParaRPr lang="en-US" sz="1800" b="1" dirty="0">
              <a:solidFill>
                <a:srgbClr val="FFFFFF"/>
              </a:solidFill>
            </a:endParaRPr>
          </a:p>
        </p:txBody>
      </p:sp>
      <p:sp>
        <p:nvSpPr>
          <p:cNvPr id="11" name="TextBox 10"/>
          <p:cNvSpPr txBox="1"/>
          <p:nvPr/>
        </p:nvSpPr>
        <p:spPr>
          <a:xfrm>
            <a:off x="2395439" y="5375104"/>
            <a:ext cx="439073" cy="369332"/>
          </a:xfrm>
          <a:prstGeom prst="rect">
            <a:avLst/>
          </a:prstGeom>
          <a:noFill/>
        </p:spPr>
        <p:txBody>
          <a:bodyPr wrap="square" rtlCol="0">
            <a:spAutoFit/>
          </a:bodyPr>
          <a:lstStyle/>
          <a:p>
            <a:r>
              <a:rPr lang="en-US" sz="1800" b="1" dirty="0" smtClean="0"/>
              <a:t>8</a:t>
            </a:r>
            <a:endParaRPr lang="en-US" sz="1800" b="1" dirty="0"/>
          </a:p>
        </p:txBody>
      </p:sp>
      <p:sp>
        <p:nvSpPr>
          <p:cNvPr id="12" name="TextBox 11"/>
          <p:cNvSpPr txBox="1"/>
          <p:nvPr/>
        </p:nvSpPr>
        <p:spPr>
          <a:xfrm>
            <a:off x="5749226" y="5357348"/>
            <a:ext cx="441698" cy="369332"/>
          </a:xfrm>
          <a:prstGeom prst="rect">
            <a:avLst/>
          </a:prstGeom>
          <a:noFill/>
        </p:spPr>
        <p:txBody>
          <a:bodyPr wrap="square" rtlCol="0">
            <a:spAutoFit/>
          </a:bodyPr>
          <a:lstStyle/>
          <a:p>
            <a:r>
              <a:rPr lang="en-US" sz="1800" b="1" dirty="0" smtClean="0"/>
              <a:t>1</a:t>
            </a:r>
            <a:endParaRPr lang="en-US" sz="1800" b="1" dirty="0"/>
          </a:p>
        </p:txBody>
      </p:sp>
      <p:sp>
        <p:nvSpPr>
          <p:cNvPr id="13" name="TextBox 12"/>
          <p:cNvSpPr txBox="1"/>
          <p:nvPr/>
        </p:nvSpPr>
        <p:spPr>
          <a:xfrm>
            <a:off x="5638800" y="1981200"/>
            <a:ext cx="1676400" cy="400110"/>
          </a:xfrm>
          <a:prstGeom prst="rect">
            <a:avLst/>
          </a:prstGeom>
          <a:solidFill>
            <a:srgbClr val="FFC000"/>
          </a:solidFill>
          <a:scene3d>
            <a:camera prst="orthographicFront"/>
            <a:lightRig rig="threePt" dir="t"/>
          </a:scene3d>
          <a:sp3d>
            <a:bevelT/>
          </a:sp3d>
        </p:spPr>
        <p:txBody>
          <a:bodyPr wrap="square" rtlCol="0">
            <a:spAutoFit/>
          </a:bodyPr>
          <a:lstStyle/>
          <a:p>
            <a:r>
              <a:rPr lang="en-US" sz="2000" b="1" dirty="0" smtClean="0"/>
              <a:t>GSM-HSPA</a:t>
            </a:r>
            <a:endParaRPr lang="en-US" sz="2000" b="1" dirty="0"/>
          </a:p>
        </p:txBody>
      </p:sp>
      <p:sp>
        <p:nvSpPr>
          <p:cNvPr id="14" name="TextBox 13"/>
          <p:cNvSpPr txBox="1"/>
          <p:nvPr/>
        </p:nvSpPr>
        <p:spPr>
          <a:xfrm>
            <a:off x="4572000" y="1981200"/>
            <a:ext cx="990600" cy="400110"/>
          </a:xfrm>
          <a:prstGeom prst="rect">
            <a:avLst/>
          </a:prstGeom>
          <a:solidFill>
            <a:srgbClr val="000000"/>
          </a:solidFill>
          <a:scene3d>
            <a:camera prst="orthographicFront"/>
            <a:lightRig rig="threePt" dir="t"/>
          </a:scene3d>
          <a:sp3d>
            <a:bevelT/>
          </a:sp3d>
        </p:spPr>
        <p:txBody>
          <a:bodyPr wrap="square" rtlCol="0">
            <a:spAutoFit/>
          </a:bodyPr>
          <a:lstStyle/>
          <a:p>
            <a:pPr algn="ctr"/>
            <a:r>
              <a:rPr lang="en-US" sz="2000" b="1" dirty="0" smtClean="0">
                <a:solidFill>
                  <a:srgbClr val="FFFFFF"/>
                </a:solidFill>
              </a:rPr>
              <a:t>CDMA</a:t>
            </a:r>
            <a:endParaRPr lang="en-US" sz="2000" b="1" dirty="0">
              <a:solidFill>
                <a:srgbClr val="FFFFFF"/>
              </a:solidFill>
            </a:endParaRPr>
          </a:p>
        </p:txBody>
      </p:sp>
      <p:sp>
        <p:nvSpPr>
          <p:cNvPr id="15" name="TextBox 14"/>
          <p:cNvSpPr txBox="1"/>
          <p:nvPr/>
        </p:nvSpPr>
        <p:spPr>
          <a:xfrm>
            <a:off x="3429000" y="1981200"/>
            <a:ext cx="990600" cy="369332"/>
          </a:xfrm>
          <a:prstGeom prst="rect">
            <a:avLst/>
          </a:prstGeom>
          <a:solidFill>
            <a:srgbClr val="0066FF"/>
          </a:solidFill>
          <a:scene3d>
            <a:camera prst="orthographicFront"/>
            <a:lightRig rig="threePt" dir="t"/>
          </a:scene3d>
          <a:sp3d>
            <a:bevelT/>
          </a:sp3d>
        </p:spPr>
        <p:txBody>
          <a:bodyPr wrap="square" rtlCol="0">
            <a:spAutoFit/>
          </a:bodyPr>
          <a:lstStyle/>
          <a:p>
            <a:pPr algn="ctr"/>
            <a:r>
              <a:rPr lang="en-US" sz="1800" b="1" dirty="0" smtClean="0">
                <a:solidFill>
                  <a:srgbClr val="FFFFFF"/>
                </a:solidFill>
              </a:rPr>
              <a:t>iDEN</a:t>
            </a:r>
            <a:endParaRPr lang="en-US" sz="1800" b="1" dirty="0">
              <a:solidFill>
                <a:srgbClr val="FFFFFF"/>
              </a:solidFill>
            </a:endParaRPr>
          </a:p>
        </p:txBody>
      </p:sp>
      <p:sp>
        <p:nvSpPr>
          <p:cNvPr id="16" name="TextBox 15"/>
          <p:cNvSpPr txBox="1"/>
          <p:nvPr/>
        </p:nvSpPr>
        <p:spPr>
          <a:xfrm>
            <a:off x="2286000" y="1981200"/>
            <a:ext cx="990600" cy="338554"/>
          </a:xfrm>
          <a:prstGeom prst="rect">
            <a:avLst/>
          </a:prstGeom>
          <a:solidFill>
            <a:srgbClr val="CCECFF"/>
          </a:solidFill>
          <a:scene3d>
            <a:camera prst="orthographicFront"/>
            <a:lightRig rig="threePt" dir="t"/>
          </a:scene3d>
          <a:sp3d>
            <a:bevelT/>
          </a:sp3d>
        </p:spPr>
        <p:txBody>
          <a:bodyPr wrap="square" rtlCol="0">
            <a:spAutoFit/>
          </a:bodyPr>
          <a:lstStyle/>
          <a:p>
            <a:pPr algn="ctr"/>
            <a:r>
              <a:rPr lang="en-US" sz="1600" b="1" dirty="0" smtClean="0"/>
              <a:t>TDMA</a:t>
            </a:r>
            <a:endParaRPr lang="en-US" sz="1600" b="1" dirty="0"/>
          </a:p>
        </p:txBody>
      </p:sp>
      <p:sp>
        <p:nvSpPr>
          <p:cNvPr id="17" name="TextBox 16"/>
          <p:cNvSpPr txBox="1"/>
          <p:nvPr/>
        </p:nvSpPr>
        <p:spPr>
          <a:xfrm rot="16200000">
            <a:off x="-1468789" y="3297589"/>
            <a:ext cx="4099688" cy="400110"/>
          </a:xfrm>
          <a:prstGeom prst="rect">
            <a:avLst/>
          </a:prstGeom>
          <a:noFill/>
        </p:spPr>
        <p:txBody>
          <a:bodyPr wrap="square" rtlCol="0">
            <a:spAutoFit/>
          </a:bodyPr>
          <a:lstStyle/>
          <a:p>
            <a:pPr algn="ctr"/>
            <a:r>
              <a:rPr lang="en-US" sz="2000" b="1" dirty="0" smtClean="0"/>
              <a:t>Subscriptions (Millions) </a:t>
            </a:r>
            <a:endParaRPr lang="en-US" sz="2000" b="1" dirty="0"/>
          </a:p>
        </p:txBody>
      </p:sp>
      <p:sp>
        <p:nvSpPr>
          <p:cNvPr id="18" name="TextBox 17"/>
          <p:cNvSpPr txBox="1"/>
          <p:nvPr/>
        </p:nvSpPr>
        <p:spPr>
          <a:xfrm>
            <a:off x="4876800" y="2590800"/>
            <a:ext cx="251460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1800" b="1" dirty="0" smtClean="0"/>
              <a:t>14% Annual Growth </a:t>
            </a:r>
            <a:endParaRPr lang="en-US" sz="1800" b="1" dirty="0"/>
          </a:p>
        </p:txBody>
      </p:sp>
      <p:sp>
        <p:nvSpPr>
          <p:cNvPr id="19" name="TextBox 18"/>
          <p:cNvSpPr txBox="1"/>
          <p:nvPr/>
        </p:nvSpPr>
        <p:spPr>
          <a:xfrm>
            <a:off x="1219200" y="6550223"/>
            <a:ext cx="6248400" cy="276999"/>
          </a:xfrm>
          <a:prstGeom prst="rect">
            <a:avLst/>
          </a:prstGeom>
          <a:noFill/>
        </p:spPr>
        <p:txBody>
          <a:bodyPr wrap="square" rtlCol="0">
            <a:spAutoFit/>
          </a:bodyPr>
          <a:lstStyle/>
          <a:p>
            <a:r>
              <a:rPr lang="en-US" sz="1200" b="1" dirty="0" smtClean="0">
                <a:solidFill>
                  <a:srgbClr val="FFFFFF"/>
                </a:solidFill>
              </a:rPr>
              <a:t>Source: Informa Telecoms &amp; Media, </a:t>
            </a:r>
            <a:r>
              <a:rPr lang="en-US" sz="1200" b="1" dirty="0" err="1" smtClean="0">
                <a:solidFill>
                  <a:srgbClr val="FFFFFF"/>
                </a:solidFill>
              </a:rPr>
              <a:t>WCIS</a:t>
            </a:r>
            <a:r>
              <a:rPr lang="en-US" sz="1200" b="1" dirty="0" smtClean="0">
                <a:solidFill>
                  <a:srgbClr val="FFFFFF"/>
                </a:solidFill>
              </a:rPr>
              <a:t>+, March 2010 Estimates</a:t>
            </a:r>
            <a:endParaRPr lang="en-US" sz="1200" b="1" dirty="0">
              <a:solidFill>
                <a:srgbClr val="FFFFFF"/>
              </a:solidFill>
            </a:endParaRPr>
          </a:p>
        </p:txBody>
      </p:sp>
      <p:sp>
        <p:nvSpPr>
          <p:cNvPr id="20" name="TextBox 19"/>
          <p:cNvSpPr txBox="1"/>
          <p:nvPr/>
        </p:nvSpPr>
        <p:spPr>
          <a:xfrm>
            <a:off x="3276600" y="5943600"/>
            <a:ext cx="1447800" cy="369332"/>
          </a:xfrm>
          <a:prstGeom prst="rect">
            <a:avLst/>
          </a:prstGeom>
          <a:noFill/>
        </p:spPr>
        <p:txBody>
          <a:bodyPr wrap="square" rtlCol="0">
            <a:spAutoFit/>
          </a:bodyPr>
          <a:lstStyle/>
          <a:p>
            <a:r>
              <a:rPr lang="en-US" sz="1800" b="1" dirty="0" smtClean="0"/>
              <a:t>March 2009</a:t>
            </a:r>
            <a:endParaRPr lang="en-US" sz="1800" b="1" dirty="0"/>
          </a:p>
        </p:txBody>
      </p:sp>
      <p:sp>
        <p:nvSpPr>
          <p:cNvPr id="21" name="TextBox 20"/>
          <p:cNvSpPr txBox="1"/>
          <p:nvPr/>
        </p:nvSpPr>
        <p:spPr>
          <a:xfrm>
            <a:off x="6629400" y="5943600"/>
            <a:ext cx="1447800" cy="369332"/>
          </a:xfrm>
          <a:prstGeom prst="rect">
            <a:avLst/>
          </a:prstGeom>
          <a:noFill/>
        </p:spPr>
        <p:txBody>
          <a:bodyPr wrap="square" rtlCol="0">
            <a:spAutoFit/>
          </a:bodyPr>
          <a:lstStyle/>
          <a:p>
            <a:r>
              <a:rPr lang="en-US" sz="1800" b="1" dirty="0" smtClean="0"/>
              <a:t>March 2010</a:t>
            </a:r>
            <a:endParaRPr lang="en-US" sz="1800" b="1" dirty="0"/>
          </a:p>
        </p:txBody>
      </p:sp>
      <p:sp>
        <p:nvSpPr>
          <p:cNvPr id="22" name="TextBox 21"/>
          <p:cNvSpPr txBox="1"/>
          <p:nvPr/>
        </p:nvSpPr>
        <p:spPr>
          <a:xfrm>
            <a:off x="0" y="6629400"/>
            <a:ext cx="1295400" cy="215444"/>
          </a:xfrm>
          <a:prstGeom prst="rect">
            <a:avLst/>
          </a:prstGeom>
          <a:noFill/>
        </p:spPr>
        <p:txBody>
          <a:bodyPr wrap="square" rtlCol="0">
            <a:spAutoFit/>
          </a:bodyPr>
          <a:lstStyle/>
          <a:p>
            <a:pPr algn="r"/>
            <a:r>
              <a:rPr lang="en-US" sz="800" b="1" dirty="0" smtClean="0">
                <a:solidFill>
                  <a:srgbClr val="002060"/>
                </a:solidFill>
              </a:rPr>
              <a:t>www.3gamericas.org</a:t>
            </a:r>
            <a:endParaRPr lang="en-US" sz="800" b="1" dirty="0">
              <a:solidFill>
                <a:srgbClr val="002060"/>
              </a:solidFill>
            </a:endParaRPr>
          </a:p>
        </p:txBody>
      </p:sp>
      <p:pic>
        <p:nvPicPr>
          <p:cNvPr id="23" name="Picture 22" descr="3G_sm jpg forma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0" y="6248400"/>
            <a:ext cx="838200" cy="419100"/>
          </a:xfrm>
          <a:prstGeom prst="rect">
            <a:avLst/>
          </a:prstGeom>
        </p:spPr>
      </p:pic>
      <p:sp>
        <p:nvSpPr>
          <p:cNvPr id="24" name="TextBox 23"/>
          <p:cNvSpPr txBox="1"/>
          <p:nvPr/>
        </p:nvSpPr>
        <p:spPr>
          <a:xfrm>
            <a:off x="7848600" y="0"/>
            <a:ext cx="1295400" cy="261610"/>
          </a:xfrm>
          <a:prstGeom prst="rect">
            <a:avLst/>
          </a:prstGeom>
          <a:noFill/>
        </p:spPr>
        <p:txBody>
          <a:bodyPr wrap="square" rtlCol="0">
            <a:spAutoFit/>
          </a:bodyPr>
          <a:lstStyle/>
          <a:p>
            <a:pPr algn="r"/>
            <a:r>
              <a:rPr lang="en-US" sz="1100" b="1" dirty="0" smtClean="0"/>
              <a:t>Market Update</a:t>
            </a:r>
            <a:endParaRPr lang="en-US" sz="11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automatictiming.com/belgas/images/MapCanada_US_Dist.jpg"/>
          <p:cNvPicPr>
            <a:picLocks noChangeAspect="1" noChangeArrowheads="1"/>
          </p:cNvPicPr>
          <p:nvPr/>
        </p:nvPicPr>
        <p:blipFill>
          <a:blip r:embed="rId3" cstate="print"/>
          <a:srcRect/>
          <a:stretch>
            <a:fillRect/>
          </a:stretch>
        </p:blipFill>
        <p:spPr bwMode="auto">
          <a:xfrm>
            <a:off x="1371600" y="1143000"/>
            <a:ext cx="6172200" cy="4886325"/>
          </a:xfrm>
          <a:prstGeom prst="rect">
            <a:avLst/>
          </a:prstGeom>
          <a:noFill/>
          <a:ln w="9525">
            <a:solidFill>
              <a:schemeClr val="accent6">
                <a:lumMod val="50000"/>
              </a:schemeClr>
            </a:solidFill>
            <a:miter lim="800000"/>
            <a:headEnd/>
            <a:tailEnd/>
          </a:ln>
        </p:spPr>
      </p:pic>
      <p:sp>
        <p:nvSpPr>
          <p:cNvPr id="13315" name="TextBox 2"/>
          <p:cNvSpPr txBox="1">
            <a:spLocks noChangeArrowheads="1"/>
          </p:cNvSpPr>
          <p:nvPr/>
        </p:nvSpPr>
        <p:spPr bwMode="auto">
          <a:xfrm>
            <a:off x="914400" y="152400"/>
            <a:ext cx="7772400" cy="584775"/>
          </a:xfrm>
          <a:prstGeom prst="rect">
            <a:avLst/>
          </a:prstGeom>
          <a:noFill/>
          <a:ln w="9525">
            <a:noFill/>
            <a:miter lim="800000"/>
            <a:headEnd/>
            <a:tailEnd/>
          </a:ln>
        </p:spPr>
        <p:txBody>
          <a:bodyPr wrap="square">
            <a:spAutoFit/>
          </a:bodyPr>
          <a:lstStyle/>
          <a:p>
            <a:pPr algn="ctr"/>
            <a:r>
              <a:rPr lang="en-US" sz="3200" b="1" dirty="0" smtClean="0">
                <a:solidFill>
                  <a:srgbClr val="FFFFFF"/>
                </a:solidFill>
              </a:rPr>
              <a:t>HSPA </a:t>
            </a:r>
            <a:r>
              <a:rPr lang="en-US" sz="3200" b="1" dirty="0">
                <a:solidFill>
                  <a:srgbClr val="FFFFFF"/>
                </a:solidFill>
              </a:rPr>
              <a:t>Growth in North America</a:t>
            </a:r>
          </a:p>
        </p:txBody>
      </p:sp>
      <p:pic>
        <p:nvPicPr>
          <p:cNvPr id="12292" name="Picture 4" descr="13_T-Mobile logo copy.jpg"/>
          <p:cNvPicPr>
            <a:picLocks noChangeAspect="1"/>
          </p:cNvPicPr>
          <p:nvPr/>
        </p:nvPicPr>
        <p:blipFill>
          <a:blip r:embed="rId4" cstate="print"/>
          <a:srcRect/>
          <a:stretch>
            <a:fillRect/>
          </a:stretch>
        </p:blipFill>
        <p:spPr bwMode="auto">
          <a:xfrm>
            <a:off x="6629400" y="4038600"/>
            <a:ext cx="1908175" cy="314325"/>
          </a:xfrm>
          <a:prstGeom prst="rect">
            <a:avLst/>
          </a:prstGeom>
          <a:noFill/>
          <a:ln w="9525">
            <a:solidFill>
              <a:schemeClr val="accent6">
                <a:lumMod val="50000"/>
              </a:schemeClr>
            </a:solidFill>
            <a:miter lim="800000"/>
            <a:headEnd/>
            <a:tailEnd/>
          </a:ln>
        </p:spPr>
      </p:pic>
      <p:pic>
        <p:nvPicPr>
          <p:cNvPr id="13317" name="Picture 4" descr="http://www.stelera.com/Portals/_default/Skins/Stelera/images/logo_stelera.png"/>
          <p:cNvPicPr>
            <a:picLocks noChangeAspect="1" noChangeArrowheads="1"/>
          </p:cNvPicPr>
          <p:nvPr/>
        </p:nvPicPr>
        <p:blipFill>
          <a:blip r:embed="rId5" cstate="print"/>
          <a:srcRect/>
          <a:stretch>
            <a:fillRect/>
          </a:stretch>
        </p:blipFill>
        <p:spPr bwMode="auto">
          <a:xfrm>
            <a:off x="3810000" y="4495800"/>
            <a:ext cx="1219200" cy="830943"/>
          </a:xfrm>
          <a:prstGeom prst="rect">
            <a:avLst/>
          </a:prstGeom>
          <a:noFill/>
          <a:ln w="9525">
            <a:noFill/>
            <a:miter lim="800000"/>
            <a:headEnd/>
            <a:tailEnd/>
          </a:ln>
        </p:spPr>
      </p:pic>
      <p:sp>
        <p:nvSpPr>
          <p:cNvPr id="8" name="Horizontal Scroll 7"/>
          <p:cNvSpPr/>
          <p:nvPr/>
        </p:nvSpPr>
        <p:spPr>
          <a:xfrm>
            <a:off x="5257800" y="1524000"/>
            <a:ext cx="3581400" cy="1600200"/>
          </a:xfrm>
          <a:prstGeom prst="horizontalScroll">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smtClean="0">
                <a:solidFill>
                  <a:srgbClr val="FF0000"/>
                </a:solidFill>
              </a:rPr>
              <a:t>HSPA</a:t>
            </a:r>
            <a:r>
              <a:rPr lang="en-US" sz="1200" b="1" dirty="0" smtClean="0">
                <a:solidFill>
                  <a:schemeClr val="tx1"/>
                </a:solidFill>
              </a:rPr>
              <a:t> covers 84% of the Canadian population at peak speeds of 7.2 Mbps</a:t>
            </a:r>
          </a:p>
          <a:p>
            <a:pPr algn="ctr" fontAlgn="auto">
              <a:spcBef>
                <a:spcPts val="0"/>
              </a:spcBef>
              <a:spcAft>
                <a:spcPts val="0"/>
              </a:spcAft>
              <a:defRPr/>
            </a:pPr>
            <a:endParaRPr lang="en-US" sz="1200" b="1" dirty="0" smtClean="0">
              <a:solidFill>
                <a:schemeClr val="tx1"/>
              </a:solidFill>
            </a:endParaRPr>
          </a:p>
          <a:p>
            <a:pPr algn="ctr" fontAlgn="auto">
              <a:spcBef>
                <a:spcPts val="0"/>
              </a:spcBef>
              <a:spcAft>
                <a:spcPts val="0"/>
              </a:spcAft>
              <a:defRPr/>
            </a:pPr>
            <a:r>
              <a:rPr lang="en-US" sz="1200" b="1" dirty="0" smtClean="0">
                <a:solidFill>
                  <a:srgbClr val="FF0000"/>
                </a:solidFill>
                <a:latin typeface="+mj-lt"/>
              </a:rPr>
              <a:t>HSPA+</a:t>
            </a:r>
            <a:r>
              <a:rPr lang="en-US" sz="1200" b="1" dirty="0" smtClean="0">
                <a:solidFill>
                  <a:schemeClr val="tx1"/>
                </a:solidFill>
                <a:latin typeface="+mj-lt"/>
              </a:rPr>
              <a:t> covers 41% of pops, rapidly expanding over coming months</a:t>
            </a:r>
            <a:endParaRPr lang="en-US" sz="1200" b="1" dirty="0">
              <a:solidFill>
                <a:schemeClr val="tx1"/>
              </a:solidFill>
              <a:latin typeface="+mj-lt"/>
            </a:endParaRPr>
          </a:p>
        </p:txBody>
      </p:sp>
      <p:pic>
        <p:nvPicPr>
          <p:cNvPr id="12295" name="Picture 5" descr="12_ Rogers logo.jpg"/>
          <p:cNvPicPr>
            <a:picLocks noChangeAspect="1"/>
          </p:cNvPicPr>
          <p:nvPr/>
        </p:nvPicPr>
        <p:blipFill>
          <a:blip r:embed="rId6" cstate="print"/>
          <a:srcRect/>
          <a:stretch>
            <a:fillRect/>
          </a:stretch>
        </p:blipFill>
        <p:spPr bwMode="auto">
          <a:xfrm>
            <a:off x="6553200" y="1143000"/>
            <a:ext cx="1841500" cy="428625"/>
          </a:xfrm>
          <a:prstGeom prst="rect">
            <a:avLst/>
          </a:prstGeom>
          <a:noFill/>
          <a:ln w="9525">
            <a:solidFill>
              <a:schemeClr val="accent6">
                <a:lumMod val="50000"/>
              </a:schemeClr>
            </a:solidFill>
            <a:miter lim="800000"/>
            <a:headEnd/>
            <a:tailEnd/>
          </a:ln>
        </p:spPr>
      </p:pic>
      <p:sp>
        <p:nvSpPr>
          <p:cNvPr id="9" name="Vertical Scroll 8"/>
          <p:cNvSpPr/>
          <p:nvPr/>
        </p:nvSpPr>
        <p:spPr>
          <a:xfrm>
            <a:off x="228600" y="2438400"/>
            <a:ext cx="3733800" cy="2438400"/>
          </a:xfrm>
          <a:prstGeom prst="verticalScroll">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00A9FE"/>
              </a:solidFill>
            </a:endParaRPr>
          </a:p>
          <a:p>
            <a:pPr algn="ctr" fontAlgn="auto">
              <a:spcBef>
                <a:spcPts val="0"/>
              </a:spcBef>
              <a:spcAft>
                <a:spcPts val="0"/>
              </a:spcAft>
              <a:defRPr/>
            </a:pPr>
            <a:r>
              <a:rPr lang="en-US" sz="1800" dirty="0" smtClean="0">
                <a:solidFill>
                  <a:schemeClr val="tx1"/>
                </a:solidFill>
              </a:rPr>
              <a:t>3G reaches 75% of US </a:t>
            </a:r>
            <a:r>
              <a:rPr lang="en-US" sz="1600" dirty="0" smtClean="0">
                <a:solidFill>
                  <a:schemeClr val="tx1"/>
                </a:solidFill>
              </a:rPr>
              <a:t>POPs</a:t>
            </a:r>
          </a:p>
          <a:p>
            <a:pPr algn="ctr" fontAlgn="auto">
              <a:spcBef>
                <a:spcPts val="0"/>
              </a:spcBef>
              <a:spcAft>
                <a:spcPts val="0"/>
              </a:spcAft>
              <a:defRPr/>
            </a:pPr>
            <a:r>
              <a:rPr lang="en-US" sz="1800" dirty="0" smtClean="0">
                <a:solidFill>
                  <a:schemeClr val="tx1"/>
                </a:solidFill>
              </a:rPr>
              <a:t>Mobile data service to 97%</a:t>
            </a:r>
            <a:endParaRPr lang="en-US" sz="1800" dirty="0">
              <a:solidFill>
                <a:schemeClr val="tx1"/>
              </a:solidFill>
            </a:endParaRPr>
          </a:p>
          <a:p>
            <a:pPr algn="ctr" fontAlgn="auto">
              <a:spcBef>
                <a:spcPts val="0"/>
              </a:spcBef>
              <a:spcAft>
                <a:spcPts val="0"/>
              </a:spcAft>
              <a:defRPr/>
            </a:pPr>
            <a:r>
              <a:rPr lang="en-US" sz="1200" b="1" dirty="0" smtClean="0">
                <a:solidFill>
                  <a:schemeClr val="tx1"/>
                </a:solidFill>
              </a:rPr>
              <a:t>Deploying </a:t>
            </a:r>
            <a:r>
              <a:rPr lang="en-US" sz="1200" b="1" dirty="0" smtClean="0">
                <a:solidFill>
                  <a:srgbClr val="FF0000"/>
                </a:solidFill>
              </a:rPr>
              <a:t>HSPA</a:t>
            </a:r>
            <a:r>
              <a:rPr lang="en-US" sz="1200" b="1" dirty="0" smtClean="0">
                <a:solidFill>
                  <a:schemeClr val="tx1"/>
                </a:solidFill>
              </a:rPr>
              <a:t> 7.2 across footprint</a:t>
            </a:r>
          </a:p>
          <a:p>
            <a:pPr algn="ctr" fontAlgn="auto">
              <a:spcBef>
                <a:spcPts val="0"/>
              </a:spcBef>
              <a:spcAft>
                <a:spcPts val="0"/>
              </a:spcAft>
              <a:defRPr/>
            </a:pPr>
            <a:r>
              <a:rPr lang="en-US" sz="1400" b="1" dirty="0" smtClean="0">
                <a:solidFill>
                  <a:schemeClr val="tx1"/>
                </a:solidFill>
              </a:rPr>
              <a:t>Launching pilot </a:t>
            </a:r>
            <a:r>
              <a:rPr lang="en-US" sz="1400" b="1" dirty="0" smtClean="0">
                <a:solidFill>
                  <a:srgbClr val="FF0000"/>
                </a:solidFill>
              </a:rPr>
              <a:t>LTE</a:t>
            </a:r>
            <a:r>
              <a:rPr lang="en-US" sz="1400" b="1" dirty="0" smtClean="0">
                <a:solidFill>
                  <a:schemeClr val="tx1"/>
                </a:solidFill>
              </a:rPr>
              <a:t> networks in 2010 with commercial launch in 2011</a:t>
            </a:r>
            <a:endParaRPr lang="en-US" sz="1800" dirty="0" smtClean="0"/>
          </a:p>
          <a:p>
            <a:pPr algn="ctr" fontAlgn="auto">
              <a:spcBef>
                <a:spcPts val="0"/>
              </a:spcBef>
              <a:spcAft>
                <a:spcPts val="0"/>
              </a:spcAft>
              <a:defRPr/>
            </a:pPr>
            <a:endParaRPr lang="en-US" sz="1800" dirty="0">
              <a:solidFill>
                <a:srgbClr val="00A9FE"/>
              </a:solidFill>
              <a:latin typeface="+mj-lt"/>
            </a:endParaRPr>
          </a:p>
        </p:txBody>
      </p:sp>
      <p:pic>
        <p:nvPicPr>
          <p:cNvPr id="13321" name="Picture 3" descr="02_ATT_SG_Hrz_4c copy.jpg"/>
          <p:cNvPicPr>
            <a:picLocks noChangeAspect="1"/>
          </p:cNvPicPr>
          <p:nvPr/>
        </p:nvPicPr>
        <p:blipFill>
          <a:blip r:embed="rId7" cstate="print"/>
          <a:srcRect/>
          <a:stretch>
            <a:fillRect/>
          </a:stretch>
        </p:blipFill>
        <p:spPr bwMode="auto">
          <a:xfrm>
            <a:off x="1524000" y="1981200"/>
            <a:ext cx="1295400" cy="747713"/>
          </a:xfrm>
          <a:prstGeom prst="rect">
            <a:avLst/>
          </a:prstGeom>
          <a:noFill/>
          <a:ln w="9525">
            <a:solidFill>
              <a:schemeClr val="tx1"/>
            </a:solidFill>
            <a:miter lim="800000"/>
            <a:headEnd/>
            <a:tailEnd/>
          </a:ln>
        </p:spPr>
      </p:pic>
      <p:sp>
        <p:nvSpPr>
          <p:cNvPr id="12" name="Horizontal Scroll 11"/>
          <p:cNvSpPr/>
          <p:nvPr/>
        </p:nvSpPr>
        <p:spPr>
          <a:xfrm>
            <a:off x="5029200" y="4038600"/>
            <a:ext cx="4114800" cy="2590800"/>
          </a:xfrm>
          <a:prstGeom prst="horizontalScroll">
            <a:avLst/>
          </a:prstGeom>
          <a:solidFill>
            <a:srgbClr val="FFFFFF"/>
          </a:solidFill>
          <a:ln>
            <a:solidFill>
              <a:srgbClr val="950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b="1" dirty="0" smtClean="0">
              <a:solidFill>
                <a:schemeClr val="tx1"/>
              </a:solidFill>
            </a:endParaRPr>
          </a:p>
          <a:p>
            <a:pPr algn="ctr" fontAlgn="auto">
              <a:spcBef>
                <a:spcPts val="0"/>
              </a:spcBef>
              <a:spcAft>
                <a:spcPts val="0"/>
              </a:spcAft>
              <a:defRPr/>
            </a:pPr>
            <a:endParaRPr lang="en-US" sz="1200" b="1" dirty="0" smtClean="0">
              <a:solidFill>
                <a:schemeClr val="tx1"/>
              </a:solidFill>
            </a:endParaRPr>
          </a:p>
          <a:p>
            <a:pPr algn="ctr" fontAlgn="auto">
              <a:spcBef>
                <a:spcPts val="0"/>
              </a:spcBef>
              <a:spcAft>
                <a:spcPts val="0"/>
              </a:spcAft>
              <a:defRPr/>
            </a:pPr>
            <a:r>
              <a:rPr lang="en-US" sz="1400" b="1" dirty="0" smtClean="0">
                <a:solidFill>
                  <a:schemeClr val="tx1"/>
                </a:solidFill>
              </a:rPr>
              <a:t>Covers over 206 million people with 3.9 million 3G capable devices in use.</a:t>
            </a:r>
          </a:p>
          <a:p>
            <a:pPr algn="ctr" fontAlgn="auto">
              <a:spcBef>
                <a:spcPts val="0"/>
              </a:spcBef>
              <a:spcAft>
                <a:spcPts val="0"/>
              </a:spcAft>
              <a:defRPr/>
            </a:pPr>
            <a:r>
              <a:rPr lang="en-US" sz="1400" b="1" dirty="0" smtClean="0">
                <a:solidFill>
                  <a:schemeClr val="tx1"/>
                </a:solidFill>
              </a:rPr>
              <a:t>Plans to roll out </a:t>
            </a:r>
            <a:r>
              <a:rPr lang="en-US" sz="1400" b="1" dirty="0" smtClean="0">
                <a:solidFill>
                  <a:srgbClr val="FF0000"/>
                </a:solidFill>
              </a:rPr>
              <a:t>HSPA+</a:t>
            </a:r>
            <a:r>
              <a:rPr lang="en-US" sz="1400" b="1" dirty="0" smtClean="0">
                <a:solidFill>
                  <a:schemeClr val="tx1"/>
                </a:solidFill>
              </a:rPr>
              <a:t> to 100-plus metropolitan areas housing 185 million people by year end 2010.</a:t>
            </a:r>
          </a:p>
          <a:p>
            <a:pPr algn="ctr" fontAlgn="auto">
              <a:spcBef>
                <a:spcPts val="0"/>
              </a:spcBef>
              <a:spcAft>
                <a:spcPts val="0"/>
              </a:spcAft>
              <a:defRPr/>
            </a:pPr>
            <a:r>
              <a:rPr lang="en-US" sz="1100" dirty="0" smtClean="0">
                <a:solidFill>
                  <a:schemeClr val="tx1"/>
                </a:solidFill>
              </a:rPr>
              <a:t>HSPA+ commercially available in new markets including major areas of New York City, New Jersey, Long Island and suburban Washington, D.C., with  deployment in Los Angeles soon.</a:t>
            </a:r>
            <a:endParaRPr lang="en-US" sz="1100" b="1" dirty="0" smtClean="0">
              <a:solidFill>
                <a:schemeClr val="tx1"/>
              </a:solidFill>
            </a:endParaRPr>
          </a:p>
          <a:p>
            <a:pPr algn="ctr" fontAlgn="auto">
              <a:spcBef>
                <a:spcPts val="0"/>
              </a:spcBef>
              <a:spcAft>
                <a:spcPts val="0"/>
              </a:spcAft>
              <a:defRPr/>
            </a:pPr>
            <a:r>
              <a:rPr lang="en-US" sz="1100" b="1" dirty="0" smtClean="0">
                <a:solidFill>
                  <a:schemeClr val="tx1"/>
                </a:solidFill>
              </a:rPr>
              <a:t/>
            </a:r>
            <a:br>
              <a:rPr lang="en-US" sz="1100" b="1" dirty="0" smtClean="0">
                <a:solidFill>
                  <a:schemeClr val="tx1"/>
                </a:solidFill>
              </a:rPr>
            </a:br>
            <a:endParaRPr lang="en-US" sz="1100" b="1" dirty="0">
              <a:solidFill>
                <a:schemeClr val="tx1"/>
              </a:solidFill>
              <a:latin typeface="+mj-lt"/>
            </a:endParaRPr>
          </a:p>
        </p:txBody>
      </p:sp>
      <p:sp>
        <p:nvSpPr>
          <p:cNvPr id="11" name="TextBox 10"/>
          <p:cNvSpPr txBox="1"/>
          <p:nvPr/>
        </p:nvSpPr>
        <p:spPr>
          <a:xfrm>
            <a:off x="7848600" y="0"/>
            <a:ext cx="1295400" cy="261610"/>
          </a:xfrm>
          <a:prstGeom prst="rect">
            <a:avLst/>
          </a:prstGeom>
          <a:noFill/>
        </p:spPr>
        <p:txBody>
          <a:bodyPr wrap="square" rtlCol="0">
            <a:spAutoFit/>
          </a:bodyPr>
          <a:lstStyle/>
          <a:p>
            <a:pPr algn="r"/>
            <a:r>
              <a:rPr lang="en-US" sz="1100" b="1" dirty="0" smtClean="0"/>
              <a:t>Market Update</a:t>
            </a:r>
            <a:endParaRPr lang="en-US" sz="1100" b="1" dirty="0"/>
          </a:p>
        </p:txBody>
      </p:sp>
      <p:sp>
        <p:nvSpPr>
          <p:cNvPr id="13" name="TextBox 12"/>
          <p:cNvSpPr txBox="1"/>
          <p:nvPr/>
        </p:nvSpPr>
        <p:spPr>
          <a:xfrm>
            <a:off x="7162800" y="6581001"/>
            <a:ext cx="1981200" cy="276999"/>
          </a:xfrm>
          <a:prstGeom prst="rect">
            <a:avLst/>
          </a:prstGeom>
          <a:noFill/>
        </p:spPr>
        <p:txBody>
          <a:bodyPr wrap="square" rtlCol="0">
            <a:spAutoFit/>
          </a:bodyPr>
          <a:lstStyle/>
          <a:p>
            <a:pPr algn="r"/>
            <a:r>
              <a:rPr lang="en-US" sz="1200" b="1" dirty="0" smtClean="0"/>
              <a:t>www.3gamericas.org</a:t>
            </a:r>
            <a:endParaRPr lang="en-US" sz="1200" b="1" dirty="0"/>
          </a:p>
        </p:txBody>
      </p:sp>
      <p:sp>
        <p:nvSpPr>
          <p:cNvPr id="14" name="TextBox 13"/>
          <p:cNvSpPr txBox="1"/>
          <p:nvPr/>
        </p:nvSpPr>
        <p:spPr>
          <a:xfrm>
            <a:off x="1219200" y="685800"/>
            <a:ext cx="7391400" cy="369332"/>
          </a:xfrm>
          <a:prstGeom prst="rect">
            <a:avLst/>
          </a:prstGeom>
          <a:noFill/>
        </p:spPr>
        <p:txBody>
          <a:bodyPr wrap="square" rtlCol="0">
            <a:spAutoFit/>
          </a:bodyPr>
          <a:lstStyle/>
          <a:p>
            <a:pPr algn="ctr"/>
            <a:r>
              <a:rPr lang="en-US" sz="1800" b="1" dirty="0" smtClean="0">
                <a:solidFill>
                  <a:srgbClr val="FFFFFF"/>
                </a:solidFill>
              </a:rPr>
              <a:t>U.S. leads the world in </a:t>
            </a:r>
            <a:r>
              <a:rPr lang="en-US" sz="1800" b="1" dirty="0" err="1" smtClean="0">
                <a:solidFill>
                  <a:srgbClr val="FFFFFF"/>
                </a:solidFill>
              </a:rPr>
              <a:t>3G</a:t>
            </a:r>
            <a:r>
              <a:rPr lang="en-US" sz="1800" b="1" dirty="0" smtClean="0">
                <a:solidFill>
                  <a:srgbClr val="FFFFFF"/>
                </a:solidFill>
              </a:rPr>
              <a:t> subscribers with 117 million</a:t>
            </a:r>
            <a:endParaRPr lang="en-US" sz="1800" b="1" dirty="0">
              <a:solidFill>
                <a:srgbClr val="FFFFFF"/>
              </a:solidFill>
            </a:endParaRPr>
          </a:p>
        </p:txBody>
      </p:sp>
    </p:spTree>
  </p:cSld>
  <p:clrMapOvr>
    <a:masterClrMapping/>
  </p:clrMapOvr>
  <p:transition>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Box 74"/>
          <p:cNvSpPr txBox="1">
            <a:spLocks noChangeArrowheads="1"/>
          </p:cNvSpPr>
          <p:nvPr/>
        </p:nvSpPr>
        <p:spPr bwMode="auto">
          <a:xfrm>
            <a:off x="1066800" y="152400"/>
            <a:ext cx="7696200" cy="1200329"/>
          </a:xfrm>
          <a:prstGeom prst="rect">
            <a:avLst/>
          </a:prstGeom>
          <a:noFill/>
          <a:ln w="9525">
            <a:noFill/>
            <a:miter lim="800000"/>
            <a:headEnd/>
            <a:tailEnd/>
          </a:ln>
        </p:spPr>
        <p:txBody>
          <a:bodyPr>
            <a:spAutoFit/>
          </a:bodyPr>
          <a:lstStyle/>
          <a:p>
            <a:pPr algn="ctr">
              <a:spcBef>
                <a:spcPts val="1200"/>
              </a:spcBef>
            </a:pPr>
            <a:r>
              <a:rPr lang="en-US" sz="3200" b="1" dirty="0">
                <a:solidFill>
                  <a:srgbClr val="FFFFFF"/>
                </a:solidFill>
                <a:latin typeface="Calibri" pitchFamily="34" charset="0"/>
              </a:rPr>
              <a:t>HSPA </a:t>
            </a:r>
            <a:r>
              <a:rPr lang="en-US" sz="3200" b="1" dirty="0" smtClean="0">
                <a:solidFill>
                  <a:srgbClr val="FFFFFF"/>
                </a:solidFill>
                <a:latin typeface="Calibri" pitchFamily="34" charset="0"/>
              </a:rPr>
              <a:t>in Latin America and the Caribbean</a:t>
            </a:r>
            <a:r>
              <a:rPr lang="en-US" sz="3200" b="1" dirty="0">
                <a:solidFill>
                  <a:srgbClr val="FFFFFF"/>
                </a:solidFill>
                <a:latin typeface="Calibri" pitchFamily="34" charset="0"/>
              </a:rPr>
              <a:t/>
            </a:r>
            <a:br>
              <a:rPr lang="en-US" sz="3200" b="1" dirty="0">
                <a:solidFill>
                  <a:srgbClr val="FFFFFF"/>
                </a:solidFill>
                <a:latin typeface="Calibri" pitchFamily="34" charset="0"/>
              </a:rPr>
            </a:br>
            <a:r>
              <a:rPr lang="en-US" sz="4000" b="1" i="1" dirty="0" smtClean="0">
                <a:solidFill>
                  <a:srgbClr val="FFFFFF"/>
                </a:solidFill>
                <a:latin typeface="Calibri" pitchFamily="34" charset="0"/>
              </a:rPr>
              <a:t>52</a:t>
            </a:r>
            <a:r>
              <a:rPr lang="en-US" sz="3200" b="1" i="1" dirty="0" smtClean="0">
                <a:solidFill>
                  <a:srgbClr val="FF0000"/>
                </a:solidFill>
                <a:latin typeface="Calibri" pitchFamily="34" charset="0"/>
              </a:rPr>
              <a:t> </a:t>
            </a:r>
            <a:r>
              <a:rPr lang="en-US" sz="3200" b="1" i="1" dirty="0" smtClean="0">
                <a:solidFill>
                  <a:srgbClr val="FFFFFF"/>
                </a:solidFill>
                <a:latin typeface="Calibri" pitchFamily="34" charset="0"/>
              </a:rPr>
              <a:t>networks in service in </a:t>
            </a:r>
            <a:r>
              <a:rPr lang="en-US" sz="4000" b="1" i="1" dirty="0" smtClean="0">
                <a:solidFill>
                  <a:srgbClr val="FFFFFF"/>
                </a:solidFill>
                <a:latin typeface="Calibri" pitchFamily="34" charset="0"/>
              </a:rPr>
              <a:t>24</a:t>
            </a:r>
            <a:r>
              <a:rPr lang="en-US" sz="3200" b="1" i="1" dirty="0" smtClean="0">
                <a:solidFill>
                  <a:srgbClr val="FFFFFF"/>
                </a:solidFill>
                <a:latin typeface="Calibri" pitchFamily="34" charset="0"/>
              </a:rPr>
              <a:t> countries</a:t>
            </a:r>
            <a:endParaRPr lang="en-US" sz="4000" b="1" i="1" dirty="0">
              <a:solidFill>
                <a:srgbClr val="FFFFFF"/>
              </a:solidFill>
              <a:latin typeface="Calibri" pitchFamily="34" charset="0"/>
            </a:endParaRPr>
          </a:p>
        </p:txBody>
      </p:sp>
      <p:sp>
        <p:nvSpPr>
          <p:cNvPr id="23554" name="Text Box 63"/>
          <p:cNvSpPr txBox="1">
            <a:spLocks noChangeArrowheads="1"/>
          </p:cNvSpPr>
          <p:nvPr/>
        </p:nvSpPr>
        <p:spPr bwMode="auto">
          <a:xfrm>
            <a:off x="990600" y="1981200"/>
            <a:ext cx="11430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Mexico</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Telcel</a:t>
            </a:r>
          </a:p>
          <a:p>
            <a:pPr fontAlgn="auto">
              <a:spcBef>
                <a:spcPts val="0"/>
              </a:spcBef>
              <a:spcAft>
                <a:spcPts val="0"/>
              </a:spcAft>
              <a:buFontTx/>
              <a:buChar char="•"/>
              <a:defRPr/>
            </a:pPr>
            <a:r>
              <a:rPr lang="en-US" sz="1100" b="1" dirty="0">
                <a:solidFill>
                  <a:srgbClr val="339933"/>
                </a:solidFill>
                <a:latin typeface="Verdana" pitchFamily="34" charset="0"/>
                <a:ea typeface="Verdana" pitchFamily="34" charset="0"/>
                <a:cs typeface="Verdana" pitchFamily="34" charset="0"/>
              </a:rPr>
              <a:t>   </a:t>
            </a:r>
            <a:r>
              <a:rPr lang="en-US" sz="1100" b="1" dirty="0" err="1">
                <a:solidFill>
                  <a:srgbClr val="339933"/>
                </a:solidFill>
                <a:latin typeface="Verdana" pitchFamily="34" charset="0"/>
                <a:ea typeface="Verdana" pitchFamily="34" charset="0"/>
                <a:cs typeface="Verdana" pitchFamily="34" charset="0"/>
              </a:rPr>
              <a:t>Movistar</a:t>
            </a:r>
            <a:endParaRPr lang="en-US" sz="1100" b="1" dirty="0">
              <a:solidFill>
                <a:srgbClr val="339933"/>
              </a:solidFill>
              <a:latin typeface="Verdana" pitchFamily="34" charset="0"/>
              <a:ea typeface="Verdana" pitchFamily="34" charset="0"/>
              <a:cs typeface="Verdana" pitchFamily="34" charset="0"/>
            </a:endParaRPr>
          </a:p>
        </p:txBody>
      </p:sp>
      <p:sp>
        <p:nvSpPr>
          <p:cNvPr id="23555" name="Text Box 66"/>
          <p:cNvSpPr txBox="1">
            <a:spLocks noChangeArrowheads="1"/>
          </p:cNvSpPr>
          <p:nvPr/>
        </p:nvSpPr>
        <p:spPr bwMode="auto">
          <a:xfrm>
            <a:off x="1447800" y="2667000"/>
            <a:ext cx="11430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Guatemala</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Claro   </a:t>
            </a:r>
          </a:p>
          <a:p>
            <a:pPr fontAlgn="auto">
              <a:spcBef>
                <a:spcPts val="0"/>
              </a:spcBef>
              <a:spcAft>
                <a:spcPts val="0"/>
              </a:spcAft>
              <a:buFontTx/>
              <a:buChar char="•"/>
              <a:defRPr/>
            </a:pPr>
            <a:r>
              <a:rPr lang="en-US" sz="1100" b="1" dirty="0">
                <a:solidFill>
                  <a:srgbClr val="003399"/>
                </a:solidFill>
                <a:latin typeface="Verdana" pitchFamily="34" charset="0"/>
                <a:ea typeface="Verdana" pitchFamily="34" charset="0"/>
                <a:cs typeface="Verdana" pitchFamily="34" charset="0"/>
              </a:rPr>
              <a:t>    </a:t>
            </a:r>
            <a:r>
              <a:rPr lang="en-US" sz="1100" b="1" dirty="0" err="1">
                <a:solidFill>
                  <a:srgbClr val="003399"/>
                </a:solidFill>
                <a:latin typeface="Verdana" pitchFamily="34" charset="0"/>
                <a:ea typeface="Verdana" pitchFamily="34" charset="0"/>
                <a:cs typeface="Verdana" pitchFamily="34" charset="0"/>
              </a:rPr>
              <a:t>Tigo</a:t>
            </a:r>
            <a:endParaRPr lang="en-US" sz="1100" b="1" dirty="0">
              <a:solidFill>
                <a:srgbClr val="003399"/>
              </a:solidFill>
              <a:latin typeface="Verdana" pitchFamily="34" charset="0"/>
              <a:ea typeface="Verdana" pitchFamily="34" charset="0"/>
              <a:cs typeface="Verdana" pitchFamily="34" charset="0"/>
            </a:endParaRPr>
          </a:p>
        </p:txBody>
      </p:sp>
      <p:sp>
        <p:nvSpPr>
          <p:cNvPr id="12294" name="Line 56"/>
          <p:cNvSpPr>
            <a:spLocks noChangeShapeType="1"/>
          </p:cNvSpPr>
          <p:nvPr/>
        </p:nvSpPr>
        <p:spPr bwMode="auto">
          <a:xfrm flipH="1" flipV="1">
            <a:off x="5257800" y="5105400"/>
            <a:ext cx="2133600" cy="685800"/>
          </a:xfrm>
          <a:prstGeom prst="line">
            <a:avLst/>
          </a:prstGeom>
          <a:noFill/>
          <a:ln w="6350">
            <a:solidFill>
              <a:schemeClr val="tx1"/>
            </a:solidFill>
            <a:round/>
            <a:headEnd/>
            <a:tailEnd type="triangle" w="med" len="med"/>
          </a:ln>
        </p:spPr>
        <p:txBody>
          <a:bodyPr/>
          <a:lstStyle/>
          <a:p>
            <a:endParaRPr lang="en-US"/>
          </a:p>
        </p:txBody>
      </p:sp>
      <p:sp>
        <p:nvSpPr>
          <p:cNvPr id="10245" name="Freeform 3"/>
          <p:cNvSpPr>
            <a:spLocks/>
          </p:cNvSpPr>
          <p:nvPr/>
        </p:nvSpPr>
        <p:spPr bwMode="auto">
          <a:xfrm>
            <a:off x="3448050" y="2508250"/>
            <a:ext cx="347663" cy="315913"/>
          </a:xfrm>
          <a:custGeom>
            <a:avLst/>
            <a:gdLst>
              <a:gd name="T0" fmla="*/ 2147483647 w 216"/>
              <a:gd name="T1" fmla="*/ 2147483647 h 191"/>
              <a:gd name="T2" fmla="*/ 2147483647 w 216"/>
              <a:gd name="T3" fmla="*/ 0 h 191"/>
              <a:gd name="T4" fmla="*/ 2147483647 w 216"/>
              <a:gd name="T5" fmla="*/ 2147483647 h 191"/>
              <a:gd name="T6" fmla="*/ 2147483647 w 216"/>
              <a:gd name="T7" fmla="*/ 2147483647 h 191"/>
              <a:gd name="T8" fmla="*/ 2147483647 w 216"/>
              <a:gd name="T9" fmla="*/ 2147483647 h 191"/>
              <a:gd name="T10" fmla="*/ 2147483647 w 216"/>
              <a:gd name="T11" fmla="*/ 2147483647 h 191"/>
              <a:gd name="T12" fmla="*/ 2147483647 w 216"/>
              <a:gd name="T13" fmla="*/ 2147483647 h 191"/>
              <a:gd name="T14" fmla="*/ 2147483647 w 216"/>
              <a:gd name="T15" fmla="*/ 2147483647 h 191"/>
              <a:gd name="T16" fmla="*/ 2147483647 w 216"/>
              <a:gd name="T17" fmla="*/ 2147483647 h 191"/>
              <a:gd name="T18" fmla="*/ 2147483647 w 216"/>
              <a:gd name="T19" fmla="*/ 2147483647 h 191"/>
              <a:gd name="T20" fmla="*/ 2147483647 w 216"/>
              <a:gd name="T21" fmla="*/ 2147483647 h 191"/>
              <a:gd name="T22" fmla="*/ 0 w 216"/>
              <a:gd name="T23" fmla="*/ 2147483647 h 191"/>
              <a:gd name="T24" fmla="*/ 2147483647 w 216"/>
              <a:gd name="T25" fmla="*/ 2147483647 h 191"/>
              <a:gd name="T26" fmla="*/ 2147483647 w 216"/>
              <a:gd name="T27" fmla="*/ 2147483647 h 191"/>
              <a:gd name="T28" fmla="*/ 2147483647 w 216"/>
              <a:gd name="T29" fmla="*/ 2147483647 h 191"/>
              <a:gd name="T30" fmla="*/ 2147483647 w 216"/>
              <a:gd name="T31" fmla="*/ 2147483647 h 191"/>
              <a:gd name="T32" fmla="*/ 2147483647 w 216"/>
              <a:gd name="T33" fmla="*/ 2147483647 h 191"/>
              <a:gd name="T34" fmla="*/ 2147483647 w 216"/>
              <a:gd name="T35" fmla="*/ 2147483647 h 191"/>
              <a:gd name="T36" fmla="*/ 2147483647 w 216"/>
              <a:gd name="T37" fmla="*/ 2147483647 h 191"/>
              <a:gd name="T38" fmla="*/ 2147483647 w 216"/>
              <a:gd name="T39" fmla="*/ 2147483647 h 191"/>
              <a:gd name="T40" fmla="*/ 2147483647 w 216"/>
              <a:gd name="T41" fmla="*/ 2147483647 h 191"/>
              <a:gd name="T42" fmla="*/ 2147483647 w 216"/>
              <a:gd name="T43" fmla="*/ 2147483647 h 191"/>
              <a:gd name="T44" fmla="*/ 2147483647 w 216"/>
              <a:gd name="T45" fmla="*/ 2147483647 h 191"/>
              <a:gd name="T46" fmla="*/ 2147483647 w 216"/>
              <a:gd name="T47" fmla="*/ 2147483647 h 191"/>
              <a:gd name="T48" fmla="*/ 2147483647 w 216"/>
              <a:gd name="T49" fmla="*/ 2147483647 h 191"/>
              <a:gd name="T50" fmla="*/ 2147483647 w 216"/>
              <a:gd name="T51" fmla="*/ 2147483647 h 191"/>
              <a:gd name="T52" fmla="*/ 2147483647 w 216"/>
              <a:gd name="T53" fmla="*/ 2147483647 h 191"/>
              <a:gd name="T54" fmla="*/ 2147483647 w 216"/>
              <a:gd name="T55" fmla="*/ 2147483647 h 1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191"/>
              <a:gd name="T86" fmla="*/ 216 w 216"/>
              <a:gd name="T87" fmla="*/ 191 h 1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191">
                <a:moveTo>
                  <a:pt x="173" y="3"/>
                </a:moveTo>
                <a:lnTo>
                  <a:pt x="142" y="0"/>
                </a:lnTo>
                <a:lnTo>
                  <a:pt x="121" y="14"/>
                </a:lnTo>
                <a:lnTo>
                  <a:pt x="89" y="8"/>
                </a:lnTo>
                <a:lnTo>
                  <a:pt x="84" y="27"/>
                </a:lnTo>
                <a:lnTo>
                  <a:pt x="62" y="40"/>
                </a:lnTo>
                <a:lnTo>
                  <a:pt x="73" y="67"/>
                </a:lnTo>
                <a:lnTo>
                  <a:pt x="73" y="88"/>
                </a:lnTo>
                <a:lnTo>
                  <a:pt x="41" y="95"/>
                </a:lnTo>
                <a:lnTo>
                  <a:pt x="16" y="104"/>
                </a:lnTo>
                <a:lnTo>
                  <a:pt x="3" y="132"/>
                </a:lnTo>
                <a:lnTo>
                  <a:pt x="0" y="148"/>
                </a:lnTo>
                <a:lnTo>
                  <a:pt x="21" y="159"/>
                </a:lnTo>
                <a:lnTo>
                  <a:pt x="64" y="181"/>
                </a:lnTo>
                <a:lnTo>
                  <a:pt x="93" y="181"/>
                </a:lnTo>
                <a:lnTo>
                  <a:pt x="114" y="170"/>
                </a:lnTo>
                <a:lnTo>
                  <a:pt x="127" y="191"/>
                </a:lnTo>
                <a:lnTo>
                  <a:pt x="149" y="168"/>
                </a:lnTo>
                <a:lnTo>
                  <a:pt x="151" y="162"/>
                </a:lnTo>
                <a:lnTo>
                  <a:pt x="216" y="92"/>
                </a:lnTo>
                <a:lnTo>
                  <a:pt x="180" y="100"/>
                </a:lnTo>
                <a:lnTo>
                  <a:pt x="178" y="89"/>
                </a:lnTo>
                <a:lnTo>
                  <a:pt x="160" y="102"/>
                </a:lnTo>
                <a:lnTo>
                  <a:pt x="155" y="98"/>
                </a:lnTo>
                <a:lnTo>
                  <a:pt x="148" y="92"/>
                </a:lnTo>
                <a:lnTo>
                  <a:pt x="154" y="23"/>
                </a:lnTo>
                <a:lnTo>
                  <a:pt x="167" y="17"/>
                </a:lnTo>
                <a:lnTo>
                  <a:pt x="173" y="3"/>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46" name="Freeform 4"/>
          <p:cNvSpPr>
            <a:spLocks/>
          </p:cNvSpPr>
          <p:nvPr/>
        </p:nvSpPr>
        <p:spPr bwMode="auto">
          <a:xfrm>
            <a:off x="3700463" y="2517775"/>
            <a:ext cx="61912" cy="152400"/>
          </a:xfrm>
          <a:custGeom>
            <a:avLst/>
            <a:gdLst>
              <a:gd name="T0" fmla="*/ 2147483647 w 37"/>
              <a:gd name="T1" fmla="*/ 2147483647 h 95"/>
              <a:gd name="T2" fmla="*/ 0 w 37"/>
              <a:gd name="T3" fmla="*/ 2147483647 h 95"/>
              <a:gd name="T4" fmla="*/ 2147483647 w 37"/>
              <a:gd name="T5" fmla="*/ 2147483647 h 95"/>
              <a:gd name="T6" fmla="*/ 2147483647 w 37"/>
              <a:gd name="T7" fmla="*/ 2147483647 h 95"/>
              <a:gd name="T8" fmla="*/ 2147483647 w 37"/>
              <a:gd name="T9" fmla="*/ 2147483647 h 95"/>
              <a:gd name="T10" fmla="*/ 2147483647 w 37"/>
              <a:gd name="T11" fmla="*/ 2147483647 h 95"/>
              <a:gd name="T12" fmla="*/ 2147483647 w 37"/>
              <a:gd name="T13" fmla="*/ 2147483647 h 95"/>
              <a:gd name="T14" fmla="*/ 2147483647 w 37"/>
              <a:gd name="T15" fmla="*/ 0 h 95"/>
              <a:gd name="T16" fmla="*/ 2147483647 w 37"/>
              <a:gd name="T17" fmla="*/ 2147483647 h 95"/>
              <a:gd name="T18" fmla="*/ 2147483647 w 37"/>
              <a:gd name="T19" fmla="*/ 2147483647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95"/>
              <a:gd name="T32" fmla="*/ 37 w 37"/>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95">
                <a:moveTo>
                  <a:pt x="4" y="21"/>
                </a:moveTo>
                <a:lnTo>
                  <a:pt x="0" y="89"/>
                </a:lnTo>
                <a:lnTo>
                  <a:pt x="7" y="95"/>
                </a:lnTo>
                <a:lnTo>
                  <a:pt x="16" y="76"/>
                </a:lnTo>
                <a:lnTo>
                  <a:pt x="34" y="64"/>
                </a:lnTo>
                <a:lnTo>
                  <a:pt x="37" y="12"/>
                </a:lnTo>
                <a:lnTo>
                  <a:pt x="31" y="11"/>
                </a:lnTo>
                <a:lnTo>
                  <a:pt x="25" y="0"/>
                </a:lnTo>
                <a:lnTo>
                  <a:pt x="18" y="12"/>
                </a:lnTo>
                <a:lnTo>
                  <a:pt x="4" y="21"/>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47" name="Freeform 5"/>
          <p:cNvSpPr>
            <a:spLocks/>
          </p:cNvSpPr>
          <p:nvPr/>
        </p:nvSpPr>
        <p:spPr bwMode="auto">
          <a:xfrm>
            <a:off x="3694113" y="2617788"/>
            <a:ext cx="423862" cy="222250"/>
          </a:xfrm>
          <a:custGeom>
            <a:avLst/>
            <a:gdLst>
              <a:gd name="T0" fmla="*/ 2147483647 w 260"/>
              <a:gd name="T1" fmla="*/ 2147483647 h 137"/>
              <a:gd name="T2" fmla="*/ 2147483647 w 260"/>
              <a:gd name="T3" fmla="*/ 2147483647 h 137"/>
              <a:gd name="T4" fmla="*/ 2147483647 w 260"/>
              <a:gd name="T5" fmla="*/ 2147483647 h 137"/>
              <a:gd name="T6" fmla="*/ 2147483647 w 260"/>
              <a:gd name="T7" fmla="*/ 2147483647 h 137"/>
              <a:gd name="T8" fmla="*/ 2147483647 w 260"/>
              <a:gd name="T9" fmla="*/ 2147483647 h 137"/>
              <a:gd name="T10" fmla="*/ 2147483647 w 260"/>
              <a:gd name="T11" fmla="*/ 0 h 137"/>
              <a:gd name="T12" fmla="*/ 2147483647 w 260"/>
              <a:gd name="T13" fmla="*/ 2147483647 h 137"/>
              <a:gd name="T14" fmla="*/ 2147483647 w 260"/>
              <a:gd name="T15" fmla="*/ 2147483647 h 137"/>
              <a:gd name="T16" fmla="*/ 2147483647 w 260"/>
              <a:gd name="T17" fmla="*/ 2147483647 h 137"/>
              <a:gd name="T18" fmla="*/ 2147483647 w 260"/>
              <a:gd name="T19" fmla="*/ 2147483647 h 137"/>
              <a:gd name="T20" fmla="*/ 2147483647 w 260"/>
              <a:gd name="T21" fmla="*/ 2147483647 h 137"/>
              <a:gd name="T22" fmla="*/ 2147483647 w 260"/>
              <a:gd name="T23" fmla="*/ 2147483647 h 137"/>
              <a:gd name="T24" fmla="*/ 2147483647 w 260"/>
              <a:gd name="T25" fmla="*/ 2147483647 h 137"/>
              <a:gd name="T26" fmla="*/ 2147483647 w 260"/>
              <a:gd name="T27" fmla="*/ 2147483647 h 137"/>
              <a:gd name="T28" fmla="*/ 2147483647 w 260"/>
              <a:gd name="T29" fmla="*/ 2147483647 h 137"/>
              <a:gd name="T30" fmla="*/ 2147483647 w 260"/>
              <a:gd name="T31" fmla="*/ 2147483647 h 137"/>
              <a:gd name="T32" fmla="*/ 2147483647 w 260"/>
              <a:gd name="T33" fmla="*/ 2147483647 h 137"/>
              <a:gd name="T34" fmla="*/ 2147483647 w 260"/>
              <a:gd name="T35" fmla="*/ 2147483647 h 137"/>
              <a:gd name="T36" fmla="*/ 2147483647 w 260"/>
              <a:gd name="T37" fmla="*/ 2147483647 h 137"/>
              <a:gd name="T38" fmla="*/ 2147483647 w 260"/>
              <a:gd name="T39" fmla="*/ 2147483647 h 137"/>
              <a:gd name="T40" fmla="*/ 2147483647 w 260"/>
              <a:gd name="T41" fmla="*/ 2147483647 h 137"/>
              <a:gd name="T42" fmla="*/ 2147483647 w 260"/>
              <a:gd name="T43" fmla="*/ 2147483647 h 137"/>
              <a:gd name="T44" fmla="*/ 2147483647 w 260"/>
              <a:gd name="T45" fmla="*/ 2147483647 h 137"/>
              <a:gd name="T46" fmla="*/ 2147483647 w 260"/>
              <a:gd name="T47" fmla="*/ 2147483647 h 137"/>
              <a:gd name="T48" fmla="*/ 2147483647 w 260"/>
              <a:gd name="T49" fmla="*/ 2147483647 h 137"/>
              <a:gd name="T50" fmla="*/ 2147483647 w 260"/>
              <a:gd name="T51" fmla="*/ 2147483647 h 137"/>
              <a:gd name="T52" fmla="*/ 2147483647 w 260"/>
              <a:gd name="T53" fmla="*/ 2147483647 h 137"/>
              <a:gd name="T54" fmla="*/ 0 w 260"/>
              <a:gd name="T55" fmla="*/ 2147483647 h 137"/>
              <a:gd name="T56" fmla="*/ 2147483647 w 260"/>
              <a:gd name="T57" fmla="*/ 2147483647 h 1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0"/>
              <a:gd name="T88" fmla="*/ 0 h 137"/>
              <a:gd name="T89" fmla="*/ 260 w 260"/>
              <a:gd name="T90" fmla="*/ 137 h 1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0" h="137">
                <a:moveTo>
                  <a:pt x="71" y="23"/>
                </a:moveTo>
                <a:lnTo>
                  <a:pt x="99" y="10"/>
                </a:lnTo>
                <a:lnTo>
                  <a:pt x="133" y="10"/>
                </a:lnTo>
                <a:lnTo>
                  <a:pt x="169" y="5"/>
                </a:lnTo>
                <a:lnTo>
                  <a:pt x="179" y="10"/>
                </a:lnTo>
                <a:lnTo>
                  <a:pt x="186" y="0"/>
                </a:lnTo>
                <a:lnTo>
                  <a:pt x="210" y="1"/>
                </a:lnTo>
                <a:lnTo>
                  <a:pt x="213" y="14"/>
                </a:lnTo>
                <a:lnTo>
                  <a:pt x="223" y="13"/>
                </a:lnTo>
                <a:lnTo>
                  <a:pt x="231" y="1"/>
                </a:lnTo>
                <a:lnTo>
                  <a:pt x="247" y="8"/>
                </a:lnTo>
                <a:lnTo>
                  <a:pt x="260" y="25"/>
                </a:lnTo>
                <a:lnTo>
                  <a:pt x="253" y="48"/>
                </a:lnTo>
                <a:lnTo>
                  <a:pt x="250" y="73"/>
                </a:lnTo>
                <a:lnTo>
                  <a:pt x="238" y="78"/>
                </a:lnTo>
                <a:lnTo>
                  <a:pt x="214" y="85"/>
                </a:lnTo>
                <a:lnTo>
                  <a:pt x="189" y="78"/>
                </a:lnTo>
                <a:lnTo>
                  <a:pt x="176" y="88"/>
                </a:lnTo>
                <a:lnTo>
                  <a:pt x="169" y="106"/>
                </a:lnTo>
                <a:lnTo>
                  <a:pt x="146" y="103"/>
                </a:lnTo>
                <a:lnTo>
                  <a:pt x="115" y="113"/>
                </a:lnTo>
                <a:lnTo>
                  <a:pt x="108" y="134"/>
                </a:lnTo>
                <a:lnTo>
                  <a:pt x="81" y="137"/>
                </a:lnTo>
                <a:lnTo>
                  <a:pt x="77" y="113"/>
                </a:lnTo>
                <a:lnTo>
                  <a:pt x="53" y="94"/>
                </a:lnTo>
                <a:lnTo>
                  <a:pt x="24" y="94"/>
                </a:lnTo>
                <a:lnTo>
                  <a:pt x="7" y="97"/>
                </a:lnTo>
                <a:lnTo>
                  <a:pt x="0" y="99"/>
                </a:lnTo>
                <a:lnTo>
                  <a:pt x="71" y="23"/>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48" name="Freeform 6"/>
          <p:cNvSpPr>
            <a:spLocks/>
          </p:cNvSpPr>
          <p:nvPr/>
        </p:nvSpPr>
        <p:spPr bwMode="auto">
          <a:xfrm>
            <a:off x="3829050" y="2667000"/>
            <a:ext cx="277813" cy="276225"/>
          </a:xfrm>
          <a:custGeom>
            <a:avLst/>
            <a:gdLst>
              <a:gd name="T0" fmla="*/ 2147483647 w 170"/>
              <a:gd name="T1" fmla="*/ 2147483647 h 128"/>
              <a:gd name="T2" fmla="*/ 2147483647 w 170"/>
              <a:gd name="T3" fmla="*/ 2147483647 h 128"/>
              <a:gd name="T4" fmla="*/ 2147483647 w 170"/>
              <a:gd name="T5" fmla="*/ 2147483647 h 128"/>
              <a:gd name="T6" fmla="*/ 2147483647 w 170"/>
              <a:gd name="T7" fmla="*/ 2147483647 h 128"/>
              <a:gd name="T8" fmla="*/ 2147483647 w 170"/>
              <a:gd name="T9" fmla="*/ 2147483647 h 128"/>
              <a:gd name="T10" fmla="*/ 2147483647 w 170"/>
              <a:gd name="T11" fmla="*/ 2147483647 h 128"/>
              <a:gd name="T12" fmla="*/ 2147483647 w 170"/>
              <a:gd name="T13" fmla="*/ 2147483647 h 128"/>
              <a:gd name="T14" fmla="*/ 2147483647 w 170"/>
              <a:gd name="T15" fmla="*/ 2147483647 h 128"/>
              <a:gd name="T16" fmla="*/ 2147483647 w 170"/>
              <a:gd name="T17" fmla="*/ 0 h 128"/>
              <a:gd name="T18" fmla="*/ 2147483647 w 170"/>
              <a:gd name="T19" fmla="*/ 2147483647 h 128"/>
              <a:gd name="T20" fmla="*/ 2147483647 w 170"/>
              <a:gd name="T21" fmla="*/ 2147483647 h 128"/>
              <a:gd name="T22" fmla="*/ 2147483647 w 170"/>
              <a:gd name="T23" fmla="*/ 2147483647 h 128"/>
              <a:gd name="T24" fmla="*/ 2147483647 w 170"/>
              <a:gd name="T25" fmla="*/ 2147483647 h 128"/>
              <a:gd name="T26" fmla="*/ 2147483647 w 170"/>
              <a:gd name="T27" fmla="*/ 2147483647 h 128"/>
              <a:gd name="T28" fmla="*/ 2147483647 w 170"/>
              <a:gd name="T29" fmla="*/ 2147483647 h 128"/>
              <a:gd name="T30" fmla="*/ 2147483647 w 170"/>
              <a:gd name="T31" fmla="*/ 2147483647 h 128"/>
              <a:gd name="T32" fmla="*/ 2147483647 w 170"/>
              <a:gd name="T33" fmla="*/ 2147483647 h 128"/>
              <a:gd name="T34" fmla="*/ 2147483647 w 170"/>
              <a:gd name="T35" fmla="*/ 2147483647 h 128"/>
              <a:gd name="T36" fmla="*/ 2147483647 w 170"/>
              <a:gd name="T37" fmla="*/ 2147483647 h 128"/>
              <a:gd name="T38" fmla="*/ 2147483647 w 170"/>
              <a:gd name="T39" fmla="*/ 2147483647 h 128"/>
              <a:gd name="T40" fmla="*/ 2147483647 w 170"/>
              <a:gd name="T41" fmla="*/ 2147483647 h 128"/>
              <a:gd name="T42" fmla="*/ 2147483647 w 170"/>
              <a:gd name="T43" fmla="*/ 2147483647 h 128"/>
              <a:gd name="T44" fmla="*/ 2147483647 w 170"/>
              <a:gd name="T45" fmla="*/ 2147483647 h 128"/>
              <a:gd name="T46" fmla="*/ 2147483647 w 170"/>
              <a:gd name="T47" fmla="*/ 2147483647 h 128"/>
              <a:gd name="T48" fmla="*/ 2147483647 w 170"/>
              <a:gd name="T49" fmla="*/ 2147483647 h 128"/>
              <a:gd name="T50" fmla="*/ 2147483647 w 170"/>
              <a:gd name="T51" fmla="*/ 2147483647 h 128"/>
              <a:gd name="T52" fmla="*/ 0 w 170"/>
              <a:gd name="T53" fmla="*/ 2147483647 h 128"/>
              <a:gd name="T54" fmla="*/ 2147483647 w 170"/>
              <a:gd name="T55" fmla="*/ 2147483647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0"/>
              <a:gd name="T85" fmla="*/ 0 h 128"/>
              <a:gd name="T86" fmla="*/ 170 w 170"/>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0" h="128">
                <a:moveTo>
                  <a:pt x="2" y="64"/>
                </a:moveTo>
                <a:lnTo>
                  <a:pt x="27" y="61"/>
                </a:lnTo>
                <a:lnTo>
                  <a:pt x="36" y="42"/>
                </a:lnTo>
                <a:lnTo>
                  <a:pt x="67" y="31"/>
                </a:lnTo>
                <a:lnTo>
                  <a:pt x="89" y="34"/>
                </a:lnTo>
                <a:lnTo>
                  <a:pt x="95" y="17"/>
                </a:lnTo>
                <a:lnTo>
                  <a:pt x="110" y="6"/>
                </a:lnTo>
                <a:lnTo>
                  <a:pt x="135" y="15"/>
                </a:lnTo>
                <a:lnTo>
                  <a:pt x="170" y="0"/>
                </a:lnTo>
                <a:lnTo>
                  <a:pt x="170" y="20"/>
                </a:lnTo>
                <a:lnTo>
                  <a:pt x="153" y="20"/>
                </a:lnTo>
                <a:lnTo>
                  <a:pt x="160" y="42"/>
                </a:lnTo>
                <a:lnTo>
                  <a:pt x="156" y="73"/>
                </a:lnTo>
                <a:lnTo>
                  <a:pt x="157" y="88"/>
                </a:lnTo>
                <a:lnTo>
                  <a:pt x="145" y="95"/>
                </a:lnTo>
                <a:lnTo>
                  <a:pt x="157" y="119"/>
                </a:lnTo>
                <a:lnTo>
                  <a:pt x="144" y="125"/>
                </a:lnTo>
                <a:lnTo>
                  <a:pt x="133" y="125"/>
                </a:lnTo>
                <a:lnTo>
                  <a:pt x="120" y="125"/>
                </a:lnTo>
                <a:lnTo>
                  <a:pt x="102" y="128"/>
                </a:lnTo>
                <a:lnTo>
                  <a:pt x="83" y="123"/>
                </a:lnTo>
                <a:lnTo>
                  <a:pt x="70" y="116"/>
                </a:lnTo>
                <a:lnTo>
                  <a:pt x="57" y="120"/>
                </a:lnTo>
                <a:lnTo>
                  <a:pt x="36" y="107"/>
                </a:lnTo>
                <a:lnTo>
                  <a:pt x="18" y="94"/>
                </a:lnTo>
                <a:lnTo>
                  <a:pt x="8" y="77"/>
                </a:lnTo>
                <a:lnTo>
                  <a:pt x="0" y="73"/>
                </a:lnTo>
                <a:lnTo>
                  <a:pt x="2" y="64"/>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49" name="Freeform 7"/>
          <p:cNvSpPr>
            <a:spLocks/>
          </p:cNvSpPr>
          <p:nvPr/>
        </p:nvSpPr>
        <p:spPr bwMode="auto">
          <a:xfrm>
            <a:off x="3663950" y="2770188"/>
            <a:ext cx="166688" cy="88900"/>
          </a:xfrm>
          <a:custGeom>
            <a:avLst/>
            <a:gdLst>
              <a:gd name="T0" fmla="*/ 0 w 102"/>
              <a:gd name="T1" fmla="*/ 2147483647 h 55"/>
              <a:gd name="T2" fmla="*/ 2147483647 w 102"/>
              <a:gd name="T3" fmla="*/ 2147483647 h 55"/>
              <a:gd name="T4" fmla="*/ 2147483647 w 102"/>
              <a:gd name="T5" fmla="*/ 0 h 55"/>
              <a:gd name="T6" fmla="*/ 2147483647 w 102"/>
              <a:gd name="T7" fmla="*/ 2147483647 h 55"/>
              <a:gd name="T8" fmla="*/ 2147483647 w 102"/>
              <a:gd name="T9" fmla="*/ 2147483647 h 55"/>
              <a:gd name="T10" fmla="*/ 2147483647 w 102"/>
              <a:gd name="T11" fmla="*/ 2147483647 h 55"/>
              <a:gd name="T12" fmla="*/ 2147483647 w 102"/>
              <a:gd name="T13" fmla="*/ 2147483647 h 55"/>
              <a:gd name="T14" fmla="*/ 0 w 102"/>
              <a:gd name="T15" fmla="*/ 2147483647 h 55"/>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55"/>
              <a:gd name="T26" fmla="*/ 102 w 102"/>
              <a:gd name="T27" fmla="*/ 55 h 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55">
                <a:moveTo>
                  <a:pt x="0" y="30"/>
                </a:moveTo>
                <a:lnTo>
                  <a:pt x="25" y="3"/>
                </a:lnTo>
                <a:lnTo>
                  <a:pt x="42" y="0"/>
                </a:lnTo>
                <a:lnTo>
                  <a:pt x="73" y="2"/>
                </a:lnTo>
                <a:lnTo>
                  <a:pt x="96" y="21"/>
                </a:lnTo>
                <a:lnTo>
                  <a:pt x="102" y="44"/>
                </a:lnTo>
                <a:lnTo>
                  <a:pt x="67" y="55"/>
                </a:lnTo>
                <a:lnTo>
                  <a:pt x="0" y="30"/>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0" name="Freeform 8"/>
          <p:cNvSpPr>
            <a:spLocks/>
          </p:cNvSpPr>
          <p:nvPr/>
        </p:nvSpPr>
        <p:spPr bwMode="auto">
          <a:xfrm>
            <a:off x="3916363" y="2925763"/>
            <a:ext cx="244475" cy="177800"/>
          </a:xfrm>
          <a:custGeom>
            <a:avLst/>
            <a:gdLst>
              <a:gd name="T0" fmla="*/ 2147483647 w 151"/>
              <a:gd name="T1" fmla="*/ 2147483647 h 111"/>
              <a:gd name="T2" fmla="*/ 2147483647 w 151"/>
              <a:gd name="T3" fmla="*/ 2147483647 h 111"/>
              <a:gd name="T4" fmla="*/ 2147483647 w 151"/>
              <a:gd name="T5" fmla="*/ 2147483647 h 111"/>
              <a:gd name="T6" fmla="*/ 2147483647 w 151"/>
              <a:gd name="T7" fmla="*/ 2147483647 h 111"/>
              <a:gd name="T8" fmla="*/ 2147483647 w 151"/>
              <a:gd name="T9" fmla="*/ 2147483647 h 111"/>
              <a:gd name="T10" fmla="*/ 2147483647 w 151"/>
              <a:gd name="T11" fmla="*/ 2147483647 h 111"/>
              <a:gd name="T12" fmla="*/ 2147483647 w 151"/>
              <a:gd name="T13" fmla="*/ 2147483647 h 111"/>
              <a:gd name="T14" fmla="*/ 2147483647 w 151"/>
              <a:gd name="T15" fmla="*/ 2147483647 h 111"/>
              <a:gd name="T16" fmla="*/ 2147483647 w 151"/>
              <a:gd name="T17" fmla="*/ 2147483647 h 111"/>
              <a:gd name="T18" fmla="*/ 2147483647 w 151"/>
              <a:gd name="T19" fmla="*/ 2147483647 h 111"/>
              <a:gd name="T20" fmla="*/ 2147483647 w 151"/>
              <a:gd name="T21" fmla="*/ 2147483647 h 111"/>
              <a:gd name="T22" fmla="*/ 2147483647 w 151"/>
              <a:gd name="T23" fmla="*/ 2147483647 h 111"/>
              <a:gd name="T24" fmla="*/ 2147483647 w 151"/>
              <a:gd name="T25" fmla="*/ 2147483647 h 111"/>
              <a:gd name="T26" fmla="*/ 2147483647 w 151"/>
              <a:gd name="T27" fmla="*/ 2147483647 h 111"/>
              <a:gd name="T28" fmla="*/ 2147483647 w 151"/>
              <a:gd name="T29" fmla="*/ 2147483647 h 111"/>
              <a:gd name="T30" fmla="*/ 2147483647 w 151"/>
              <a:gd name="T31" fmla="*/ 2147483647 h 111"/>
              <a:gd name="T32" fmla="*/ 2147483647 w 151"/>
              <a:gd name="T33" fmla="*/ 2147483647 h 111"/>
              <a:gd name="T34" fmla="*/ 2147483647 w 151"/>
              <a:gd name="T35" fmla="*/ 2147483647 h 111"/>
              <a:gd name="T36" fmla="*/ 2147483647 w 151"/>
              <a:gd name="T37" fmla="*/ 2147483647 h 111"/>
              <a:gd name="T38" fmla="*/ 0 w 151"/>
              <a:gd name="T39" fmla="*/ 2147483647 h 111"/>
              <a:gd name="T40" fmla="*/ 2147483647 w 151"/>
              <a:gd name="T41" fmla="*/ 0 h 111"/>
              <a:gd name="T42" fmla="*/ 2147483647 w 151"/>
              <a:gd name="T43" fmla="*/ 2147483647 h 1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1"/>
              <a:gd name="T67" fmla="*/ 0 h 111"/>
              <a:gd name="T68" fmla="*/ 151 w 151"/>
              <a:gd name="T69" fmla="*/ 111 h 1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1" h="111">
                <a:moveTo>
                  <a:pt x="28" y="8"/>
                </a:moveTo>
                <a:lnTo>
                  <a:pt x="47" y="14"/>
                </a:lnTo>
                <a:lnTo>
                  <a:pt x="65" y="9"/>
                </a:lnTo>
                <a:lnTo>
                  <a:pt x="87" y="11"/>
                </a:lnTo>
                <a:lnTo>
                  <a:pt x="102" y="5"/>
                </a:lnTo>
                <a:lnTo>
                  <a:pt x="123" y="33"/>
                </a:lnTo>
                <a:lnTo>
                  <a:pt x="148" y="50"/>
                </a:lnTo>
                <a:lnTo>
                  <a:pt x="151" y="90"/>
                </a:lnTo>
                <a:lnTo>
                  <a:pt x="136" y="111"/>
                </a:lnTo>
                <a:lnTo>
                  <a:pt x="123" y="83"/>
                </a:lnTo>
                <a:lnTo>
                  <a:pt x="118" y="98"/>
                </a:lnTo>
                <a:lnTo>
                  <a:pt x="108" y="101"/>
                </a:lnTo>
                <a:lnTo>
                  <a:pt x="95" y="73"/>
                </a:lnTo>
                <a:lnTo>
                  <a:pt x="67" y="58"/>
                </a:lnTo>
                <a:lnTo>
                  <a:pt x="41" y="37"/>
                </a:lnTo>
                <a:lnTo>
                  <a:pt x="37" y="50"/>
                </a:lnTo>
                <a:lnTo>
                  <a:pt x="52" y="62"/>
                </a:lnTo>
                <a:lnTo>
                  <a:pt x="44" y="73"/>
                </a:lnTo>
                <a:lnTo>
                  <a:pt x="6" y="48"/>
                </a:lnTo>
                <a:lnTo>
                  <a:pt x="0" y="5"/>
                </a:lnTo>
                <a:lnTo>
                  <a:pt x="15" y="0"/>
                </a:lnTo>
                <a:lnTo>
                  <a:pt x="28" y="8"/>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1" name="Freeform 9"/>
          <p:cNvSpPr>
            <a:spLocks/>
          </p:cNvSpPr>
          <p:nvPr/>
        </p:nvSpPr>
        <p:spPr bwMode="auto">
          <a:xfrm>
            <a:off x="4154488" y="2974975"/>
            <a:ext cx="341312" cy="155575"/>
          </a:xfrm>
          <a:custGeom>
            <a:avLst/>
            <a:gdLst>
              <a:gd name="T0" fmla="*/ 0 w 210"/>
              <a:gd name="T1" fmla="*/ 2147483647 h 96"/>
              <a:gd name="T2" fmla="*/ 2147483647 w 210"/>
              <a:gd name="T3" fmla="*/ 2147483647 h 96"/>
              <a:gd name="T4" fmla="*/ 2147483647 w 210"/>
              <a:gd name="T5" fmla="*/ 2147483647 h 96"/>
              <a:gd name="T6" fmla="*/ 2147483647 w 210"/>
              <a:gd name="T7" fmla="*/ 2147483647 h 96"/>
              <a:gd name="T8" fmla="*/ 2147483647 w 210"/>
              <a:gd name="T9" fmla="*/ 2147483647 h 96"/>
              <a:gd name="T10" fmla="*/ 2147483647 w 210"/>
              <a:gd name="T11" fmla="*/ 2147483647 h 96"/>
              <a:gd name="T12" fmla="*/ 2147483647 w 210"/>
              <a:gd name="T13" fmla="*/ 0 h 96"/>
              <a:gd name="T14" fmla="*/ 2147483647 w 210"/>
              <a:gd name="T15" fmla="*/ 2147483647 h 96"/>
              <a:gd name="T16" fmla="*/ 2147483647 w 210"/>
              <a:gd name="T17" fmla="*/ 2147483647 h 96"/>
              <a:gd name="T18" fmla="*/ 2147483647 w 210"/>
              <a:gd name="T19" fmla="*/ 2147483647 h 96"/>
              <a:gd name="T20" fmla="*/ 2147483647 w 210"/>
              <a:gd name="T21" fmla="*/ 2147483647 h 96"/>
              <a:gd name="T22" fmla="*/ 2147483647 w 210"/>
              <a:gd name="T23" fmla="*/ 2147483647 h 96"/>
              <a:gd name="T24" fmla="*/ 2147483647 w 210"/>
              <a:gd name="T25" fmla="*/ 2147483647 h 96"/>
              <a:gd name="T26" fmla="*/ 2147483647 w 210"/>
              <a:gd name="T27" fmla="*/ 2147483647 h 96"/>
              <a:gd name="T28" fmla="*/ 2147483647 w 210"/>
              <a:gd name="T29" fmla="*/ 2147483647 h 96"/>
              <a:gd name="T30" fmla="*/ 2147483647 w 210"/>
              <a:gd name="T31" fmla="*/ 2147483647 h 96"/>
              <a:gd name="T32" fmla="*/ 2147483647 w 210"/>
              <a:gd name="T33" fmla="*/ 2147483647 h 96"/>
              <a:gd name="T34" fmla="*/ 2147483647 w 210"/>
              <a:gd name="T35" fmla="*/ 2147483647 h 96"/>
              <a:gd name="T36" fmla="*/ 2147483647 w 210"/>
              <a:gd name="T37" fmla="*/ 2147483647 h 96"/>
              <a:gd name="T38" fmla="*/ 2147483647 w 210"/>
              <a:gd name="T39" fmla="*/ 2147483647 h 96"/>
              <a:gd name="T40" fmla="*/ 2147483647 w 210"/>
              <a:gd name="T41" fmla="*/ 2147483647 h 96"/>
              <a:gd name="T42" fmla="*/ 2147483647 w 210"/>
              <a:gd name="T43" fmla="*/ 2147483647 h 96"/>
              <a:gd name="T44" fmla="*/ 2147483647 w 210"/>
              <a:gd name="T45" fmla="*/ 2147483647 h 96"/>
              <a:gd name="T46" fmla="*/ 2147483647 w 210"/>
              <a:gd name="T47" fmla="*/ 2147483647 h 96"/>
              <a:gd name="T48" fmla="*/ 2147483647 w 210"/>
              <a:gd name="T49" fmla="*/ 2147483647 h 96"/>
              <a:gd name="T50" fmla="*/ 2147483647 w 210"/>
              <a:gd name="T51" fmla="*/ 2147483647 h 96"/>
              <a:gd name="T52" fmla="*/ 2147483647 w 210"/>
              <a:gd name="T53" fmla="*/ 2147483647 h 96"/>
              <a:gd name="T54" fmla="*/ 2147483647 w 210"/>
              <a:gd name="T55" fmla="*/ 2147483647 h 96"/>
              <a:gd name="T56" fmla="*/ 2147483647 w 210"/>
              <a:gd name="T57" fmla="*/ 2147483647 h 96"/>
              <a:gd name="T58" fmla="*/ 0 w 210"/>
              <a:gd name="T59" fmla="*/ 2147483647 h 96"/>
              <a:gd name="T60" fmla="*/ 2147483647 w 210"/>
              <a:gd name="T61" fmla="*/ 2147483647 h 96"/>
              <a:gd name="T62" fmla="*/ 0 w 2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10"/>
              <a:gd name="T97" fmla="*/ 0 h 96"/>
              <a:gd name="T98" fmla="*/ 210 w 2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10" h="96">
                <a:moveTo>
                  <a:pt x="0" y="16"/>
                </a:moveTo>
                <a:lnTo>
                  <a:pt x="29" y="47"/>
                </a:lnTo>
                <a:lnTo>
                  <a:pt x="34" y="22"/>
                </a:lnTo>
                <a:lnTo>
                  <a:pt x="55" y="43"/>
                </a:lnTo>
                <a:lnTo>
                  <a:pt x="77" y="40"/>
                </a:lnTo>
                <a:lnTo>
                  <a:pt x="117" y="4"/>
                </a:lnTo>
                <a:lnTo>
                  <a:pt x="147" y="0"/>
                </a:lnTo>
                <a:lnTo>
                  <a:pt x="175" y="3"/>
                </a:lnTo>
                <a:lnTo>
                  <a:pt x="197" y="15"/>
                </a:lnTo>
                <a:lnTo>
                  <a:pt x="210" y="35"/>
                </a:lnTo>
                <a:lnTo>
                  <a:pt x="204" y="40"/>
                </a:lnTo>
                <a:lnTo>
                  <a:pt x="202" y="57"/>
                </a:lnTo>
                <a:lnTo>
                  <a:pt x="175" y="69"/>
                </a:lnTo>
                <a:lnTo>
                  <a:pt x="169" y="57"/>
                </a:lnTo>
                <a:lnTo>
                  <a:pt x="170" y="44"/>
                </a:lnTo>
                <a:lnTo>
                  <a:pt x="166" y="26"/>
                </a:lnTo>
                <a:lnTo>
                  <a:pt x="145" y="19"/>
                </a:lnTo>
                <a:lnTo>
                  <a:pt x="129" y="26"/>
                </a:lnTo>
                <a:lnTo>
                  <a:pt x="120" y="43"/>
                </a:lnTo>
                <a:lnTo>
                  <a:pt x="98" y="51"/>
                </a:lnTo>
                <a:lnTo>
                  <a:pt x="92" y="57"/>
                </a:lnTo>
                <a:lnTo>
                  <a:pt x="113" y="85"/>
                </a:lnTo>
                <a:lnTo>
                  <a:pt x="95" y="96"/>
                </a:lnTo>
                <a:lnTo>
                  <a:pt x="88" y="83"/>
                </a:lnTo>
                <a:lnTo>
                  <a:pt x="79" y="85"/>
                </a:lnTo>
                <a:lnTo>
                  <a:pt x="73" y="71"/>
                </a:lnTo>
                <a:lnTo>
                  <a:pt x="57" y="74"/>
                </a:lnTo>
                <a:lnTo>
                  <a:pt x="43" y="65"/>
                </a:lnTo>
                <a:lnTo>
                  <a:pt x="18" y="60"/>
                </a:lnTo>
                <a:lnTo>
                  <a:pt x="0" y="65"/>
                </a:lnTo>
                <a:lnTo>
                  <a:pt x="2" y="56"/>
                </a:lnTo>
                <a:lnTo>
                  <a:pt x="0" y="16"/>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2" name="Freeform 10"/>
          <p:cNvSpPr>
            <a:spLocks/>
          </p:cNvSpPr>
          <p:nvPr/>
        </p:nvSpPr>
        <p:spPr bwMode="auto">
          <a:xfrm>
            <a:off x="4397375" y="3309938"/>
            <a:ext cx="1779588" cy="1714500"/>
          </a:xfrm>
          <a:custGeom>
            <a:avLst/>
            <a:gdLst>
              <a:gd name="T0" fmla="*/ 2147483647 w 1095"/>
              <a:gd name="T1" fmla="*/ 2147483647 h 1054"/>
              <a:gd name="T2" fmla="*/ 2147483647 w 1095"/>
              <a:gd name="T3" fmla="*/ 2147483647 h 1054"/>
              <a:gd name="T4" fmla="*/ 0 w 1095"/>
              <a:gd name="T5" fmla="*/ 2147483647 h 1054"/>
              <a:gd name="T6" fmla="*/ 2147483647 w 1095"/>
              <a:gd name="T7" fmla="*/ 2147483647 h 1054"/>
              <a:gd name="T8" fmla="*/ 2147483647 w 1095"/>
              <a:gd name="T9" fmla="*/ 2147483647 h 1054"/>
              <a:gd name="T10" fmla="*/ 2147483647 w 1095"/>
              <a:gd name="T11" fmla="*/ 2147483647 h 1054"/>
              <a:gd name="T12" fmla="*/ 2147483647 w 1095"/>
              <a:gd name="T13" fmla="*/ 2147483647 h 1054"/>
              <a:gd name="T14" fmla="*/ 2147483647 w 1095"/>
              <a:gd name="T15" fmla="*/ 2147483647 h 1054"/>
              <a:gd name="T16" fmla="*/ 2147483647 w 1095"/>
              <a:gd name="T17" fmla="*/ 2147483647 h 1054"/>
              <a:gd name="T18" fmla="*/ 2147483647 w 1095"/>
              <a:gd name="T19" fmla="*/ 2147483647 h 1054"/>
              <a:gd name="T20" fmla="*/ 2147483647 w 1095"/>
              <a:gd name="T21" fmla="*/ 2147483647 h 1054"/>
              <a:gd name="T22" fmla="*/ 2147483647 w 1095"/>
              <a:gd name="T23" fmla="*/ 2147483647 h 1054"/>
              <a:gd name="T24" fmla="*/ 2147483647 w 1095"/>
              <a:gd name="T25" fmla="*/ 2147483647 h 1054"/>
              <a:gd name="T26" fmla="*/ 2147483647 w 1095"/>
              <a:gd name="T27" fmla="*/ 2147483647 h 1054"/>
              <a:gd name="T28" fmla="*/ 2147483647 w 1095"/>
              <a:gd name="T29" fmla="*/ 2147483647 h 1054"/>
              <a:gd name="T30" fmla="*/ 2147483647 w 1095"/>
              <a:gd name="T31" fmla="*/ 2147483647 h 1054"/>
              <a:gd name="T32" fmla="*/ 2147483647 w 1095"/>
              <a:gd name="T33" fmla="*/ 2147483647 h 1054"/>
              <a:gd name="T34" fmla="*/ 2147483647 w 1095"/>
              <a:gd name="T35" fmla="*/ 2147483647 h 1054"/>
              <a:gd name="T36" fmla="*/ 2147483647 w 1095"/>
              <a:gd name="T37" fmla="*/ 2147483647 h 1054"/>
              <a:gd name="T38" fmla="*/ 2147483647 w 1095"/>
              <a:gd name="T39" fmla="*/ 2147483647 h 1054"/>
              <a:gd name="T40" fmla="*/ 2147483647 w 1095"/>
              <a:gd name="T41" fmla="*/ 2147483647 h 1054"/>
              <a:gd name="T42" fmla="*/ 2147483647 w 1095"/>
              <a:gd name="T43" fmla="*/ 2147483647 h 1054"/>
              <a:gd name="T44" fmla="*/ 2147483647 w 1095"/>
              <a:gd name="T45" fmla="*/ 2147483647 h 1054"/>
              <a:gd name="T46" fmla="*/ 2147483647 w 1095"/>
              <a:gd name="T47" fmla="*/ 2147483647 h 1054"/>
              <a:gd name="T48" fmla="*/ 2147483647 w 1095"/>
              <a:gd name="T49" fmla="*/ 2147483647 h 1054"/>
              <a:gd name="T50" fmla="*/ 2147483647 w 1095"/>
              <a:gd name="T51" fmla="*/ 2147483647 h 1054"/>
              <a:gd name="T52" fmla="*/ 2147483647 w 1095"/>
              <a:gd name="T53" fmla="*/ 2147483647 h 1054"/>
              <a:gd name="T54" fmla="*/ 2147483647 w 1095"/>
              <a:gd name="T55" fmla="*/ 2147483647 h 1054"/>
              <a:gd name="T56" fmla="*/ 2147483647 w 1095"/>
              <a:gd name="T57" fmla="*/ 2147483647 h 1054"/>
              <a:gd name="T58" fmla="*/ 2147483647 w 1095"/>
              <a:gd name="T59" fmla="*/ 2147483647 h 1054"/>
              <a:gd name="T60" fmla="*/ 2147483647 w 1095"/>
              <a:gd name="T61" fmla="*/ 2147483647 h 1054"/>
              <a:gd name="T62" fmla="*/ 2147483647 w 1095"/>
              <a:gd name="T63" fmla="*/ 2147483647 h 1054"/>
              <a:gd name="T64" fmla="*/ 2147483647 w 1095"/>
              <a:gd name="T65" fmla="*/ 2147483647 h 1054"/>
              <a:gd name="T66" fmla="*/ 2147483647 w 1095"/>
              <a:gd name="T67" fmla="*/ 2147483647 h 1054"/>
              <a:gd name="T68" fmla="*/ 2147483647 w 1095"/>
              <a:gd name="T69" fmla="*/ 2147483647 h 1054"/>
              <a:gd name="T70" fmla="*/ 2147483647 w 1095"/>
              <a:gd name="T71" fmla="*/ 2147483647 h 1054"/>
              <a:gd name="T72" fmla="*/ 2147483647 w 1095"/>
              <a:gd name="T73" fmla="*/ 2147483647 h 1054"/>
              <a:gd name="T74" fmla="*/ 2147483647 w 1095"/>
              <a:gd name="T75" fmla="*/ 2147483647 h 1054"/>
              <a:gd name="T76" fmla="*/ 2147483647 w 1095"/>
              <a:gd name="T77" fmla="*/ 2147483647 h 1054"/>
              <a:gd name="T78" fmla="*/ 2147483647 w 1095"/>
              <a:gd name="T79" fmla="*/ 2147483647 h 1054"/>
              <a:gd name="T80" fmla="*/ 2147483647 w 1095"/>
              <a:gd name="T81" fmla="*/ 2147483647 h 1054"/>
              <a:gd name="T82" fmla="*/ 2147483647 w 1095"/>
              <a:gd name="T83" fmla="*/ 2147483647 h 1054"/>
              <a:gd name="T84" fmla="*/ 2147483647 w 1095"/>
              <a:gd name="T85" fmla="*/ 2147483647 h 1054"/>
              <a:gd name="T86" fmla="*/ 2147483647 w 1095"/>
              <a:gd name="T87" fmla="*/ 2147483647 h 1054"/>
              <a:gd name="T88" fmla="*/ 2147483647 w 1095"/>
              <a:gd name="T89" fmla="*/ 2147483647 h 1054"/>
              <a:gd name="T90" fmla="*/ 2147483647 w 1095"/>
              <a:gd name="T91" fmla="*/ 2147483647 h 1054"/>
              <a:gd name="T92" fmla="*/ 2147483647 w 1095"/>
              <a:gd name="T93" fmla="*/ 2147483647 h 1054"/>
              <a:gd name="T94" fmla="*/ 2147483647 w 1095"/>
              <a:gd name="T95" fmla="*/ 2147483647 h 1054"/>
              <a:gd name="T96" fmla="*/ 2147483647 w 1095"/>
              <a:gd name="T97" fmla="*/ 2147483647 h 1054"/>
              <a:gd name="T98" fmla="*/ 2147483647 w 1095"/>
              <a:gd name="T99" fmla="*/ 2147483647 h 1054"/>
              <a:gd name="T100" fmla="*/ 2147483647 w 1095"/>
              <a:gd name="T101" fmla="*/ 2147483647 h 1054"/>
              <a:gd name="T102" fmla="*/ 2147483647 w 1095"/>
              <a:gd name="T103" fmla="*/ 2147483647 h 1054"/>
              <a:gd name="T104" fmla="*/ 2147483647 w 1095"/>
              <a:gd name="T105" fmla="*/ 2147483647 h 1054"/>
              <a:gd name="T106" fmla="*/ 2147483647 w 1095"/>
              <a:gd name="T107" fmla="*/ 2147483647 h 1054"/>
              <a:gd name="T108" fmla="*/ 2147483647 w 1095"/>
              <a:gd name="T109" fmla="*/ 2147483647 h 1054"/>
              <a:gd name="T110" fmla="*/ 2147483647 w 1095"/>
              <a:gd name="T111" fmla="*/ 2147483647 h 1054"/>
              <a:gd name="T112" fmla="*/ 2147483647 w 1095"/>
              <a:gd name="T113" fmla="*/ 2147483647 h 1054"/>
              <a:gd name="T114" fmla="*/ 2147483647 w 1095"/>
              <a:gd name="T115" fmla="*/ 2147483647 h 1054"/>
              <a:gd name="T116" fmla="*/ 2147483647 w 1095"/>
              <a:gd name="T117" fmla="*/ 2147483647 h 10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95"/>
              <a:gd name="T178" fmla="*/ 0 h 1054"/>
              <a:gd name="T179" fmla="*/ 1095 w 1095"/>
              <a:gd name="T180" fmla="*/ 1054 h 10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95" h="1054">
                <a:moveTo>
                  <a:pt x="104" y="158"/>
                </a:moveTo>
                <a:lnTo>
                  <a:pt x="101" y="238"/>
                </a:lnTo>
                <a:lnTo>
                  <a:pt x="98" y="246"/>
                </a:lnTo>
                <a:lnTo>
                  <a:pt x="93" y="253"/>
                </a:lnTo>
                <a:lnTo>
                  <a:pt x="54" y="265"/>
                </a:lnTo>
                <a:lnTo>
                  <a:pt x="27" y="278"/>
                </a:lnTo>
                <a:lnTo>
                  <a:pt x="14" y="306"/>
                </a:lnTo>
                <a:lnTo>
                  <a:pt x="15" y="322"/>
                </a:lnTo>
                <a:lnTo>
                  <a:pt x="0" y="340"/>
                </a:lnTo>
                <a:lnTo>
                  <a:pt x="0" y="361"/>
                </a:lnTo>
                <a:lnTo>
                  <a:pt x="14" y="371"/>
                </a:lnTo>
                <a:lnTo>
                  <a:pt x="20" y="389"/>
                </a:lnTo>
                <a:lnTo>
                  <a:pt x="20" y="405"/>
                </a:lnTo>
                <a:lnTo>
                  <a:pt x="39" y="398"/>
                </a:lnTo>
                <a:lnTo>
                  <a:pt x="49" y="413"/>
                </a:lnTo>
                <a:lnTo>
                  <a:pt x="68" y="413"/>
                </a:lnTo>
                <a:lnTo>
                  <a:pt x="86" y="398"/>
                </a:lnTo>
                <a:lnTo>
                  <a:pt x="99" y="447"/>
                </a:lnTo>
                <a:lnTo>
                  <a:pt x="120" y="451"/>
                </a:lnTo>
                <a:lnTo>
                  <a:pt x="163" y="439"/>
                </a:lnTo>
                <a:lnTo>
                  <a:pt x="198" y="421"/>
                </a:lnTo>
                <a:lnTo>
                  <a:pt x="225" y="398"/>
                </a:lnTo>
                <a:lnTo>
                  <a:pt x="247" y="424"/>
                </a:lnTo>
                <a:lnTo>
                  <a:pt x="252" y="447"/>
                </a:lnTo>
                <a:lnTo>
                  <a:pt x="252" y="464"/>
                </a:lnTo>
                <a:lnTo>
                  <a:pt x="284" y="481"/>
                </a:lnTo>
                <a:lnTo>
                  <a:pt x="308" y="479"/>
                </a:lnTo>
                <a:lnTo>
                  <a:pt x="337" y="498"/>
                </a:lnTo>
                <a:lnTo>
                  <a:pt x="370" y="510"/>
                </a:lnTo>
                <a:lnTo>
                  <a:pt x="391" y="531"/>
                </a:lnTo>
                <a:lnTo>
                  <a:pt x="388" y="584"/>
                </a:lnTo>
                <a:lnTo>
                  <a:pt x="441" y="584"/>
                </a:lnTo>
                <a:lnTo>
                  <a:pt x="445" y="612"/>
                </a:lnTo>
                <a:lnTo>
                  <a:pt x="456" y="627"/>
                </a:lnTo>
                <a:lnTo>
                  <a:pt x="456" y="656"/>
                </a:lnTo>
                <a:lnTo>
                  <a:pt x="444" y="682"/>
                </a:lnTo>
                <a:lnTo>
                  <a:pt x="456" y="705"/>
                </a:lnTo>
                <a:lnTo>
                  <a:pt x="456" y="730"/>
                </a:lnTo>
                <a:lnTo>
                  <a:pt x="453" y="757"/>
                </a:lnTo>
                <a:lnTo>
                  <a:pt x="475" y="757"/>
                </a:lnTo>
                <a:lnTo>
                  <a:pt x="503" y="757"/>
                </a:lnTo>
                <a:lnTo>
                  <a:pt x="512" y="761"/>
                </a:lnTo>
                <a:lnTo>
                  <a:pt x="524" y="773"/>
                </a:lnTo>
                <a:lnTo>
                  <a:pt x="533" y="801"/>
                </a:lnTo>
                <a:lnTo>
                  <a:pt x="543" y="797"/>
                </a:lnTo>
                <a:lnTo>
                  <a:pt x="550" y="850"/>
                </a:lnTo>
                <a:lnTo>
                  <a:pt x="555" y="856"/>
                </a:lnTo>
                <a:lnTo>
                  <a:pt x="556" y="856"/>
                </a:lnTo>
                <a:lnTo>
                  <a:pt x="567" y="875"/>
                </a:lnTo>
                <a:lnTo>
                  <a:pt x="559" y="896"/>
                </a:lnTo>
                <a:lnTo>
                  <a:pt x="528" y="911"/>
                </a:lnTo>
                <a:lnTo>
                  <a:pt x="496" y="939"/>
                </a:lnTo>
                <a:lnTo>
                  <a:pt x="481" y="953"/>
                </a:lnTo>
                <a:lnTo>
                  <a:pt x="481" y="982"/>
                </a:lnTo>
                <a:lnTo>
                  <a:pt x="494" y="992"/>
                </a:lnTo>
                <a:lnTo>
                  <a:pt x="497" y="1011"/>
                </a:lnTo>
                <a:lnTo>
                  <a:pt x="521" y="1008"/>
                </a:lnTo>
                <a:lnTo>
                  <a:pt x="550" y="1026"/>
                </a:lnTo>
                <a:lnTo>
                  <a:pt x="577" y="1054"/>
                </a:lnTo>
                <a:lnTo>
                  <a:pt x="592" y="1045"/>
                </a:lnTo>
                <a:lnTo>
                  <a:pt x="611" y="1027"/>
                </a:lnTo>
                <a:lnTo>
                  <a:pt x="615" y="1001"/>
                </a:lnTo>
                <a:lnTo>
                  <a:pt x="627" y="992"/>
                </a:lnTo>
                <a:lnTo>
                  <a:pt x="633" y="987"/>
                </a:lnTo>
                <a:lnTo>
                  <a:pt x="642" y="976"/>
                </a:lnTo>
                <a:lnTo>
                  <a:pt x="655" y="965"/>
                </a:lnTo>
                <a:lnTo>
                  <a:pt x="682" y="933"/>
                </a:lnTo>
                <a:lnTo>
                  <a:pt x="682" y="877"/>
                </a:lnTo>
                <a:lnTo>
                  <a:pt x="689" y="863"/>
                </a:lnTo>
                <a:lnTo>
                  <a:pt x="703" y="850"/>
                </a:lnTo>
                <a:lnTo>
                  <a:pt x="722" y="850"/>
                </a:lnTo>
                <a:lnTo>
                  <a:pt x="731" y="838"/>
                </a:lnTo>
                <a:lnTo>
                  <a:pt x="749" y="838"/>
                </a:lnTo>
                <a:lnTo>
                  <a:pt x="774" y="822"/>
                </a:lnTo>
                <a:lnTo>
                  <a:pt x="775" y="818"/>
                </a:lnTo>
                <a:lnTo>
                  <a:pt x="806" y="809"/>
                </a:lnTo>
                <a:lnTo>
                  <a:pt x="822" y="804"/>
                </a:lnTo>
                <a:lnTo>
                  <a:pt x="843" y="818"/>
                </a:lnTo>
                <a:lnTo>
                  <a:pt x="865" y="801"/>
                </a:lnTo>
                <a:lnTo>
                  <a:pt x="868" y="789"/>
                </a:lnTo>
                <a:lnTo>
                  <a:pt x="902" y="757"/>
                </a:lnTo>
                <a:lnTo>
                  <a:pt x="910" y="741"/>
                </a:lnTo>
                <a:lnTo>
                  <a:pt x="923" y="730"/>
                </a:lnTo>
                <a:lnTo>
                  <a:pt x="938" y="721"/>
                </a:lnTo>
                <a:lnTo>
                  <a:pt x="938" y="704"/>
                </a:lnTo>
                <a:lnTo>
                  <a:pt x="942" y="677"/>
                </a:lnTo>
                <a:lnTo>
                  <a:pt x="950" y="670"/>
                </a:lnTo>
                <a:lnTo>
                  <a:pt x="950" y="655"/>
                </a:lnTo>
                <a:lnTo>
                  <a:pt x="957" y="634"/>
                </a:lnTo>
                <a:lnTo>
                  <a:pt x="964" y="603"/>
                </a:lnTo>
                <a:lnTo>
                  <a:pt x="966" y="582"/>
                </a:lnTo>
                <a:lnTo>
                  <a:pt x="969" y="560"/>
                </a:lnTo>
                <a:lnTo>
                  <a:pt x="970" y="540"/>
                </a:lnTo>
                <a:lnTo>
                  <a:pt x="978" y="531"/>
                </a:lnTo>
                <a:lnTo>
                  <a:pt x="984" y="531"/>
                </a:lnTo>
                <a:lnTo>
                  <a:pt x="988" y="538"/>
                </a:lnTo>
                <a:lnTo>
                  <a:pt x="1009" y="498"/>
                </a:lnTo>
                <a:lnTo>
                  <a:pt x="1031" y="481"/>
                </a:lnTo>
                <a:lnTo>
                  <a:pt x="1052" y="463"/>
                </a:lnTo>
                <a:lnTo>
                  <a:pt x="1059" y="449"/>
                </a:lnTo>
                <a:lnTo>
                  <a:pt x="1074" y="433"/>
                </a:lnTo>
                <a:lnTo>
                  <a:pt x="1095" y="413"/>
                </a:lnTo>
                <a:lnTo>
                  <a:pt x="1095" y="370"/>
                </a:lnTo>
                <a:lnTo>
                  <a:pt x="1090" y="356"/>
                </a:lnTo>
                <a:lnTo>
                  <a:pt x="1087" y="339"/>
                </a:lnTo>
                <a:lnTo>
                  <a:pt x="1087" y="333"/>
                </a:lnTo>
                <a:lnTo>
                  <a:pt x="1075" y="322"/>
                </a:lnTo>
                <a:lnTo>
                  <a:pt x="1035" y="305"/>
                </a:lnTo>
                <a:lnTo>
                  <a:pt x="1022" y="299"/>
                </a:lnTo>
                <a:lnTo>
                  <a:pt x="1007" y="285"/>
                </a:lnTo>
                <a:lnTo>
                  <a:pt x="972" y="238"/>
                </a:lnTo>
                <a:lnTo>
                  <a:pt x="942" y="238"/>
                </a:lnTo>
                <a:lnTo>
                  <a:pt x="858" y="213"/>
                </a:lnTo>
                <a:lnTo>
                  <a:pt x="849" y="220"/>
                </a:lnTo>
                <a:lnTo>
                  <a:pt x="836" y="226"/>
                </a:lnTo>
                <a:lnTo>
                  <a:pt x="822" y="222"/>
                </a:lnTo>
                <a:lnTo>
                  <a:pt x="824" y="203"/>
                </a:lnTo>
                <a:lnTo>
                  <a:pt x="831" y="191"/>
                </a:lnTo>
                <a:lnTo>
                  <a:pt x="815" y="191"/>
                </a:lnTo>
                <a:lnTo>
                  <a:pt x="811" y="179"/>
                </a:lnTo>
                <a:lnTo>
                  <a:pt x="788" y="170"/>
                </a:lnTo>
                <a:lnTo>
                  <a:pt x="766" y="163"/>
                </a:lnTo>
                <a:lnTo>
                  <a:pt x="750" y="160"/>
                </a:lnTo>
                <a:lnTo>
                  <a:pt x="731" y="173"/>
                </a:lnTo>
                <a:lnTo>
                  <a:pt x="723" y="167"/>
                </a:lnTo>
                <a:lnTo>
                  <a:pt x="731" y="146"/>
                </a:lnTo>
                <a:lnTo>
                  <a:pt x="678" y="139"/>
                </a:lnTo>
                <a:lnTo>
                  <a:pt x="670" y="146"/>
                </a:lnTo>
                <a:lnTo>
                  <a:pt x="655" y="141"/>
                </a:lnTo>
                <a:lnTo>
                  <a:pt x="623" y="154"/>
                </a:lnTo>
                <a:lnTo>
                  <a:pt x="684" y="95"/>
                </a:lnTo>
                <a:lnTo>
                  <a:pt x="655" y="68"/>
                </a:lnTo>
                <a:lnTo>
                  <a:pt x="655" y="64"/>
                </a:lnTo>
                <a:lnTo>
                  <a:pt x="651" y="40"/>
                </a:lnTo>
                <a:lnTo>
                  <a:pt x="632" y="25"/>
                </a:lnTo>
                <a:lnTo>
                  <a:pt x="611" y="40"/>
                </a:lnTo>
                <a:lnTo>
                  <a:pt x="584" y="80"/>
                </a:lnTo>
                <a:lnTo>
                  <a:pt x="567" y="84"/>
                </a:lnTo>
                <a:lnTo>
                  <a:pt x="547" y="74"/>
                </a:lnTo>
                <a:lnTo>
                  <a:pt x="522" y="74"/>
                </a:lnTo>
                <a:lnTo>
                  <a:pt x="508" y="87"/>
                </a:lnTo>
                <a:lnTo>
                  <a:pt x="485" y="87"/>
                </a:lnTo>
                <a:lnTo>
                  <a:pt x="475" y="93"/>
                </a:lnTo>
                <a:lnTo>
                  <a:pt x="447" y="95"/>
                </a:lnTo>
                <a:lnTo>
                  <a:pt x="420" y="99"/>
                </a:lnTo>
                <a:lnTo>
                  <a:pt x="411" y="110"/>
                </a:lnTo>
                <a:lnTo>
                  <a:pt x="401" y="87"/>
                </a:lnTo>
                <a:lnTo>
                  <a:pt x="401" y="31"/>
                </a:lnTo>
                <a:lnTo>
                  <a:pt x="392" y="24"/>
                </a:lnTo>
                <a:lnTo>
                  <a:pt x="379" y="10"/>
                </a:lnTo>
                <a:lnTo>
                  <a:pt x="366" y="0"/>
                </a:lnTo>
                <a:lnTo>
                  <a:pt x="357" y="12"/>
                </a:lnTo>
                <a:lnTo>
                  <a:pt x="340" y="12"/>
                </a:lnTo>
                <a:lnTo>
                  <a:pt x="320" y="21"/>
                </a:lnTo>
                <a:lnTo>
                  <a:pt x="269" y="19"/>
                </a:lnTo>
                <a:lnTo>
                  <a:pt x="258" y="16"/>
                </a:lnTo>
                <a:lnTo>
                  <a:pt x="238" y="8"/>
                </a:lnTo>
                <a:lnTo>
                  <a:pt x="243" y="21"/>
                </a:lnTo>
                <a:lnTo>
                  <a:pt x="249" y="37"/>
                </a:lnTo>
                <a:lnTo>
                  <a:pt x="261" y="58"/>
                </a:lnTo>
                <a:lnTo>
                  <a:pt x="272" y="73"/>
                </a:lnTo>
                <a:lnTo>
                  <a:pt x="256" y="87"/>
                </a:lnTo>
                <a:lnTo>
                  <a:pt x="244" y="96"/>
                </a:lnTo>
                <a:lnTo>
                  <a:pt x="241" y="104"/>
                </a:lnTo>
                <a:lnTo>
                  <a:pt x="232" y="111"/>
                </a:lnTo>
                <a:lnTo>
                  <a:pt x="222" y="112"/>
                </a:lnTo>
                <a:lnTo>
                  <a:pt x="190" y="102"/>
                </a:lnTo>
                <a:lnTo>
                  <a:pt x="164" y="83"/>
                </a:lnTo>
                <a:lnTo>
                  <a:pt x="159" y="71"/>
                </a:lnTo>
                <a:lnTo>
                  <a:pt x="151" y="81"/>
                </a:lnTo>
                <a:lnTo>
                  <a:pt x="145" y="74"/>
                </a:lnTo>
                <a:lnTo>
                  <a:pt x="102" y="96"/>
                </a:lnTo>
                <a:lnTo>
                  <a:pt x="105" y="105"/>
                </a:lnTo>
                <a:lnTo>
                  <a:pt x="130" y="121"/>
                </a:lnTo>
                <a:lnTo>
                  <a:pt x="96" y="121"/>
                </a:lnTo>
                <a:lnTo>
                  <a:pt x="91" y="151"/>
                </a:lnTo>
                <a:lnTo>
                  <a:pt x="104" y="158"/>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3" name="Freeform 11"/>
          <p:cNvSpPr>
            <a:spLocks/>
          </p:cNvSpPr>
          <p:nvPr/>
        </p:nvSpPr>
        <p:spPr bwMode="auto">
          <a:xfrm>
            <a:off x="4121150" y="3001963"/>
            <a:ext cx="582613" cy="723900"/>
          </a:xfrm>
          <a:custGeom>
            <a:avLst/>
            <a:gdLst>
              <a:gd name="T0" fmla="*/ 2147483647 w 356"/>
              <a:gd name="T1" fmla="*/ 2147483647 h 446"/>
              <a:gd name="T2" fmla="*/ 2147483647 w 356"/>
              <a:gd name="T3" fmla="*/ 2147483647 h 446"/>
              <a:gd name="T4" fmla="*/ 2147483647 w 356"/>
              <a:gd name="T5" fmla="*/ 2147483647 h 446"/>
              <a:gd name="T6" fmla="*/ 2147483647 w 356"/>
              <a:gd name="T7" fmla="*/ 2147483647 h 446"/>
              <a:gd name="T8" fmla="*/ 2147483647 w 356"/>
              <a:gd name="T9" fmla="*/ 2147483647 h 446"/>
              <a:gd name="T10" fmla="*/ 2147483647 w 356"/>
              <a:gd name="T11" fmla="*/ 2147483647 h 446"/>
              <a:gd name="T12" fmla="*/ 2147483647 w 356"/>
              <a:gd name="T13" fmla="*/ 2147483647 h 446"/>
              <a:gd name="T14" fmla="*/ 2147483647 w 356"/>
              <a:gd name="T15" fmla="*/ 2147483647 h 446"/>
              <a:gd name="T16" fmla="*/ 2147483647 w 356"/>
              <a:gd name="T17" fmla="*/ 2147483647 h 446"/>
              <a:gd name="T18" fmla="*/ 2147483647 w 356"/>
              <a:gd name="T19" fmla="*/ 2147483647 h 446"/>
              <a:gd name="T20" fmla="*/ 2147483647 w 356"/>
              <a:gd name="T21" fmla="*/ 2147483647 h 446"/>
              <a:gd name="T22" fmla="*/ 2147483647 w 356"/>
              <a:gd name="T23" fmla="*/ 2147483647 h 446"/>
              <a:gd name="T24" fmla="*/ 2147483647 w 356"/>
              <a:gd name="T25" fmla="*/ 2147483647 h 446"/>
              <a:gd name="T26" fmla="*/ 2147483647 w 356"/>
              <a:gd name="T27" fmla="*/ 2147483647 h 446"/>
              <a:gd name="T28" fmla="*/ 2147483647 w 356"/>
              <a:gd name="T29" fmla="*/ 2147483647 h 446"/>
              <a:gd name="T30" fmla="*/ 2147483647 w 356"/>
              <a:gd name="T31" fmla="*/ 2147483647 h 446"/>
              <a:gd name="T32" fmla="*/ 2147483647 w 356"/>
              <a:gd name="T33" fmla="*/ 2147483647 h 446"/>
              <a:gd name="T34" fmla="*/ 2147483647 w 356"/>
              <a:gd name="T35" fmla="*/ 2147483647 h 446"/>
              <a:gd name="T36" fmla="*/ 2147483647 w 356"/>
              <a:gd name="T37" fmla="*/ 2147483647 h 446"/>
              <a:gd name="T38" fmla="*/ 2147483647 w 356"/>
              <a:gd name="T39" fmla="*/ 2147483647 h 446"/>
              <a:gd name="T40" fmla="*/ 2147483647 w 356"/>
              <a:gd name="T41" fmla="*/ 2147483647 h 446"/>
              <a:gd name="T42" fmla="*/ 2147483647 w 356"/>
              <a:gd name="T43" fmla="*/ 2147483647 h 446"/>
              <a:gd name="T44" fmla="*/ 2147483647 w 356"/>
              <a:gd name="T45" fmla="*/ 2147483647 h 446"/>
              <a:gd name="T46" fmla="*/ 2147483647 w 356"/>
              <a:gd name="T47" fmla="*/ 2147483647 h 446"/>
              <a:gd name="T48" fmla="*/ 2147483647 w 356"/>
              <a:gd name="T49" fmla="*/ 2147483647 h 446"/>
              <a:gd name="T50" fmla="*/ 2147483647 w 356"/>
              <a:gd name="T51" fmla="*/ 2147483647 h 446"/>
              <a:gd name="T52" fmla="*/ 2147483647 w 356"/>
              <a:gd name="T53" fmla="*/ 2147483647 h 446"/>
              <a:gd name="T54" fmla="*/ 2147483647 w 356"/>
              <a:gd name="T55" fmla="*/ 2147483647 h 446"/>
              <a:gd name="T56" fmla="*/ 2147483647 w 356"/>
              <a:gd name="T57" fmla="*/ 2147483647 h 446"/>
              <a:gd name="T58" fmla="*/ 2147483647 w 356"/>
              <a:gd name="T59" fmla="*/ 2147483647 h 446"/>
              <a:gd name="T60" fmla="*/ 2147483647 w 356"/>
              <a:gd name="T61" fmla="*/ 2147483647 h 446"/>
              <a:gd name="T62" fmla="*/ 2147483647 w 356"/>
              <a:gd name="T63" fmla="*/ 2147483647 h 446"/>
              <a:gd name="T64" fmla="*/ 2147483647 w 356"/>
              <a:gd name="T65" fmla="*/ 2147483647 h 446"/>
              <a:gd name="T66" fmla="*/ 2147483647 w 356"/>
              <a:gd name="T67" fmla="*/ 2147483647 h 446"/>
              <a:gd name="T68" fmla="*/ 2147483647 w 356"/>
              <a:gd name="T69" fmla="*/ 2147483647 h 446"/>
              <a:gd name="T70" fmla="*/ 2147483647 w 356"/>
              <a:gd name="T71" fmla="*/ 2147483647 h 446"/>
              <a:gd name="T72" fmla="*/ 2147483647 w 356"/>
              <a:gd name="T73" fmla="*/ 2147483647 h 446"/>
              <a:gd name="T74" fmla="*/ 2147483647 w 356"/>
              <a:gd name="T75" fmla="*/ 2147483647 h 446"/>
              <a:gd name="T76" fmla="*/ 2147483647 w 356"/>
              <a:gd name="T77" fmla="*/ 2147483647 h 446"/>
              <a:gd name="T78" fmla="*/ 2147483647 w 356"/>
              <a:gd name="T79" fmla="*/ 2147483647 h 446"/>
              <a:gd name="T80" fmla="*/ 2147483647 w 356"/>
              <a:gd name="T81" fmla="*/ 2147483647 h 446"/>
              <a:gd name="T82" fmla="*/ 2147483647 w 356"/>
              <a:gd name="T83" fmla="*/ 2147483647 h 446"/>
              <a:gd name="T84" fmla="*/ 0 w 356"/>
              <a:gd name="T85" fmla="*/ 2147483647 h 446"/>
              <a:gd name="T86" fmla="*/ 2147483647 w 356"/>
              <a:gd name="T87" fmla="*/ 2147483647 h 446"/>
              <a:gd name="T88" fmla="*/ 2147483647 w 356"/>
              <a:gd name="T89" fmla="*/ 2147483647 h 446"/>
              <a:gd name="T90" fmla="*/ 2147483647 w 356"/>
              <a:gd name="T91" fmla="*/ 2147483647 h 446"/>
              <a:gd name="T92" fmla="*/ 2147483647 w 356"/>
              <a:gd name="T93" fmla="*/ 2147483647 h 446"/>
              <a:gd name="T94" fmla="*/ 2147483647 w 356"/>
              <a:gd name="T95" fmla="*/ 2147483647 h 446"/>
              <a:gd name="T96" fmla="*/ 2147483647 w 356"/>
              <a:gd name="T97" fmla="*/ 2147483647 h 446"/>
              <a:gd name="T98" fmla="*/ 2147483647 w 356"/>
              <a:gd name="T99" fmla="*/ 2147483647 h 446"/>
              <a:gd name="T100" fmla="*/ 2147483647 w 356"/>
              <a:gd name="T101" fmla="*/ 2147483647 h 446"/>
              <a:gd name="T102" fmla="*/ 2147483647 w 356"/>
              <a:gd name="T103" fmla="*/ 0 h 446"/>
              <a:gd name="T104" fmla="*/ 2147483647 w 356"/>
              <a:gd name="T105" fmla="*/ 2147483647 h 4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6"/>
              <a:gd name="T160" fmla="*/ 0 h 446"/>
              <a:gd name="T161" fmla="*/ 356 w 356"/>
              <a:gd name="T162" fmla="*/ 446 h 4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6" h="446">
                <a:moveTo>
                  <a:pt x="216" y="9"/>
                </a:moveTo>
                <a:lnTo>
                  <a:pt x="192" y="31"/>
                </a:lnTo>
                <a:lnTo>
                  <a:pt x="182" y="46"/>
                </a:lnTo>
                <a:lnTo>
                  <a:pt x="173" y="74"/>
                </a:lnTo>
                <a:lnTo>
                  <a:pt x="179" y="96"/>
                </a:lnTo>
                <a:lnTo>
                  <a:pt x="202" y="132"/>
                </a:lnTo>
                <a:lnTo>
                  <a:pt x="267" y="146"/>
                </a:lnTo>
                <a:lnTo>
                  <a:pt x="291" y="160"/>
                </a:lnTo>
                <a:lnTo>
                  <a:pt x="309" y="155"/>
                </a:lnTo>
                <a:lnTo>
                  <a:pt x="324" y="161"/>
                </a:lnTo>
                <a:lnTo>
                  <a:pt x="322" y="176"/>
                </a:lnTo>
                <a:lnTo>
                  <a:pt x="312" y="183"/>
                </a:lnTo>
                <a:lnTo>
                  <a:pt x="310" y="198"/>
                </a:lnTo>
                <a:lnTo>
                  <a:pt x="324" y="223"/>
                </a:lnTo>
                <a:lnTo>
                  <a:pt x="350" y="253"/>
                </a:lnTo>
                <a:lnTo>
                  <a:pt x="356" y="294"/>
                </a:lnTo>
                <a:lnTo>
                  <a:pt x="331" y="275"/>
                </a:lnTo>
                <a:lnTo>
                  <a:pt x="324" y="263"/>
                </a:lnTo>
                <a:lnTo>
                  <a:pt x="316" y="272"/>
                </a:lnTo>
                <a:lnTo>
                  <a:pt x="312" y="266"/>
                </a:lnTo>
                <a:lnTo>
                  <a:pt x="267" y="288"/>
                </a:lnTo>
                <a:lnTo>
                  <a:pt x="272" y="299"/>
                </a:lnTo>
                <a:lnTo>
                  <a:pt x="284" y="306"/>
                </a:lnTo>
                <a:lnTo>
                  <a:pt x="297" y="313"/>
                </a:lnTo>
                <a:lnTo>
                  <a:pt x="263" y="313"/>
                </a:lnTo>
                <a:lnTo>
                  <a:pt x="257" y="343"/>
                </a:lnTo>
                <a:lnTo>
                  <a:pt x="270" y="350"/>
                </a:lnTo>
                <a:lnTo>
                  <a:pt x="266" y="439"/>
                </a:lnTo>
                <a:lnTo>
                  <a:pt x="260" y="446"/>
                </a:lnTo>
                <a:lnTo>
                  <a:pt x="244" y="438"/>
                </a:lnTo>
                <a:lnTo>
                  <a:pt x="242" y="398"/>
                </a:lnTo>
                <a:lnTo>
                  <a:pt x="248" y="393"/>
                </a:lnTo>
                <a:lnTo>
                  <a:pt x="244" y="383"/>
                </a:lnTo>
                <a:lnTo>
                  <a:pt x="235" y="378"/>
                </a:lnTo>
                <a:lnTo>
                  <a:pt x="204" y="378"/>
                </a:lnTo>
                <a:lnTo>
                  <a:pt x="190" y="386"/>
                </a:lnTo>
                <a:lnTo>
                  <a:pt x="176" y="375"/>
                </a:lnTo>
                <a:lnTo>
                  <a:pt x="156" y="367"/>
                </a:lnTo>
                <a:lnTo>
                  <a:pt x="134" y="359"/>
                </a:lnTo>
                <a:lnTo>
                  <a:pt x="134" y="338"/>
                </a:lnTo>
                <a:lnTo>
                  <a:pt x="114" y="338"/>
                </a:lnTo>
                <a:lnTo>
                  <a:pt x="50" y="310"/>
                </a:lnTo>
                <a:lnTo>
                  <a:pt x="0" y="313"/>
                </a:lnTo>
                <a:lnTo>
                  <a:pt x="46" y="239"/>
                </a:lnTo>
                <a:lnTo>
                  <a:pt x="46" y="152"/>
                </a:lnTo>
                <a:lnTo>
                  <a:pt x="69" y="111"/>
                </a:lnTo>
                <a:lnTo>
                  <a:pt x="85" y="86"/>
                </a:lnTo>
                <a:lnTo>
                  <a:pt x="100" y="80"/>
                </a:lnTo>
                <a:lnTo>
                  <a:pt x="119" y="34"/>
                </a:lnTo>
                <a:lnTo>
                  <a:pt x="133" y="40"/>
                </a:lnTo>
                <a:lnTo>
                  <a:pt x="143" y="24"/>
                </a:lnTo>
                <a:lnTo>
                  <a:pt x="204" y="0"/>
                </a:lnTo>
                <a:lnTo>
                  <a:pt x="216" y="9"/>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2304" name="Freeform 12"/>
          <p:cNvSpPr>
            <a:spLocks/>
          </p:cNvSpPr>
          <p:nvPr/>
        </p:nvSpPr>
        <p:spPr bwMode="auto">
          <a:xfrm>
            <a:off x="4403725" y="3035300"/>
            <a:ext cx="638175" cy="460375"/>
          </a:xfrm>
          <a:custGeom>
            <a:avLst/>
            <a:gdLst>
              <a:gd name="T0" fmla="*/ 2147483647 w 392"/>
              <a:gd name="T1" fmla="*/ 2147483647 h 285"/>
              <a:gd name="T2" fmla="*/ 2147483647 w 392"/>
              <a:gd name="T3" fmla="*/ 2147483647 h 285"/>
              <a:gd name="T4" fmla="*/ 2147483647 w 392"/>
              <a:gd name="T5" fmla="*/ 2147483647 h 285"/>
              <a:gd name="T6" fmla="*/ 2147483647 w 392"/>
              <a:gd name="T7" fmla="*/ 2147483647 h 285"/>
              <a:gd name="T8" fmla="*/ 2147483647 w 392"/>
              <a:gd name="T9" fmla="*/ 2147483647 h 285"/>
              <a:gd name="T10" fmla="*/ 2147483647 w 392"/>
              <a:gd name="T11" fmla="*/ 2147483647 h 285"/>
              <a:gd name="T12" fmla="*/ 2147483647 w 392"/>
              <a:gd name="T13" fmla="*/ 0 h 285"/>
              <a:gd name="T14" fmla="*/ 2147483647 w 392"/>
              <a:gd name="T15" fmla="*/ 2147483647 h 285"/>
              <a:gd name="T16" fmla="*/ 2147483647 w 392"/>
              <a:gd name="T17" fmla="*/ 2147483647 h 285"/>
              <a:gd name="T18" fmla="*/ 2147483647 w 392"/>
              <a:gd name="T19" fmla="*/ 2147483647 h 285"/>
              <a:gd name="T20" fmla="*/ 2147483647 w 392"/>
              <a:gd name="T21" fmla="*/ 2147483647 h 285"/>
              <a:gd name="T22" fmla="*/ 2147483647 w 392"/>
              <a:gd name="T23" fmla="*/ 2147483647 h 285"/>
              <a:gd name="T24" fmla="*/ 2147483647 w 392"/>
              <a:gd name="T25" fmla="*/ 2147483647 h 285"/>
              <a:gd name="T26" fmla="*/ 2147483647 w 392"/>
              <a:gd name="T27" fmla="*/ 2147483647 h 285"/>
              <a:gd name="T28" fmla="*/ 2147483647 w 392"/>
              <a:gd name="T29" fmla="*/ 2147483647 h 285"/>
              <a:gd name="T30" fmla="*/ 2147483647 w 392"/>
              <a:gd name="T31" fmla="*/ 2147483647 h 285"/>
              <a:gd name="T32" fmla="*/ 2147483647 w 392"/>
              <a:gd name="T33" fmla="*/ 2147483647 h 285"/>
              <a:gd name="T34" fmla="*/ 2147483647 w 392"/>
              <a:gd name="T35" fmla="*/ 2147483647 h 285"/>
              <a:gd name="T36" fmla="*/ 2147483647 w 392"/>
              <a:gd name="T37" fmla="*/ 2147483647 h 285"/>
              <a:gd name="T38" fmla="*/ 2147483647 w 392"/>
              <a:gd name="T39" fmla="*/ 2147483647 h 285"/>
              <a:gd name="T40" fmla="*/ 2147483647 w 392"/>
              <a:gd name="T41" fmla="*/ 2147483647 h 285"/>
              <a:gd name="T42" fmla="*/ 2147483647 w 392"/>
              <a:gd name="T43" fmla="*/ 2147483647 h 285"/>
              <a:gd name="T44" fmla="*/ 2147483647 w 392"/>
              <a:gd name="T45" fmla="*/ 2147483647 h 285"/>
              <a:gd name="T46" fmla="*/ 2147483647 w 392"/>
              <a:gd name="T47" fmla="*/ 2147483647 h 285"/>
              <a:gd name="T48" fmla="*/ 2147483647 w 392"/>
              <a:gd name="T49" fmla="*/ 2147483647 h 285"/>
              <a:gd name="T50" fmla="*/ 2147483647 w 392"/>
              <a:gd name="T51" fmla="*/ 2147483647 h 285"/>
              <a:gd name="T52" fmla="*/ 2147483647 w 392"/>
              <a:gd name="T53" fmla="*/ 2147483647 h 285"/>
              <a:gd name="T54" fmla="*/ 2147483647 w 392"/>
              <a:gd name="T55" fmla="*/ 2147483647 h 285"/>
              <a:gd name="T56" fmla="*/ 2147483647 w 392"/>
              <a:gd name="T57" fmla="*/ 2147483647 h 285"/>
              <a:gd name="T58" fmla="*/ 2147483647 w 392"/>
              <a:gd name="T59" fmla="*/ 2147483647 h 285"/>
              <a:gd name="T60" fmla="*/ 2147483647 w 392"/>
              <a:gd name="T61" fmla="*/ 2147483647 h 285"/>
              <a:gd name="T62" fmla="*/ 2147483647 w 392"/>
              <a:gd name="T63" fmla="*/ 2147483647 h 285"/>
              <a:gd name="T64" fmla="*/ 2147483647 w 392"/>
              <a:gd name="T65" fmla="*/ 2147483647 h 285"/>
              <a:gd name="T66" fmla="*/ 2147483647 w 392"/>
              <a:gd name="T67" fmla="*/ 2147483647 h 285"/>
              <a:gd name="T68" fmla="*/ 2147483647 w 392"/>
              <a:gd name="T69" fmla="*/ 2147483647 h 285"/>
              <a:gd name="T70" fmla="*/ 2147483647 w 392"/>
              <a:gd name="T71" fmla="*/ 2147483647 h 285"/>
              <a:gd name="T72" fmla="*/ 2147483647 w 392"/>
              <a:gd name="T73" fmla="*/ 2147483647 h 285"/>
              <a:gd name="T74" fmla="*/ 2147483647 w 392"/>
              <a:gd name="T75" fmla="*/ 2147483647 h 285"/>
              <a:gd name="T76" fmla="*/ 2147483647 w 392"/>
              <a:gd name="T77" fmla="*/ 2147483647 h 285"/>
              <a:gd name="T78" fmla="*/ 2147483647 w 392"/>
              <a:gd name="T79" fmla="*/ 2147483647 h 285"/>
              <a:gd name="T80" fmla="*/ 2147483647 w 392"/>
              <a:gd name="T81" fmla="*/ 2147483647 h 285"/>
              <a:gd name="T82" fmla="*/ 2147483647 w 392"/>
              <a:gd name="T83" fmla="*/ 2147483647 h 285"/>
              <a:gd name="T84" fmla="*/ 2147483647 w 392"/>
              <a:gd name="T85" fmla="*/ 2147483647 h 285"/>
              <a:gd name="T86" fmla="*/ 2147483647 w 392"/>
              <a:gd name="T87" fmla="*/ 2147483647 h 285"/>
              <a:gd name="T88" fmla="*/ 2147483647 w 392"/>
              <a:gd name="T89" fmla="*/ 2147483647 h 285"/>
              <a:gd name="T90" fmla="*/ 2147483647 w 392"/>
              <a:gd name="T91" fmla="*/ 2147483647 h 285"/>
              <a:gd name="T92" fmla="*/ 2147483647 w 392"/>
              <a:gd name="T93" fmla="*/ 2147483647 h 285"/>
              <a:gd name="T94" fmla="*/ 2147483647 w 392"/>
              <a:gd name="T95" fmla="*/ 2147483647 h 285"/>
              <a:gd name="T96" fmla="*/ 2147483647 w 392"/>
              <a:gd name="T97" fmla="*/ 2147483647 h 285"/>
              <a:gd name="T98" fmla="*/ 2147483647 w 392"/>
              <a:gd name="T99" fmla="*/ 2147483647 h 285"/>
              <a:gd name="T100" fmla="*/ 2147483647 w 392"/>
              <a:gd name="T101" fmla="*/ 2147483647 h 285"/>
              <a:gd name="T102" fmla="*/ 2147483647 w 392"/>
              <a:gd name="T103" fmla="*/ 2147483647 h 285"/>
              <a:gd name="T104" fmla="*/ 2147483647 w 392"/>
              <a:gd name="T105" fmla="*/ 2147483647 h 285"/>
              <a:gd name="T106" fmla="*/ 2147483647 w 392"/>
              <a:gd name="T107" fmla="*/ 2147483647 h 285"/>
              <a:gd name="T108" fmla="*/ 2147483647 w 392"/>
              <a:gd name="T109" fmla="*/ 2147483647 h 285"/>
              <a:gd name="T110" fmla="*/ 2147483647 w 392"/>
              <a:gd name="T111" fmla="*/ 2147483647 h 285"/>
              <a:gd name="T112" fmla="*/ 0 w 392"/>
              <a:gd name="T113" fmla="*/ 2147483647 h 285"/>
              <a:gd name="T114" fmla="*/ 2147483647 w 392"/>
              <a:gd name="T115" fmla="*/ 2147483647 h 285"/>
              <a:gd name="T116" fmla="*/ 2147483647 w 392"/>
              <a:gd name="T117" fmla="*/ 2147483647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2"/>
              <a:gd name="T178" fmla="*/ 0 h 285"/>
              <a:gd name="T179" fmla="*/ 392 w 392"/>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2" h="285">
                <a:moveTo>
                  <a:pt x="19" y="12"/>
                </a:moveTo>
                <a:lnTo>
                  <a:pt x="31" y="30"/>
                </a:lnTo>
                <a:lnTo>
                  <a:pt x="31" y="53"/>
                </a:lnTo>
                <a:lnTo>
                  <a:pt x="41" y="62"/>
                </a:lnTo>
                <a:lnTo>
                  <a:pt x="60" y="61"/>
                </a:lnTo>
                <a:lnTo>
                  <a:pt x="60" y="15"/>
                </a:lnTo>
                <a:lnTo>
                  <a:pt x="93" y="0"/>
                </a:lnTo>
                <a:lnTo>
                  <a:pt x="131" y="2"/>
                </a:lnTo>
                <a:lnTo>
                  <a:pt x="149" y="14"/>
                </a:lnTo>
                <a:lnTo>
                  <a:pt x="188" y="15"/>
                </a:lnTo>
                <a:lnTo>
                  <a:pt x="210" y="19"/>
                </a:lnTo>
                <a:lnTo>
                  <a:pt x="319" y="8"/>
                </a:lnTo>
                <a:lnTo>
                  <a:pt x="303" y="22"/>
                </a:lnTo>
                <a:lnTo>
                  <a:pt x="319" y="30"/>
                </a:lnTo>
                <a:lnTo>
                  <a:pt x="334" y="42"/>
                </a:lnTo>
                <a:lnTo>
                  <a:pt x="352" y="46"/>
                </a:lnTo>
                <a:lnTo>
                  <a:pt x="352" y="67"/>
                </a:lnTo>
                <a:lnTo>
                  <a:pt x="392" y="76"/>
                </a:lnTo>
                <a:lnTo>
                  <a:pt x="363" y="95"/>
                </a:lnTo>
                <a:lnTo>
                  <a:pt x="363" y="98"/>
                </a:lnTo>
                <a:lnTo>
                  <a:pt x="372" y="111"/>
                </a:lnTo>
                <a:lnTo>
                  <a:pt x="363" y="117"/>
                </a:lnTo>
                <a:lnTo>
                  <a:pt x="352" y="114"/>
                </a:lnTo>
                <a:lnTo>
                  <a:pt x="344" y="129"/>
                </a:lnTo>
                <a:lnTo>
                  <a:pt x="344" y="144"/>
                </a:lnTo>
                <a:lnTo>
                  <a:pt x="356" y="161"/>
                </a:lnTo>
                <a:lnTo>
                  <a:pt x="365" y="161"/>
                </a:lnTo>
                <a:lnTo>
                  <a:pt x="361" y="173"/>
                </a:lnTo>
                <a:lnTo>
                  <a:pt x="356" y="175"/>
                </a:lnTo>
                <a:lnTo>
                  <a:pt x="349" y="185"/>
                </a:lnTo>
                <a:lnTo>
                  <a:pt x="329" y="185"/>
                </a:lnTo>
                <a:lnTo>
                  <a:pt x="309" y="194"/>
                </a:lnTo>
                <a:lnTo>
                  <a:pt x="261" y="192"/>
                </a:lnTo>
                <a:lnTo>
                  <a:pt x="250" y="189"/>
                </a:lnTo>
                <a:lnTo>
                  <a:pt x="232" y="181"/>
                </a:lnTo>
                <a:lnTo>
                  <a:pt x="232" y="188"/>
                </a:lnTo>
                <a:lnTo>
                  <a:pt x="242" y="212"/>
                </a:lnTo>
                <a:lnTo>
                  <a:pt x="256" y="232"/>
                </a:lnTo>
                <a:lnTo>
                  <a:pt x="264" y="246"/>
                </a:lnTo>
                <a:lnTo>
                  <a:pt x="247" y="262"/>
                </a:lnTo>
                <a:lnTo>
                  <a:pt x="236" y="269"/>
                </a:lnTo>
                <a:lnTo>
                  <a:pt x="235" y="275"/>
                </a:lnTo>
                <a:lnTo>
                  <a:pt x="224" y="284"/>
                </a:lnTo>
                <a:lnTo>
                  <a:pt x="214" y="285"/>
                </a:lnTo>
                <a:lnTo>
                  <a:pt x="182" y="275"/>
                </a:lnTo>
                <a:lnTo>
                  <a:pt x="176" y="235"/>
                </a:lnTo>
                <a:lnTo>
                  <a:pt x="151" y="204"/>
                </a:lnTo>
                <a:lnTo>
                  <a:pt x="136" y="178"/>
                </a:lnTo>
                <a:lnTo>
                  <a:pt x="137" y="166"/>
                </a:lnTo>
                <a:lnTo>
                  <a:pt x="148" y="157"/>
                </a:lnTo>
                <a:lnTo>
                  <a:pt x="149" y="142"/>
                </a:lnTo>
                <a:lnTo>
                  <a:pt x="136" y="136"/>
                </a:lnTo>
                <a:lnTo>
                  <a:pt x="117" y="141"/>
                </a:lnTo>
                <a:lnTo>
                  <a:pt x="94" y="127"/>
                </a:lnTo>
                <a:lnTo>
                  <a:pt x="28" y="113"/>
                </a:lnTo>
                <a:lnTo>
                  <a:pt x="4" y="74"/>
                </a:lnTo>
                <a:lnTo>
                  <a:pt x="0" y="55"/>
                </a:lnTo>
                <a:lnTo>
                  <a:pt x="10" y="25"/>
                </a:lnTo>
                <a:lnTo>
                  <a:pt x="19" y="12"/>
                </a:lnTo>
                <a:close/>
              </a:path>
            </a:pathLst>
          </a:custGeom>
          <a:gradFill rotWithShape="0">
            <a:gsLst>
              <a:gs pos="0">
                <a:srgbClr val="FFFFFF"/>
              </a:gs>
              <a:gs pos="7001">
                <a:srgbClr val="E6E6E6"/>
              </a:gs>
              <a:gs pos="32001">
                <a:srgbClr val="7D8496"/>
              </a:gs>
              <a:gs pos="47000">
                <a:srgbClr val="E6E6E6"/>
              </a:gs>
              <a:gs pos="85001">
                <a:srgbClr val="7D8496"/>
              </a:gs>
              <a:gs pos="100000">
                <a:srgbClr val="E6E6E6"/>
              </a:gs>
            </a:gsLst>
            <a:lin ang="5400000"/>
          </a:gradFill>
          <a:ln w="6350">
            <a:solidFill>
              <a:schemeClr val="tx1"/>
            </a:solidFill>
            <a:round/>
            <a:headEnd/>
            <a:tailEnd/>
          </a:ln>
        </p:spPr>
        <p:txBody>
          <a:bodyPr/>
          <a:lstStyle/>
          <a:p>
            <a:endParaRPr lang="en-US"/>
          </a:p>
        </p:txBody>
      </p:sp>
      <p:sp>
        <p:nvSpPr>
          <p:cNvPr id="10255" name="Freeform 13"/>
          <p:cNvSpPr>
            <a:spLocks/>
          </p:cNvSpPr>
          <p:nvPr/>
        </p:nvSpPr>
        <p:spPr bwMode="auto">
          <a:xfrm>
            <a:off x="4967288" y="3160713"/>
            <a:ext cx="239712" cy="331787"/>
          </a:xfrm>
          <a:custGeom>
            <a:avLst/>
            <a:gdLst>
              <a:gd name="T0" fmla="*/ 2147483647 w 148"/>
              <a:gd name="T1" fmla="*/ 0 h 206"/>
              <a:gd name="T2" fmla="*/ 2147483647 w 148"/>
              <a:gd name="T3" fmla="*/ 2147483647 h 206"/>
              <a:gd name="T4" fmla="*/ 2147483647 w 148"/>
              <a:gd name="T5" fmla="*/ 2147483647 h 206"/>
              <a:gd name="T6" fmla="*/ 2147483647 w 148"/>
              <a:gd name="T7" fmla="*/ 2147483647 h 206"/>
              <a:gd name="T8" fmla="*/ 2147483647 w 148"/>
              <a:gd name="T9" fmla="*/ 2147483647 h 206"/>
              <a:gd name="T10" fmla="*/ 2147483647 w 148"/>
              <a:gd name="T11" fmla="*/ 2147483647 h 206"/>
              <a:gd name="T12" fmla="*/ 0 w 148"/>
              <a:gd name="T13" fmla="*/ 2147483647 h 206"/>
              <a:gd name="T14" fmla="*/ 0 w 148"/>
              <a:gd name="T15" fmla="*/ 2147483647 h 206"/>
              <a:gd name="T16" fmla="*/ 2147483647 w 148"/>
              <a:gd name="T17" fmla="*/ 2147483647 h 206"/>
              <a:gd name="T18" fmla="*/ 2147483647 w 148"/>
              <a:gd name="T19" fmla="*/ 2147483647 h 206"/>
              <a:gd name="T20" fmla="*/ 2147483647 w 148"/>
              <a:gd name="T21" fmla="*/ 2147483647 h 206"/>
              <a:gd name="T22" fmla="*/ 2147483647 w 148"/>
              <a:gd name="T23" fmla="*/ 2147483647 h 206"/>
              <a:gd name="T24" fmla="*/ 2147483647 w 148"/>
              <a:gd name="T25" fmla="*/ 2147483647 h 206"/>
              <a:gd name="T26" fmla="*/ 2147483647 w 148"/>
              <a:gd name="T27" fmla="*/ 2147483647 h 206"/>
              <a:gd name="T28" fmla="*/ 2147483647 w 148"/>
              <a:gd name="T29" fmla="*/ 2147483647 h 206"/>
              <a:gd name="T30" fmla="*/ 2147483647 w 148"/>
              <a:gd name="T31" fmla="*/ 2147483647 h 206"/>
              <a:gd name="T32" fmla="*/ 2147483647 w 148"/>
              <a:gd name="T33" fmla="*/ 2147483647 h 206"/>
              <a:gd name="T34" fmla="*/ 2147483647 w 148"/>
              <a:gd name="T35" fmla="*/ 2147483647 h 206"/>
              <a:gd name="T36" fmla="*/ 2147483647 w 148"/>
              <a:gd name="T37" fmla="*/ 2147483647 h 206"/>
              <a:gd name="T38" fmla="*/ 2147483647 w 148"/>
              <a:gd name="T39" fmla="*/ 2147483647 h 206"/>
              <a:gd name="T40" fmla="*/ 2147483647 w 148"/>
              <a:gd name="T41" fmla="*/ 2147483647 h 206"/>
              <a:gd name="T42" fmla="*/ 2147483647 w 148"/>
              <a:gd name="T43" fmla="*/ 2147483647 h 206"/>
              <a:gd name="T44" fmla="*/ 2147483647 w 148"/>
              <a:gd name="T45" fmla="*/ 2147483647 h 206"/>
              <a:gd name="T46" fmla="*/ 2147483647 w 148"/>
              <a:gd name="T47" fmla="*/ 2147483647 h 206"/>
              <a:gd name="T48" fmla="*/ 2147483647 w 148"/>
              <a:gd name="T49" fmla="*/ 2147483647 h 206"/>
              <a:gd name="T50" fmla="*/ 2147483647 w 148"/>
              <a:gd name="T51" fmla="*/ 2147483647 h 206"/>
              <a:gd name="T52" fmla="*/ 2147483647 w 148"/>
              <a:gd name="T53" fmla="*/ 2147483647 h 206"/>
              <a:gd name="T54" fmla="*/ 2147483647 w 148"/>
              <a:gd name="T55" fmla="*/ 0 h 20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8"/>
              <a:gd name="T85" fmla="*/ 0 h 206"/>
              <a:gd name="T86" fmla="*/ 148 w 148"/>
              <a:gd name="T87" fmla="*/ 206 h 20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8" h="206">
                <a:moveTo>
                  <a:pt x="46" y="0"/>
                </a:moveTo>
                <a:lnTo>
                  <a:pt x="18" y="18"/>
                </a:lnTo>
                <a:lnTo>
                  <a:pt x="19" y="21"/>
                </a:lnTo>
                <a:lnTo>
                  <a:pt x="28" y="33"/>
                </a:lnTo>
                <a:lnTo>
                  <a:pt x="19" y="40"/>
                </a:lnTo>
                <a:lnTo>
                  <a:pt x="8" y="37"/>
                </a:lnTo>
                <a:lnTo>
                  <a:pt x="0" y="52"/>
                </a:lnTo>
                <a:lnTo>
                  <a:pt x="0" y="67"/>
                </a:lnTo>
                <a:lnTo>
                  <a:pt x="12" y="84"/>
                </a:lnTo>
                <a:lnTo>
                  <a:pt x="21" y="84"/>
                </a:lnTo>
                <a:lnTo>
                  <a:pt x="15" y="96"/>
                </a:lnTo>
                <a:lnTo>
                  <a:pt x="39" y="117"/>
                </a:lnTo>
                <a:lnTo>
                  <a:pt x="49" y="127"/>
                </a:lnTo>
                <a:lnTo>
                  <a:pt x="48" y="183"/>
                </a:lnTo>
                <a:lnTo>
                  <a:pt x="59" y="206"/>
                </a:lnTo>
                <a:lnTo>
                  <a:pt x="67" y="195"/>
                </a:lnTo>
                <a:lnTo>
                  <a:pt x="96" y="191"/>
                </a:lnTo>
                <a:lnTo>
                  <a:pt x="120" y="191"/>
                </a:lnTo>
                <a:lnTo>
                  <a:pt x="133" y="183"/>
                </a:lnTo>
                <a:lnTo>
                  <a:pt x="148" y="183"/>
                </a:lnTo>
                <a:lnTo>
                  <a:pt x="135" y="132"/>
                </a:lnTo>
                <a:lnTo>
                  <a:pt x="107" y="111"/>
                </a:lnTo>
                <a:lnTo>
                  <a:pt x="101" y="96"/>
                </a:lnTo>
                <a:lnTo>
                  <a:pt x="127" y="64"/>
                </a:lnTo>
                <a:lnTo>
                  <a:pt x="85" y="40"/>
                </a:lnTo>
                <a:lnTo>
                  <a:pt x="80" y="44"/>
                </a:lnTo>
                <a:lnTo>
                  <a:pt x="71" y="24"/>
                </a:lnTo>
                <a:lnTo>
                  <a:pt x="46" y="0"/>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6" name="Freeform 14"/>
          <p:cNvSpPr>
            <a:spLocks/>
          </p:cNvSpPr>
          <p:nvPr/>
        </p:nvSpPr>
        <p:spPr bwMode="auto">
          <a:xfrm>
            <a:off x="4048125" y="3506788"/>
            <a:ext cx="261938" cy="280987"/>
          </a:xfrm>
          <a:custGeom>
            <a:avLst/>
            <a:gdLst>
              <a:gd name="T0" fmla="*/ 2147483647 w 158"/>
              <a:gd name="T1" fmla="*/ 2147483647 h 175"/>
              <a:gd name="T2" fmla="*/ 2147483647 w 158"/>
              <a:gd name="T3" fmla="*/ 2147483647 h 175"/>
              <a:gd name="T4" fmla="*/ 2147483647 w 158"/>
              <a:gd name="T5" fmla="*/ 2147483647 h 175"/>
              <a:gd name="T6" fmla="*/ 0 w 158"/>
              <a:gd name="T7" fmla="*/ 2147483647 h 175"/>
              <a:gd name="T8" fmla="*/ 2147483647 w 158"/>
              <a:gd name="T9" fmla="*/ 2147483647 h 175"/>
              <a:gd name="T10" fmla="*/ 2147483647 w 158"/>
              <a:gd name="T11" fmla="*/ 2147483647 h 175"/>
              <a:gd name="T12" fmla="*/ 2147483647 w 158"/>
              <a:gd name="T13" fmla="*/ 2147483647 h 175"/>
              <a:gd name="T14" fmla="*/ 2147483647 w 158"/>
              <a:gd name="T15" fmla="*/ 2147483647 h 175"/>
              <a:gd name="T16" fmla="*/ 2147483647 w 158"/>
              <a:gd name="T17" fmla="*/ 2147483647 h 175"/>
              <a:gd name="T18" fmla="*/ 2147483647 w 158"/>
              <a:gd name="T19" fmla="*/ 2147483647 h 175"/>
              <a:gd name="T20" fmla="*/ 2147483647 w 158"/>
              <a:gd name="T21" fmla="*/ 2147483647 h 175"/>
              <a:gd name="T22" fmla="*/ 2147483647 w 158"/>
              <a:gd name="T23" fmla="*/ 2147483647 h 175"/>
              <a:gd name="T24" fmla="*/ 2147483647 w 158"/>
              <a:gd name="T25" fmla="*/ 2147483647 h 175"/>
              <a:gd name="T26" fmla="*/ 2147483647 w 158"/>
              <a:gd name="T27" fmla="*/ 2147483647 h 175"/>
              <a:gd name="T28" fmla="*/ 2147483647 w 158"/>
              <a:gd name="T29" fmla="*/ 2147483647 h 175"/>
              <a:gd name="T30" fmla="*/ 2147483647 w 158"/>
              <a:gd name="T31" fmla="*/ 2147483647 h 175"/>
              <a:gd name="T32" fmla="*/ 2147483647 w 158"/>
              <a:gd name="T33" fmla="*/ 0 h 175"/>
              <a:gd name="T34" fmla="*/ 2147483647 w 158"/>
              <a:gd name="T35" fmla="*/ 2147483647 h 1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8"/>
              <a:gd name="T55" fmla="*/ 0 h 175"/>
              <a:gd name="T56" fmla="*/ 158 w 158"/>
              <a:gd name="T57" fmla="*/ 175 h 1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8" h="175">
                <a:moveTo>
                  <a:pt x="46" y="2"/>
                </a:moveTo>
                <a:lnTo>
                  <a:pt x="19" y="6"/>
                </a:lnTo>
                <a:lnTo>
                  <a:pt x="21" y="34"/>
                </a:lnTo>
                <a:lnTo>
                  <a:pt x="0" y="76"/>
                </a:lnTo>
                <a:lnTo>
                  <a:pt x="7" y="107"/>
                </a:lnTo>
                <a:lnTo>
                  <a:pt x="26" y="107"/>
                </a:lnTo>
                <a:lnTo>
                  <a:pt x="29" y="139"/>
                </a:lnTo>
                <a:lnTo>
                  <a:pt x="31" y="150"/>
                </a:lnTo>
                <a:lnTo>
                  <a:pt x="43" y="175"/>
                </a:lnTo>
                <a:lnTo>
                  <a:pt x="59" y="166"/>
                </a:lnTo>
                <a:lnTo>
                  <a:pt x="81" y="145"/>
                </a:lnTo>
                <a:lnTo>
                  <a:pt x="93" y="110"/>
                </a:lnTo>
                <a:lnTo>
                  <a:pt x="123" y="101"/>
                </a:lnTo>
                <a:lnTo>
                  <a:pt x="130" y="73"/>
                </a:lnTo>
                <a:lnTo>
                  <a:pt x="158" y="46"/>
                </a:lnTo>
                <a:lnTo>
                  <a:pt x="158" y="27"/>
                </a:lnTo>
                <a:lnTo>
                  <a:pt x="96" y="0"/>
                </a:lnTo>
                <a:lnTo>
                  <a:pt x="46" y="2"/>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7" name="Freeform 15"/>
          <p:cNvSpPr>
            <a:spLocks/>
          </p:cNvSpPr>
          <p:nvPr/>
        </p:nvSpPr>
        <p:spPr bwMode="auto">
          <a:xfrm>
            <a:off x="4059238" y="3552825"/>
            <a:ext cx="592137" cy="819150"/>
          </a:xfrm>
          <a:custGeom>
            <a:avLst/>
            <a:gdLst>
              <a:gd name="T0" fmla="*/ 2147483647 w 363"/>
              <a:gd name="T1" fmla="*/ 2147483647 h 504"/>
              <a:gd name="T2" fmla="*/ 2147483647 w 363"/>
              <a:gd name="T3" fmla="*/ 2147483647 h 504"/>
              <a:gd name="T4" fmla="*/ 2147483647 w 363"/>
              <a:gd name="T5" fmla="*/ 2147483647 h 504"/>
              <a:gd name="T6" fmla="*/ 2147483647 w 363"/>
              <a:gd name="T7" fmla="*/ 2147483647 h 504"/>
              <a:gd name="T8" fmla="*/ 0 w 363"/>
              <a:gd name="T9" fmla="*/ 2147483647 h 504"/>
              <a:gd name="T10" fmla="*/ 2147483647 w 363"/>
              <a:gd name="T11" fmla="*/ 2147483647 h 504"/>
              <a:gd name="T12" fmla="*/ 2147483647 w 363"/>
              <a:gd name="T13" fmla="*/ 2147483647 h 504"/>
              <a:gd name="T14" fmla="*/ 2147483647 w 363"/>
              <a:gd name="T15" fmla="*/ 2147483647 h 504"/>
              <a:gd name="T16" fmla="*/ 2147483647 w 363"/>
              <a:gd name="T17" fmla="*/ 2147483647 h 504"/>
              <a:gd name="T18" fmla="*/ 2147483647 w 363"/>
              <a:gd name="T19" fmla="*/ 2147483647 h 504"/>
              <a:gd name="T20" fmla="*/ 2147483647 w 363"/>
              <a:gd name="T21" fmla="*/ 2147483647 h 504"/>
              <a:gd name="T22" fmla="*/ 2147483647 w 363"/>
              <a:gd name="T23" fmla="*/ 2147483647 h 504"/>
              <a:gd name="T24" fmla="*/ 2147483647 w 363"/>
              <a:gd name="T25" fmla="*/ 2147483647 h 504"/>
              <a:gd name="T26" fmla="*/ 2147483647 w 363"/>
              <a:gd name="T27" fmla="*/ 2147483647 h 504"/>
              <a:gd name="T28" fmla="*/ 2147483647 w 363"/>
              <a:gd name="T29" fmla="*/ 2147483647 h 504"/>
              <a:gd name="T30" fmla="*/ 2147483647 w 363"/>
              <a:gd name="T31" fmla="*/ 2147483647 h 504"/>
              <a:gd name="T32" fmla="*/ 2147483647 w 363"/>
              <a:gd name="T33" fmla="*/ 2147483647 h 504"/>
              <a:gd name="T34" fmla="*/ 2147483647 w 363"/>
              <a:gd name="T35" fmla="*/ 2147483647 h 504"/>
              <a:gd name="T36" fmla="*/ 2147483647 w 363"/>
              <a:gd name="T37" fmla="*/ 2147483647 h 504"/>
              <a:gd name="T38" fmla="*/ 2147483647 w 363"/>
              <a:gd name="T39" fmla="*/ 2147483647 h 504"/>
              <a:gd name="T40" fmla="*/ 2147483647 w 363"/>
              <a:gd name="T41" fmla="*/ 2147483647 h 504"/>
              <a:gd name="T42" fmla="*/ 2147483647 w 363"/>
              <a:gd name="T43" fmla="*/ 2147483647 h 504"/>
              <a:gd name="T44" fmla="*/ 2147483647 w 363"/>
              <a:gd name="T45" fmla="*/ 2147483647 h 504"/>
              <a:gd name="T46" fmla="*/ 2147483647 w 363"/>
              <a:gd name="T47" fmla="*/ 2147483647 h 504"/>
              <a:gd name="T48" fmla="*/ 2147483647 w 363"/>
              <a:gd name="T49" fmla="*/ 2147483647 h 504"/>
              <a:gd name="T50" fmla="*/ 2147483647 w 363"/>
              <a:gd name="T51" fmla="*/ 2147483647 h 504"/>
              <a:gd name="T52" fmla="*/ 2147483647 w 363"/>
              <a:gd name="T53" fmla="*/ 2147483647 h 504"/>
              <a:gd name="T54" fmla="*/ 2147483647 w 363"/>
              <a:gd name="T55" fmla="*/ 2147483647 h 504"/>
              <a:gd name="T56" fmla="*/ 2147483647 w 363"/>
              <a:gd name="T57" fmla="*/ 2147483647 h 504"/>
              <a:gd name="T58" fmla="*/ 2147483647 w 363"/>
              <a:gd name="T59" fmla="*/ 2147483647 h 504"/>
              <a:gd name="T60" fmla="*/ 2147483647 w 363"/>
              <a:gd name="T61" fmla="*/ 2147483647 h 504"/>
              <a:gd name="T62" fmla="*/ 2147483647 w 363"/>
              <a:gd name="T63" fmla="*/ 0 h 504"/>
              <a:gd name="T64" fmla="*/ 2147483647 w 363"/>
              <a:gd name="T65" fmla="*/ 2147483647 h 5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3"/>
              <a:gd name="T100" fmla="*/ 0 h 504"/>
              <a:gd name="T101" fmla="*/ 363 w 363"/>
              <a:gd name="T102" fmla="*/ 504 h 5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3" h="504">
                <a:moveTo>
                  <a:pt x="117" y="74"/>
                </a:moveTo>
                <a:lnTo>
                  <a:pt x="86" y="85"/>
                </a:lnTo>
                <a:lnTo>
                  <a:pt x="74" y="119"/>
                </a:lnTo>
                <a:lnTo>
                  <a:pt x="51" y="142"/>
                </a:lnTo>
                <a:lnTo>
                  <a:pt x="36" y="145"/>
                </a:lnTo>
                <a:lnTo>
                  <a:pt x="25" y="123"/>
                </a:lnTo>
                <a:lnTo>
                  <a:pt x="22" y="113"/>
                </a:lnTo>
                <a:lnTo>
                  <a:pt x="12" y="108"/>
                </a:lnTo>
                <a:lnTo>
                  <a:pt x="0" y="128"/>
                </a:lnTo>
                <a:lnTo>
                  <a:pt x="0" y="175"/>
                </a:lnTo>
                <a:lnTo>
                  <a:pt x="6" y="188"/>
                </a:lnTo>
                <a:lnTo>
                  <a:pt x="21" y="197"/>
                </a:lnTo>
                <a:lnTo>
                  <a:pt x="67" y="252"/>
                </a:lnTo>
                <a:lnTo>
                  <a:pt x="73" y="261"/>
                </a:lnTo>
                <a:lnTo>
                  <a:pt x="92" y="302"/>
                </a:lnTo>
                <a:lnTo>
                  <a:pt x="114" y="323"/>
                </a:lnTo>
                <a:lnTo>
                  <a:pt x="127" y="342"/>
                </a:lnTo>
                <a:lnTo>
                  <a:pt x="132" y="346"/>
                </a:lnTo>
                <a:lnTo>
                  <a:pt x="139" y="374"/>
                </a:lnTo>
                <a:lnTo>
                  <a:pt x="158" y="405"/>
                </a:lnTo>
                <a:lnTo>
                  <a:pt x="185" y="422"/>
                </a:lnTo>
                <a:lnTo>
                  <a:pt x="229" y="453"/>
                </a:lnTo>
                <a:lnTo>
                  <a:pt x="284" y="478"/>
                </a:lnTo>
                <a:lnTo>
                  <a:pt x="317" y="504"/>
                </a:lnTo>
                <a:lnTo>
                  <a:pt x="340" y="472"/>
                </a:lnTo>
                <a:lnTo>
                  <a:pt x="345" y="482"/>
                </a:lnTo>
                <a:lnTo>
                  <a:pt x="351" y="481"/>
                </a:lnTo>
                <a:lnTo>
                  <a:pt x="363" y="453"/>
                </a:lnTo>
                <a:lnTo>
                  <a:pt x="360" y="439"/>
                </a:lnTo>
                <a:lnTo>
                  <a:pt x="354" y="434"/>
                </a:lnTo>
                <a:lnTo>
                  <a:pt x="354" y="417"/>
                </a:lnTo>
                <a:lnTo>
                  <a:pt x="358" y="397"/>
                </a:lnTo>
                <a:lnTo>
                  <a:pt x="358" y="361"/>
                </a:lnTo>
                <a:lnTo>
                  <a:pt x="354" y="342"/>
                </a:lnTo>
                <a:lnTo>
                  <a:pt x="351" y="324"/>
                </a:lnTo>
                <a:lnTo>
                  <a:pt x="324" y="306"/>
                </a:lnTo>
                <a:lnTo>
                  <a:pt x="302" y="302"/>
                </a:lnTo>
                <a:lnTo>
                  <a:pt x="290" y="253"/>
                </a:lnTo>
                <a:lnTo>
                  <a:pt x="272" y="267"/>
                </a:lnTo>
                <a:lnTo>
                  <a:pt x="255" y="267"/>
                </a:lnTo>
                <a:lnTo>
                  <a:pt x="243" y="253"/>
                </a:lnTo>
                <a:lnTo>
                  <a:pt x="224" y="259"/>
                </a:lnTo>
                <a:lnTo>
                  <a:pt x="224" y="243"/>
                </a:lnTo>
                <a:lnTo>
                  <a:pt x="218" y="228"/>
                </a:lnTo>
                <a:lnTo>
                  <a:pt x="204" y="215"/>
                </a:lnTo>
                <a:lnTo>
                  <a:pt x="204" y="194"/>
                </a:lnTo>
                <a:lnTo>
                  <a:pt x="219" y="176"/>
                </a:lnTo>
                <a:lnTo>
                  <a:pt x="216" y="160"/>
                </a:lnTo>
                <a:lnTo>
                  <a:pt x="225" y="144"/>
                </a:lnTo>
                <a:lnTo>
                  <a:pt x="231" y="135"/>
                </a:lnTo>
                <a:lnTo>
                  <a:pt x="255" y="120"/>
                </a:lnTo>
                <a:lnTo>
                  <a:pt x="296" y="107"/>
                </a:lnTo>
                <a:lnTo>
                  <a:pt x="283" y="101"/>
                </a:lnTo>
                <a:lnTo>
                  <a:pt x="281" y="60"/>
                </a:lnTo>
                <a:lnTo>
                  <a:pt x="286" y="57"/>
                </a:lnTo>
                <a:lnTo>
                  <a:pt x="284" y="46"/>
                </a:lnTo>
                <a:lnTo>
                  <a:pt x="274" y="42"/>
                </a:lnTo>
                <a:lnTo>
                  <a:pt x="241" y="42"/>
                </a:lnTo>
                <a:lnTo>
                  <a:pt x="228" y="49"/>
                </a:lnTo>
                <a:lnTo>
                  <a:pt x="215" y="37"/>
                </a:lnTo>
                <a:lnTo>
                  <a:pt x="193" y="30"/>
                </a:lnTo>
                <a:lnTo>
                  <a:pt x="170" y="20"/>
                </a:lnTo>
                <a:lnTo>
                  <a:pt x="170" y="0"/>
                </a:lnTo>
                <a:lnTo>
                  <a:pt x="151" y="0"/>
                </a:lnTo>
                <a:lnTo>
                  <a:pt x="153" y="20"/>
                </a:lnTo>
                <a:lnTo>
                  <a:pt x="122" y="49"/>
                </a:lnTo>
                <a:lnTo>
                  <a:pt x="117" y="74"/>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8" name="Freeform 16"/>
          <p:cNvSpPr>
            <a:spLocks/>
          </p:cNvSpPr>
          <p:nvPr/>
        </p:nvSpPr>
        <p:spPr bwMode="auto">
          <a:xfrm>
            <a:off x="4584700" y="3963988"/>
            <a:ext cx="549275" cy="598487"/>
          </a:xfrm>
          <a:custGeom>
            <a:avLst/>
            <a:gdLst>
              <a:gd name="T0" fmla="*/ 0 w 339"/>
              <a:gd name="T1" fmla="*/ 2147483647 h 370"/>
              <a:gd name="T2" fmla="*/ 2147483647 w 339"/>
              <a:gd name="T3" fmla="*/ 2147483647 h 370"/>
              <a:gd name="T4" fmla="*/ 2147483647 w 339"/>
              <a:gd name="T5" fmla="*/ 2147483647 h 370"/>
              <a:gd name="T6" fmla="*/ 2147483647 w 339"/>
              <a:gd name="T7" fmla="*/ 0 h 370"/>
              <a:gd name="T8" fmla="*/ 2147483647 w 339"/>
              <a:gd name="T9" fmla="*/ 2147483647 h 370"/>
              <a:gd name="T10" fmla="*/ 2147483647 w 339"/>
              <a:gd name="T11" fmla="*/ 2147483647 h 370"/>
              <a:gd name="T12" fmla="*/ 2147483647 w 339"/>
              <a:gd name="T13" fmla="*/ 2147483647 h 370"/>
              <a:gd name="T14" fmla="*/ 2147483647 w 339"/>
              <a:gd name="T15" fmla="*/ 2147483647 h 370"/>
              <a:gd name="T16" fmla="*/ 2147483647 w 339"/>
              <a:gd name="T17" fmla="*/ 2147483647 h 370"/>
              <a:gd name="T18" fmla="*/ 2147483647 w 339"/>
              <a:gd name="T19" fmla="*/ 2147483647 h 370"/>
              <a:gd name="T20" fmla="*/ 2147483647 w 339"/>
              <a:gd name="T21" fmla="*/ 2147483647 h 370"/>
              <a:gd name="T22" fmla="*/ 2147483647 w 339"/>
              <a:gd name="T23" fmla="*/ 2147483647 h 370"/>
              <a:gd name="T24" fmla="*/ 2147483647 w 339"/>
              <a:gd name="T25" fmla="*/ 2147483647 h 370"/>
              <a:gd name="T26" fmla="*/ 2147483647 w 339"/>
              <a:gd name="T27" fmla="*/ 2147483647 h 370"/>
              <a:gd name="T28" fmla="*/ 2147483647 w 339"/>
              <a:gd name="T29" fmla="*/ 2147483647 h 370"/>
              <a:gd name="T30" fmla="*/ 2147483647 w 339"/>
              <a:gd name="T31" fmla="*/ 2147483647 h 370"/>
              <a:gd name="T32" fmla="*/ 2147483647 w 339"/>
              <a:gd name="T33" fmla="*/ 2147483647 h 370"/>
              <a:gd name="T34" fmla="*/ 2147483647 w 339"/>
              <a:gd name="T35" fmla="*/ 2147483647 h 370"/>
              <a:gd name="T36" fmla="*/ 2147483647 w 339"/>
              <a:gd name="T37" fmla="*/ 2147483647 h 370"/>
              <a:gd name="T38" fmla="*/ 2147483647 w 339"/>
              <a:gd name="T39" fmla="*/ 2147483647 h 370"/>
              <a:gd name="T40" fmla="*/ 2147483647 w 339"/>
              <a:gd name="T41" fmla="*/ 2147483647 h 370"/>
              <a:gd name="T42" fmla="*/ 2147483647 w 339"/>
              <a:gd name="T43" fmla="*/ 2147483647 h 370"/>
              <a:gd name="T44" fmla="*/ 2147483647 w 339"/>
              <a:gd name="T45" fmla="*/ 2147483647 h 370"/>
              <a:gd name="T46" fmla="*/ 2147483647 w 339"/>
              <a:gd name="T47" fmla="*/ 2147483647 h 370"/>
              <a:gd name="T48" fmla="*/ 2147483647 w 339"/>
              <a:gd name="T49" fmla="*/ 2147483647 h 370"/>
              <a:gd name="T50" fmla="*/ 2147483647 w 339"/>
              <a:gd name="T51" fmla="*/ 2147483647 h 370"/>
              <a:gd name="T52" fmla="*/ 2147483647 w 339"/>
              <a:gd name="T53" fmla="*/ 2147483647 h 370"/>
              <a:gd name="T54" fmla="*/ 2147483647 w 339"/>
              <a:gd name="T55" fmla="*/ 2147483647 h 370"/>
              <a:gd name="T56" fmla="*/ 2147483647 w 339"/>
              <a:gd name="T57" fmla="*/ 2147483647 h 370"/>
              <a:gd name="T58" fmla="*/ 2147483647 w 339"/>
              <a:gd name="T59" fmla="*/ 2147483647 h 370"/>
              <a:gd name="T60" fmla="*/ 2147483647 w 339"/>
              <a:gd name="T61" fmla="*/ 2147483647 h 370"/>
              <a:gd name="T62" fmla="*/ 2147483647 w 339"/>
              <a:gd name="T63" fmla="*/ 2147483647 h 370"/>
              <a:gd name="T64" fmla="*/ 2147483647 w 339"/>
              <a:gd name="T65" fmla="*/ 2147483647 h 370"/>
              <a:gd name="T66" fmla="*/ 2147483647 w 339"/>
              <a:gd name="T67" fmla="*/ 2147483647 h 370"/>
              <a:gd name="T68" fmla="*/ 2147483647 w 339"/>
              <a:gd name="T69" fmla="*/ 2147483647 h 370"/>
              <a:gd name="T70" fmla="*/ 2147483647 w 339"/>
              <a:gd name="T71" fmla="*/ 2147483647 h 370"/>
              <a:gd name="T72" fmla="*/ 2147483647 w 339"/>
              <a:gd name="T73" fmla="*/ 2147483647 h 370"/>
              <a:gd name="T74" fmla="*/ 2147483647 w 339"/>
              <a:gd name="T75" fmla="*/ 2147483647 h 370"/>
              <a:gd name="T76" fmla="*/ 2147483647 w 339"/>
              <a:gd name="T77" fmla="*/ 2147483647 h 370"/>
              <a:gd name="T78" fmla="*/ 2147483647 w 339"/>
              <a:gd name="T79" fmla="*/ 2147483647 h 370"/>
              <a:gd name="T80" fmla="*/ 2147483647 w 339"/>
              <a:gd name="T81" fmla="*/ 2147483647 h 370"/>
              <a:gd name="T82" fmla="*/ 2147483647 w 339"/>
              <a:gd name="T83" fmla="*/ 2147483647 h 370"/>
              <a:gd name="T84" fmla="*/ 2147483647 w 339"/>
              <a:gd name="T85" fmla="*/ 2147483647 h 370"/>
              <a:gd name="T86" fmla="*/ 2147483647 w 339"/>
              <a:gd name="T87" fmla="*/ 2147483647 h 370"/>
              <a:gd name="T88" fmla="*/ 2147483647 w 339"/>
              <a:gd name="T89" fmla="*/ 2147483647 h 370"/>
              <a:gd name="T90" fmla="*/ 2147483647 w 339"/>
              <a:gd name="T91" fmla="*/ 2147483647 h 370"/>
              <a:gd name="T92" fmla="*/ 2147483647 w 339"/>
              <a:gd name="T93" fmla="*/ 2147483647 h 370"/>
              <a:gd name="T94" fmla="*/ 2147483647 w 339"/>
              <a:gd name="T95" fmla="*/ 2147483647 h 370"/>
              <a:gd name="T96" fmla="*/ 2147483647 w 339"/>
              <a:gd name="T97" fmla="*/ 2147483647 h 370"/>
              <a:gd name="T98" fmla="*/ 0 w 339"/>
              <a:gd name="T99" fmla="*/ 2147483647 h 3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70"/>
              <a:gd name="T152" fmla="*/ 339 w 339"/>
              <a:gd name="T153" fmla="*/ 370 h 3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70">
                <a:moveTo>
                  <a:pt x="0" y="50"/>
                </a:moveTo>
                <a:lnTo>
                  <a:pt x="50" y="34"/>
                </a:lnTo>
                <a:lnTo>
                  <a:pt x="79" y="21"/>
                </a:lnTo>
                <a:lnTo>
                  <a:pt x="108" y="0"/>
                </a:lnTo>
                <a:lnTo>
                  <a:pt x="130" y="25"/>
                </a:lnTo>
                <a:lnTo>
                  <a:pt x="133" y="50"/>
                </a:lnTo>
                <a:lnTo>
                  <a:pt x="133" y="65"/>
                </a:lnTo>
                <a:lnTo>
                  <a:pt x="167" y="82"/>
                </a:lnTo>
                <a:lnTo>
                  <a:pt x="189" y="82"/>
                </a:lnTo>
                <a:lnTo>
                  <a:pt x="220" y="102"/>
                </a:lnTo>
                <a:lnTo>
                  <a:pt x="243" y="108"/>
                </a:lnTo>
                <a:lnTo>
                  <a:pt x="254" y="108"/>
                </a:lnTo>
                <a:lnTo>
                  <a:pt x="274" y="133"/>
                </a:lnTo>
                <a:lnTo>
                  <a:pt x="269" y="185"/>
                </a:lnTo>
                <a:lnTo>
                  <a:pt x="321" y="185"/>
                </a:lnTo>
                <a:lnTo>
                  <a:pt x="328" y="204"/>
                </a:lnTo>
                <a:lnTo>
                  <a:pt x="334" y="213"/>
                </a:lnTo>
                <a:lnTo>
                  <a:pt x="339" y="228"/>
                </a:lnTo>
                <a:lnTo>
                  <a:pt x="339" y="259"/>
                </a:lnTo>
                <a:lnTo>
                  <a:pt x="325" y="284"/>
                </a:lnTo>
                <a:lnTo>
                  <a:pt x="311" y="280"/>
                </a:lnTo>
                <a:lnTo>
                  <a:pt x="290" y="272"/>
                </a:lnTo>
                <a:lnTo>
                  <a:pt x="256" y="274"/>
                </a:lnTo>
                <a:lnTo>
                  <a:pt x="229" y="300"/>
                </a:lnTo>
                <a:lnTo>
                  <a:pt x="226" y="315"/>
                </a:lnTo>
                <a:lnTo>
                  <a:pt x="218" y="327"/>
                </a:lnTo>
                <a:lnTo>
                  <a:pt x="215" y="352"/>
                </a:lnTo>
                <a:lnTo>
                  <a:pt x="197" y="352"/>
                </a:lnTo>
                <a:lnTo>
                  <a:pt x="181" y="343"/>
                </a:lnTo>
                <a:lnTo>
                  <a:pt x="175" y="370"/>
                </a:lnTo>
                <a:lnTo>
                  <a:pt x="142" y="351"/>
                </a:lnTo>
                <a:lnTo>
                  <a:pt x="132" y="351"/>
                </a:lnTo>
                <a:lnTo>
                  <a:pt x="115" y="345"/>
                </a:lnTo>
                <a:lnTo>
                  <a:pt x="95" y="355"/>
                </a:lnTo>
                <a:lnTo>
                  <a:pt x="39" y="322"/>
                </a:lnTo>
                <a:lnTo>
                  <a:pt x="52" y="284"/>
                </a:lnTo>
                <a:lnTo>
                  <a:pt x="36" y="244"/>
                </a:lnTo>
                <a:lnTo>
                  <a:pt x="27" y="232"/>
                </a:lnTo>
                <a:lnTo>
                  <a:pt x="24" y="229"/>
                </a:lnTo>
                <a:lnTo>
                  <a:pt x="28" y="225"/>
                </a:lnTo>
                <a:lnTo>
                  <a:pt x="40" y="200"/>
                </a:lnTo>
                <a:lnTo>
                  <a:pt x="39" y="188"/>
                </a:lnTo>
                <a:lnTo>
                  <a:pt x="31" y="181"/>
                </a:lnTo>
                <a:lnTo>
                  <a:pt x="31" y="164"/>
                </a:lnTo>
                <a:lnTo>
                  <a:pt x="37" y="145"/>
                </a:lnTo>
                <a:lnTo>
                  <a:pt x="37" y="105"/>
                </a:lnTo>
                <a:lnTo>
                  <a:pt x="31" y="89"/>
                </a:lnTo>
                <a:lnTo>
                  <a:pt x="28" y="71"/>
                </a:lnTo>
                <a:lnTo>
                  <a:pt x="19" y="64"/>
                </a:lnTo>
                <a:lnTo>
                  <a:pt x="0" y="50"/>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59" name="Freeform 17"/>
          <p:cNvSpPr>
            <a:spLocks/>
          </p:cNvSpPr>
          <p:nvPr/>
        </p:nvSpPr>
        <p:spPr bwMode="auto">
          <a:xfrm>
            <a:off x="4929188" y="4408488"/>
            <a:ext cx="368300" cy="377825"/>
          </a:xfrm>
          <a:custGeom>
            <a:avLst/>
            <a:gdLst>
              <a:gd name="T0" fmla="*/ 2147483647 w 226"/>
              <a:gd name="T1" fmla="*/ 0 h 234"/>
              <a:gd name="T2" fmla="*/ 2147483647 w 226"/>
              <a:gd name="T3" fmla="*/ 2147483647 h 234"/>
              <a:gd name="T4" fmla="*/ 2147483647 w 226"/>
              <a:gd name="T5" fmla="*/ 2147483647 h 234"/>
              <a:gd name="T6" fmla="*/ 2147483647 w 226"/>
              <a:gd name="T7" fmla="*/ 2147483647 h 234"/>
              <a:gd name="T8" fmla="*/ 0 w 226"/>
              <a:gd name="T9" fmla="*/ 2147483647 h 234"/>
              <a:gd name="T10" fmla="*/ 2147483647 w 226"/>
              <a:gd name="T11" fmla="*/ 2147483647 h 234"/>
              <a:gd name="T12" fmla="*/ 2147483647 w 226"/>
              <a:gd name="T13" fmla="*/ 2147483647 h 234"/>
              <a:gd name="T14" fmla="*/ 2147483647 w 226"/>
              <a:gd name="T15" fmla="*/ 2147483647 h 234"/>
              <a:gd name="T16" fmla="*/ 2147483647 w 226"/>
              <a:gd name="T17" fmla="*/ 2147483647 h 234"/>
              <a:gd name="T18" fmla="*/ 2147483647 w 226"/>
              <a:gd name="T19" fmla="*/ 2147483647 h 234"/>
              <a:gd name="T20" fmla="*/ 2147483647 w 226"/>
              <a:gd name="T21" fmla="*/ 2147483647 h 234"/>
              <a:gd name="T22" fmla="*/ 2147483647 w 226"/>
              <a:gd name="T23" fmla="*/ 2147483647 h 234"/>
              <a:gd name="T24" fmla="*/ 2147483647 w 226"/>
              <a:gd name="T25" fmla="*/ 2147483647 h 234"/>
              <a:gd name="T26" fmla="*/ 2147483647 w 226"/>
              <a:gd name="T27" fmla="*/ 2147483647 h 234"/>
              <a:gd name="T28" fmla="*/ 2147483647 w 226"/>
              <a:gd name="T29" fmla="*/ 2147483647 h 234"/>
              <a:gd name="T30" fmla="*/ 2147483647 w 226"/>
              <a:gd name="T31" fmla="*/ 2147483647 h 234"/>
              <a:gd name="T32" fmla="*/ 2147483647 w 226"/>
              <a:gd name="T33" fmla="*/ 2147483647 h 234"/>
              <a:gd name="T34" fmla="*/ 2147483647 w 226"/>
              <a:gd name="T35" fmla="*/ 2147483647 h 234"/>
              <a:gd name="T36" fmla="*/ 2147483647 w 226"/>
              <a:gd name="T37" fmla="*/ 2147483647 h 234"/>
              <a:gd name="T38" fmla="*/ 2147483647 w 226"/>
              <a:gd name="T39" fmla="*/ 2147483647 h 234"/>
              <a:gd name="T40" fmla="*/ 2147483647 w 226"/>
              <a:gd name="T41" fmla="*/ 2147483647 h 234"/>
              <a:gd name="T42" fmla="*/ 2147483647 w 226"/>
              <a:gd name="T43" fmla="*/ 2147483647 h 234"/>
              <a:gd name="T44" fmla="*/ 2147483647 w 226"/>
              <a:gd name="T45" fmla="*/ 2147483647 h 234"/>
              <a:gd name="T46" fmla="*/ 2147483647 w 226"/>
              <a:gd name="T47" fmla="*/ 2147483647 h 234"/>
              <a:gd name="T48" fmla="*/ 2147483647 w 226"/>
              <a:gd name="T49" fmla="*/ 2147483647 h 234"/>
              <a:gd name="T50" fmla="*/ 2147483647 w 226"/>
              <a:gd name="T51" fmla="*/ 2147483647 h 234"/>
              <a:gd name="T52" fmla="*/ 2147483647 w 226"/>
              <a:gd name="T53" fmla="*/ 2147483647 h 234"/>
              <a:gd name="T54" fmla="*/ 2147483647 w 226"/>
              <a:gd name="T55" fmla="*/ 2147483647 h 234"/>
              <a:gd name="T56" fmla="*/ 2147483647 w 226"/>
              <a:gd name="T57" fmla="*/ 2147483647 h 234"/>
              <a:gd name="T58" fmla="*/ 2147483647 w 226"/>
              <a:gd name="T59" fmla="*/ 2147483647 h 234"/>
              <a:gd name="T60" fmla="*/ 2147483647 w 226"/>
              <a:gd name="T61" fmla="*/ 2147483647 h 234"/>
              <a:gd name="T62" fmla="*/ 2147483647 w 226"/>
              <a:gd name="T63" fmla="*/ 0 h 234"/>
              <a:gd name="T64" fmla="*/ 2147483647 w 226"/>
              <a:gd name="T65" fmla="*/ 0 h 2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4"/>
              <a:gd name="T101" fmla="*/ 226 w 226"/>
              <a:gd name="T102" fmla="*/ 234 h 2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4">
                <a:moveTo>
                  <a:pt x="44" y="0"/>
                </a:moveTo>
                <a:lnTo>
                  <a:pt x="16" y="27"/>
                </a:lnTo>
                <a:lnTo>
                  <a:pt x="13" y="42"/>
                </a:lnTo>
                <a:lnTo>
                  <a:pt x="6" y="53"/>
                </a:lnTo>
                <a:lnTo>
                  <a:pt x="0" y="79"/>
                </a:lnTo>
                <a:lnTo>
                  <a:pt x="5" y="93"/>
                </a:lnTo>
                <a:lnTo>
                  <a:pt x="30" y="110"/>
                </a:lnTo>
                <a:lnTo>
                  <a:pt x="49" y="114"/>
                </a:lnTo>
                <a:lnTo>
                  <a:pt x="84" y="135"/>
                </a:lnTo>
                <a:lnTo>
                  <a:pt x="101" y="138"/>
                </a:lnTo>
                <a:lnTo>
                  <a:pt x="115" y="147"/>
                </a:lnTo>
                <a:lnTo>
                  <a:pt x="127" y="167"/>
                </a:lnTo>
                <a:lnTo>
                  <a:pt x="129" y="195"/>
                </a:lnTo>
                <a:lnTo>
                  <a:pt x="121" y="206"/>
                </a:lnTo>
                <a:lnTo>
                  <a:pt x="123" y="217"/>
                </a:lnTo>
                <a:lnTo>
                  <a:pt x="142" y="232"/>
                </a:lnTo>
                <a:lnTo>
                  <a:pt x="170" y="234"/>
                </a:lnTo>
                <a:lnTo>
                  <a:pt x="194" y="197"/>
                </a:lnTo>
                <a:lnTo>
                  <a:pt x="210" y="185"/>
                </a:lnTo>
                <a:lnTo>
                  <a:pt x="226" y="186"/>
                </a:lnTo>
                <a:lnTo>
                  <a:pt x="220" y="178"/>
                </a:lnTo>
                <a:lnTo>
                  <a:pt x="215" y="123"/>
                </a:lnTo>
                <a:lnTo>
                  <a:pt x="201" y="129"/>
                </a:lnTo>
                <a:lnTo>
                  <a:pt x="197" y="102"/>
                </a:lnTo>
                <a:lnTo>
                  <a:pt x="182" y="90"/>
                </a:lnTo>
                <a:lnTo>
                  <a:pt x="169" y="86"/>
                </a:lnTo>
                <a:lnTo>
                  <a:pt x="126" y="84"/>
                </a:lnTo>
                <a:lnTo>
                  <a:pt x="127" y="70"/>
                </a:lnTo>
                <a:lnTo>
                  <a:pt x="126" y="36"/>
                </a:lnTo>
                <a:lnTo>
                  <a:pt x="115" y="13"/>
                </a:lnTo>
                <a:lnTo>
                  <a:pt x="93" y="6"/>
                </a:lnTo>
                <a:lnTo>
                  <a:pt x="77" y="0"/>
                </a:lnTo>
                <a:lnTo>
                  <a:pt x="44" y="0"/>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0" name="Freeform 18"/>
          <p:cNvSpPr>
            <a:spLocks/>
          </p:cNvSpPr>
          <p:nvPr/>
        </p:nvSpPr>
        <p:spPr bwMode="auto">
          <a:xfrm>
            <a:off x="4629150" y="4521200"/>
            <a:ext cx="682625" cy="1516063"/>
          </a:xfrm>
          <a:custGeom>
            <a:avLst/>
            <a:gdLst>
              <a:gd name="T0" fmla="*/ 2147483647 w 420"/>
              <a:gd name="T1" fmla="*/ 2147483647 h 930"/>
              <a:gd name="T2" fmla="*/ 2147483647 w 420"/>
              <a:gd name="T3" fmla="*/ 0 h 930"/>
              <a:gd name="T4" fmla="*/ 2147483647 w 420"/>
              <a:gd name="T5" fmla="*/ 2147483647 h 930"/>
              <a:gd name="T6" fmla="*/ 2147483647 w 420"/>
              <a:gd name="T7" fmla="*/ 2147483647 h 930"/>
              <a:gd name="T8" fmla="*/ 2147483647 w 420"/>
              <a:gd name="T9" fmla="*/ 2147483647 h 930"/>
              <a:gd name="T10" fmla="*/ 2147483647 w 420"/>
              <a:gd name="T11" fmla="*/ 2147483647 h 930"/>
              <a:gd name="T12" fmla="*/ 0 w 420"/>
              <a:gd name="T13" fmla="*/ 2147483647 h 930"/>
              <a:gd name="T14" fmla="*/ 2147483647 w 420"/>
              <a:gd name="T15" fmla="*/ 2147483647 h 930"/>
              <a:gd name="T16" fmla="*/ 2147483647 w 420"/>
              <a:gd name="T17" fmla="*/ 2147483647 h 930"/>
              <a:gd name="T18" fmla="*/ 2147483647 w 420"/>
              <a:gd name="T19" fmla="*/ 2147483647 h 930"/>
              <a:gd name="T20" fmla="*/ 2147483647 w 420"/>
              <a:gd name="T21" fmla="*/ 2147483647 h 930"/>
              <a:gd name="T22" fmla="*/ 2147483647 w 420"/>
              <a:gd name="T23" fmla="*/ 2147483647 h 930"/>
              <a:gd name="T24" fmla="*/ 2147483647 w 420"/>
              <a:gd name="T25" fmla="*/ 2147483647 h 930"/>
              <a:gd name="T26" fmla="*/ 2147483647 w 420"/>
              <a:gd name="T27" fmla="*/ 2147483647 h 930"/>
              <a:gd name="T28" fmla="*/ 2147483647 w 420"/>
              <a:gd name="T29" fmla="*/ 2147483647 h 930"/>
              <a:gd name="T30" fmla="*/ 2147483647 w 420"/>
              <a:gd name="T31" fmla="*/ 2147483647 h 930"/>
              <a:gd name="T32" fmla="*/ 2147483647 w 420"/>
              <a:gd name="T33" fmla="*/ 2147483647 h 930"/>
              <a:gd name="T34" fmla="*/ 2147483647 w 420"/>
              <a:gd name="T35" fmla="*/ 2147483647 h 930"/>
              <a:gd name="T36" fmla="*/ 2147483647 w 420"/>
              <a:gd name="T37" fmla="*/ 2147483647 h 930"/>
              <a:gd name="T38" fmla="*/ 2147483647 w 420"/>
              <a:gd name="T39" fmla="*/ 2147483647 h 930"/>
              <a:gd name="T40" fmla="*/ 2147483647 w 420"/>
              <a:gd name="T41" fmla="*/ 2147483647 h 930"/>
              <a:gd name="T42" fmla="*/ 2147483647 w 420"/>
              <a:gd name="T43" fmla="*/ 2147483647 h 930"/>
              <a:gd name="T44" fmla="*/ 2147483647 w 420"/>
              <a:gd name="T45" fmla="*/ 2147483647 h 930"/>
              <a:gd name="T46" fmla="*/ 2147483647 w 420"/>
              <a:gd name="T47" fmla="*/ 2147483647 h 930"/>
              <a:gd name="T48" fmla="*/ 2147483647 w 420"/>
              <a:gd name="T49" fmla="*/ 2147483647 h 930"/>
              <a:gd name="T50" fmla="*/ 2147483647 w 420"/>
              <a:gd name="T51" fmla="*/ 2147483647 h 930"/>
              <a:gd name="T52" fmla="*/ 2147483647 w 420"/>
              <a:gd name="T53" fmla="*/ 2147483647 h 930"/>
              <a:gd name="T54" fmla="*/ 2147483647 w 420"/>
              <a:gd name="T55" fmla="*/ 2147483647 h 930"/>
              <a:gd name="T56" fmla="*/ 2147483647 w 420"/>
              <a:gd name="T57" fmla="*/ 2147483647 h 930"/>
              <a:gd name="T58" fmla="*/ 2147483647 w 420"/>
              <a:gd name="T59" fmla="*/ 2147483647 h 930"/>
              <a:gd name="T60" fmla="*/ 2147483647 w 420"/>
              <a:gd name="T61" fmla="*/ 2147483647 h 930"/>
              <a:gd name="T62" fmla="*/ 2147483647 w 420"/>
              <a:gd name="T63" fmla="*/ 2147483647 h 930"/>
              <a:gd name="T64" fmla="*/ 2147483647 w 420"/>
              <a:gd name="T65" fmla="*/ 2147483647 h 930"/>
              <a:gd name="T66" fmla="*/ 2147483647 w 420"/>
              <a:gd name="T67" fmla="*/ 2147483647 h 930"/>
              <a:gd name="T68" fmla="*/ 2147483647 w 420"/>
              <a:gd name="T69" fmla="*/ 2147483647 h 930"/>
              <a:gd name="T70" fmla="*/ 2147483647 w 420"/>
              <a:gd name="T71" fmla="*/ 2147483647 h 930"/>
              <a:gd name="T72" fmla="*/ 2147483647 w 420"/>
              <a:gd name="T73" fmla="*/ 2147483647 h 930"/>
              <a:gd name="T74" fmla="*/ 2147483647 w 420"/>
              <a:gd name="T75" fmla="*/ 2147483647 h 930"/>
              <a:gd name="T76" fmla="*/ 2147483647 w 420"/>
              <a:gd name="T77" fmla="*/ 2147483647 h 930"/>
              <a:gd name="T78" fmla="*/ 2147483647 w 420"/>
              <a:gd name="T79" fmla="*/ 2147483647 h 930"/>
              <a:gd name="T80" fmla="*/ 2147483647 w 420"/>
              <a:gd name="T81" fmla="*/ 2147483647 h 930"/>
              <a:gd name="T82" fmla="*/ 2147483647 w 420"/>
              <a:gd name="T83" fmla="*/ 2147483647 h 930"/>
              <a:gd name="T84" fmla="*/ 2147483647 w 420"/>
              <a:gd name="T85" fmla="*/ 2147483647 h 930"/>
              <a:gd name="T86" fmla="*/ 2147483647 w 420"/>
              <a:gd name="T87" fmla="*/ 2147483647 h 930"/>
              <a:gd name="T88" fmla="*/ 2147483647 w 420"/>
              <a:gd name="T89" fmla="*/ 2147483647 h 930"/>
              <a:gd name="T90" fmla="*/ 2147483647 w 420"/>
              <a:gd name="T91" fmla="*/ 2147483647 h 930"/>
              <a:gd name="T92" fmla="*/ 2147483647 w 420"/>
              <a:gd name="T93" fmla="*/ 2147483647 h 930"/>
              <a:gd name="T94" fmla="*/ 2147483647 w 420"/>
              <a:gd name="T95" fmla="*/ 2147483647 h 930"/>
              <a:gd name="T96" fmla="*/ 2147483647 w 420"/>
              <a:gd name="T97" fmla="*/ 2147483647 h 930"/>
              <a:gd name="T98" fmla="*/ 2147483647 w 420"/>
              <a:gd name="T99" fmla="*/ 2147483647 h 930"/>
              <a:gd name="T100" fmla="*/ 2147483647 w 420"/>
              <a:gd name="T101" fmla="*/ 2147483647 h 930"/>
              <a:gd name="T102" fmla="*/ 2147483647 w 420"/>
              <a:gd name="T103" fmla="*/ 2147483647 h 930"/>
              <a:gd name="T104" fmla="*/ 2147483647 w 420"/>
              <a:gd name="T105" fmla="*/ 2147483647 h 930"/>
              <a:gd name="T106" fmla="*/ 2147483647 w 420"/>
              <a:gd name="T107" fmla="*/ 2147483647 h 930"/>
              <a:gd name="T108" fmla="*/ 2147483647 w 420"/>
              <a:gd name="T109" fmla="*/ 2147483647 h 930"/>
              <a:gd name="T110" fmla="*/ 2147483647 w 420"/>
              <a:gd name="T111" fmla="*/ 2147483647 h 930"/>
              <a:gd name="T112" fmla="*/ 2147483647 w 420"/>
              <a:gd name="T113" fmla="*/ 2147483647 h 9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0"/>
              <a:gd name="T172" fmla="*/ 0 h 930"/>
              <a:gd name="T173" fmla="*/ 420 w 420"/>
              <a:gd name="T174" fmla="*/ 930 h 93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0" h="930">
                <a:moveTo>
                  <a:pt x="145" y="22"/>
                </a:moveTo>
                <a:lnTo>
                  <a:pt x="112" y="8"/>
                </a:lnTo>
                <a:lnTo>
                  <a:pt x="105" y="8"/>
                </a:lnTo>
                <a:lnTo>
                  <a:pt x="85" y="0"/>
                </a:lnTo>
                <a:lnTo>
                  <a:pt x="65" y="10"/>
                </a:lnTo>
                <a:lnTo>
                  <a:pt x="74" y="40"/>
                </a:lnTo>
                <a:lnTo>
                  <a:pt x="66" y="61"/>
                </a:lnTo>
                <a:lnTo>
                  <a:pt x="43" y="73"/>
                </a:lnTo>
                <a:lnTo>
                  <a:pt x="31" y="104"/>
                </a:lnTo>
                <a:lnTo>
                  <a:pt x="38" y="114"/>
                </a:lnTo>
                <a:lnTo>
                  <a:pt x="35" y="143"/>
                </a:lnTo>
                <a:lnTo>
                  <a:pt x="31" y="157"/>
                </a:lnTo>
                <a:lnTo>
                  <a:pt x="22" y="180"/>
                </a:lnTo>
                <a:lnTo>
                  <a:pt x="0" y="213"/>
                </a:lnTo>
                <a:lnTo>
                  <a:pt x="10" y="259"/>
                </a:lnTo>
                <a:lnTo>
                  <a:pt x="16" y="373"/>
                </a:lnTo>
                <a:lnTo>
                  <a:pt x="22" y="404"/>
                </a:lnTo>
                <a:lnTo>
                  <a:pt x="13" y="426"/>
                </a:lnTo>
                <a:lnTo>
                  <a:pt x="13" y="614"/>
                </a:lnTo>
                <a:lnTo>
                  <a:pt x="35" y="640"/>
                </a:lnTo>
                <a:lnTo>
                  <a:pt x="31" y="656"/>
                </a:lnTo>
                <a:lnTo>
                  <a:pt x="40" y="665"/>
                </a:lnTo>
                <a:lnTo>
                  <a:pt x="32" y="686"/>
                </a:lnTo>
                <a:lnTo>
                  <a:pt x="47" y="698"/>
                </a:lnTo>
                <a:lnTo>
                  <a:pt x="47" y="727"/>
                </a:lnTo>
                <a:lnTo>
                  <a:pt x="40" y="718"/>
                </a:lnTo>
                <a:lnTo>
                  <a:pt x="40" y="729"/>
                </a:lnTo>
                <a:lnTo>
                  <a:pt x="46" y="749"/>
                </a:lnTo>
                <a:lnTo>
                  <a:pt x="46" y="781"/>
                </a:lnTo>
                <a:lnTo>
                  <a:pt x="38" y="800"/>
                </a:lnTo>
                <a:lnTo>
                  <a:pt x="38" y="820"/>
                </a:lnTo>
                <a:lnTo>
                  <a:pt x="34" y="831"/>
                </a:lnTo>
                <a:lnTo>
                  <a:pt x="34" y="859"/>
                </a:lnTo>
                <a:lnTo>
                  <a:pt x="46" y="871"/>
                </a:lnTo>
                <a:lnTo>
                  <a:pt x="51" y="869"/>
                </a:lnTo>
                <a:lnTo>
                  <a:pt x="54" y="891"/>
                </a:lnTo>
                <a:lnTo>
                  <a:pt x="59" y="911"/>
                </a:lnTo>
                <a:lnTo>
                  <a:pt x="78" y="922"/>
                </a:lnTo>
                <a:lnTo>
                  <a:pt x="94" y="924"/>
                </a:lnTo>
                <a:lnTo>
                  <a:pt x="105" y="930"/>
                </a:lnTo>
                <a:lnTo>
                  <a:pt x="118" y="927"/>
                </a:lnTo>
                <a:lnTo>
                  <a:pt x="140" y="922"/>
                </a:lnTo>
                <a:lnTo>
                  <a:pt x="124" y="896"/>
                </a:lnTo>
                <a:lnTo>
                  <a:pt x="118" y="885"/>
                </a:lnTo>
                <a:lnTo>
                  <a:pt x="125" y="856"/>
                </a:lnTo>
                <a:lnTo>
                  <a:pt x="139" y="851"/>
                </a:lnTo>
                <a:lnTo>
                  <a:pt x="146" y="837"/>
                </a:lnTo>
                <a:lnTo>
                  <a:pt x="142" y="831"/>
                </a:lnTo>
                <a:lnTo>
                  <a:pt x="139" y="825"/>
                </a:lnTo>
                <a:lnTo>
                  <a:pt x="145" y="812"/>
                </a:lnTo>
                <a:lnTo>
                  <a:pt x="165" y="797"/>
                </a:lnTo>
                <a:lnTo>
                  <a:pt x="185" y="779"/>
                </a:lnTo>
                <a:lnTo>
                  <a:pt x="185" y="749"/>
                </a:lnTo>
                <a:lnTo>
                  <a:pt x="173" y="744"/>
                </a:lnTo>
                <a:lnTo>
                  <a:pt x="146" y="726"/>
                </a:lnTo>
                <a:lnTo>
                  <a:pt x="139" y="710"/>
                </a:lnTo>
                <a:lnTo>
                  <a:pt x="146" y="698"/>
                </a:lnTo>
                <a:lnTo>
                  <a:pt x="170" y="673"/>
                </a:lnTo>
                <a:lnTo>
                  <a:pt x="185" y="659"/>
                </a:lnTo>
                <a:lnTo>
                  <a:pt x="185" y="627"/>
                </a:lnTo>
                <a:lnTo>
                  <a:pt x="193" y="593"/>
                </a:lnTo>
                <a:lnTo>
                  <a:pt x="219" y="606"/>
                </a:lnTo>
                <a:lnTo>
                  <a:pt x="230" y="599"/>
                </a:lnTo>
                <a:lnTo>
                  <a:pt x="222" y="585"/>
                </a:lnTo>
                <a:lnTo>
                  <a:pt x="192" y="585"/>
                </a:lnTo>
                <a:lnTo>
                  <a:pt x="186" y="559"/>
                </a:lnTo>
                <a:lnTo>
                  <a:pt x="179" y="540"/>
                </a:lnTo>
                <a:lnTo>
                  <a:pt x="195" y="540"/>
                </a:lnTo>
                <a:lnTo>
                  <a:pt x="213" y="544"/>
                </a:lnTo>
                <a:lnTo>
                  <a:pt x="235" y="546"/>
                </a:lnTo>
                <a:lnTo>
                  <a:pt x="244" y="541"/>
                </a:lnTo>
                <a:lnTo>
                  <a:pt x="253" y="514"/>
                </a:lnTo>
                <a:lnTo>
                  <a:pt x="253" y="500"/>
                </a:lnTo>
                <a:lnTo>
                  <a:pt x="257" y="485"/>
                </a:lnTo>
                <a:lnTo>
                  <a:pt x="264" y="470"/>
                </a:lnTo>
                <a:lnTo>
                  <a:pt x="310" y="470"/>
                </a:lnTo>
                <a:lnTo>
                  <a:pt x="310" y="458"/>
                </a:lnTo>
                <a:lnTo>
                  <a:pt x="325" y="446"/>
                </a:lnTo>
                <a:lnTo>
                  <a:pt x="332" y="427"/>
                </a:lnTo>
                <a:lnTo>
                  <a:pt x="319" y="408"/>
                </a:lnTo>
                <a:lnTo>
                  <a:pt x="319" y="395"/>
                </a:lnTo>
                <a:lnTo>
                  <a:pt x="312" y="365"/>
                </a:lnTo>
                <a:lnTo>
                  <a:pt x="300" y="359"/>
                </a:lnTo>
                <a:lnTo>
                  <a:pt x="288" y="356"/>
                </a:lnTo>
                <a:lnTo>
                  <a:pt x="288" y="340"/>
                </a:lnTo>
                <a:lnTo>
                  <a:pt x="306" y="324"/>
                </a:lnTo>
                <a:lnTo>
                  <a:pt x="306" y="309"/>
                </a:lnTo>
                <a:lnTo>
                  <a:pt x="312" y="288"/>
                </a:lnTo>
                <a:lnTo>
                  <a:pt x="312" y="259"/>
                </a:lnTo>
                <a:lnTo>
                  <a:pt x="334" y="240"/>
                </a:lnTo>
                <a:lnTo>
                  <a:pt x="334" y="213"/>
                </a:lnTo>
                <a:lnTo>
                  <a:pt x="349" y="197"/>
                </a:lnTo>
                <a:lnTo>
                  <a:pt x="383" y="169"/>
                </a:lnTo>
                <a:lnTo>
                  <a:pt x="412" y="154"/>
                </a:lnTo>
                <a:lnTo>
                  <a:pt x="420" y="135"/>
                </a:lnTo>
                <a:lnTo>
                  <a:pt x="412" y="114"/>
                </a:lnTo>
                <a:lnTo>
                  <a:pt x="392" y="114"/>
                </a:lnTo>
                <a:lnTo>
                  <a:pt x="374" y="132"/>
                </a:lnTo>
                <a:lnTo>
                  <a:pt x="353" y="161"/>
                </a:lnTo>
                <a:lnTo>
                  <a:pt x="328" y="160"/>
                </a:lnTo>
                <a:lnTo>
                  <a:pt x="306" y="146"/>
                </a:lnTo>
                <a:lnTo>
                  <a:pt x="304" y="135"/>
                </a:lnTo>
                <a:lnTo>
                  <a:pt x="312" y="121"/>
                </a:lnTo>
                <a:lnTo>
                  <a:pt x="310" y="96"/>
                </a:lnTo>
                <a:lnTo>
                  <a:pt x="298" y="76"/>
                </a:lnTo>
                <a:lnTo>
                  <a:pt x="282" y="67"/>
                </a:lnTo>
                <a:lnTo>
                  <a:pt x="266" y="64"/>
                </a:lnTo>
                <a:lnTo>
                  <a:pt x="232" y="43"/>
                </a:lnTo>
                <a:lnTo>
                  <a:pt x="211" y="37"/>
                </a:lnTo>
                <a:lnTo>
                  <a:pt x="189" y="19"/>
                </a:lnTo>
                <a:lnTo>
                  <a:pt x="186" y="6"/>
                </a:lnTo>
                <a:lnTo>
                  <a:pt x="167" y="9"/>
                </a:lnTo>
                <a:lnTo>
                  <a:pt x="151" y="0"/>
                </a:lnTo>
                <a:lnTo>
                  <a:pt x="145" y="22"/>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1" name="Freeform 19"/>
          <p:cNvSpPr>
            <a:spLocks/>
          </p:cNvSpPr>
          <p:nvPr/>
        </p:nvSpPr>
        <p:spPr bwMode="auto">
          <a:xfrm>
            <a:off x="5100638" y="4910138"/>
            <a:ext cx="233362" cy="230187"/>
          </a:xfrm>
          <a:custGeom>
            <a:avLst/>
            <a:gdLst>
              <a:gd name="T0" fmla="*/ 2147483647 w 140"/>
              <a:gd name="T1" fmla="*/ 0 h 142"/>
              <a:gd name="T2" fmla="*/ 2147483647 w 140"/>
              <a:gd name="T3" fmla="*/ 2147483647 h 142"/>
              <a:gd name="T4" fmla="*/ 2147483647 w 140"/>
              <a:gd name="T5" fmla="*/ 2147483647 h 142"/>
              <a:gd name="T6" fmla="*/ 2147483647 w 140"/>
              <a:gd name="T7" fmla="*/ 2147483647 h 142"/>
              <a:gd name="T8" fmla="*/ 2147483647 w 140"/>
              <a:gd name="T9" fmla="*/ 2147483647 h 142"/>
              <a:gd name="T10" fmla="*/ 0 w 140"/>
              <a:gd name="T11" fmla="*/ 2147483647 h 142"/>
              <a:gd name="T12" fmla="*/ 0 w 140"/>
              <a:gd name="T13" fmla="*/ 2147483647 h 142"/>
              <a:gd name="T14" fmla="*/ 2147483647 w 140"/>
              <a:gd name="T15" fmla="*/ 2147483647 h 142"/>
              <a:gd name="T16" fmla="*/ 2147483647 w 140"/>
              <a:gd name="T17" fmla="*/ 2147483647 h 142"/>
              <a:gd name="T18" fmla="*/ 2147483647 w 140"/>
              <a:gd name="T19" fmla="*/ 2147483647 h 142"/>
              <a:gd name="T20" fmla="*/ 2147483647 w 140"/>
              <a:gd name="T21" fmla="*/ 2147483647 h 142"/>
              <a:gd name="T22" fmla="*/ 2147483647 w 140"/>
              <a:gd name="T23" fmla="*/ 2147483647 h 142"/>
              <a:gd name="T24" fmla="*/ 2147483647 w 140"/>
              <a:gd name="T25" fmla="*/ 2147483647 h 142"/>
              <a:gd name="T26" fmla="*/ 2147483647 w 140"/>
              <a:gd name="T27" fmla="*/ 2147483647 h 142"/>
              <a:gd name="T28" fmla="*/ 2147483647 w 140"/>
              <a:gd name="T29" fmla="*/ 2147483647 h 142"/>
              <a:gd name="T30" fmla="*/ 2147483647 w 140"/>
              <a:gd name="T31" fmla="*/ 2147483647 h 142"/>
              <a:gd name="T32" fmla="*/ 2147483647 w 140"/>
              <a:gd name="T33" fmla="*/ 2147483647 h 142"/>
              <a:gd name="T34" fmla="*/ 2147483647 w 140"/>
              <a:gd name="T35" fmla="*/ 2147483647 h 142"/>
              <a:gd name="T36" fmla="*/ 2147483647 w 140"/>
              <a:gd name="T37" fmla="*/ 2147483647 h 142"/>
              <a:gd name="T38" fmla="*/ 2147483647 w 140"/>
              <a:gd name="T39" fmla="*/ 2147483647 h 142"/>
              <a:gd name="T40" fmla="*/ 2147483647 w 140"/>
              <a:gd name="T41" fmla="*/ 2147483647 h 142"/>
              <a:gd name="T42" fmla="*/ 2147483647 w 140"/>
              <a:gd name="T43" fmla="*/ 0 h 1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0"/>
              <a:gd name="T67" fmla="*/ 0 h 142"/>
              <a:gd name="T68" fmla="*/ 140 w 140"/>
              <a:gd name="T69" fmla="*/ 142 h 1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0" h="142">
                <a:moveTo>
                  <a:pt x="44" y="0"/>
                </a:moveTo>
                <a:lnTo>
                  <a:pt x="22" y="21"/>
                </a:lnTo>
                <a:lnTo>
                  <a:pt x="22" y="47"/>
                </a:lnTo>
                <a:lnTo>
                  <a:pt x="17" y="67"/>
                </a:lnTo>
                <a:lnTo>
                  <a:pt x="16" y="86"/>
                </a:lnTo>
                <a:lnTo>
                  <a:pt x="0" y="102"/>
                </a:lnTo>
                <a:lnTo>
                  <a:pt x="0" y="118"/>
                </a:lnTo>
                <a:lnTo>
                  <a:pt x="11" y="121"/>
                </a:lnTo>
                <a:lnTo>
                  <a:pt x="20" y="127"/>
                </a:lnTo>
                <a:lnTo>
                  <a:pt x="22" y="129"/>
                </a:lnTo>
                <a:lnTo>
                  <a:pt x="48" y="142"/>
                </a:lnTo>
                <a:lnTo>
                  <a:pt x="60" y="135"/>
                </a:lnTo>
                <a:lnTo>
                  <a:pt x="97" y="135"/>
                </a:lnTo>
                <a:lnTo>
                  <a:pt x="108" y="121"/>
                </a:lnTo>
                <a:lnTo>
                  <a:pt x="121" y="109"/>
                </a:lnTo>
                <a:lnTo>
                  <a:pt x="128" y="83"/>
                </a:lnTo>
                <a:lnTo>
                  <a:pt x="140" y="74"/>
                </a:lnTo>
                <a:lnTo>
                  <a:pt x="113" y="46"/>
                </a:lnTo>
                <a:lnTo>
                  <a:pt x="82" y="28"/>
                </a:lnTo>
                <a:lnTo>
                  <a:pt x="60" y="30"/>
                </a:lnTo>
                <a:lnTo>
                  <a:pt x="59" y="12"/>
                </a:lnTo>
                <a:lnTo>
                  <a:pt x="44" y="0"/>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2" name="Freeform 20"/>
          <p:cNvSpPr>
            <a:spLocks/>
          </p:cNvSpPr>
          <p:nvPr/>
        </p:nvSpPr>
        <p:spPr bwMode="auto">
          <a:xfrm>
            <a:off x="4538663" y="4319588"/>
            <a:ext cx="322262" cy="1776412"/>
          </a:xfrm>
          <a:custGeom>
            <a:avLst/>
            <a:gdLst>
              <a:gd name="T0" fmla="*/ 2147483647 w 196"/>
              <a:gd name="T1" fmla="*/ 0 h 1092"/>
              <a:gd name="T2" fmla="*/ 2147483647 w 196"/>
              <a:gd name="T3" fmla="*/ 2147483647 h 1092"/>
              <a:gd name="T4" fmla="*/ 2147483647 w 196"/>
              <a:gd name="T5" fmla="*/ 2147483647 h 1092"/>
              <a:gd name="T6" fmla="*/ 2147483647 w 196"/>
              <a:gd name="T7" fmla="*/ 2147483647 h 1092"/>
              <a:gd name="T8" fmla="*/ 2147483647 w 196"/>
              <a:gd name="T9" fmla="*/ 2147483647 h 1092"/>
              <a:gd name="T10" fmla="*/ 2147483647 w 196"/>
              <a:gd name="T11" fmla="*/ 2147483647 h 1092"/>
              <a:gd name="T12" fmla="*/ 2147483647 w 196"/>
              <a:gd name="T13" fmla="*/ 2147483647 h 1092"/>
              <a:gd name="T14" fmla="*/ 2147483647 w 196"/>
              <a:gd name="T15" fmla="*/ 2147483647 h 1092"/>
              <a:gd name="T16" fmla="*/ 2147483647 w 196"/>
              <a:gd name="T17" fmla="*/ 2147483647 h 1092"/>
              <a:gd name="T18" fmla="*/ 2147483647 w 196"/>
              <a:gd name="T19" fmla="*/ 2147483647 h 1092"/>
              <a:gd name="T20" fmla="*/ 2147483647 w 196"/>
              <a:gd name="T21" fmla="*/ 2147483647 h 1092"/>
              <a:gd name="T22" fmla="*/ 2147483647 w 196"/>
              <a:gd name="T23" fmla="*/ 2147483647 h 1092"/>
              <a:gd name="T24" fmla="*/ 2147483647 w 196"/>
              <a:gd name="T25" fmla="*/ 2147483647 h 1092"/>
              <a:gd name="T26" fmla="*/ 2147483647 w 196"/>
              <a:gd name="T27" fmla="*/ 2147483647 h 1092"/>
              <a:gd name="T28" fmla="*/ 2147483647 w 196"/>
              <a:gd name="T29" fmla="*/ 2147483647 h 1092"/>
              <a:gd name="T30" fmla="*/ 2147483647 w 196"/>
              <a:gd name="T31" fmla="*/ 2147483647 h 1092"/>
              <a:gd name="T32" fmla="*/ 2147483647 w 196"/>
              <a:gd name="T33" fmla="*/ 2147483647 h 1092"/>
              <a:gd name="T34" fmla="*/ 2147483647 w 196"/>
              <a:gd name="T35" fmla="*/ 2147483647 h 1092"/>
              <a:gd name="T36" fmla="*/ 2147483647 w 196"/>
              <a:gd name="T37" fmla="*/ 2147483647 h 1092"/>
              <a:gd name="T38" fmla="*/ 2147483647 w 196"/>
              <a:gd name="T39" fmla="*/ 2147483647 h 1092"/>
              <a:gd name="T40" fmla="*/ 2147483647 w 196"/>
              <a:gd name="T41" fmla="*/ 2147483647 h 1092"/>
              <a:gd name="T42" fmla="*/ 2147483647 w 196"/>
              <a:gd name="T43" fmla="*/ 2147483647 h 1092"/>
              <a:gd name="T44" fmla="*/ 2147483647 w 196"/>
              <a:gd name="T45" fmla="*/ 2147483647 h 1092"/>
              <a:gd name="T46" fmla="*/ 2147483647 w 196"/>
              <a:gd name="T47" fmla="*/ 2147483647 h 1092"/>
              <a:gd name="T48" fmla="*/ 2147483647 w 196"/>
              <a:gd name="T49" fmla="*/ 2147483647 h 1092"/>
              <a:gd name="T50" fmla="*/ 2147483647 w 196"/>
              <a:gd name="T51" fmla="*/ 2147483647 h 1092"/>
              <a:gd name="T52" fmla="*/ 2147483647 w 196"/>
              <a:gd name="T53" fmla="*/ 2147483647 h 1092"/>
              <a:gd name="T54" fmla="*/ 2147483647 w 196"/>
              <a:gd name="T55" fmla="*/ 2147483647 h 1092"/>
              <a:gd name="T56" fmla="*/ 2147483647 w 196"/>
              <a:gd name="T57" fmla="*/ 2147483647 h 1092"/>
              <a:gd name="T58" fmla="*/ 2147483647 w 196"/>
              <a:gd name="T59" fmla="*/ 2147483647 h 1092"/>
              <a:gd name="T60" fmla="*/ 2147483647 w 196"/>
              <a:gd name="T61" fmla="*/ 2147483647 h 1092"/>
              <a:gd name="T62" fmla="*/ 2147483647 w 196"/>
              <a:gd name="T63" fmla="*/ 2147483647 h 1092"/>
              <a:gd name="T64" fmla="*/ 0 w 196"/>
              <a:gd name="T65" fmla="*/ 2147483647 h 1092"/>
              <a:gd name="T66" fmla="*/ 2147483647 w 196"/>
              <a:gd name="T67" fmla="*/ 2147483647 h 1092"/>
              <a:gd name="T68" fmla="*/ 2147483647 w 196"/>
              <a:gd name="T69" fmla="*/ 2147483647 h 1092"/>
              <a:gd name="T70" fmla="*/ 2147483647 w 196"/>
              <a:gd name="T71" fmla="*/ 2147483647 h 1092"/>
              <a:gd name="T72" fmla="*/ 2147483647 w 196"/>
              <a:gd name="T73" fmla="*/ 2147483647 h 1092"/>
              <a:gd name="T74" fmla="*/ 2147483647 w 196"/>
              <a:gd name="T75" fmla="*/ 2147483647 h 1092"/>
              <a:gd name="T76" fmla="*/ 2147483647 w 196"/>
              <a:gd name="T77" fmla="*/ 2147483647 h 1092"/>
              <a:gd name="T78" fmla="*/ 2147483647 w 196"/>
              <a:gd name="T79" fmla="*/ 2147483647 h 1092"/>
              <a:gd name="T80" fmla="*/ 2147483647 w 196"/>
              <a:gd name="T81" fmla="*/ 2147483647 h 1092"/>
              <a:gd name="T82" fmla="*/ 2147483647 w 196"/>
              <a:gd name="T83" fmla="*/ 2147483647 h 1092"/>
              <a:gd name="T84" fmla="*/ 2147483647 w 196"/>
              <a:gd name="T85" fmla="*/ 2147483647 h 1092"/>
              <a:gd name="T86" fmla="*/ 2147483647 w 196"/>
              <a:gd name="T87" fmla="*/ 2147483647 h 1092"/>
              <a:gd name="T88" fmla="*/ 2147483647 w 196"/>
              <a:gd name="T89" fmla="*/ 2147483647 h 1092"/>
              <a:gd name="T90" fmla="*/ 2147483647 w 196"/>
              <a:gd name="T91" fmla="*/ 2147483647 h 1092"/>
              <a:gd name="T92" fmla="*/ 2147483647 w 196"/>
              <a:gd name="T93" fmla="*/ 2147483647 h 1092"/>
              <a:gd name="T94" fmla="*/ 2147483647 w 196"/>
              <a:gd name="T95" fmla="*/ 2147483647 h 1092"/>
              <a:gd name="T96" fmla="*/ 2147483647 w 196"/>
              <a:gd name="T97" fmla="*/ 2147483647 h 1092"/>
              <a:gd name="T98" fmla="*/ 2147483647 w 196"/>
              <a:gd name="T99" fmla="*/ 2147483647 h 1092"/>
              <a:gd name="T100" fmla="*/ 2147483647 w 196"/>
              <a:gd name="T101" fmla="*/ 2147483647 h 1092"/>
              <a:gd name="T102" fmla="*/ 2147483647 w 196"/>
              <a:gd name="T103" fmla="*/ 2147483647 h 10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6"/>
              <a:gd name="T157" fmla="*/ 0 h 1092"/>
              <a:gd name="T158" fmla="*/ 196 w 196"/>
              <a:gd name="T159" fmla="*/ 1092 h 10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6" h="1092">
                <a:moveTo>
                  <a:pt x="22" y="32"/>
                </a:moveTo>
                <a:lnTo>
                  <a:pt x="44" y="0"/>
                </a:lnTo>
                <a:lnTo>
                  <a:pt x="62" y="25"/>
                </a:lnTo>
                <a:lnTo>
                  <a:pt x="78" y="65"/>
                </a:lnTo>
                <a:lnTo>
                  <a:pt x="66" y="103"/>
                </a:lnTo>
                <a:lnTo>
                  <a:pt x="124" y="136"/>
                </a:lnTo>
                <a:lnTo>
                  <a:pt x="131" y="167"/>
                </a:lnTo>
                <a:lnTo>
                  <a:pt x="124" y="185"/>
                </a:lnTo>
                <a:lnTo>
                  <a:pt x="102" y="200"/>
                </a:lnTo>
                <a:lnTo>
                  <a:pt x="88" y="228"/>
                </a:lnTo>
                <a:lnTo>
                  <a:pt x="94" y="239"/>
                </a:lnTo>
                <a:lnTo>
                  <a:pt x="88" y="282"/>
                </a:lnTo>
                <a:lnTo>
                  <a:pt x="82" y="304"/>
                </a:lnTo>
                <a:lnTo>
                  <a:pt x="56" y="337"/>
                </a:lnTo>
                <a:lnTo>
                  <a:pt x="65" y="375"/>
                </a:lnTo>
                <a:lnTo>
                  <a:pt x="68" y="420"/>
                </a:lnTo>
                <a:lnTo>
                  <a:pt x="73" y="505"/>
                </a:lnTo>
                <a:lnTo>
                  <a:pt x="78" y="528"/>
                </a:lnTo>
                <a:lnTo>
                  <a:pt x="69" y="551"/>
                </a:lnTo>
                <a:lnTo>
                  <a:pt x="69" y="684"/>
                </a:lnTo>
                <a:lnTo>
                  <a:pt x="69" y="738"/>
                </a:lnTo>
                <a:lnTo>
                  <a:pt x="91" y="766"/>
                </a:lnTo>
                <a:lnTo>
                  <a:pt x="88" y="782"/>
                </a:lnTo>
                <a:lnTo>
                  <a:pt x="96" y="789"/>
                </a:lnTo>
                <a:lnTo>
                  <a:pt x="88" y="811"/>
                </a:lnTo>
                <a:lnTo>
                  <a:pt x="103" y="822"/>
                </a:lnTo>
                <a:lnTo>
                  <a:pt x="103" y="851"/>
                </a:lnTo>
                <a:lnTo>
                  <a:pt x="96" y="845"/>
                </a:lnTo>
                <a:lnTo>
                  <a:pt x="96" y="854"/>
                </a:lnTo>
                <a:lnTo>
                  <a:pt x="102" y="876"/>
                </a:lnTo>
                <a:lnTo>
                  <a:pt x="102" y="906"/>
                </a:lnTo>
                <a:lnTo>
                  <a:pt x="94" y="927"/>
                </a:lnTo>
                <a:lnTo>
                  <a:pt x="94" y="944"/>
                </a:lnTo>
                <a:lnTo>
                  <a:pt x="90" y="955"/>
                </a:lnTo>
                <a:lnTo>
                  <a:pt x="90" y="983"/>
                </a:lnTo>
                <a:lnTo>
                  <a:pt x="102" y="996"/>
                </a:lnTo>
                <a:lnTo>
                  <a:pt x="107" y="996"/>
                </a:lnTo>
                <a:lnTo>
                  <a:pt x="115" y="1036"/>
                </a:lnTo>
                <a:lnTo>
                  <a:pt x="134" y="1046"/>
                </a:lnTo>
                <a:lnTo>
                  <a:pt x="149" y="1048"/>
                </a:lnTo>
                <a:lnTo>
                  <a:pt x="162" y="1054"/>
                </a:lnTo>
                <a:lnTo>
                  <a:pt x="177" y="1049"/>
                </a:lnTo>
                <a:lnTo>
                  <a:pt x="196" y="1048"/>
                </a:lnTo>
                <a:lnTo>
                  <a:pt x="170" y="1064"/>
                </a:lnTo>
                <a:lnTo>
                  <a:pt x="158" y="1067"/>
                </a:lnTo>
                <a:lnTo>
                  <a:pt x="149" y="1079"/>
                </a:lnTo>
                <a:lnTo>
                  <a:pt x="147" y="1092"/>
                </a:lnTo>
                <a:lnTo>
                  <a:pt x="116" y="1067"/>
                </a:lnTo>
                <a:lnTo>
                  <a:pt x="125" y="1060"/>
                </a:lnTo>
                <a:lnTo>
                  <a:pt x="121" y="1052"/>
                </a:lnTo>
                <a:lnTo>
                  <a:pt x="115" y="1054"/>
                </a:lnTo>
                <a:lnTo>
                  <a:pt x="109" y="1041"/>
                </a:lnTo>
                <a:lnTo>
                  <a:pt x="91" y="1041"/>
                </a:lnTo>
                <a:lnTo>
                  <a:pt x="79" y="1035"/>
                </a:lnTo>
                <a:lnTo>
                  <a:pt x="79" y="1020"/>
                </a:lnTo>
                <a:lnTo>
                  <a:pt x="66" y="999"/>
                </a:lnTo>
                <a:lnTo>
                  <a:pt x="57" y="958"/>
                </a:lnTo>
                <a:lnTo>
                  <a:pt x="56" y="940"/>
                </a:lnTo>
                <a:lnTo>
                  <a:pt x="42" y="915"/>
                </a:lnTo>
                <a:lnTo>
                  <a:pt x="50" y="909"/>
                </a:lnTo>
                <a:lnTo>
                  <a:pt x="62" y="906"/>
                </a:lnTo>
                <a:lnTo>
                  <a:pt x="39" y="884"/>
                </a:lnTo>
                <a:lnTo>
                  <a:pt x="38" y="873"/>
                </a:lnTo>
                <a:lnTo>
                  <a:pt x="29" y="878"/>
                </a:lnTo>
                <a:lnTo>
                  <a:pt x="17" y="871"/>
                </a:lnTo>
                <a:lnTo>
                  <a:pt x="0" y="857"/>
                </a:lnTo>
                <a:lnTo>
                  <a:pt x="11" y="845"/>
                </a:lnTo>
                <a:lnTo>
                  <a:pt x="23" y="832"/>
                </a:lnTo>
                <a:lnTo>
                  <a:pt x="26" y="841"/>
                </a:lnTo>
                <a:lnTo>
                  <a:pt x="44" y="857"/>
                </a:lnTo>
                <a:lnTo>
                  <a:pt x="59" y="854"/>
                </a:lnTo>
                <a:lnTo>
                  <a:pt x="50" y="842"/>
                </a:lnTo>
                <a:lnTo>
                  <a:pt x="56" y="828"/>
                </a:lnTo>
                <a:lnTo>
                  <a:pt x="59" y="808"/>
                </a:lnTo>
                <a:lnTo>
                  <a:pt x="50" y="803"/>
                </a:lnTo>
                <a:lnTo>
                  <a:pt x="63" y="797"/>
                </a:lnTo>
                <a:lnTo>
                  <a:pt x="42" y="769"/>
                </a:lnTo>
                <a:lnTo>
                  <a:pt x="42" y="687"/>
                </a:lnTo>
                <a:lnTo>
                  <a:pt x="23" y="689"/>
                </a:lnTo>
                <a:lnTo>
                  <a:pt x="8" y="674"/>
                </a:lnTo>
                <a:lnTo>
                  <a:pt x="7" y="640"/>
                </a:lnTo>
                <a:lnTo>
                  <a:pt x="16" y="625"/>
                </a:lnTo>
                <a:lnTo>
                  <a:pt x="16" y="603"/>
                </a:lnTo>
                <a:lnTo>
                  <a:pt x="10" y="596"/>
                </a:lnTo>
                <a:lnTo>
                  <a:pt x="14" y="566"/>
                </a:lnTo>
                <a:lnTo>
                  <a:pt x="23" y="532"/>
                </a:lnTo>
                <a:lnTo>
                  <a:pt x="23" y="504"/>
                </a:lnTo>
                <a:lnTo>
                  <a:pt x="37" y="491"/>
                </a:lnTo>
                <a:lnTo>
                  <a:pt x="37" y="454"/>
                </a:lnTo>
                <a:lnTo>
                  <a:pt x="37" y="383"/>
                </a:lnTo>
                <a:lnTo>
                  <a:pt x="50" y="365"/>
                </a:lnTo>
                <a:lnTo>
                  <a:pt x="47" y="358"/>
                </a:lnTo>
                <a:lnTo>
                  <a:pt x="38" y="343"/>
                </a:lnTo>
                <a:lnTo>
                  <a:pt x="37" y="307"/>
                </a:lnTo>
                <a:lnTo>
                  <a:pt x="39" y="300"/>
                </a:lnTo>
                <a:lnTo>
                  <a:pt x="44" y="276"/>
                </a:lnTo>
                <a:lnTo>
                  <a:pt x="45" y="192"/>
                </a:lnTo>
                <a:lnTo>
                  <a:pt x="31" y="183"/>
                </a:lnTo>
                <a:lnTo>
                  <a:pt x="42" y="166"/>
                </a:lnTo>
                <a:lnTo>
                  <a:pt x="42" y="140"/>
                </a:lnTo>
                <a:lnTo>
                  <a:pt x="42" y="105"/>
                </a:lnTo>
                <a:lnTo>
                  <a:pt x="42" y="71"/>
                </a:lnTo>
                <a:lnTo>
                  <a:pt x="35" y="43"/>
                </a:lnTo>
                <a:lnTo>
                  <a:pt x="22" y="32"/>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3" name="Freeform 21"/>
          <p:cNvSpPr>
            <a:spLocks/>
          </p:cNvSpPr>
          <p:nvPr/>
        </p:nvSpPr>
        <p:spPr bwMode="auto">
          <a:xfrm>
            <a:off x="5126038" y="3263900"/>
            <a:ext cx="190500" cy="193675"/>
          </a:xfrm>
          <a:custGeom>
            <a:avLst/>
            <a:gdLst>
              <a:gd name="T0" fmla="*/ 2147483647 w 115"/>
              <a:gd name="T1" fmla="*/ 0 h 120"/>
              <a:gd name="T2" fmla="*/ 2147483647 w 115"/>
              <a:gd name="T3" fmla="*/ 2147483647 h 120"/>
              <a:gd name="T4" fmla="*/ 2147483647 w 115"/>
              <a:gd name="T5" fmla="*/ 2147483647 h 120"/>
              <a:gd name="T6" fmla="*/ 2147483647 w 115"/>
              <a:gd name="T7" fmla="*/ 2147483647 h 120"/>
              <a:gd name="T8" fmla="*/ 2147483647 w 115"/>
              <a:gd name="T9" fmla="*/ 2147483647 h 120"/>
              <a:gd name="T10" fmla="*/ 2147483647 w 115"/>
              <a:gd name="T11" fmla="*/ 2147483647 h 120"/>
              <a:gd name="T12" fmla="*/ 2147483647 w 115"/>
              <a:gd name="T13" fmla="*/ 2147483647 h 120"/>
              <a:gd name="T14" fmla="*/ 2147483647 w 115"/>
              <a:gd name="T15" fmla="*/ 2147483647 h 120"/>
              <a:gd name="T16" fmla="*/ 2147483647 w 115"/>
              <a:gd name="T17" fmla="*/ 2147483647 h 120"/>
              <a:gd name="T18" fmla="*/ 2147483647 w 115"/>
              <a:gd name="T19" fmla="*/ 2147483647 h 120"/>
              <a:gd name="T20" fmla="*/ 2147483647 w 115"/>
              <a:gd name="T21" fmla="*/ 2147483647 h 120"/>
              <a:gd name="T22" fmla="*/ 2147483647 w 115"/>
              <a:gd name="T23" fmla="*/ 2147483647 h 120"/>
              <a:gd name="T24" fmla="*/ 2147483647 w 115"/>
              <a:gd name="T25" fmla="*/ 2147483647 h 120"/>
              <a:gd name="T26" fmla="*/ 2147483647 w 115"/>
              <a:gd name="T27" fmla="*/ 2147483647 h 120"/>
              <a:gd name="T28" fmla="*/ 2147483647 w 115"/>
              <a:gd name="T29" fmla="*/ 2147483647 h 120"/>
              <a:gd name="T30" fmla="*/ 0 w 115"/>
              <a:gd name="T31" fmla="*/ 2147483647 h 120"/>
              <a:gd name="T32" fmla="*/ 2147483647 w 115"/>
              <a:gd name="T33" fmla="*/ 0 h 1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5"/>
              <a:gd name="T52" fmla="*/ 0 h 120"/>
              <a:gd name="T53" fmla="*/ 115 w 115"/>
              <a:gd name="T54" fmla="*/ 120 h 1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5" h="120">
                <a:moveTo>
                  <a:pt x="26" y="0"/>
                </a:moveTo>
                <a:lnTo>
                  <a:pt x="44" y="6"/>
                </a:lnTo>
                <a:lnTo>
                  <a:pt x="108" y="6"/>
                </a:lnTo>
                <a:lnTo>
                  <a:pt x="112" y="25"/>
                </a:lnTo>
                <a:lnTo>
                  <a:pt x="99" y="46"/>
                </a:lnTo>
                <a:lnTo>
                  <a:pt x="105" y="53"/>
                </a:lnTo>
                <a:lnTo>
                  <a:pt x="105" y="68"/>
                </a:lnTo>
                <a:lnTo>
                  <a:pt x="115" y="81"/>
                </a:lnTo>
                <a:lnTo>
                  <a:pt x="115" y="99"/>
                </a:lnTo>
                <a:lnTo>
                  <a:pt x="94" y="107"/>
                </a:lnTo>
                <a:lnTo>
                  <a:pt x="71" y="104"/>
                </a:lnTo>
                <a:lnTo>
                  <a:pt x="56" y="120"/>
                </a:lnTo>
                <a:lnTo>
                  <a:pt x="47" y="118"/>
                </a:lnTo>
                <a:lnTo>
                  <a:pt x="34" y="68"/>
                </a:lnTo>
                <a:lnTo>
                  <a:pt x="9" y="49"/>
                </a:lnTo>
                <a:lnTo>
                  <a:pt x="0" y="33"/>
                </a:lnTo>
                <a:lnTo>
                  <a:pt x="26" y="0"/>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4" name="Freeform 22"/>
          <p:cNvSpPr>
            <a:spLocks/>
          </p:cNvSpPr>
          <p:nvPr/>
        </p:nvSpPr>
        <p:spPr bwMode="auto">
          <a:xfrm>
            <a:off x="5284788" y="3263900"/>
            <a:ext cx="133350" cy="188913"/>
          </a:xfrm>
          <a:custGeom>
            <a:avLst/>
            <a:gdLst>
              <a:gd name="T0" fmla="*/ 2147483647 w 85"/>
              <a:gd name="T1" fmla="*/ 2147483647 h 115"/>
              <a:gd name="T2" fmla="*/ 2147483647 w 85"/>
              <a:gd name="T3" fmla="*/ 0 h 115"/>
              <a:gd name="T4" fmla="*/ 2147483647 w 85"/>
              <a:gd name="T5" fmla="*/ 2147483647 h 115"/>
              <a:gd name="T6" fmla="*/ 2147483647 w 85"/>
              <a:gd name="T7" fmla="*/ 2147483647 h 115"/>
              <a:gd name="T8" fmla="*/ 2147483647 w 85"/>
              <a:gd name="T9" fmla="*/ 2147483647 h 115"/>
              <a:gd name="T10" fmla="*/ 2147483647 w 85"/>
              <a:gd name="T11" fmla="*/ 2147483647 h 115"/>
              <a:gd name="T12" fmla="*/ 2147483647 w 85"/>
              <a:gd name="T13" fmla="*/ 2147483647 h 115"/>
              <a:gd name="T14" fmla="*/ 2147483647 w 85"/>
              <a:gd name="T15" fmla="*/ 2147483647 h 115"/>
              <a:gd name="T16" fmla="*/ 2147483647 w 85"/>
              <a:gd name="T17" fmla="*/ 2147483647 h 115"/>
              <a:gd name="T18" fmla="*/ 2147483647 w 85"/>
              <a:gd name="T19" fmla="*/ 2147483647 h 115"/>
              <a:gd name="T20" fmla="*/ 0 w 85"/>
              <a:gd name="T21" fmla="*/ 2147483647 h 115"/>
              <a:gd name="T22" fmla="*/ 2147483647 w 85"/>
              <a:gd name="T23" fmla="*/ 2147483647 h 115"/>
              <a:gd name="T24" fmla="*/ 2147483647 w 85"/>
              <a:gd name="T25" fmla="*/ 2147483647 h 115"/>
              <a:gd name="T26" fmla="*/ 2147483647 w 85"/>
              <a:gd name="T27" fmla="*/ 2147483647 h 115"/>
              <a:gd name="T28" fmla="*/ 2147483647 w 85"/>
              <a:gd name="T29" fmla="*/ 2147483647 h 115"/>
              <a:gd name="T30" fmla="*/ 2147483647 w 85"/>
              <a:gd name="T31" fmla="*/ 2147483647 h 115"/>
              <a:gd name="T32" fmla="*/ 2147483647 w 85"/>
              <a:gd name="T33" fmla="*/ 2147483647 h 115"/>
              <a:gd name="T34" fmla="*/ 2147483647 w 85"/>
              <a:gd name="T35" fmla="*/ 2147483647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5"/>
              <a:gd name="T55" fmla="*/ 0 h 115"/>
              <a:gd name="T56" fmla="*/ 85 w 85"/>
              <a:gd name="T57" fmla="*/ 115 h 1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5" h="115">
                <a:moveTo>
                  <a:pt x="12" y="7"/>
                </a:moveTo>
                <a:lnTo>
                  <a:pt x="23" y="0"/>
                </a:lnTo>
                <a:lnTo>
                  <a:pt x="45" y="27"/>
                </a:lnTo>
                <a:lnTo>
                  <a:pt x="71" y="40"/>
                </a:lnTo>
                <a:lnTo>
                  <a:pt x="85" y="55"/>
                </a:lnTo>
                <a:lnTo>
                  <a:pt x="73" y="65"/>
                </a:lnTo>
                <a:lnTo>
                  <a:pt x="64" y="71"/>
                </a:lnTo>
                <a:lnTo>
                  <a:pt x="37" y="111"/>
                </a:lnTo>
                <a:lnTo>
                  <a:pt x="20" y="115"/>
                </a:lnTo>
                <a:lnTo>
                  <a:pt x="8" y="109"/>
                </a:lnTo>
                <a:lnTo>
                  <a:pt x="0" y="104"/>
                </a:lnTo>
                <a:lnTo>
                  <a:pt x="20" y="98"/>
                </a:lnTo>
                <a:lnTo>
                  <a:pt x="20" y="81"/>
                </a:lnTo>
                <a:lnTo>
                  <a:pt x="9" y="68"/>
                </a:lnTo>
                <a:lnTo>
                  <a:pt x="9" y="53"/>
                </a:lnTo>
                <a:lnTo>
                  <a:pt x="3" y="46"/>
                </a:lnTo>
                <a:lnTo>
                  <a:pt x="17" y="24"/>
                </a:lnTo>
                <a:lnTo>
                  <a:pt x="12" y="7"/>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65" name="Freeform 23"/>
          <p:cNvSpPr>
            <a:spLocks/>
          </p:cNvSpPr>
          <p:nvPr/>
        </p:nvSpPr>
        <p:spPr bwMode="auto">
          <a:xfrm>
            <a:off x="2362200" y="1828800"/>
            <a:ext cx="1381125" cy="906463"/>
          </a:xfrm>
          <a:custGeom>
            <a:avLst/>
            <a:gdLst>
              <a:gd name="T0" fmla="*/ 2147483647 w 848"/>
              <a:gd name="T1" fmla="*/ 2147483647 h 557"/>
              <a:gd name="T2" fmla="*/ 2147483647 w 848"/>
              <a:gd name="T3" fmla="*/ 2147483647 h 557"/>
              <a:gd name="T4" fmla="*/ 2147483647 w 848"/>
              <a:gd name="T5" fmla="*/ 2147483647 h 557"/>
              <a:gd name="T6" fmla="*/ 2147483647 w 848"/>
              <a:gd name="T7" fmla="*/ 2147483647 h 557"/>
              <a:gd name="T8" fmla="*/ 2147483647 w 848"/>
              <a:gd name="T9" fmla="*/ 2147483647 h 557"/>
              <a:gd name="T10" fmla="*/ 2147483647 w 848"/>
              <a:gd name="T11" fmla="*/ 2147483647 h 557"/>
              <a:gd name="T12" fmla="*/ 2147483647 w 848"/>
              <a:gd name="T13" fmla="*/ 2147483647 h 557"/>
              <a:gd name="T14" fmla="*/ 2147483647 w 848"/>
              <a:gd name="T15" fmla="*/ 2147483647 h 557"/>
              <a:gd name="T16" fmla="*/ 2147483647 w 848"/>
              <a:gd name="T17" fmla="*/ 2147483647 h 557"/>
              <a:gd name="T18" fmla="*/ 2147483647 w 848"/>
              <a:gd name="T19" fmla="*/ 2147483647 h 557"/>
              <a:gd name="T20" fmla="*/ 2147483647 w 848"/>
              <a:gd name="T21" fmla="*/ 2147483647 h 557"/>
              <a:gd name="T22" fmla="*/ 2147483647 w 848"/>
              <a:gd name="T23" fmla="*/ 2147483647 h 557"/>
              <a:gd name="T24" fmla="*/ 2147483647 w 848"/>
              <a:gd name="T25" fmla="*/ 2147483647 h 557"/>
              <a:gd name="T26" fmla="*/ 2147483647 w 848"/>
              <a:gd name="T27" fmla="*/ 2147483647 h 557"/>
              <a:gd name="T28" fmla="*/ 2147483647 w 848"/>
              <a:gd name="T29" fmla="*/ 2147483647 h 557"/>
              <a:gd name="T30" fmla="*/ 2147483647 w 848"/>
              <a:gd name="T31" fmla="*/ 2147483647 h 557"/>
              <a:gd name="T32" fmla="*/ 2147483647 w 848"/>
              <a:gd name="T33" fmla="*/ 2147483647 h 557"/>
              <a:gd name="T34" fmla="*/ 2147483647 w 848"/>
              <a:gd name="T35" fmla="*/ 2147483647 h 557"/>
              <a:gd name="T36" fmla="*/ 2147483647 w 848"/>
              <a:gd name="T37" fmla="*/ 2147483647 h 557"/>
              <a:gd name="T38" fmla="*/ 2147483647 w 848"/>
              <a:gd name="T39" fmla="*/ 2147483647 h 557"/>
              <a:gd name="T40" fmla="*/ 2147483647 w 848"/>
              <a:gd name="T41" fmla="*/ 2147483647 h 557"/>
              <a:gd name="T42" fmla="*/ 2147483647 w 848"/>
              <a:gd name="T43" fmla="*/ 2147483647 h 557"/>
              <a:gd name="T44" fmla="*/ 2147483647 w 848"/>
              <a:gd name="T45" fmla="*/ 2147483647 h 557"/>
              <a:gd name="T46" fmla="*/ 2147483647 w 848"/>
              <a:gd name="T47" fmla="*/ 2147483647 h 557"/>
              <a:gd name="T48" fmla="*/ 2147483647 w 848"/>
              <a:gd name="T49" fmla="*/ 2147483647 h 557"/>
              <a:gd name="T50" fmla="*/ 2147483647 w 848"/>
              <a:gd name="T51" fmla="*/ 2147483647 h 557"/>
              <a:gd name="T52" fmla="*/ 2147483647 w 848"/>
              <a:gd name="T53" fmla="*/ 2147483647 h 557"/>
              <a:gd name="T54" fmla="*/ 2147483647 w 848"/>
              <a:gd name="T55" fmla="*/ 2147483647 h 557"/>
              <a:gd name="T56" fmla="*/ 2147483647 w 848"/>
              <a:gd name="T57" fmla="*/ 2147483647 h 557"/>
              <a:gd name="T58" fmla="*/ 2147483647 w 848"/>
              <a:gd name="T59" fmla="*/ 2147483647 h 557"/>
              <a:gd name="T60" fmla="*/ 2147483647 w 848"/>
              <a:gd name="T61" fmla="*/ 2147483647 h 557"/>
              <a:gd name="T62" fmla="*/ 2147483647 w 848"/>
              <a:gd name="T63" fmla="*/ 2147483647 h 557"/>
              <a:gd name="T64" fmla="*/ 2147483647 w 848"/>
              <a:gd name="T65" fmla="*/ 2147483647 h 557"/>
              <a:gd name="T66" fmla="*/ 2147483647 w 848"/>
              <a:gd name="T67" fmla="*/ 2147483647 h 557"/>
              <a:gd name="T68" fmla="*/ 2147483647 w 848"/>
              <a:gd name="T69" fmla="*/ 2147483647 h 557"/>
              <a:gd name="T70" fmla="*/ 2147483647 w 848"/>
              <a:gd name="T71" fmla="*/ 2147483647 h 557"/>
              <a:gd name="T72" fmla="*/ 2147483647 w 848"/>
              <a:gd name="T73" fmla="*/ 2147483647 h 557"/>
              <a:gd name="T74" fmla="*/ 2147483647 w 848"/>
              <a:gd name="T75" fmla="*/ 2147483647 h 557"/>
              <a:gd name="T76" fmla="*/ 2147483647 w 848"/>
              <a:gd name="T77" fmla="*/ 2147483647 h 557"/>
              <a:gd name="T78" fmla="*/ 2147483647 w 848"/>
              <a:gd name="T79" fmla="*/ 2147483647 h 557"/>
              <a:gd name="T80" fmla="*/ 0 w 848"/>
              <a:gd name="T81" fmla="*/ 0 h 557"/>
              <a:gd name="T82" fmla="*/ 2147483647 w 848"/>
              <a:gd name="T83" fmla="*/ 2147483647 h 557"/>
              <a:gd name="T84" fmla="*/ 2147483647 w 848"/>
              <a:gd name="T85" fmla="*/ 2147483647 h 557"/>
              <a:gd name="T86" fmla="*/ 2147483647 w 848"/>
              <a:gd name="T87" fmla="*/ 2147483647 h 557"/>
              <a:gd name="T88" fmla="*/ 2147483647 w 848"/>
              <a:gd name="T89" fmla="*/ 2147483647 h 557"/>
              <a:gd name="T90" fmla="*/ 2147483647 w 848"/>
              <a:gd name="T91" fmla="*/ 2147483647 h 557"/>
              <a:gd name="T92" fmla="*/ 2147483647 w 848"/>
              <a:gd name="T93" fmla="*/ 2147483647 h 557"/>
              <a:gd name="T94" fmla="*/ 2147483647 w 848"/>
              <a:gd name="T95" fmla="*/ 2147483647 h 5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8"/>
              <a:gd name="T145" fmla="*/ 0 h 557"/>
              <a:gd name="T146" fmla="*/ 848 w 848"/>
              <a:gd name="T147" fmla="*/ 557 h 5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8" h="557">
                <a:moveTo>
                  <a:pt x="534" y="233"/>
                </a:moveTo>
                <a:lnTo>
                  <a:pt x="540" y="244"/>
                </a:lnTo>
                <a:lnTo>
                  <a:pt x="543" y="258"/>
                </a:lnTo>
                <a:lnTo>
                  <a:pt x="527" y="281"/>
                </a:lnTo>
                <a:lnTo>
                  <a:pt x="516" y="320"/>
                </a:lnTo>
                <a:lnTo>
                  <a:pt x="525" y="343"/>
                </a:lnTo>
                <a:lnTo>
                  <a:pt x="522" y="371"/>
                </a:lnTo>
                <a:lnTo>
                  <a:pt x="537" y="394"/>
                </a:lnTo>
                <a:lnTo>
                  <a:pt x="550" y="422"/>
                </a:lnTo>
                <a:lnTo>
                  <a:pt x="578" y="430"/>
                </a:lnTo>
                <a:lnTo>
                  <a:pt x="604" y="456"/>
                </a:lnTo>
                <a:lnTo>
                  <a:pt x="632" y="461"/>
                </a:lnTo>
                <a:lnTo>
                  <a:pt x="649" y="443"/>
                </a:lnTo>
                <a:lnTo>
                  <a:pt x="678" y="437"/>
                </a:lnTo>
                <a:lnTo>
                  <a:pt x="701" y="445"/>
                </a:lnTo>
                <a:lnTo>
                  <a:pt x="728" y="434"/>
                </a:lnTo>
                <a:lnTo>
                  <a:pt x="741" y="417"/>
                </a:lnTo>
                <a:lnTo>
                  <a:pt x="753" y="391"/>
                </a:lnTo>
                <a:lnTo>
                  <a:pt x="747" y="360"/>
                </a:lnTo>
                <a:lnTo>
                  <a:pt x="797" y="354"/>
                </a:lnTo>
                <a:lnTo>
                  <a:pt x="824" y="343"/>
                </a:lnTo>
                <a:lnTo>
                  <a:pt x="842" y="343"/>
                </a:lnTo>
                <a:lnTo>
                  <a:pt x="848" y="366"/>
                </a:lnTo>
                <a:lnTo>
                  <a:pt x="809" y="405"/>
                </a:lnTo>
                <a:lnTo>
                  <a:pt x="812" y="436"/>
                </a:lnTo>
                <a:lnTo>
                  <a:pt x="800" y="455"/>
                </a:lnTo>
                <a:lnTo>
                  <a:pt x="763" y="451"/>
                </a:lnTo>
                <a:lnTo>
                  <a:pt x="731" y="451"/>
                </a:lnTo>
                <a:lnTo>
                  <a:pt x="719" y="467"/>
                </a:lnTo>
                <a:lnTo>
                  <a:pt x="719" y="489"/>
                </a:lnTo>
                <a:lnTo>
                  <a:pt x="740" y="501"/>
                </a:lnTo>
                <a:lnTo>
                  <a:pt x="737" y="516"/>
                </a:lnTo>
                <a:lnTo>
                  <a:pt x="712" y="511"/>
                </a:lnTo>
                <a:lnTo>
                  <a:pt x="698" y="514"/>
                </a:lnTo>
                <a:lnTo>
                  <a:pt x="691" y="523"/>
                </a:lnTo>
                <a:lnTo>
                  <a:pt x="691" y="542"/>
                </a:lnTo>
                <a:lnTo>
                  <a:pt x="695" y="557"/>
                </a:lnTo>
                <a:lnTo>
                  <a:pt x="663" y="548"/>
                </a:lnTo>
                <a:lnTo>
                  <a:pt x="655" y="536"/>
                </a:lnTo>
                <a:lnTo>
                  <a:pt x="645" y="520"/>
                </a:lnTo>
                <a:lnTo>
                  <a:pt x="629" y="511"/>
                </a:lnTo>
                <a:lnTo>
                  <a:pt x="609" y="511"/>
                </a:lnTo>
                <a:lnTo>
                  <a:pt x="595" y="529"/>
                </a:lnTo>
                <a:lnTo>
                  <a:pt x="573" y="539"/>
                </a:lnTo>
                <a:lnTo>
                  <a:pt x="540" y="532"/>
                </a:lnTo>
                <a:lnTo>
                  <a:pt x="505" y="529"/>
                </a:lnTo>
                <a:lnTo>
                  <a:pt x="468" y="496"/>
                </a:lnTo>
                <a:lnTo>
                  <a:pt x="426" y="479"/>
                </a:lnTo>
                <a:lnTo>
                  <a:pt x="392" y="468"/>
                </a:lnTo>
                <a:lnTo>
                  <a:pt x="370" y="467"/>
                </a:lnTo>
                <a:lnTo>
                  <a:pt x="314" y="451"/>
                </a:lnTo>
                <a:lnTo>
                  <a:pt x="286" y="411"/>
                </a:lnTo>
                <a:lnTo>
                  <a:pt x="275" y="343"/>
                </a:lnTo>
                <a:lnTo>
                  <a:pt x="252" y="304"/>
                </a:lnTo>
                <a:lnTo>
                  <a:pt x="231" y="279"/>
                </a:lnTo>
                <a:lnTo>
                  <a:pt x="201" y="258"/>
                </a:lnTo>
                <a:lnTo>
                  <a:pt x="185" y="205"/>
                </a:lnTo>
                <a:lnTo>
                  <a:pt x="157" y="170"/>
                </a:lnTo>
                <a:lnTo>
                  <a:pt x="129" y="136"/>
                </a:lnTo>
                <a:lnTo>
                  <a:pt x="108" y="82"/>
                </a:lnTo>
                <a:lnTo>
                  <a:pt x="92" y="65"/>
                </a:lnTo>
                <a:lnTo>
                  <a:pt x="62" y="51"/>
                </a:lnTo>
                <a:lnTo>
                  <a:pt x="73" y="108"/>
                </a:lnTo>
                <a:lnTo>
                  <a:pt x="86" y="152"/>
                </a:lnTo>
                <a:lnTo>
                  <a:pt x="107" y="186"/>
                </a:lnTo>
                <a:lnTo>
                  <a:pt x="126" y="227"/>
                </a:lnTo>
                <a:lnTo>
                  <a:pt x="151" y="275"/>
                </a:lnTo>
                <a:lnTo>
                  <a:pt x="175" y="323"/>
                </a:lnTo>
                <a:lnTo>
                  <a:pt x="161" y="329"/>
                </a:lnTo>
                <a:lnTo>
                  <a:pt x="129" y="282"/>
                </a:lnTo>
                <a:lnTo>
                  <a:pt x="107" y="269"/>
                </a:lnTo>
                <a:lnTo>
                  <a:pt x="99" y="232"/>
                </a:lnTo>
                <a:lnTo>
                  <a:pt x="85" y="213"/>
                </a:lnTo>
                <a:lnTo>
                  <a:pt x="82" y="183"/>
                </a:lnTo>
                <a:lnTo>
                  <a:pt x="67" y="164"/>
                </a:lnTo>
                <a:lnTo>
                  <a:pt x="51" y="158"/>
                </a:lnTo>
                <a:lnTo>
                  <a:pt x="42" y="139"/>
                </a:lnTo>
                <a:lnTo>
                  <a:pt x="51" y="118"/>
                </a:lnTo>
                <a:lnTo>
                  <a:pt x="31" y="82"/>
                </a:lnTo>
                <a:lnTo>
                  <a:pt x="14" y="62"/>
                </a:lnTo>
                <a:lnTo>
                  <a:pt x="6" y="37"/>
                </a:lnTo>
                <a:lnTo>
                  <a:pt x="0" y="0"/>
                </a:lnTo>
                <a:lnTo>
                  <a:pt x="79" y="16"/>
                </a:lnTo>
                <a:lnTo>
                  <a:pt x="135" y="51"/>
                </a:lnTo>
                <a:lnTo>
                  <a:pt x="160" y="71"/>
                </a:lnTo>
                <a:lnTo>
                  <a:pt x="227" y="65"/>
                </a:lnTo>
                <a:lnTo>
                  <a:pt x="243" y="77"/>
                </a:lnTo>
                <a:lnTo>
                  <a:pt x="318" y="74"/>
                </a:lnTo>
                <a:lnTo>
                  <a:pt x="331" y="94"/>
                </a:lnTo>
                <a:lnTo>
                  <a:pt x="346" y="142"/>
                </a:lnTo>
                <a:lnTo>
                  <a:pt x="380" y="142"/>
                </a:lnTo>
                <a:lnTo>
                  <a:pt x="391" y="114"/>
                </a:lnTo>
                <a:lnTo>
                  <a:pt x="429" y="114"/>
                </a:lnTo>
                <a:lnTo>
                  <a:pt x="460" y="159"/>
                </a:lnTo>
                <a:lnTo>
                  <a:pt x="484" y="221"/>
                </a:lnTo>
                <a:lnTo>
                  <a:pt x="509" y="236"/>
                </a:lnTo>
                <a:lnTo>
                  <a:pt x="534" y="233"/>
                </a:lnTo>
                <a:close/>
              </a:path>
            </a:pathLst>
          </a:custGeom>
          <a:gradFill>
            <a:gsLst>
              <a:gs pos="16000">
                <a:srgbClr val="FFFFFF"/>
              </a:gs>
              <a:gs pos="35000">
                <a:srgbClr val="E6E6E6"/>
              </a:gs>
              <a:gs pos="66000">
                <a:srgbClr val="7D8496"/>
              </a:gs>
              <a:gs pos="68000">
                <a:schemeClr val="bg2">
                  <a:lumMod val="20000"/>
                  <a:lumOff val="80000"/>
                </a:schemeClr>
              </a:gs>
              <a:gs pos="85001">
                <a:srgbClr val="7D8496"/>
              </a:gs>
              <a:gs pos="100000">
                <a:srgbClr val="E6E6E6"/>
              </a:gs>
            </a:gsLst>
            <a:lin ang="16200000" scaled="0"/>
          </a:gra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23580" name="Text Box 43"/>
          <p:cNvSpPr txBox="1">
            <a:spLocks noChangeArrowheads="1"/>
          </p:cNvSpPr>
          <p:nvPr/>
        </p:nvSpPr>
        <p:spPr bwMode="auto">
          <a:xfrm>
            <a:off x="4953000" y="5410200"/>
            <a:ext cx="2057400" cy="769938"/>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Argentina</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a:solidFill>
                  <a:srgbClr val="FF9933"/>
                </a:solidFill>
                <a:latin typeface="Verdana" pitchFamily="34" charset="0"/>
                <a:ea typeface="Verdana" pitchFamily="34" charset="0"/>
                <a:cs typeface="Verdana" pitchFamily="34" charset="0"/>
              </a:rPr>
              <a:t>Telecom Personal </a:t>
            </a:r>
          </a:p>
          <a:p>
            <a:pPr marL="285750" indent="-285750" fontAlgn="auto">
              <a:spcBef>
                <a:spcPts val="0"/>
              </a:spcBef>
              <a:spcAft>
                <a:spcPts val="0"/>
              </a:spcAft>
              <a:buFontTx/>
              <a:buChar char="•"/>
              <a:defRPr/>
            </a:pPr>
            <a:r>
              <a:rPr lang="en-US" sz="1100" b="1" dirty="0" err="1">
                <a:solidFill>
                  <a:srgbClr val="008000"/>
                </a:solidFill>
                <a:latin typeface="Verdana" pitchFamily="34" charset="0"/>
                <a:ea typeface="Verdana" pitchFamily="34" charset="0"/>
                <a:cs typeface="Verdana" pitchFamily="34" charset="0"/>
              </a:rPr>
              <a:t>Movistar</a:t>
            </a:r>
            <a:endParaRPr lang="en-US" sz="1100" b="1" dirty="0">
              <a:solidFill>
                <a:srgbClr val="008000"/>
              </a:solidFill>
              <a:latin typeface="Verdana" pitchFamily="34" charset="0"/>
              <a:ea typeface="Verdana" pitchFamily="34" charset="0"/>
              <a:cs typeface="Verdana" pitchFamily="34" charset="0"/>
            </a:endParaRPr>
          </a:p>
        </p:txBody>
      </p:sp>
      <p:sp>
        <p:nvSpPr>
          <p:cNvPr id="23581" name="Text Box 44"/>
          <p:cNvSpPr txBox="1">
            <a:spLocks noChangeArrowheads="1"/>
          </p:cNvSpPr>
          <p:nvPr/>
        </p:nvSpPr>
        <p:spPr bwMode="auto">
          <a:xfrm>
            <a:off x="6705600" y="2819400"/>
            <a:ext cx="1752600" cy="1446213"/>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Brazil</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Brasil Telecom</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CTBC</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Oi</a:t>
            </a:r>
          </a:p>
          <a:p>
            <a:pPr marL="285750" indent="-285750" fontAlgn="auto">
              <a:spcBef>
                <a:spcPts val="0"/>
              </a:spcBef>
              <a:spcAft>
                <a:spcPts val="0"/>
              </a:spcAft>
              <a:buFontTx/>
              <a:buChar char="•"/>
              <a:defRPr/>
            </a:pPr>
            <a:r>
              <a:rPr lang="en-US" sz="1100" b="1" dirty="0" err="1">
                <a:latin typeface="Verdana" pitchFamily="34" charset="0"/>
                <a:ea typeface="Verdana" pitchFamily="34" charset="0"/>
                <a:cs typeface="Verdana" pitchFamily="34" charset="0"/>
              </a:rPr>
              <a:t>Sercomtel</a:t>
            </a:r>
            <a:endParaRPr lang="en-US" sz="1100" b="1" dirty="0">
              <a:latin typeface="Verdana" pitchFamily="34" charset="0"/>
              <a:ea typeface="Verdana" pitchFamily="34" charset="0"/>
              <a:cs typeface="Verdana" pitchFamily="34" charset="0"/>
            </a:endParaRP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TIM Brasil</a:t>
            </a:r>
          </a:p>
          <a:p>
            <a:pPr marL="285750" indent="-285750" fontAlgn="auto">
              <a:spcBef>
                <a:spcPts val="0"/>
              </a:spcBef>
              <a:spcAft>
                <a:spcPts val="0"/>
              </a:spcAft>
              <a:buFontTx/>
              <a:buChar char="•"/>
              <a:defRPr/>
            </a:pPr>
            <a:r>
              <a:rPr lang="en-US" sz="1100" b="1" dirty="0">
                <a:solidFill>
                  <a:srgbClr val="339933"/>
                </a:solidFill>
                <a:latin typeface="Verdana" pitchFamily="34" charset="0"/>
                <a:ea typeface="Verdana" pitchFamily="34" charset="0"/>
                <a:cs typeface="Verdana" pitchFamily="34" charset="0"/>
              </a:rPr>
              <a:t>VIVO</a:t>
            </a:r>
          </a:p>
        </p:txBody>
      </p:sp>
      <p:sp>
        <p:nvSpPr>
          <p:cNvPr id="23582" name="Text Box 45"/>
          <p:cNvSpPr txBox="1">
            <a:spLocks noChangeArrowheads="1"/>
          </p:cNvSpPr>
          <p:nvPr/>
        </p:nvSpPr>
        <p:spPr bwMode="auto">
          <a:xfrm>
            <a:off x="3657600" y="4572000"/>
            <a:ext cx="762000" cy="430213"/>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Bolivia</a:t>
            </a:r>
          </a:p>
          <a:p>
            <a:pPr fontAlgn="auto">
              <a:spcBef>
                <a:spcPts val="0"/>
              </a:spcBef>
              <a:spcAft>
                <a:spcPts val="0"/>
              </a:spcAft>
              <a:buFontTx/>
              <a:buChar char="•"/>
              <a:defRPr/>
            </a:pPr>
            <a:r>
              <a:rPr lang="en-US" sz="1100" b="1" dirty="0">
                <a:solidFill>
                  <a:srgbClr val="003399"/>
                </a:solidFill>
                <a:latin typeface="Verdana" pitchFamily="34" charset="0"/>
                <a:ea typeface="Verdana" pitchFamily="34" charset="0"/>
                <a:cs typeface="Verdana" pitchFamily="34" charset="0"/>
              </a:rPr>
              <a:t>   </a:t>
            </a:r>
            <a:r>
              <a:rPr lang="en-US" sz="1100" b="1" dirty="0" err="1">
                <a:solidFill>
                  <a:srgbClr val="003399"/>
                </a:solidFill>
                <a:latin typeface="Verdana" pitchFamily="34" charset="0"/>
                <a:ea typeface="Verdana" pitchFamily="34" charset="0"/>
                <a:cs typeface="Verdana" pitchFamily="34" charset="0"/>
              </a:rPr>
              <a:t>Tigo</a:t>
            </a:r>
            <a:endParaRPr lang="en-US" sz="1100" b="1" dirty="0">
              <a:solidFill>
                <a:srgbClr val="003399"/>
              </a:solidFill>
              <a:latin typeface="Verdana" pitchFamily="34" charset="0"/>
              <a:ea typeface="Verdana" pitchFamily="34" charset="0"/>
              <a:cs typeface="Verdana" pitchFamily="34" charset="0"/>
            </a:endParaRPr>
          </a:p>
        </p:txBody>
      </p:sp>
      <p:sp>
        <p:nvSpPr>
          <p:cNvPr id="12319" name="Line 46"/>
          <p:cNvSpPr>
            <a:spLocks noChangeShapeType="1"/>
          </p:cNvSpPr>
          <p:nvPr/>
        </p:nvSpPr>
        <p:spPr bwMode="auto">
          <a:xfrm flipV="1">
            <a:off x="4114800" y="4419600"/>
            <a:ext cx="685800" cy="228600"/>
          </a:xfrm>
          <a:prstGeom prst="line">
            <a:avLst/>
          </a:prstGeom>
          <a:noFill/>
          <a:ln w="6350">
            <a:solidFill>
              <a:schemeClr val="tx1"/>
            </a:solidFill>
            <a:round/>
            <a:headEnd/>
            <a:tailEnd type="triangle" w="med" len="med"/>
          </a:ln>
        </p:spPr>
        <p:txBody>
          <a:bodyPr/>
          <a:lstStyle/>
          <a:p>
            <a:endParaRPr lang="en-US"/>
          </a:p>
        </p:txBody>
      </p:sp>
      <p:sp>
        <p:nvSpPr>
          <p:cNvPr id="10270" name="Freeform 47"/>
          <p:cNvSpPr>
            <a:spLocks/>
          </p:cNvSpPr>
          <p:nvPr/>
        </p:nvSpPr>
        <p:spPr bwMode="auto">
          <a:xfrm>
            <a:off x="4367213" y="2092325"/>
            <a:ext cx="523875" cy="119063"/>
          </a:xfrm>
          <a:custGeom>
            <a:avLst/>
            <a:gdLst>
              <a:gd name="T0" fmla="*/ 2147483647 w 324"/>
              <a:gd name="T1" fmla="*/ 2147483647 h 74"/>
              <a:gd name="T2" fmla="*/ 2147483647 w 324"/>
              <a:gd name="T3" fmla="*/ 2147483647 h 74"/>
              <a:gd name="T4" fmla="*/ 2147483647 w 324"/>
              <a:gd name="T5" fmla="*/ 2147483647 h 74"/>
              <a:gd name="T6" fmla="*/ 2147483647 w 324"/>
              <a:gd name="T7" fmla="*/ 2147483647 h 74"/>
              <a:gd name="T8" fmla="*/ 2147483647 w 324"/>
              <a:gd name="T9" fmla="*/ 2147483647 h 74"/>
              <a:gd name="T10" fmla="*/ 2147483647 w 324"/>
              <a:gd name="T11" fmla="*/ 0 h 74"/>
              <a:gd name="T12" fmla="*/ 2147483647 w 324"/>
              <a:gd name="T13" fmla="*/ 2147483647 h 74"/>
              <a:gd name="T14" fmla="*/ 2147483647 w 324"/>
              <a:gd name="T15" fmla="*/ 2147483647 h 74"/>
              <a:gd name="T16" fmla="*/ 2147483647 w 324"/>
              <a:gd name="T17" fmla="*/ 2147483647 h 74"/>
              <a:gd name="T18" fmla="*/ 2147483647 w 324"/>
              <a:gd name="T19" fmla="*/ 2147483647 h 74"/>
              <a:gd name="T20" fmla="*/ 2147483647 w 324"/>
              <a:gd name="T21" fmla="*/ 2147483647 h 74"/>
              <a:gd name="T22" fmla="*/ 0 w 324"/>
              <a:gd name="T23" fmla="*/ 2147483647 h 74"/>
              <a:gd name="T24" fmla="*/ 2147483647 w 324"/>
              <a:gd name="T25" fmla="*/ 2147483647 h 74"/>
              <a:gd name="T26" fmla="*/ 2147483647 w 324"/>
              <a:gd name="T27" fmla="*/ 2147483647 h 74"/>
              <a:gd name="T28" fmla="*/ 2147483647 w 324"/>
              <a:gd name="T29" fmla="*/ 2147483647 h 74"/>
              <a:gd name="T30" fmla="*/ 2147483647 w 324"/>
              <a:gd name="T31" fmla="*/ 2147483647 h 74"/>
              <a:gd name="T32" fmla="*/ 2147483647 w 324"/>
              <a:gd name="T33" fmla="*/ 2147483647 h 74"/>
              <a:gd name="T34" fmla="*/ 2147483647 w 324"/>
              <a:gd name="T35" fmla="*/ 2147483647 h 74"/>
              <a:gd name="T36" fmla="*/ 2147483647 w 324"/>
              <a:gd name="T37" fmla="*/ 2147483647 h 74"/>
              <a:gd name="T38" fmla="*/ 2147483647 w 324"/>
              <a:gd name="T39" fmla="*/ 2147483647 h 74"/>
              <a:gd name="T40" fmla="*/ 2147483647 w 324"/>
              <a:gd name="T41" fmla="*/ 2147483647 h 74"/>
              <a:gd name="T42" fmla="*/ 2147483647 w 324"/>
              <a:gd name="T43" fmla="*/ 2147483647 h 74"/>
              <a:gd name="T44" fmla="*/ 2147483647 w 324"/>
              <a:gd name="T45" fmla="*/ 2147483647 h 74"/>
              <a:gd name="T46" fmla="*/ 2147483647 w 324"/>
              <a:gd name="T47" fmla="*/ 2147483647 h 74"/>
              <a:gd name="T48" fmla="*/ 2147483647 w 324"/>
              <a:gd name="T49" fmla="*/ 2147483647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4"/>
              <a:gd name="T76" fmla="*/ 0 h 74"/>
              <a:gd name="T77" fmla="*/ 324 w 324"/>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4" h="74">
                <a:moveTo>
                  <a:pt x="324" y="22"/>
                </a:moveTo>
                <a:lnTo>
                  <a:pt x="288" y="25"/>
                </a:lnTo>
                <a:lnTo>
                  <a:pt x="259" y="17"/>
                </a:lnTo>
                <a:lnTo>
                  <a:pt x="235" y="13"/>
                </a:lnTo>
                <a:lnTo>
                  <a:pt x="222" y="6"/>
                </a:lnTo>
                <a:lnTo>
                  <a:pt x="185" y="0"/>
                </a:lnTo>
                <a:lnTo>
                  <a:pt x="154" y="3"/>
                </a:lnTo>
                <a:lnTo>
                  <a:pt x="109" y="4"/>
                </a:lnTo>
                <a:lnTo>
                  <a:pt x="69" y="16"/>
                </a:lnTo>
                <a:lnTo>
                  <a:pt x="43" y="26"/>
                </a:lnTo>
                <a:lnTo>
                  <a:pt x="3" y="40"/>
                </a:lnTo>
                <a:lnTo>
                  <a:pt x="0" y="50"/>
                </a:lnTo>
                <a:lnTo>
                  <a:pt x="31" y="41"/>
                </a:lnTo>
                <a:lnTo>
                  <a:pt x="60" y="48"/>
                </a:lnTo>
                <a:lnTo>
                  <a:pt x="88" y="35"/>
                </a:lnTo>
                <a:lnTo>
                  <a:pt x="112" y="42"/>
                </a:lnTo>
                <a:lnTo>
                  <a:pt x="142" y="34"/>
                </a:lnTo>
                <a:lnTo>
                  <a:pt x="168" y="48"/>
                </a:lnTo>
                <a:lnTo>
                  <a:pt x="188" y="44"/>
                </a:lnTo>
                <a:lnTo>
                  <a:pt x="201" y="53"/>
                </a:lnTo>
                <a:lnTo>
                  <a:pt x="210" y="74"/>
                </a:lnTo>
                <a:lnTo>
                  <a:pt x="242" y="71"/>
                </a:lnTo>
                <a:lnTo>
                  <a:pt x="291" y="56"/>
                </a:lnTo>
                <a:lnTo>
                  <a:pt x="321" y="34"/>
                </a:lnTo>
                <a:lnTo>
                  <a:pt x="324" y="22"/>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71" name="Freeform 48"/>
          <p:cNvSpPr>
            <a:spLocks/>
          </p:cNvSpPr>
          <p:nvPr/>
        </p:nvSpPr>
        <p:spPr bwMode="auto">
          <a:xfrm>
            <a:off x="4953000" y="2152650"/>
            <a:ext cx="120650" cy="114300"/>
          </a:xfrm>
          <a:custGeom>
            <a:avLst/>
            <a:gdLst>
              <a:gd name="T0" fmla="*/ 2147483647 w 72"/>
              <a:gd name="T1" fmla="*/ 0 h 71"/>
              <a:gd name="T2" fmla="*/ 2147483647 w 72"/>
              <a:gd name="T3" fmla="*/ 2147483647 h 71"/>
              <a:gd name="T4" fmla="*/ 0 w 72"/>
              <a:gd name="T5" fmla="*/ 2147483647 h 71"/>
              <a:gd name="T6" fmla="*/ 2147483647 w 72"/>
              <a:gd name="T7" fmla="*/ 2147483647 h 71"/>
              <a:gd name="T8" fmla="*/ 2147483647 w 72"/>
              <a:gd name="T9" fmla="*/ 2147483647 h 71"/>
              <a:gd name="T10" fmla="*/ 2147483647 w 72"/>
              <a:gd name="T11" fmla="*/ 2147483647 h 71"/>
              <a:gd name="T12" fmla="*/ 2147483647 w 72"/>
              <a:gd name="T13" fmla="*/ 2147483647 h 71"/>
              <a:gd name="T14" fmla="*/ 2147483647 w 72"/>
              <a:gd name="T15" fmla="*/ 2147483647 h 71"/>
              <a:gd name="T16" fmla="*/ 2147483647 w 72"/>
              <a:gd name="T17" fmla="*/ 2147483647 h 71"/>
              <a:gd name="T18" fmla="*/ 2147483647 w 72"/>
              <a:gd name="T19" fmla="*/ 2147483647 h 71"/>
              <a:gd name="T20" fmla="*/ 2147483647 w 72"/>
              <a:gd name="T21" fmla="*/ 2147483647 h 71"/>
              <a:gd name="T22" fmla="*/ 2147483647 w 72"/>
              <a:gd name="T23" fmla="*/ 2147483647 h 71"/>
              <a:gd name="T24" fmla="*/ 2147483647 w 72"/>
              <a:gd name="T25" fmla="*/ 2147483647 h 71"/>
              <a:gd name="T26" fmla="*/ 2147483647 w 72"/>
              <a:gd name="T27" fmla="*/ 2147483647 h 71"/>
              <a:gd name="T28" fmla="*/ 2147483647 w 72"/>
              <a:gd name="T29" fmla="*/ 2147483647 h 71"/>
              <a:gd name="T30" fmla="*/ 2147483647 w 72"/>
              <a:gd name="T31" fmla="*/ 2147483647 h 71"/>
              <a:gd name="T32" fmla="*/ 2147483647 w 72"/>
              <a:gd name="T33" fmla="*/ 2147483647 h 71"/>
              <a:gd name="T34" fmla="*/ 2147483647 w 72"/>
              <a:gd name="T35" fmla="*/ 2147483647 h 71"/>
              <a:gd name="T36" fmla="*/ 2147483647 w 72"/>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71"/>
              <a:gd name="T59" fmla="*/ 72 w 72"/>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71">
                <a:moveTo>
                  <a:pt x="13" y="0"/>
                </a:moveTo>
                <a:lnTo>
                  <a:pt x="3" y="9"/>
                </a:lnTo>
                <a:lnTo>
                  <a:pt x="0" y="21"/>
                </a:lnTo>
                <a:lnTo>
                  <a:pt x="3" y="30"/>
                </a:lnTo>
                <a:lnTo>
                  <a:pt x="8" y="39"/>
                </a:lnTo>
                <a:lnTo>
                  <a:pt x="20" y="46"/>
                </a:lnTo>
                <a:lnTo>
                  <a:pt x="25" y="53"/>
                </a:lnTo>
                <a:lnTo>
                  <a:pt x="11" y="71"/>
                </a:lnTo>
                <a:lnTo>
                  <a:pt x="25" y="64"/>
                </a:lnTo>
                <a:lnTo>
                  <a:pt x="35" y="62"/>
                </a:lnTo>
                <a:lnTo>
                  <a:pt x="45" y="59"/>
                </a:lnTo>
                <a:lnTo>
                  <a:pt x="66" y="71"/>
                </a:lnTo>
                <a:lnTo>
                  <a:pt x="72" y="67"/>
                </a:lnTo>
                <a:lnTo>
                  <a:pt x="53" y="53"/>
                </a:lnTo>
                <a:lnTo>
                  <a:pt x="42" y="40"/>
                </a:lnTo>
                <a:lnTo>
                  <a:pt x="34" y="31"/>
                </a:lnTo>
                <a:lnTo>
                  <a:pt x="39" y="15"/>
                </a:lnTo>
                <a:lnTo>
                  <a:pt x="28" y="5"/>
                </a:lnTo>
                <a:lnTo>
                  <a:pt x="13" y="0"/>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10272" name="Freeform 49"/>
          <p:cNvSpPr>
            <a:spLocks/>
          </p:cNvSpPr>
          <p:nvPr/>
        </p:nvSpPr>
        <p:spPr bwMode="auto">
          <a:xfrm>
            <a:off x="5029200" y="2133600"/>
            <a:ext cx="263525" cy="131763"/>
          </a:xfrm>
          <a:custGeom>
            <a:avLst/>
            <a:gdLst>
              <a:gd name="T0" fmla="*/ 2147483647 w 161"/>
              <a:gd name="T1" fmla="*/ 2147483647 h 80"/>
              <a:gd name="T2" fmla="*/ 2147483647 w 161"/>
              <a:gd name="T3" fmla="*/ 2147483647 h 80"/>
              <a:gd name="T4" fmla="*/ 2147483647 w 161"/>
              <a:gd name="T5" fmla="*/ 2147483647 h 80"/>
              <a:gd name="T6" fmla="*/ 2147483647 w 161"/>
              <a:gd name="T7" fmla="*/ 2147483647 h 80"/>
              <a:gd name="T8" fmla="*/ 2147483647 w 161"/>
              <a:gd name="T9" fmla="*/ 0 h 80"/>
              <a:gd name="T10" fmla="*/ 2147483647 w 161"/>
              <a:gd name="T11" fmla="*/ 2147483647 h 80"/>
              <a:gd name="T12" fmla="*/ 2147483647 w 161"/>
              <a:gd name="T13" fmla="*/ 0 h 80"/>
              <a:gd name="T14" fmla="*/ 2147483647 w 161"/>
              <a:gd name="T15" fmla="*/ 2147483647 h 80"/>
              <a:gd name="T16" fmla="*/ 2147483647 w 161"/>
              <a:gd name="T17" fmla="*/ 2147483647 h 80"/>
              <a:gd name="T18" fmla="*/ 0 w 161"/>
              <a:gd name="T19" fmla="*/ 2147483647 h 80"/>
              <a:gd name="T20" fmla="*/ 2147483647 w 161"/>
              <a:gd name="T21" fmla="*/ 2147483647 h 80"/>
              <a:gd name="T22" fmla="*/ 2147483647 w 161"/>
              <a:gd name="T23" fmla="*/ 2147483647 h 80"/>
              <a:gd name="T24" fmla="*/ 2147483647 w 161"/>
              <a:gd name="T25" fmla="*/ 2147483647 h 80"/>
              <a:gd name="T26" fmla="*/ 2147483647 w 161"/>
              <a:gd name="T27" fmla="*/ 2147483647 h 80"/>
              <a:gd name="T28" fmla="*/ 2147483647 w 161"/>
              <a:gd name="T29" fmla="*/ 2147483647 h 80"/>
              <a:gd name="T30" fmla="*/ 2147483647 w 161"/>
              <a:gd name="T31" fmla="*/ 2147483647 h 80"/>
              <a:gd name="T32" fmla="*/ 2147483647 w 161"/>
              <a:gd name="T33" fmla="*/ 2147483647 h 80"/>
              <a:gd name="T34" fmla="*/ 2147483647 w 161"/>
              <a:gd name="T35" fmla="*/ 2147483647 h 80"/>
              <a:gd name="T36" fmla="*/ 2147483647 w 161"/>
              <a:gd name="T37" fmla="*/ 2147483647 h 80"/>
              <a:gd name="T38" fmla="*/ 2147483647 w 161"/>
              <a:gd name="T39" fmla="*/ 2147483647 h 80"/>
              <a:gd name="T40" fmla="*/ 2147483647 w 161"/>
              <a:gd name="T41" fmla="*/ 2147483647 h 80"/>
              <a:gd name="T42" fmla="*/ 2147483647 w 161"/>
              <a:gd name="T43" fmla="*/ 2147483647 h 80"/>
              <a:gd name="T44" fmla="*/ 2147483647 w 161"/>
              <a:gd name="T45" fmla="*/ 2147483647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1"/>
              <a:gd name="T70" fmla="*/ 0 h 80"/>
              <a:gd name="T71" fmla="*/ 161 w 161"/>
              <a:gd name="T72" fmla="*/ 80 h 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1" h="80">
                <a:moveTo>
                  <a:pt x="161" y="22"/>
                </a:moveTo>
                <a:lnTo>
                  <a:pt x="150" y="16"/>
                </a:lnTo>
                <a:lnTo>
                  <a:pt x="124" y="15"/>
                </a:lnTo>
                <a:lnTo>
                  <a:pt x="110" y="2"/>
                </a:lnTo>
                <a:lnTo>
                  <a:pt x="100" y="0"/>
                </a:lnTo>
                <a:lnTo>
                  <a:pt x="76" y="6"/>
                </a:lnTo>
                <a:lnTo>
                  <a:pt x="42" y="0"/>
                </a:lnTo>
                <a:lnTo>
                  <a:pt x="16" y="6"/>
                </a:lnTo>
                <a:lnTo>
                  <a:pt x="1" y="19"/>
                </a:lnTo>
                <a:lnTo>
                  <a:pt x="0" y="31"/>
                </a:lnTo>
                <a:lnTo>
                  <a:pt x="5" y="43"/>
                </a:lnTo>
                <a:lnTo>
                  <a:pt x="20" y="56"/>
                </a:lnTo>
                <a:lnTo>
                  <a:pt x="25" y="65"/>
                </a:lnTo>
                <a:lnTo>
                  <a:pt x="13" y="80"/>
                </a:lnTo>
                <a:lnTo>
                  <a:pt x="28" y="73"/>
                </a:lnTo>
                <a:lnTo>
                  <a:pt x="47" y="70"/>
                </a:lnTo>
                <a:lnTo>
                  <a:pt x="65" y="80"/>
                </a:lnTo>
                <a:lnTo>
                  <a:pt x="72" y="76"/>
                </a:lnTo>
                <a:lnTo>
                  <a:pt x="79" y="58"/>
                </a:lnTo>
                <a:lnTo>
                  <a:pt x="93" y="50"/>
                </a:lnTo>
                <a:lnTo>
                  <a:pt x="122" y="40"/>
                </a:lnTo>
                <a:lnTo>
                  <a:pt x="131" y="34"/>
                </a:lnTo>
                <a:lnTo>
                  <a:pt x="161" y="22"/>
                </a:lnTo>
                <a:close/>
              </a:path>
            </a:pathLst>
          </a:custGeom>
          <a:solidFill>
            <a:schemeClr val="bg1">
              <a:lumMod val="20000"/>
              <a:lumOff val="80000"/>
            </a:schemeClr>
          </a:solidFill>
          <a:ln w="6350">
            <a:solidFill>
              <a:schemeClr val="tx1"/>
            </a:solidFill>
            <a:round/>
            <a:headEnd/>
            <a:tailEnd/>
          </a:ln>
        </p:spPr>
        <p:txBody>
          <a:bodyPr/>
          <a:lstStyle/>
          <a:p>
            <a:pPr fontAlgn="auto">
              <a:spcBef>
                <a:spcPts val="0"/>
              </a:spcBef>
              <a:spcAft>
                <a:spcPts val="0"/>
              </a:spcAft>
              <a:defRPr/>
            </a:pPr>
            <a:endParaRPr lang="en-US" sz="1100" b="1">
              <a:solidFill>
                <a:srgbClr val="1A5296"/>
              </a:solidFill>
              <a:latin typeface="Verdana" pitchFamily="34" charset="0"/>
              <a:ea typeface="Verdana" pitchFamily="34" charset="0"/>
              <a:cs typeface="Verdana" pitchFamily="34" charset="0"/>
            </a:endParaRPr>
          </a:p>
        </p:txBody>
      </p:sp>
      <p:sp>
        <p:nvSpPr>
          <p:cNvPr id="23587" name="Text Box 50"/>
          <p:cNvSpPr txBox="1">
            <a:spLocks noChangeArrowheads="1"/>
          </p:cNvSpPr>
          <p:nvPr/>
        </p:nvSpPr>
        <p:spPr bwMode="auto">
          <a:xfrm>
            <a:off x="5257800" y="1524000"/>
            <a:ext cx="12192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Puerto Rico</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AT&amp;T </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p:txBody>
      </p:sp>
      <p:sp>
        <p:nvSpPr>
          <p:cNvPr id="23588" name="Text Box 51"/>
          <p:cNvSpPr txBox="1">
            <a:spLocks noChangeArrowheads="1"/>
          </p:cNvSpPr>
          <p:nvPr/>
        </p:nvSpPr>
        <p:spPr bwMode="auto">
          <a:xfrm>
            <a:off x="7315200" y="5410200"/>
            <a:ext cx="1295400" cy="769938"/>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Uruguay</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ANCEL</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err="1">
                <a:solidFill>
                  <a:srgbClr val="008000"/>
                </a:solidFill>
                <a:latin typeface="Verdana" pitchFamily="34" charset="0"/>
                <a:ea typeface="Verdana" pitchFamily="34" charset="0"/>
                <a:cs typeface="Verdana" pitchFamily="34" charset="0"/>
              </a:rPr>
              <a:t>Movistar</a:t>
            </a:r>
            <a:r>
              <a:rPr lang="en-US" sz="1100" b="1" dirty="0">
                <a:solidFill>
                  <a:srgbClr val="008000"/>
                </a:solidFill>
                <a:latin typeface="Verdana" pitchFamily="34" charset="0"/>
                <a:ea typeface="Verdana" pitchFamily="34" charset="0"/>
                <a:cs typeface="Verdana" pitchFamily="34" charset="0"/>
              </a:rPr>
              <a:t> </a:t>
            </a:r>
          </a:p>
        </p:txBody>
      </p:sp>
      <p:sp>
        <p:nvSpPr>
          <p:cNvPr id="23589" name="Text Box 52"/>
          <p:cNvSpPr txBox="1">
            <a:spLocks noChangeArrowheads="1"/>
          </p:cNvSpPr>
          <p:nvPr/>
        </p:nvSpPr>
        <p:spPr bwMode="auto">
          <a:xfrm>
            <a:off x="6013450" y="4495800"/>
            <a:ext cx="2063750" cy="769938"/>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Paraguay</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a:solidFill>
                  <a:srgbClr val="FF9933"/>
                </a:solidFill>
                <a:latin typeface="Verdana" pitchFamily="34" charset="0"/>
                <a:ea typeface="Verdana" pitchFamily="34" charset="0"/>
                <a:cs typeface="Verdana" pitchFamily="34" charset="0"/>
              </a:rPr>
              <a:t>Telecom Personal</a:t>
            </a:r>
          </a:p>
          <a:p>
            <a:pPr marL="285750" indent="-285750" fontAlgn="auto">
              <a:spcBef>
                <a:spcPts val="0"/>
              </a:spcBef>
              <a:spcAft>
                <a:spcPts val="0"/>
              </a:spcAft>
              <a:buFontTx/>
              <a:buChar char="•"/>
              <a:defRPr/>
            </a:pPr>
            <a:r>
              <a:rPr lang="en-US" sz="1100" b="1" dirty="0" err="1">
                <a:solidFill>
                  <a:srgbClr val="003399"/>
                </a:solidFill>
                <a:latin typeface="Verdana" pitchFamily="34" charset="0"/>
                <a:ea typeface="Verdana" pitchFamily="34" charset="0"/>
                <a:cs typeface="Verdana" pitchFamily="34" charset="0"/>
              </a:rPr>
              <a:t>Tigo</a:t>
            </a:r>
            <a:r>
              <a:rPr lang="en-US" sz="1100" b="1" dirty="0">
                <a:solidFill>
                  <a:srgbClr val="003399"/>
                </a:solidFill>
                <a:latin typeface="Verdana" pitchFamily="34" charset="0"/>
                <a:ea typeface="Verdana" pitchFamily="34" charset="0"/>
                <a:cs typeface="Verdana" pitchFamily="34" charset="0"/>
              </a:rPr>
              <a:t> </a:t>
            </a:r>
          </a:p>
        </p:txBody>
      </p:sp>
      <p:sp>
        <p:nvSpPr>
          <p:cNvPr id="12326" name="Line 53"/>
          <p:cNvSpPr>
            <a:spLocks noChangeShapeType="1"/>
          </p:cNvSpPr>
          <p:nvPr/>
        </p:nvSpPr>
        <p:spPr bwMode="auto">
          <a:xfrm flipH="1">
            <a:off x="5638800" y="3810000"/>
            <a:ext cx="1066800" cy="228600"/>
          </a:xfrm>
          <a:prstGeom prst="line">
            <a:avLst/>
          </a:prstGeom>
          <a:noFill/>
          <a:ln w="6350">
            <a:solidFill>
              <a:schemeClr val="tx1"/>
            </a:solidFill>
            <a:round/>
            <a:headEnd/>
            <a:tailEnd type="triangle" w="med" len="med"/>
          </a:ln>
        </p:spPr>
        <p:txBody>
          <a:bodyPr/>
          <a:lstStyle/>
          <a:p>
            <a:endParaRPr lang="en-US"/>
          </a:p>
        </p:txBody>
      </p:sp>
      <p:sp>
        <p:nvSpPr>
          <p:cNvPr id="12327" name="Line 54"/>
          <p:cNvSpPr>
            <a:spLocks noChangeShapeType="1"/>
          </p:cNvSpPr>
          <p:nvPr/>
        </p:nvSpPr>
        <p:spPr bwMode="auto">
          <a:xfrm flipH="1" flipV="1">
            <a:off x="4876800" y="5181600"/>
            <a:ext cx="304800" cy="228600"/>
          </a:xfrm>
          <a:prstGeom prst="line">
            <a:avLst/>
          </a:prstGeom>
          <a:noFill/>
          <a:ln w="6350">
            <a:solidFill>
              <a:schemeClr val="tx1"/>
            </a:solidFill>
            <a:round/>
            <a:headEnd/>
            <a:tailEnd type="triangle" w="med" len="med"/>
          </a:ln>
        </p:spPr>
        <p:txBody>
          <a:bodyPr/>
          <a:lstStyle/>
          <a:p>
            <a:endParaRPr lang="en-US"/>
          </a:p>
        </p:txBody>
      </p:sp>
      <p:sp>
        <p:nvSpPr>
          <p:cNvPr id="12328" name="Line 55"/>
          <p:cNvSpPr>
            <a:spLocks noChangeShapeType="1"/>
          </p:cNvSpPr>
          <p:nvPr/>
        </p:nvSpPr>
        <p:spPr bwMode="auto">
          <a:xfrm flipH="1" flipV="1">
            <a:off x="5105400" y="4572000"/>
            <a:ext cx="914400" cy="457200"/>
          </a:xfrm>
          <a:prstGeom prst="line">
            <a:avLst/>
          </a:prstGeom>
          <a:noFill/>
          <a:ln w="6350">
            <a:solidFill>
              <a:schemeClr val="tx1"/>
            </a:solidFill>
            <a:round/>
            <a:headEnd/>
            <a:tailEnd type="triangle" w="med" len="med"/>
          </a:ln>
        </p:spPr>
        <p:txBody>
          <a:bodyPr/>
          <a:lstStyle/>
          <a:p>
            <a:endParaRPr lang="en-US"/>
          </a:p>
        </p:txBody>
      </p:sp>
      <p:sp>
        <p:nvSpPr>
          <p:cNvPr id="23593" name="Text Box 57"/>
          <p:cNvSpPr txBox="1">
            <a:spLocks noChangeArrowheads="1"/>
          </p:cNvSpPr>
          <p:nvPr/>
        </p:nvSpPr>
        <p:spPr bwMode="auto">
          <a:xfrm>
            <a:off x="2895600" y="5257800"/>
            <a:ext cx="1371600" cy="769938"/>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Chile</a:t>
            </a:r>
          </a:p>
          <a:p>
            <a:pPr marL="285750" indent="-285750" fontAlgn="auto">
              <a:spcBef>
                <a:spcPts val="0"/>
              </a:spcBef>
              <a:spcAft>
                <a:spcPts val="0"/>
              </a:spcAft>
              <a:buFontTx/>
              <a:buChar char="•"/>
              <a:defRPr/>
            </a:pPr>
            <a:r>
              <a:rPr lang="en-US" sz="1100" b="1" dirty="0" err="1">
                <a:latin typeface="Verdana" pitchFamily="34" charset="0"/>
                <a:ea typeface="Verdana" pitchFamily="34" charset="0"/>
                <a:cs typeface="Verdana" pitchFamily="34" charset="0"/>
              </a:rPr>
              <a:t>Entel</a:t>
            </a:r>
            <a:r>
              <a:rPr lang="en-US" sz="1100" b="1" dirty="0">
                <a:latin typeface="Verdana" pitchFamily="34" charset="0"/>
                <a:ea typeface="Verdana" pitchFamily="34" charset="0"/>
                <a:cs typeface="Verdana" pitchFamily="34" charset="0"/>
              </a:rPr>
              <a:t> </a:t>
            </a:r>
            <a:r>
              <a:rPr lang="en-US" sz="1100" b="1" dirty="0" err="1">
                <a:latin typeface="Verdana" pitchFamily="34" charset="0"/>
                <a:ea typeface="Verdana" pitchFamily="34" charset="0"/>
                <a:cs typeface="Verdana" pitchFamily="34" charset="0"/>
              </a:rPr>
              <a:t>Movil</a:t>
            </a:r>
            <a:endParaRPr lang="en-US" sz="1100" b="1" dirty="0">
              <a:latin typeface="Verdana" pitchFamily="34" charset="0"/>
              <a:ea typeface="Verdana" pitchFamily="34" charset="0"/>
              <a:cs typeface="Verdana" pitchFamily="34" charset="0"/>
            </a:endParaRP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err="1">
                <a:solidFill>
                  <a:srgbClr val="008000"/>
                </a:solidFill>
                <a:latin typeface="Verdana" pitchFamily="34" charset="0"/>
                <a:ea typeface="Verdana" pitchFamily="34" charset="0"/>
                <a:cs typeface="Verdana" pitchFamily="34" charset="0"/>
              </a:rPr>
              <a:t>Movistar</a:t>
            </a:r>
            <a:r>
              <a:rPr lang="en-US" sz="1100" b="1" dirty="0">
                <a:solidFill>
                  <a:srgbClr val="008000"/>
                </a:solidFill>
                <a:latin typeface="Verdana" pitchFamily="34" charset="0"/>
                <a:ea typeface="Verdana" pitchFamily="34" charset="0"/>
                <a:cs typeface="Verdana" pitchFamily="34" charset="0"/>
              </a:rPr>
              <a:t> </a:t>
            </a:r>
          </a:p>
        </p:txBody>
      </p:sp>
      <p:sp>
        <p:nvSpPr>
          <p:cNvPr id="12330" name="Line 58"/>
          <p:cNvSpPr>
            <a:spLocks noChangeShapeType="1"/>
          </p:cNvSpPr>
          <p:nvPr/>
        </p:nvSpPr>
        <p:spPr bwMode="auto">
          <a:xfrm flipV="1">
            <a:off x="4267200" y="5257800"/>
            <a:ext cx="304800" cy="152400"/>
          </a:xfrm>
          <a:prstGeom prst="line">
            <a:avLst/>
          </a:prstGeom>
          <a:noFill/>
          <a:ln w="6350">
            <a:solidFill>
              <a:schemeClr val="tx1"/>
            </a:solidFill>
            <a:round/>
            <a:headEnd/>
            <a:tailEnd type="triangle" w="med" len="med"/>
          </a:ln>
        </p:spPr>
        <p:txBody>
          <a:bodyPr/>
          <a:lstStyle/>
          <a:p>
            <a:endParaRPr lang="en-US"/>
          </a:p>
        </p:txBody>
      </p:sp>
      <p:sp>
        <p:nvSpPr>
          <p:cNvPr id="12331" name="Line 64"/>
          <p:cNvSpPr>
            <a:spLocks noChangeShapeType="1"/>
          </p:cNvSpPr>
          <p:nvPr/>
        </p:nvSpPr>
        <p:spPr bwMode="auto">
          <a:xfrm flipV="1">
            <a:off x="2057400" y="2209800"/>
            <a:ext cx="838200" cy="46038"/>
          </a:xfrm>
          <a:prstGeom prst="line">
            <a:avLst/>
          </a:prstGeom>
          <a:noFill/>
          <a:ln w="6350">
            <a:solidFill>
              <a:schemeClr val="tx1"/>
            </a:solidFill>
            <a:round/>
            <a:headEnd/>
            <a:tailEnd type="triangle" w="med" len="med"/>
          </a:ln>
        </p:spPr>
        <p:txBody>
          <a:bodyPr/>
          <a:lstStyle/>
          <a:p>
            <a:endParaRPr lang="en-US"/>
          </a:p>
        </p:txBody>
      </p:sp>
      <p:sp>
        <p:nvSpPr>
          <p:cNvPr id="23599" name="Text Box 65"/>
          <p:cNvSpPr txBox="1">
            <a:spLocks noChangeArrowheads="1"/>
          </p:cNvSpPr>
          <p:nvPr/>
        </p:nvSpPr>
        <p:spPr bwMode="auto">
          <a:xfrm>
            <a:off x="5867400" y="2209800"/>
            <a:ext cx="1066800" cy="430213"/>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28600" indent="-22860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Aruba</a:t>
            </a:r>
          </a:p>
          <a:p>
            <a:pPr marL="228600" indent="-22860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SETAR</a:t>
            </a:r>
          </a:p>
        </p:txBody>
      </p:sp>
      <p:sp>
        <p:nvSpPr>
          <p:cNvPr id="12333" name="Line 71"/>
          <p:cNvSpPr>
            <a:spLocks noChangeShapeType="1"/>
          </p:cNvSpPr>
          <p:nvPr/>
        </p:nvSpPr>
        <p:spPr bwMode="auto">
          <a:xfrm flipV="1">
            <a:off x="2590800" y="2743200"/>
            <a:ext cx="990600" cy="46038"/>
          </a:xfrm>
          <a:prstGeom prst="line">
            <a:avLst/>
          </a:prstGeom>
          <a:noFill/>
          <a:ln w="6350">
            <a:solidFill>
              <a:schemeClr val="tx1"/>
            </a:solidFill>
            <a:round/>
            <a:headEnd/>
            <a:tailEnd type="triangle" w="med" len="med"/>
          </a:ln>
        </p:spPr>
        <p:txBody>
          <a:bodyPr/>
          <a:lstStyle/>
          <a:p>
            <a:endParaRPr lang="en-US"/>
          </a:p>
        </p:txBody>
      </p:sp>
      <p:sp>
        <p:nvSpPr>
          <p:cNvPr id="12334" name="Line 73"/>
          <p:cNvSpPr>
            <a:spLocks noChangeShapeType="1"/>
          </p:cNvSpPr>
          <p:nvPr/>
        </p:nvSpPr>
        <p:spPr bwMode="auto">
          <a:xfrm flipV="1">
            <a:off x="3429000" y="2743200"/>
            <a:ext cx="381000" cy="381000"/>
          </a:xfrm>
          <a:prstGeom prst="line">
            <a:avLst/>
          </a:prstGeom>
          <a:noFill/>
          <a:ln w="6350">
            <a:solidFill>
              <a:schemeClr val="tx1"/>
            </a:solidFill>
            <a:round/>
            <a:headEnd/>
            <a:tailEnd type="triangle" w="med" len="med"/>
          </a:ln>
        </p:spPr>
        <p:txBody>
          <a:bodyPr/>
          <a:lstStyle/>
          <a:p>
            <a:endParaRPr lang="en-US"/>
          </a:p>
        </p:txBody>
      </p:sp>
      <p:sp>
        <p:nvSpPr>
          <p:cNvPr id="61" name="Text Box 45"/>
          <p:cNvSpPr txBox="1">
            <a:spLocks noChangeArrowheads="1"/>
          </p:cNvSpPr>
          <p:nvPr/>
        </p:nvSpPr>
        <p:spPr bwMode="auto">
          <a:xfrm>
            <a:off x="2438400" y="4419600"/>
            <a:ext cx="1143000" cy="769441"/>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Peru</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Claro</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a:t>
            </a:r>
            <a:r>
              <a:rPr lang="en-US" sz="1100" b="1" dirty="0" err="1" smtClean="0">
                <a:solidFill>
                  <a:srgbClr val="008000"/>
                </a:solidFill>
                <a:latin typeface="Verdana" pitchFamily="34" charset="0"/>
                <a:ea typeface="Verdana" pitchFamily="34" charset="0"/>
                <a:cs typeface="Verdana" pitchFamily="34" charset="0"/>
              </a:rPr>
              <a:t>Movistar</a:t>
            </a:r>
            <a:endParaRPr lang="en-US" sz="1100" b="1" dirty="0" smtClean="0">
              <a:solidFill>
                <a:srgbClr val="008000"/>
              </a:solidFill>
              <a:latin typeface="Verdana" pitchFamily="34" charset="0"/>
              <a:ea typeface="Verdana" pitchFamily="34" charset="0"/>
              <a:cs typeface="Verdana" pitchFamily="34" charset="0"/>
            </a:endParaRPr>
          </a:p>
          <a:p>
            <a:pPr fontAlgn="auto">
              <a:spcBef>
                <a:spcPts val="0"/>
              </a:spcBef>
              <a:spcAft>
                <a:spcPts val="0"/>
              </a:spcAft>
              <a:buFontTx/>
              <a:buChar char="•"/>
              <a:defRPr/>
            </a:pPr>
            <a:r>
              <a:rPr lang="en-US" sz="1100" b="1" dirty="0" smtClean="0">
                <a:solidFill>
                  <a:srgbClr val="008000"/>
                </a:solidFill>
                <a:latin typeface="Verdana" pitchFamily="34" charset="0"/>
                <a:ea typeface="Verdana" pitchFamily="34" charset="0"/>
                <a:cs typeface="Verdana" pitchFamily="34" charset="0"/>
              </a:rPr>
              <a:t>   </a:t>
            </a:r>
            <a:r>
              <a:rPr lang="en-US" sz="1100" b="1" dirty="0" smtClean="0">
                <a:solidFill>
                  <a:schemeClr val="bg2">
                    <a:lumMod val="10000"/>
                  </a:schemeClr>
                </a:solidFill>
                <a:latin typeface="Verdana" pitchFamily="34" charset="0"/>
                <a:ea typeface="Verdana" pitchFamily="34" charset="0"/>
                <a:cs typeface="Verdana" pitchFamily="34" charset="0"/>
              </a:rPr>
              <a:t>Nextel</a:t>
            </a:r>
            <a:endParaRPr lang="en-US" sz="1100" b="1" dirty="0">
              <a:solidFill>
                <a:schemeClr val="bg2">
                  <a:lumMod val="10000"/>
                </a:schemeClr>
              </a:solidFill>
              <a:latin typeface="Verdana" pitchFamily="34" charset="0"/>
              <a:ea typeface="Verdana" pitchFamily="34" charset="0"/>
              <a:cs typeface="Verdana" pitchFamily="34" charset="0"/>
            </a:endParaRPr>
          </a:p>
        </p:txBody>
      </p:sp>
      <p:sp>
        <p:nvSpPr>
          <p:cNvPr id="12336" name="Line 46"/>
          <p:cNvSpPr>
            <a:spLocks noChangeShapeType="1"/>
          </p:cNvSpPr>
          <p:nvPr/>
        </p:nvSpPr>
        <p:spPr bwMode="auto">
          <a:xfrm flipV="1">
            <a:off x="3581400" y="3962400"/>
            <a:ext cx="609600" cy="533400"/>
          </a:xfrm>
          <a:prstGeom prst="line">
            <a:avLst/>
          </a:prstGeom>
          <a:noFill/>
          <a:ln w="6350">
            <a:solidFill>
              <a:schemeClr val="tx1"/>
            </a:solidFill>
            <a:round/>
            <a:headEnd/>
            <a:tailEnd type="triangle" w="med" len="med"/>
          </a:ln>
        </p:spPr>
        <p:txBody>
          <a:bodyPr/>
          <a:lstStyle/>
          <a:p>
            <a:endParaRPr lang="en-US"/>
          </a:p>
        </p:txBody>
      </p:sp>
      <p:sp>
        <p:nvSpPr>
          <p:cNvPr id="12337" name="Line 46"/>
          <p:cNvSpPr>
            <a:spLocks noChangeShapeType="1"/>
          </p:cNvSpPr>
          <p:nvPr/>
        </p:nvSpPr>
        <p:spPr bwMode="auto">
          <a:xfrm flipH="1">
            <a:off x="3962400" y="2743200"/>
            <a:ext cx="838200" cy="152400"/>
          </a:xfrm>
          <a:prstGeom prst="line">
            <a:avLst/>
          </a:prstGeom>
          <a:noFill/>
          <a:ln w="6350">
            <a:solidFill>
              <a:schemeClr val="tx1"/>
            </a:solidFill>
            <a:round/>
            <a:headEnd/>
            <a:tailEnd type="triangle" w="med" len="med"/>
          </a:ln>
        </p:spPr>
        <p:txBody>
          <a:bodyPr/>
          <a:lstStyle/>
          <a:p>
            <a:endParaRPr lang="en-US"/>
          </a:p>
        </p:txBody>
      </p:sp>
      <p:sp>
        <p:nvSpPr>
          <p:cNvPr id="64" name="Text Box 65"/>
          <p:cNvSpPr txBox="1">
            <a:spLocks noChangeArrowheads="1"/>
          </p:cNvSpPr>
          <p:nvPr/>
        </p:nvSpPr>
        <p:spPr bwMode="auto">
          <a:xfrm>
            <a:off x="4724400" y="2362200"/>
            <a:ext cx="990600" cy="430213"/>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28600" indent="-22860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Nicaragua</a:t>
            </a:r>
          </a:p>
          <a:p>
            <a:pPr marL="228600" indent="-22860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p:txBody>
      </p:sp>
      <p:sp>
        <p:nvSpPr>
          <p:cNvPr id="65" name="Text Box 72"/>
          <p:cNvSpPr txBox="1">
            <a:spLocks noChangeArrowheads="1"/>
          </p:cNvSpPr>
          <p:nvPr/>
        </p:nvSpPr>
        <p:spPr bwMode="auto">
          <a:xfrm>
            <a:off x="1066800" y="4114800"/>
            <a:ext cx="1219200" cy="769938"/>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Colombia</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a:t>
            </a:r>
            <a:r>
              <a:rPr lang="en-US" sz="1100" b="1" dirty="0" err="1">
                <a:solidFill>
                  <a:srgbClr val="FF0000"/>
                </a:solidFill>
                <a:latin typeface="Verdana" pitchFamily="34" charset="0"/>
                <a:ea typeface="Verdana" pitchFamily="34" charset="0"/>
                <a:cs typeface="Verdana" pitchFamily="34" charset="0"/>
              </a:rPr>
              <a:t>Comcel</a:t>
            </a:r>
            <a:endParaRPr lang="en-US" sz="1100" b="1" dirty="0">
              <a:solidFill>
                <a:srgbClr val="FF0000"/>
              </a:solidFill>
              <a:latin typeface="Verdana" pitchFamily="34" charset="0"/>
              <a:ea typeface="Verdana" pitchFamily="34" charset="0"/>
              <a:cs typeface="Verdana" pitchFamily="34" charset="0"/>
            </a:endParaRP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a:t>
            </a:r>
            <a:r>
              <a:rPr lang="en-US" sz="1100" b="1" dirty="0" err="1">
                <a:solidFill>
                  <a:srgbClr val="008000"/>
                </a:solidFill>
                <a:latin typeface="Verdana" pitchFamily="34" charset="0"/>
                <a:ea typeface="Verdana" pitchFamily="34" charset="0"/>
                <a:cs typeface="Verdana" pitchFamily="34" charset="0"/>
              </a:rPr>
              <a:t>Movistar</a:t>
            </a:r>
            <a:endParaRPr lang="en-US" sz="1100" b="1" dirty="0">
              <a:solidFill>
                <a:srgbClr val="008000"/>
              </a:solidFill>
              <a:latin typeface="Verdana" pitchFamily="34" charset="0"/>
              <a:ea typeface="Verdana" pitchFamily="34" charset="0"/>
              <a:cs typeface="Verdana" pitchFamily="34" charset="0"/>
            </a:endParaRPr>
          </a:p>
          <a:p>
            <a:pPr fontAlgn="auto">
              <a:spcBef>
                <a:spcPts val="0"/>
              </a:spcBef>
              <a:spcAft>
                <a:spcPts val="0"/>
              </a:spcAft>
              <a:buFontTx/>
              <a:buChar char="•"/>
              <a:defRPr/>
            </a:pPr>
            <a:r>
              <a:rPr lang="en-US" sz="1100" b="1" dirty="0">
                <a:solidFill>
                  <a:schemeClr val="accent6"/>
                </a:solidFill>
                <a:latin typeface="Verdana" pitchFamily="34" charset="0"/>
                <a:ea typeface="Verdana" pitchFamily="34" charset="0"/>
                <a:cs typeface="Verdana" pitchFamily="34" charset="0"/>
              </a:rPr>
              <a:t>   </a:t>
            </a:r>
            <a:r>
              <a:rPr lang="en-US" sz="1100" b="1" dirty="0" err="1">
                <a:solidFill>
                  <a:schemeClr val="accent6"/>
                </a:solidFill>
                <a:latin typeface="Verdana" pitchFamily="34" charset="0"/>
                <a:ea typeface="Verdana" pitchFamily="34" charset="0"/>
                <a:cs typeface="Verdana" pitchFamily="34" charset="0"/>
              </a:rPr>
              <a:t>Tigo</a:t>
            </a:r>
            <a:endParaRPr lang="en-US" sz="1100" b="1" dirty="0">
              <a:solidFill>
                <a:schemeClr val="accent6"/>
              </a:solidFill>
              <a:latin typeface="Verdana" pitchFamily="34" charset="0"/>
              <a:ea typeface="Verdana" pitchFamily="34" charset="0"/>
              <a:cs typeface="Verdana" pitchFamily="34" charset="0"/>
            </a:endParaRPr>
          </a:p>
        </p:txBody>
      </p:sp>
      <p:sp>
        <p:nvSpPr>
          <p:cNvPr id="12340" name="Line 71"/>
          <p:cNvSpPr>
            <a:spLocks noChangeShapeType="1"/>
          </p:cNvSpPr>
          <p:nvPr/>
        </p:nvSpPr>
        <p:spPr bwMode="auto">
          <a:xfrm flipV="1">
            <a:off x="2057400" y="3429000"/>
            <a:ext cx="2286000" cy="762000"/>
          </a:xfrm>
          <a:prstGeom prst="line">
            <a:avLst/>
          </a:prstGeom>
          <a:noFill/>
          <a:ln w="6350">
            <a:solidFill>
              <a:schemeClr val="tx1"/>
            </a:solidFill>
            <a:round/>
            <a:headEnd/>
            <a:tailEnd type="triangle" w="med" len="med"/>
          </a:ln>
        </p:spPr>
        <p:txBody>
          <a:bodyPr/>
          <a:lstStyle/>
          <a:p>
            <a:endParaRPr lang="en-US"/>
          </a:p>
        </p:txBody>
      </p:sp>
      <p:sp>
        <p:nvSpPr>
          <p:cNvPr id="23603" name="Text Box 72"/>
          <p:cNvSpPr txBox="1">
            <a:spLocks noChangeArrowheads="1"/>
          </p:cNvSpPr>
          <p:nvPr/>
        </p:nvSpPr>
        <p:spPr bwMode="auto">
          <a:xfrm>
            <a:off x="2895600" y="3124200"/>
            <a:ext cx="9906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Honduras</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Claro</a:t>
            </a:r>
          </a:p>
          <a:p>
            <a:pPr fontAlgn="auto">
              <a:spcBef>
                <a:spcPts val="0"/>
              </a:spcBef>
              <a:spcAft>
                <a:spcPts val="0"/>
              </a:spcAft>
              <a:buFontTx/>
              <a:buChar char="•"/>
              <a:defRPr/>
            </a:pPr>
            <a:r>
              <a:rPr lang="en-US" sz="1100" b="1" dirty="0">
                <a:solidFill>
                  <a:srgbClr val="003399"/>
                </a:solidFill>
                <a:latin typeface="Verdana" pitchFamily="34" charset="0"/>
                <a:ea typeface="Verdana" pitchFamily="34" charset="0"/>
                <a:cs typeface="Verdana" pitchFamily="34" charset="0"/>
              </a:rPr>
              <a:t>   </a:t>
            </a:r>
            <a:r>
              <a:rPr lang="en-US" sz="1100" b="1" dirty="0" err="1">
                <a:solidFill>
                  <a:srgbClr val="003399"/>
                </a:solidFill>
                <a:latin typeface="Verdana" pitchFamily="34" charset="0"/>
                <a:ea typeface="Verdana" pitchFamily="34" charset="0"/>
                <a:cs typeface="Verdana" pitchFamily="34" charset="0"/>
              </a:rPr>
              <a:t>Tigo</a:t>
            </a:r>
            <a:endParaRPr lang="en-US" sz="1100" b="1" dirty="0">
              <a:solidFill>
                <a:srgbClr val="003399"/>
              </a:solidFill>
              <a:latin typeface="Verdana" pitchFamily="34" charset="0"/>
              <a:ea typeface="Verdana" pitchFamily="34" charset="0"/>
              <a:cs typeface="Verdana" pitchFamily="34" charset="0"/>
            </a:endParaRPr>
          </a:p>
        </p:txBody>
      </p:sp>
      <p:sp>
        <p:nvSpPr>
          <p:cNvPr id="67" name="Text Box 65"/>
          <p:cNvSpPr txBox="1">
            <a:spLocks noChangeArrowheads="1"/>
          </p:cNvSpPr>
          <p:nvPr/>
        </p:nvSpPr>
        <p:spPr bwMode="auto">
          <a:xfrm>
            <a:off x="457200" y="3352800"/>
            <a:ext cx="13716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28600" indent="-22860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El Salvador</a:t>
            </a:r>
          </a:p>
          <a:p>
            <a:pPr marL="228600" indent="-22860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28600" indent="-228600" fontAlgn="auto">
              <a:spcBef>
                <a:spcPts val="0"/>
              </a:spcBef>
              <a:spcAft>
                <a:spcPts val="0"/>
              </a:spcAft>
              <a:buFontTx/>
              <a:buChar char="•"/>
              <a:defRPr/>
            </a:pPr>
            <a:r>
              <a:rPr lang="en-US" sz="1100" b="1" dirty="0" err="1">
                <a:solidFill>
                  <a:srgbClr val="003399"/>
                </a:solidFill>
                <a:latin typeface="Verdana" pitchFamily="34" charset="0"/>
                <a:ea typeface="Verdana" pitchFamily="34" charset="0"/>
                <a:cs typeface="Verdana" pitchFamily="34" charset="0"/>
              </a:rPr>
              <a:t>Tigo</a:t>
            </a:r>
            <a:endParaRPr lang="en-US" sz="1100" b="1" dirty="0">
              <a:solidFill>
                <a:srgbClr val="003399"/>
              </a:solidFill>
              <a:latin typeface="Verdana" pitchFamily="34" charset="0"/>
              <a:ea typeface="Verdana" pitchFamily="34" charset="0"/>
              <a:cs typeface="Verdana" pitchFamily="34" charset="0"/>
            </a:endParaRPr>
          </a:p>
        </p:txBody>
      </p:sp>
      <p:sp>
        <p:nvSpPr>
          <p:cNvPr id="12343" name="Line 71"/>
          <p:cNvSpPr>
            <a:spLocks noChangeShapeType="1"/>
          </p:cNvSpPr>
          <p:nvPr/>
        </p:nvSpPr>
        <p:spPr bwMode="auto">
          <a:xfrm flipV="1">
            <a:off x="1828800" y="2819400"/>
            <a:ext cx="1905000" cy="838200"/>
          </a:xfrm>
          <a:prstGeom prst="line">
            <a:avLst/>
          </a:prstGeom>
          <a:noFill/>
          <a:ln w="6350">
            <a:solidFill>
              <a:schemeClr val="tx1"/>
            </a:solidFill>
            <a:round/>
            <a:headEnd/>
            <a:tailEnd type="triangle" w="med" len="med"/>
          </a:ln>
        </p:spPr>
        <p:txBody>
          <a:bodyPr/>
          <a:lstStyle/>
          <a:p>
            <a:endParaRPr lang="en-US"/>
          </a:p>
        </p:txBody>
      </p:sp>
      <p:sp>
        <p:nvSpPr>
          <p:cNvPr id="12344" name="Text Box 57"/>
          <p:cNvSpPr txBox="1">
            <a:spLocks noChangeArrowheads="1"/>
          </p:cNvSpPr>
          <p:nvPr/>
        </p:nvSpPr>
        <p:spPr bwMode="auto">
          <a:xfrm>
            <a:off x="0" y="6596062"/>
            <a:ext cx="7620000" cy="261938"/>
          </a:xfrm>
          <a:prstGeom prst="rect">
            <a:avLst/>
          </a:prstGeom>
          <a:noFill/>
          <a:ln w="6350">
            <a:noFill/>
            <a:miter lim="800000"/>
            <a:headEnd/>
            <a:tailEnd/>
          </a:ln>
        </p:spPr>
        <p:txBody>
          <a:bodyPr>
            <a:spAutoFit/>
          </a:bodyPr>
          <a:lstStyle/>
          <a:p>
            <a:pPr>
              <a:spcBef>
                <a:spcPct val="50000"/>
              </a:spcBef>
            </a:pPr>
            <a:r>
              <a:rPr lang="en-US" sz="1100" b="1" dirty="0" smtClean="0">
                <a:solidFill>
                  <a:srgbClr val="FFFFFF"/>
                </a:solidFill>
                <a:latin typeface="Verdana" pitchFamily="34" charset="0"/>
              </a:rPr>
              <a:t>Source: Public Announcements, Regulators and Informa Telecoms &amp; Media, March 2010</a:t>
            </a:r>
            <a:endParaRPr lang="en-US" sz="1100" b="1" dirty="0">
              <a:solidFill>
                <a:srgbClr val="FFFFFF"/>
              </a:solidFill>
              <a:latin typeface="Verdana" pitchFamily="34" charset="0"/>
            </a:endParaRPr>
          </a:p>
        </p:txBody>
      </p:sp>
      <p:sp>
        <p:nvSpPr>
          <p:cNvPr id="60" name="Text Box 50"/>
          <p:cNvSpPr txBox="1">
            <a:spLocks noChangeArrowheads="1"/>
          </p:cNvSpPr>
          <p:nvPr/>
        </p:nvSpPr>
        <p:spPr bwMode="auto">
          <a:xfrm>
            <a:off x="6553200" y="1524000"/>
            <a:ext cx="19812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Dominican Republic</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Orange</a:t>
            </a:r>
          </a:p>
        </p:txBody>
      </p:sp>
      <p:sp>
        <p:nvSpPr>
          <p:cNvPr id="71" name="Text Box 45"/>
          <p:cNvSpPr txBox="1">
            <a:spLocks noChangeArrowheads="1"/>
          </p:cNvSpPr>
          <p:nvPr/>
        </p:nvSpPr>
        <p:spPr bwMode="auto">
          <a:xfrm>
            <a:off x="1219200" y="5029200"/>
            <a:ext cx="12192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fontAlgn="auto">
              <a:spcBef>
                <a:spcPct val="5000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Ecuador</a:t>
            </a: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a:t>
            </a:r>
            <a:r>
              <a:rPr lang="en-US" sz="1100" b="1" dirty="0" err="1">
                <a:solidFill>
                  <a:srgbClr val="FF0000"/>
                </a:solidFill>
                <a:latin typeface="Verdana" pitchFamily="34" charset="0"/>
                <a:ea typeface="Verdana" pitchFamily="34" charset="0"/>
                <a:cs typeface="Verdana" pitchFamily="34" charset="0"/>
              </a:rPr>
              <a:t>Porta</a:t>
            </a:r>
            <a:endParaRPr lang="en-US" sz="1100" b="1" dirty="0">
              <a:solidFill>
                <a:srgbClr val="FF0000"/>
              </a:solidFill>
              <a:latin typeface="Verdana" pitchFamily="34" charset="0"/>
              <a:ea typeface="Verdana" pitchFamily="34" charset="0"/>
              <a:cs typeface="Verdana" pitchFamily="34" charset="0"/>
            </a:endParaRPr>
          </a:p>
          <a:p>
            <a:pPr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  </a:t>
            </a:r>
            <a:r>
              <a:rPr lang="en-US" sz="1100" b="1" dirty="0" err="1">
                <a:solidFill>
                  <a:srgbClr val="00863D"/>
                </a:solidFill>
                <a:latin typeface="Verdana" pitchFamily="34" charset="0"/>
                <a:ea typeface="Verdana" pitchFamily="34" charset="0"/>
                <a:cs typeface="Verdana" pitchFamily="34" charset="0"/>
              </a:rPr>
              <a:t>Movistar</a:t>
            </a:r>
            <a:endParaRPr lang="en-US" sz="1100" b="1" dirty="0">
              <a:solidFill>
                <a:srgbClr val="00863D"/>
              </a:solidFill>
              <a:latin typeface="Verdana" pitchFamily="34" charset="0"/>
              <a:ea typeface="Verdana" pitchFamily="34" charset="0"/>
              <a:cs typeface="Verdana" pitchFamily="34" charset="0"/>
            </a:endParaRPr>
          </a:p>
        </p:txBody>
      </p:sp>
      <p:sp>
        <p:nvSpPr>
          <p:cNvPr id="12347" name="Line 46"/>
          <p:cNvSpPr>
            <a:spLocks noChangeShapeType="1"/>
          </p:cNvSpPr>
          <p:nvPr/>
        </p:nvSpPr>
        <p:spPr bwMode="auto">
          <a:xfrm flipV="1">
            <a:off x="3886200" y="3581400"/>
            <a:ext cx="228600" cy="457200"/>
          </a:xfrm>
          <a:prstGeom prst="line">
            <a:avLst/>
          </a:prstGeom>
          <a:noFill/>
          <a:ln w="6350">
            <a:solidFill>
              <a:schemeClr val="tx1"/>
            </a:solidFill>
            <a:round/>
            <a:headEnd/>
            <a:tailEnd type="triangle" w="med" len="med"/>
          </a:ln>
        </p:spPr>
        <p:txBody>
          <a:bodyPr/>
          <a:lstStyle/>
          <a:p>
            <a:endParaRPr lang="en-US"/>
          </a:p>
        </p:txBody>
      </p:sp>
      <p:pic>
        <p:nvPicPr>
          <p:cNvPr id="62" name="Picture 35" descr="3G_sm jpg format.jpg"/>
          <p:cNvPicPr>
            <a:picLocks noChangeAspect="1"/>
          </p:cNvPicPr>
          <p:nvPr/>
        </p:nvPicPr>
        <p:blipFill>
          <a:blip r:embed="rId3" cstate="print"/>
          <a:srcRect/>
          <a:stretch>
            <a:fillRect/>
          </a:stretch>
        </p:blipFill>
        <p:spPr bwMode="auto">
          <a:xfrm>
            <a:off x="381000" y="5791200"/>
            <a:ext cx="1371600" cy="685800"/>
          </a:xfrm>
          <a:prstGeom prst="rect">
            <a:avLst/>
          </a:prstGeom>
          <a:solidFill>
            <a:schemeClr val="bg1">
              <a:lumMod val="20000"/>
              <a:lumOff val="80000"/>
            </a:schemeClr>
          </a:solidFill>
          <a:ln w="6350">
            <a:solidFill>
              <a:schemeClr val="tx1"/>
            </a:solidFill>
            <a:miter lim="800000"/>
            <a:headEnd/>
            <a:tailEnd/>
          </a:ln>
        </p:spPr>
      </p:pic>
      <p:sp>
        <p:nvSpPr>
          <p:cNvPr id="63" name="Text Box 50"/>
          <p:cNvSpPr txBox="1">
            <a:spLocks noChangeArrowheads="1"/>
          </p:cNvSpPr>
          <p:nvPr/>
        </p:nvSpPr>
        <p:spPr bwMode="auto">
          <a:xfrm>
            <a:off x="7010400" y="2133600"/>
            <a:ext cx="10668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Jamaica</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a:solidFill>
                  <a:srgbClr val="3DCF6E"/>
                </a:solidFill>
                <a:latin typeface="Verdana" pitchFamily="34" charset="0"/>
                <a:ea typeface="Verdana" pitchFamily="34" charset="0"/>
                <a:cs typeface="Verdana" pitchFamily="34" charset="0"/>
              </a:rPr>
              <a:t>LIME</a:t>
            </a:r>
          </a:p>
        </p:txBody>
      </p:sp>
      <p:sp>
        <p:nvSpPr>
          <p:cNvPr id="68" name="Text Box 50"/>
          <p:cNvSpPr txBox="1">
            <a:spLocks noChangeArrowheads="1"/>
          </p:cNvSpPr>
          <p:nvPr/>
        </p:nvSpPr>
        <p:spPr bwMode="auto">
          <a:xfrm>
            <a:off x="3962400" y="1447800"/>
            <a:ext cx="12192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Panama</a:t>
            </a:r>
          </a:p>
          <a:p>
            <a:pPr marL="285750" indent="-285750" fontAlgn="auto">
              <a:spcBef>
                <a:spcPts val="0"/>
              </a:spcBef>
              <a:spcAft>
                <a:spcPts val="0"/>
              </a:spcAft>
              <a:buFontTx/>
              <a:buChar char="•"/>
              <a:defRPr/>
            </a:pPr>
            <a:r>
              <a:rPr lang="en-US" sz="1100" b="1" dirty="0">
                <a:solidFill>
                  <a:srgbClr val="FF0000"/>
                </a:solidFill>
                <a:latin typeface="Verdana" pitchFamily="34" charset="0"/>
                <a:ea typeface="Verdana" pitchFamily="34" charset="0"/>
                <a:cs typeface="Verdana" pitchFamily="34" charset="0"/>
              </a:rPr>
              <a:t>Claro</a:t>
            </a:r>
          </a:p>
          <a:p>
            <a:pPr marL="285750" indent="-285750" fontAlgn="auto">
              <a:spcBef>
                <a:spcPts val="0"/>
              </a:spcBef>
              <a:spcAft>
                <a:spcPts val="0"/>
              </a:spcAft>
              <a:buFontTx/>
              <a:buChar char="•"/>
              <a:defRPr/>
            </a:pPr>
            <a:r>
              <a:rPr lang="en-US" sz="1100" b="1" dirty="0" err="1">
                <a:solidFill>
                  <a:srgbClr val="008000"/>
                </a:solidFill>
                <a:latin typeface="Verdana" pitchFamily="34" charset="0"/>
                <a:ea typeface="Verdana" pitchFamily="34" charset="0"/>
                <a:cs typeface="Verdana" pitchFamily="34" charset="0"/>
              </a:rPr>
              <a:t>Movistar</a:t>
            </a:r>
            <a:endParaRPr lang="en-US" sz="1100" b="1" dirty="0">
              <a:solidFill>
                <a:srgbClr val="008000"/>
              </a:solidFill>
              <a:latin typeface="Verdana" pitchFamily="34" charset="0"/>
              <a:ea typeface="Verdana" pitchFamily="34" charset="0"/>
              <a:cs typeface="Verdana" pitchFamily="34" charset="0"/>
            </a:endParaRPr>
          </a:p>
        </p:txBody>
      </p:sp>
      <p:sp>
        <p:nvSpPr>
          <p:cNvPr id="69" name="Text Box 50"/>
          <p:cNvSpPr txBox="1">
            <a:spLocks noChangeArrowheads="1"/>
          </p:cNvSpPr>
          <p:nvPr/>
        </p:nvSpPr>
        <p:spPr bwMode="auto">
          <a:xfrm>
            <a:off x="5257800" y="2819400"/>
            <a:ext cx="12192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Venezuela</a:t>
            </a:r>
          </a:p>
          <a:p>
            <a:pPr marL="285750" indent="-285750" fontAlgn="auto">
              <a:spcBef>
                <a:spcPts val="0"/>
              </a:spcBef>
              <a:spcAft>
                <a:spcPts val="0"/>
              </a:spcAft>
              <a:buFontTx/>
              <a:buChar char="•"/>
              <a:defRPr/>
            </a:pPr>
            <a:r>
              <a:rPr lang="en-US" sz="1100" b="1" dirty="0" err="1">
                <a:latin typeface="Verdana" pitchFamily="34" charset="0"/>
                <a:ea typeface="Verdana" pitchFamily="34" charset="0"/>
                <a:cs typeface="Verdana" pitchFamily="34" charset="0"/>
              </a:rPr>
              <a:t>Digitel</a:t>
            </a:r>
            <a:endParaRPr lang="en-US" sz="1100" b="1" dirty="0">
              <a:latin typeface="Verdana" pitchFamily="34" charset="0"/>
              <a:ea typeface="Verdana" pitchFamily="34" charset="0"/>
              <a:cs typeface="Verdana" pitchFamily="34" charset="0"/>
            </a:endParaRPr>
          </a:p>
          <a:p>
            <a:pPr marL="285750" indent="-285750" fontAlgn="auto">
              <a:spcBef>
                <a:spcPts val="0"/>
              </a:spcBef>
              <a:spcAft>
                <a:spcPts val="0"/>
              </a:spcAft>
              <a:buFontTx/>
              <a:buChar char="•"/>
              <a:defRPr/>
            </a:pPr>
            <a:r>
              <a:rPr lang="en-US" sz="1100" b="1" dirty="0" err="1">
                <a:solidFill>
                  <a:srgbClr val="008000"/>
                </a:solidFill>
                <a:latin typeface="Verdana" pitchFamily="34" charset="0"/>
                <a:ea typeface="Verdana" pitchFamily="34" charset="0"/>
                <a:cs typeface="Verdana" pitchFamily="34" charset="0"/>
              </a:rPr>
              <a:t>Movistar</a:t>
            </a:r>
            <a:endParaRPr lang="en-US" sz="1100" b="1" dirty="0">
              <a:solidFill>
                <a:srgbClr val="008000"/>
              </a:solidFill>
              <a:latin typeface="Verdana" pitchFamily="34" charset="0"/>
              <a:ea typeface="Verdana" pitchFamily="34" charset="0"/>
              <a:cs typeface="Verdana" pitchFamily="34" charset="0"/>
            </a:endParaRPr>
          </a:p>
        </p:txBody>
      </p:sp>
      <p:sp>
        <p:nvSpPr>
          <p:cNvPr id="70" name="Text Box 50"/>
          <p:cNvSpPr txBox="1">
            <a:spLocks noChangeArrowheads="1"/>
          </p:cNvSpPr>
          <p:nvPr/>
        </p:nvSpPr>
        <p:spPr bwMode="auto">
          <a:xfrm>
            <a:off x="7848600" y="2362200"/>
            <a:ext cx="1066800" cy="600075"/>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US Virgin Islands</a:t>
            </a:r>
          </a:p>
          <a:p>
            <a:pPr marL="285750" indent="-285750" fontAlgn="auto">
              <a:spcBef>
                <a:spcPts val="0"/>
              </a:spcBef>
              <a:spcAft>
                <a:spcPts val="0"/>
              </a:spcAft>
              <a:buFontTx/>
              <a:buChar char="•"/>
              <a:defRPr/>
            </a:pPr>
            <a:r>
              <a:rPr lang="en-US" sz="1100" b="1" dirty="0">
                <a:latin typeface="Verdana" pitchFamily="34" charset="0"/>
                <a:ea typeface="Verdana" pitchFamily="34" charset="0"/>
                <a:cs typeface="Verdana" pitchFamily="34" charset="0"/>
              </a:rPr>
              <a:t>AT&amp;T</a:t>
            </a:r>
          </a:p>
        </p:txBody>
      </p:sp>
      <p:sp>
        <p:nvSpPr>
          <p:cNvPr id="72" name="Text Box 50"/>
          <p:cNvSpPr txBox="1">
            <a:spLocks noChangeArrowheads="1"/>
          </p:cNvSpPr>
          <p:nvPr/>
        </p:nvSpPr>
        <p:spPr bwMode="auto">
          <a:xfrm>
            <a:off x="1828800" y="1524000"/>
            <a:ext cx="2057400" cy="430213"/>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French West Indies</a:t>
            </a:r>
          </a:p>
          <a:p>
            <a:pPr marL="285750" indent="-285750" fontAlgn="auto">
              <a:spcBef>
                <a:spcPts val="0"/>
              </a:spcBef>
              <a:spcAft>
                <a:spcPts val="0"/>
              </a:spcAft>
              <a:buFontTx/>
              <a:buChar char="•"/>
              <a:defRPr/>
            </a:pPr>
            <a:r>
              <a:rPr lang="en-US" sz="1100" b="1" dirty="0" err="1">
                <a:latin typeface="Verdana" pitchFamily="34" charset="0"/>
                <a:ea typeface="Verdana" pitchFamily="34" charset="0"/>
                <a:cs typeface="Verdana" pitchFamily="34" charset="0"/>
              </a:rPr>
              <a:t>Outremer</a:t>
            </a:r>
            <a:r>
              <a:rPr lang="en-US" sz="1100" b="1" dirty="0">
                <a:latin typeface="Verdana" pitchFamily="34" charset="0"/>
                <a:ea typeface="Verdana" pitchFamily="34" charset="0"/>
                <a:cs typeface="Verdana" pitchFamily="34" charset="0"/>
              </a:rPr>
              <a:t> Telecom</a:t>
            </a:r>
          </a:p>
        </p:txBody>
      </p:sp>
      <p:sp>
        <p:nvSpPr>
          <p:cNvPr id="73" name="Text Box 50"/>
          <p:cNvSpPr txBox="1">
            <a:spLocks noChangeArrowheads="1"/>
          </p:cNvSpPr>
          <p:nvPr/>
        </p:nvSpPr>
        <p:spPr bwMode="auto">
          <a:xfrm>
            <a:off x="3276600" y="2057400"/>
            <a:ext cx="1447800" cy="430213"/>
          </a:xfrm>
          <a:prstGeom prst="rect">
            <a:avLst/>
          </a:prstGeom>
          <a:solidFill>
            <a:schemeClr val="bg1">
              <a:lumMod val="20000"/>
              <a:lumOff val="80000"/>
            </a:schemeClr>
          </a:solidFill>
          <a:ln w="6350">
            <a:solidFill>
              <a:schemeClr val="tx1"/>
            </a:solidFill>
            <a:miter lim="800000"/>
            <a:headEnd/>
            <a:tailEnd/>
          </a:ln>
        </p:spPr>
        <p:txBody>
          <a:bodyPr>
            <a:spAutoFit/>
          </a:bodyPr>
          <a:lstStyle/>
          <a:p>
            <a:pPr marL="285750" indent="-285750" fontAlgn="auto">
              <a:spcBef>
                <a:spcPts val="0"/>
              </a:spcBef>
              <a:spcAft>
                <a:spcPts val="0"/>
              </a:spcAft>
              <a:defRPr/>
            </a:pPr>
            <a:r>
              <a:rPr lang="en-US" sz="1100" b="1" dirty="0">
                <a:solidFill>
                  <a:schemeClr val="accent2">
                    <a:lumMod val="50000"/>
                  </a:schemeClr>
                </a:solidFill>
                <a:latin typeface="Verdana" pitchFamily="34" charset="0"/>
                <a:ea typeface="Verdana" pitchFamily="34" charset="0"/>
                <a:cs typeface="Verdana" pitchFamily="34" charset="0"/>
              </a:rPr>
              <a:t>Bermuda</a:t>
            </a:r>
          </a:p>
          <a:p>
            <a:pPr marL="285750" indent="-285750" fontAlgn="auto">
              <a:spcBef>
                <a:spcPts val="0"/>
              </a:spcBef>
              <a:spcAft>
                <a:spcPts val="0"/>
              </a:spcAft>
              <a:buFontTx/>
              <a:buChar char="•"/>
              <a:defRPr/>
            </a:pPr>
            <a:r>
              <a:rPr lang="en-US" sz="1100" b="1" dirty="0" err="1">
                <a:latin typeface="Verdana" pitchFamily="34" charset="0"/>
                <a:ea typeface="Verdana" pitchFamily="34" charset="0"/>
                <a:cs typeface="Verdana" pitchFamily="34" charset="0"/>
              </a:rPr>
              <a:t>M3</a:t>
            </a:r>
            <a:r>
              <a:rPr lang="en-US" sz="1100" b="1" dirty="0">
                <a:latin typeface="Verdana" pitchFamily="34" charset="0"/>
                <a:ea typeface="Verdana" pitchFamily="34" charset="0"/>
                <a:cs typeface="Verdana" pitchFamily="34" charset="0"/>
              </a:rPr>
              <a:t> Wireless</a:t>
            </a:r>
          </a:p>
        </p:txBody>
      </p:sp>
      <p:sp>
        <p:nvSpPr>
          <p:cNvPr id="25668" name="TextBox 7"/>
          <p:cNvSpPr txBox="1">
            <a:spLocks noChangeArrowheads="1"/>
          </p:cNvSpPr>
          <p:nvPr/>
        </p:nvSpPr>
        <p:spPr bwMode="auto">
          <a:xfrm>
            <a:off x="7239000" y="6581775"/>
            <a:ext cx="1905000" cy="276225"/>
          </a:xfrm>
          <a:prstGeom prst="rect">
            <a:avLst/>
          </a:prstGeom>
          <a:noFill/>
          <a:ln w="9525">
            <a:noFill/>
            <a:miter lim="800000"/>
            <a:headEnd/>
            <a:tailEnd/>
          </a:ln>
        </p:spPr>
        <p:txBody>
          <a:bodyPr>
            <a:spAutoFit/>
          </a:bodyPr>
          <a:lstStyle/>
          <a:p>
            <a:pPr algn="r">
              <a:defRPr/>
            </a:pPr>
            <a:r>
              <a:rPr lang="en-US" sz="1200" b="1" dirty="0">
                <a:solidFill>
                  <a:schemeClr val="bg1">
                    <a:lumMod val="20000"/>
                    <a:lumOff val="80000"/>
                  </a:schemeClr>
                </a:solidFill>
                <a:latin typeface="Calibri" pitchFamily="34" charset="0"/>
              </a:rPr>
              <a:t>www.3gamericas.org</a:t>
            </a:r>
          </a:p>
        </p:txBody>
      </p:sp>
      <p:sp>
        <p:nvSpPr>
          <p:cNvPr id="74" name="Text Box 72"/>
          <p:cNvSpPr txBox="1">
            <a:spLocks noChangeArrowheads="1"/>
          </p:cNvSpPr>
          <p:nvPr/>
        </p:nvSpPr>
        <p:spPr bwMode="auto">
          <a:xfrm>
            <a:off x="2895600" y="3810000"/>
            <a:ext cx="1143000" cy="430887"/>
          </a:xfrm>
          <a:prstGeom prst="rect">
            <a:avLst/>
          </a:prstGeom>
          <a:solidFill>
            <a:schemeClr val="bg1">
              <a:lumMod val="20000"/>
              <a:lumOff val="80000"/>
            </a:schemeClr>
          </a:solidFill>
          <a:ln w="6350">
            <a:solidFill>
              <a:schemeClr val="tx1"/>
            </a:solidFill>
            <a:miter lim="800000"/>
            <a:headEnd/>
            <a:tailEnd/>
          </a:ln>
        </p:spPr>
        <p:txBody>
          <a:bodyPr wrap="square">
            <a:spAutoFit/>
          </a:bodyPr>
          <a:lstStyle/>
          <a:p>
            <a:pPr fontAlgn="auto">
              <a:spcBef>
                <a:spcPct val="50000"/>
              </a:spcBef>
              <a:spcAft>
                <a:spcPts val="0"/>
              </a:spcAft>
              <a:defRPr/>
            </a:pPr>
            <a:r>
              <a:rPr lang="en-US" sz="1100" b="1" dirty="0" smtClean="0">
                <a:solidFill>
                  <a:schemeClr val="accent2">
                    <a:lumMod val="50000"/>
                  </a:schemeClr>
                </a:solidFill>
                <a:latin typeface="Verdana" pitchFamily="34" charset="0"/>
                <a:ea typeface="Verdana" pitchFamily="34" charset="0"/>
                <a:cs typeface="Verdana" pitchFamily="34" charset="0"/>
              </a:rPr>
              <a:t>Costa Rica</a:t>
            </a:r>
            <a:endParaRPr lang="en-US" sz="1100" b="1" dirty="0">
              <a:solidFill>
                <a:schemeClr val="accent2">
                  <a:lumMod val="50000"/>
                </a:schemeClr>
              </a:solidFill>
              <a:latin typeface="Verdana" pitchFamily="34" charset="0"/>
              <a:ea typeface="Verdana" pitchFamily="34" charset="0"/>
              <a:cs typeface="Verdana" pitchFamily="34" charset="0"/>
            </a:endParaRPr>
          </a:p>
          <a:p>
            <a:pPr fontAlgn="auto">
              <a:spcBef>
                <a:spcPts val="0"/>
              </a:spcBef>
              <a:spcAft>
                <a:spcPts val="0"/>
              </a:spcAft>
              <a:buFontTx/>
              <a:buChar char="•"/>
              <a:defRPr/>
            </a:pPr>
            <a:r>
              <a:rPr lang="en-US" sz="1100" b="1" dirty="0">
                <a:solidFill>
                  <a:schemeClr val="bg2">
                    <a:lumMod val="10000"/>
                  </a:schemeClr>
                </a:solidFill>
                <a:latin typeface="Verdana" pitchFamily="34" charset="0"/>
                <a:ea typeface="Verdana" pitchFamily="34" charset="0"/>
                <a:cs typeface="Verdana" pitchFamily="34" charset="0"/>
              </a:rPr>
              <a:t>   </a:t>
            </a:r>
            <a:r>
              <a:rPr lang="en-US" sz="1100" b="1" dirty="0" smtClean="0">
                <a:solidFill>
                  <a:schemeClr val="bg2">
                    <a:lumMod val="10000"/>
                  </a:schemeClr>
                </a:solidFill>
                <a:latin typeface="Verdana" pitchFamily="34" charset="0"/>
                <a:ea typeface="Verdana" pitchFamily="34" charset="0"/>
                <a:cs typeface="Verdana" pitchFamily="34" charset="0"/>
              </a:rPr>
              <a:t>ICE</a:t>
            </a:r>
            <a:endParaRPr lang="en-US" sz="1100" b="1" dirty="0">
              <a:solidFill>
                <a:schemeClr val="bg2">
                  <a:lumMod val="10000"/>
                </a:schemeClr>
              </a:solidFill>
              <a:latin typeface="Verdana" pitchFamily="34" charset="0"/>
              <a:ea typeface="Verdana" pitchFamily="34" charset="0"/>
              <a:cs typeface="Verdana" pitchFamily="34" charset="0"/>
            </a:endParaRPr>
          </a:p>
        </p:txBody>
      </p:sp>
      <p:sp>
        <p:nvSpPr>
          <p:cNvPr id="75" name="TextBox 74"/>
          <p:cNvSpPr txBox="1"/>
          <p:nvPr/>
        </p:nvSpPr>
        <p:spPr>
          <a:xfrm>
            <a:off x="7848600" y="0"/>
            <a:ext cx="1295400" cy="261610"/>
          </a:xfrm>
          <a:prstGeom prst="rect">
            <a:avLst/>
          </a:prstGeom>
          <a:noFill/>
        </p:spPr>
        <p:txBody>
          <a:bodyPr wrap="square" rtlCol="0">
            <a:spAutoFit/>
          </a:bodyPr>
          <a:lstStyle/>
          <a:p>
            <a:pPr algn="r"/>
            <a:r>
              <a:rPr lang="en-US" sz="1100" b="1" dirty="0" smtClean="0"/>
              <a:t>Market Update</a:t>
            </a:r>
            <a:endParaRPr lang="en-US" sz="1100" b="1"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1828800" y="2286000"/>
            <a:ext cx="6934200" cy="830997"/>
          </a:xfrm>
          <a:prstGeom prst="rect">
            <a:avLst/>
          </a:prstGeom>
          <a:noFill/>
          <a:ln w="9525">
            <a:noFill/>
            <a:miter lim="800000"/>
            <a:headEnd/>
            <a:tailEnd/>
          </a:ln>
          <a:effectLst/>
        </p:spPr>
        <p:txBody>
          <a:bodyPr wrap="square">
            <a:spAutoFit/>
          </a:bodyPr>
          <a:lstStyle/>
          <a:p>
            <a:pPr algn="ctr">
              <a:spcBef>
                <a:spcPct val="50000"/>
              </a:spcBef>
            </a:pPr>
            <a:r>
              <a:rPr lang="en-US" sz="4800" b="1" dirty="0" smtClean="0">
                <a:solidFill>
                  <a:srgbClr val="FFFFFF"/>
                </a:solidFill>
              </a:rPr>
              <a:t>Technology Snapshot</a:t>
            </a:r>
            <a:endParaRPr lang="en-US" sz="4800" b="1" dirty="0">
              <a:solidFill>
                <a:srgbClr val="FFFFFF"/>
              </a:solidFill>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PPP_SABST_TXT_TearDrop_Green">
  <a:themeElements>
    <a:clrScheme name="Custom 6">
      <a:dk1>
        <a:srgbClr val="000000"/>
      </a:dk1>
      <a:lt1>
        <a:srgbClr val="C0C0C0"/>
      </a:lt1>
      <a:dk2>
        <a:srgbClr val="000000"/>
      </a:dk2>
      <a:lt2>
        <a:srgbClr val="808080"/>
      </a:lt2>
      <a:accent1>
        <a:srgbClr val="00CC99"/>
      </a:accent1>
      <a:accent2>
        <a:srgbClr val="3333CC"/>
      </a:accent2>
      <a:accent3>
        <a:srgbClr val="DCDCDC"/>
      </a:accent3>
      <a:accent4>
        <a:srgbClr val="000000"/>
      </a:accent4>
      <a:accent5>
        <a:srgbClr val="AAE2CA"/>
      </a:accent5>
      <a:accent6>
        <a:srgbClr val="2D2DB9"/>
      </a:accent6>
      <a:hlink>
        <a:srgbClr val="0C0C0C"/>
      </a:hlink>
      <a:folHlink>
        <a:srgbClr val="B2B2B2"/>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6">
    <a:dk1>
      <a:srgbClr val="000000"/>
    </a:dk1>
    <a:lt1>
      <a:srgbClr val="C0C0C0"/>
    </a:lt1>
    <a:dk2>
      <a:srgbClr val="000000"/>
    </a:dk2>
    <a:lt2>
      <a:srgbClr val="808080"/>
    </a:lt2>
    <a:accent1>
      <a:srgbClr val="00CC99"/>
    </a:accent1>
    <a:accent2>
      <a:srgbClr val="3333CC"/>
    </a:accent2>
    <a:accent3>
      <a:srgbClr val="DCDCDC"/>
    </a:accent3>
    <a:accent4>
      <a:srgbClr val="000000"/>
    </a:accent4>
    <a:accent5>
      <a:srgbClr val="AAE2CA"/>
    </a:accent5>
    <a:accent6>
      <a:srgbClr val="2D2DB9"/>
    </a:accent6>
    <a:hlink>
      <a:srgbClr val="0C0C0C"/>
    </a:hlink>
    <a:folHlink>
      <a:srgbClr val="B2B2B2"/>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PPP_SABST_TXT_TearDrop_Green</Template>
  <TotalTime>3113</TotalTime>
  <Words>974</Words>
  <Application>Microsoft Office PowerPoint</Application>
  <PresentationFormat>On-screen Show (4:3)</PresentationFormat>
  <Paragraphs>323</Paragraphs>
  <Slides>23</Slides>
  <Notes>13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PPP_SABST_TXT_TearDrop_Green</vt:lpstr>
      <vt:lpstr>MRP Report to 3GPP</vt:lpstr>
      <vt:lpstr>Slide 2</vt:lpstr>
      <vt:lpstr>Slide 3</vt:lpstr>
      <vt:lpstr>Slide 4</vt:lpstr>
      <vt:lpstr>Mobile Market Shares–March 2010 Estimates </vt:lpstr>
      <vt:lpstr>Mobile Growth in the Western Hemisphere</vt:lpstr>
      <vt:lpstr>Slide 7</vt:lpstr>
      <vt:lpstr>Slide 8</vt:lpstr>
      <vt:lpstr>Slide 9</vt:lpstr>
      <vt:lpstr>Slide 10</vt:lpstr>
      <vt:lpstr>Forecast of UMTS-HSPA Technology Growth</vt:lpstr>
      <vt:lpstr>Slide 12</vt:lpstr>
      <vt:lpstr>Mobile Networks Positioned to Meet Future Demand</vt:lpstr>
      <vt:lpstr>Slide 14</vt:lpstr>
      <vt:lpstr>Slide 15</vt:lpstr>
      <vt:lpstr>Slide 16</vt:lpstr>
      <vt:lpstr>3G Americas White Papers</vt:lpstr>
      <vt:lpstr>3G Americas Activities</vt:lpstr>
      <vt:lpstr>3G Americas Website</vt:lpstr>
      <vt:lpstr>Slide 20</vt:lpstr>
      <vt:lpstr>Liaison with Global Organizations</vt:lpstr>
      <vt:lpstr>Liaison with Latin American Organizations</vt:lpstr>
      <vt:lpstr>Slide 23</vt:lpstr>
    </vt:vector>
  </TitlesOfParts>
  <Company>3G America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Page</dc:title>
  <dc:creator>christy</dc:creator>
  <cp:lastModifiedBy>scrase</cp:lastModifiedBy>
  <cp:revision>307</cp:revision>
  <dcterms:created xsi:type="dcterms:W3CDTF">2005-09-27T20:57:01Z</dcterms:created>
  <dcterms:modified xsi:type="dcterms:W3CDTF">2010-04-04T14:40:35Z</dcterms:modified>
</cp:coreProperties>
</file>