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5146" r:id="rId4"/>
  </p:sldMasterIdLst>
  <p:notesMasterIdLst>
    <p:notesMasterId r:id="rId26"/>
  </p:notesMasterIdLst>
  <p:handoutMasterIdLst>
    <p:handoutMasterId r:id="rId27"/>
  </p:handoutMasterIdLst>
  <p:sldIdLst>
    <p:sldId id="341" r:id="rId5"/>
    <p:sldId id="373" r:id="rId6"/>
    <p:sldId id="404" r:id="rId7"/>
    <p:sldId id="418" r:id="rId8"/>
    <p:sldId id="380" r:id="rId9"/>
    <p:sldId id="419" r:id="rId10"/>
    <p:sldId id="423" r:id="rId11"/>
    <p:sldId id="427" r:id="rId12"/>
    <p:sldId id="420" r:id="rId13"/>
    <p:sldId id="421" r:id="rId14"/>
    <p:sldId id="422" r:id="rId15"/>
    <p:sldId id="431" r:id="rId16"/>
    <p:sldId id="430" r:id="rId17"/>
    <p:sldId id="381" r:id="rId18"/>
    <p:sldId id="424" r:id="rId19"/>
    <p:sldId id="428" r:id="rId20"/>
    <p:sldId id="400" r:id="rId21"/>
    <p:sldId id="425" r:id="rId22"/>
    <p:sldId id="429" r:id="rId23"/>
    <p:sldId id="426" r:id="rId24"/>
    <p:sldId id="432" r:id="rId2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BE9FF"/>
    <a:srgbClr val="6DD9FF"/>
    <a:srgbClr val="3FCDFF"/>
    <a:srgbClr val="FFE9A3"/>
    <a:srgbClr val="FFDD71"/>
    <a:srgbClr val="FFD03B"/>
    <a:srgbClr val="D6EDBD"/>
    <a:srgbClr val="C7E6A4"/>
    <a:srgbClr val="B4DE86"/>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100" autoAdjust="0"/>
    <p:restoredTop sz="94679" autoAdjust="0"/>
  </p:normalViewPr>
  <p:slideViewPr>
    <p:cSldViewPr snapToGrid="0">
      <p:cViewPr varScale="1">
        <p:scale>
          <a:sx n="103" d="100"/>
          <a:sy n="103" d="100"/>
        </p:scale>
        <p:origin x="420"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6ADD0BC0-8544-4E4D-9245-C7C860FB46E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28782"/>
            <a:ext cx="4865996" cy="486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524000" y="1998581"/>
            <a:ext cx="9144000" cy="1655762"/>
          </a:xfrm>
        </p:spPr>
        <p:txBody>
          <a:bodyPr anchor="ctr"/>
          <a:lstStyle>
            <a:lvl1pPr algn="ctr">
              <a:defRPr sz="4400"/>
            </a:lvl1pPr>
          </a:lstStyle>
          <a:p>
            <a:r>
              <a:rPr lang="en-US" dirty="0"/>
              <a:t>Click to edit Master title style</a:t>
            </a:r>
          </a:p>
        </p:txBody>
      </p:sp>
      <p:sp>
        <p:nvSpPr>
          <p:cNvPr id="3" name="Subtitle 2"/>
          <p:cNvSpPr>
            <a:spLocks noGrp="1"/>
          </p:cNvSpPr>
          <p:nvPr>
            <p:ph type="subTitle" idx="1"/>
          </p:nvPr>
        </p:nvSpPr>
        <p:spPr>
          <a:xfrm>
            <a:off x="1524000" y="4600877"/>
            <a:ext cx="9144000" cy="878305"/>
          </a:xfrm>
        </p:spPr>
        <p:txBody>
          <a:bodyPr anchor="ctr"/>
          <a:lstStyle>
            <a:lvl1pPr marL="0" indent="0" algn="ctr">
              <a:buFont typeface="Arial" panose="020B0604020202020204" pitchFamily="34" charset="0"/>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6" name="Picture 1">
            <a:extLst>
              <a:ext uri="{FF2B5EF4-FFF2-40B4-BE49-F238E27FC236}">
                <a16:creationId xmlns:a16="http://schemas.microsoft.com/office/drawing/2014/main" id="{3B427162-935A-48C2-944F-83A2D84C2490}"/>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12698" y="282408"/>
            <a:ext cx="1688937" cy="1052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a:extLst>
              <a:ext uri="{FF2B5EF4-FFF2-40B4-BE49-F238E27FC236}">
                <a16:creationId xmlns:a16="http://schemas.microsoft.com/office/drawing/2014/main" id="{AC727E0A-2B89-4BA1-B4A0-55141AA0B35C}"/>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613862" y="232829"/>
            <a:ext cx="1369896" cy="1065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35920" y="139989"/>
            <a:ext cx="11532992" cy="530024"/>
          </a:xfrm>
        </p:spPr>
        <p:txBody>
          <a:bodyPr/>
          <a:lstStyle>
            <a:lvl1pPr>
              <a:defRPr sz="3200"/>
            </a:lvl1pPr>
          </a:lstStyle>
          <a:p>
            <a:r>
              <a:rPr lang="en-US" dirty="0"/>
              <a:t>Click to edit Master title style</a:t>
            </a:r>
          </a:p>
        </p:txBody>
      </p:sp>
      <p:sp>
        <p:nvSpPr>
          <p:cNvPr id="3" name="Content Placeholder 2"/>
          <p:cNvSpPr>
            <a:spLocks noGrp="1"/>
          </p:cNvSpPr>
          <p:nvPr>
            <p:ph idx="1"/>
          </p:nvPr>
        </p:nvSpPr>
        <p:spPr>
          <a:xfrm>
            <a:off x="335919" y="1091952"/>
            <a:ext cx="11532994" cy="5376341"/>
          </a:xfrm>
        </p:spPr>
        <p:txBody>
          <a:bodyPr/>
          <a:lstStyle>
            <a:lvl1pPr marL="447675" indent="-447675">
              <a:lnSpc>
                <a:spcPct val="120000"/>
              </a:lnSpc>
              <a:spcBef>
                <a:spcPts val="0"/>
              </a:spcBef>
              <a:defRPr sz="2400"/>
            </a:lvl1pPr>
            <a:lvl2pPr marL="809625" indent="-269875">
              <a:lnSpc>
                <a:spcPct val="120000"/>
              </a:lnSpc>
              <a:spcBef>
                <a:spcPts val="0"/>
              </a:spcBef>
              <a:defRPr sz="2000"/>
            </a:lvl2pPr>
            <a:lvl3pPr marL="1162050" indent="-266700">
              <a:lnSpc>
                <a:spcPct val="120000"/>
              </a:lnSpc>
              <a:spcBef>
                <a:spcPts val="0"/>
              </a:spcBef>
              <a:defRPr/>
            </a:lvl3pPr>
            <a:lvl4pPr marL="1438275" indent="-180975">
              <a:lnSpc>
                <a:spcPct val="120000"/>
              </a:lnSpc>
              <a:spcBef>
                <a:spcPts val="0"/>
              </a:spcBef>
              <a:defRPr/>
            </a:lvl4pPr>
            <a:lvl5pPr marL="1704975" indent="-180975">
              <a:lnSpc>
                <a:spcPct val="120000"/>
              </a:lnSpc>
              <a:spcBef>
                <a:spcPts val="0"/>
              </a:spcBef>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nip Single Corner Rectangle 6">
            <a:extLst>
              <a:ext uri="{FF2B5EF4-FFF2-40B4-BE49-F238E27FC236}">
                <a16:creationId xmlns:a16="http://schemas.microsoft.com/office/drawing/2014/main" id="{9271C7C9-C593-40D0-B03C-B134FAFA2B33}"/>
              </a:ext>
            </a:extLst>
          </p:cNvPr>
          <p:cNvSpPr/>
          <p:nvPr userDrawn="1"/>
        </p:nvSpPr>
        <p:spPr>
          <a:xfrm>
            <a:off x="-7938" y="771476"/>
            <a:ext cx="12207876" cy="134047"/>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5" name="TextBox 2">
            <a:extLst>
              <a:ext uri="{FF2B5EF4-FFF2-40B4-BE49-F238E27FC236}">
                <a16:creationId xmlns:a16="http://schemas.microsoft.com/office/drawing/2014/main" id="{827C6829-1A18-4833-858D-F9026D485E08}"/>
              </a:ext>
            </a:extLst>
          </p:cNvPr>
          <p:cNvSpPr txBox="1">
            <a:spLocks noChangeArrowheads="1"/>
          </p:cNvSpPr>
          <p:nvPr userDrawn="1"/>
        </p:nvSpPr>
        <p:spPr bwMode="auto">
          <a:xfrm>
            <a:off x="11495088" y="6468294"/>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dirty="0">
              <a:latin typeface="Calibri" panose="020F0502020204030204" pitchFamily="34" charset="0"/>
            </a:endParaRP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ctr"/>
          <a:lstStyle>
            <a:lvl1pPr algn="ctr">
              <a:defRPr sz="4000"/>
            </a:lvl1pPr>
          </a:lstStyle>
          <a:p>
            <a:r>
              <a:rPr lang="en-US" dirty="0"/>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사용자 지정 레이아웃">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58B8D31E-581B-4C4B-A3C2-837FBC894842}"/>
              </a:ext>
            </a:extLst>
          </p:cNvPr>
          <p:cNvSpPr>
            <a:spLocks noGrp="1"/>
          </p:cNvSpPr>
          <p:nvPr>
            <p:ph type="title"/>
          </p:nvPr>
        </p:nvSpPr>
        <p:spPr/>
        <p:txBody>
          <a:bodyPr/>
          <a:lstStyle/>
          <a:p>
            <a:r>
              <a:rPr lang="ko-KR" altLang="en-US"/>
              <a:t>마스터 제목 스타일 편집</a:t>
            </a:r>
            <a:endParaRPr lang="en-US"/>
          </a:p>
        </p:txBody>
      </p:sp>
    </p:spTree>
    <p:extLst>
      <p:ext uri="{BB962C8B-B14F-4D97-AF65-F5344CB8AC3E}">
        <p14:creationId xmlns:p14="http://schemas.microsoft.com/office/powerpoint/2010/main" val="3876517073"/>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413885" y="365126"/>
            <a:ext cx="11377061" cy="530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413885" y="1511166"/>
            <a:ext cx="11377061" cy="4876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28600" marR="0" lvl="0" indent="-228600" algn="l" defTabSz="914400" rtl="0" eaLnBrk="0" fontAlgn="base" latinLnBrk="0" hangingPunct="0">
              <a:lnSpc>
                <a:spcPct val="90000"/>
              </a:lnSpc>
              <a:spcBef>
                <a:spcPts val="1000"/>
              </a:spcBef>
              <a:spcAft>
                <a:spcPct val="0"/>
              </a:spcAft>
              <a:buClrTx/>
              <a:buSzTx/>
              <a:buFontTx/>
              <a:buBlip>
                <a:blip r:embed="rId6"/>
              </a:buBlip>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Click to edit Master text styles</a:t>
            </a:r>
          </a:p>
          <a:p>
            <a:pPr marL="685800" marR="0" lvl="1" indent="-228600" algn="l" defTabSz="914400" rtl="0" eaLnBrk="0" fontAlgn="base" latinLnBrk="0" hangingPunct="0">
              <a:lnSpc>
                <a:spcPct val="90000"/>
              </a:lnSpc>
              <a:spcBef>
                <a:spcPts val="500"/>
              </a:spcBef>
              <a:spcAft>
                <a:spcPct val="0"/>
              </a:spcAft>
              <a:buClr>
                <a:srgbClr val="C00000"/>
              </a:buClr>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Second level</a:t>
            </a:r>
          </a:p>
          <a:p>
            <a:pPr marL="1143000" marR="0" lvl="2" indent="-228600" algn="l" defTabSz="914400" rtl="0" eaLnBrk="0" fontAlgn="base" latinLnBrk="0" hangingPunct="0">
              <a:lnSpc>
                <a:spcPct val="90000"/>
              </a:lnSpc>
              <a:spcBef>
                <a:spcPts val="500"/>
              </a:spcBef>
              <a:spcAft>
                <a:spcPct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Third level</a:t>
            </a:r>
          </a:p>
          <a:p>
            <a:pPr marL="1600200" marR="0" lvl="3" indent="-228600" algn="l" defTabSz="914400" rtl="0" eaLnBrk="0" fontAlgn="base" latinLnBrk="0" hangingPunct="0">
              <a:lnSpc>
                <a:spcPct val="90000"/>
              </a:lnSpc>
              <a:spcBef>
                <a:spcPts val="500"/>
              </a:spcBef>
              <a:spcAft>
                <a:spcPct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Fourth level</a:t>
            </a:r>
          </a:p>
          <a:p>
            <a:pPr marL="2057400" marR="0" lvl="4" indent="-228600" algn="l" defTabSz="914400" rtl="0" eaLnBrk="0" fontAlgn="base" latinLnBrk="0" hangingPunct="0">
              <a:lnSpc>
                <a:spcPct val="90000"/>
              </a:lnSpc>
              <a:spcBef>
                <a:spcPts val="500"/>
              </a:spcBef>
              <a:spcAft>
                <a:spcPct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Fifth level</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hf hdr="0" ftr="0"/>
  <p:txStyles>
    <p:titleStyle>
      <a:lvl1pPr algn="l" rtl="0" eaLnBrk="0" fontAlgn="base" hangingPunct="0">
        <a:lnSpc>
          <a:spcPct val="90000"/>
        </a:lnSpc>
        <a:spcBef>
          <a:spcPct val="0"/>
        </a:spcBef>
        <a:spcAft>
          <a:spcPct val="0"/>
        </a:spcAft>
        <a:defRPr sz="3600" b="1" kern="1200">
          <a:solidFill>
            <a:schemeClr val="tx1"/>
          </a:solidFill>
          <a:latin typeface="Arial" panose="020B0604020202020204" pitchFamily="34" charset="0"/>
          <a:ea typeface="+mj-ea"/>
          <a:cs typeface="Arial" panose="020B0604020202020204" pitchFamily="34" charset="0"/>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4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s://www.3gpp.org/ftp/Information/WI_Sheet/RP-252819.zip" TargetMode="External"/><Relationship Id="rId13" Type="http://schemas.openxmlformats.org/officeDocument/2006/relationships/hyperlink" Target="https://www.3gpp.org/ftp/Information/WI_Sheet/RP-252755.zip" TargetMode="External"/><Relationship Id="rId3" Type="http://schemas.openxmlformats.org/officeDocument/2006/relationships/hyperlink" Target="https://www.3gpp.org/ftp/Information/WI_Sheet/RP-252964.zip" TargetMode="External"/><Relationship Id="rId7" Type="http://schemas.openxmlformats.org/officeDocument/2006/relationships/hyperlink" Target="https://www.3gpp.org/ftp/Information/WI_Sheet/RP-252824.zip" TargetMode="External"/><Relationship Id="rId12" Type="http://schemas.openxmlformats.org/officeDocument/2006/relationships/hyperlink" Target="https://www.3gpp.org/ftp/Information/WI_Sheet/RP-252113.zip" TargetMode="External"/><Relationship Id="rId2" Type="http://schemas.openxmlformats.org/officeDocument/2006/relationships/hyperlink" Target="https://www.3gpp.org/ftp/Information/WI_Sheet/RP-251933.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RP-252936.zip" TargetMode="External"/><Relationship Id="rId11" Type="http://schemas.openxmlformats.org/officeDocument/2006/relationships/hyperlink" Target="https://www.3gpp.org/ftp/Information/WI_Sheet/RP-252899.zip" TargetMode="External"/><Relationship Id="rId5" Type="http://schemas.openxmlformats.org/officeDocument/2006/relationships/hyperlink" Target="https://www.3gpp.org/ftp/Information/WI_Sheet/RP-252445.zip" TargetMode="External"/><Relationship Id="rId15" Type="http://schemas.openxmlformats.org/officeDocument/2006/relationships/hyperlink" Target="https://www.3gpp.org/ftp/Information/WI_Sheet/RP-252560.zip" TargetMode="External"/><Relationship Id="rId10" Type="http://schemas.openxmlformats.org/officeDocument/2006/relationships/hyperlink" Target="https://www.3gpp.org/ftp/Information/WI_Sheet/RP-252473.zip" TargetMode="External"/><Relationship Id="rId4" Type="http://schemas.openxmlformats.org/officeDocument/2006/relationships/hyperlink" Target="https://www.3gpp.org/ftp/Information/WI_Sheet/RP-252894.zip" TargetMode="External"/><Relationship Id="rId9" Type="http://schemas.openxmlformats.org/officeDocument/2006/relationships/hyperlink" Target="https://www.3gpp.org/ftp/Information/WI_Sheet/RP-252890.zip" TargetMode="External"/><Relationship Id="rId14" Type="http://schemas.openxmlformats.org/officeDocument/2006/relationships/hyperlink" Target="https://www.3gpp.org/ftp/Information/WI_Sheet/RP-252867.zip" TargetMode="External"/></Relationships>
</file>

<file path=ppt/slides/_rels/slide11.xml.rels><?xml version="1.0" encoding="UTF-8" standalone="yes"?>
<Relationships xmlns="http://schemas.openxmlformats.org/package/2006/relationships"><Relationship Id="rId8" Type="http://schemas.openxmlformats.org/officeDocument/2006/relationships/hyperlink" Target="http://www.3gpp.org/ftp/tsg_ran/TSG_RAN/TSGR_109/Docs/RP-252956.zip" TargetMode="External"/><Relationship Id="rId3" Type="http://schemas.openxmlformats.org/officeDocument/2006/relationships/hyperlink" Target="http://www.3gpp.org/ftp/tsg_ran/TSG_RAN/TSGR_109/Docs/RP-252952.zip" TargetMode="External"/><Relationship Id="rId7" Type="http://schemas.openxmlformats.org/officeDocument/2006/relationships/hyperlink" Target="http://www.3gpp.org/ftp/tsg_ran/TSG_RAN/TSGR_109/Docs/RP-252957.zip" TargetMode="External"/><Relationship Id="rId2" Type="http://schemas.openxmlformats.org/officeDocument/2006/relationships/hyperlink" Target="https://www.3gpp.org/ftp/Information/WI_Sheet/RP-252929.zip" TargetMode="External"/><Relationship Id="rId1" Type="http://schemas.openxmlformats.org/officeDocument/2006/relationships/slideLayout" Target="../slideLayouts/slideLayout2.xml"/><Relationship Id="rId6" Type="http://schemas.openxmlformats.org/officeDocument/2006/relationships/hyperlink" Target="http://www.3gpp.org/ftp/tsg_ran/TSG_RAN/TSGR_109/Docs/RP-252955.zip" TargetMode="External"/><Relationship Id="rId11" Type="http://schemas.openxmlformats.org/officeDocument/2006/relationships/hyperlink" Target="http://www.3gpp.org/ftp/tsg_ran/TSG_RAN/TSGR_109/Docs/RP-252954.zip" TargetMode="External"/><Relationship Id="rId5" Type="http://schemas.openxmlformats.org/officeDocument/2006/relationships/hyperlink" Target="http://www.3gpp.org/ftp/tsg_ran/TSG_RAN/TSGR_109/Docs/RP-252903.zip" TargetMode="External"/><Relationship Id="rId10" Type="http://schemas.openxmlformats.org/officeDocument/2006/relationships/hyperlink" Target="http://www.3gpp.org/ftp/tsg_ran/TSG_RAN/TSGR_109/Docs/RP-252953.zip" TargetMode="External"/><Relationship Id="rId4" Type="http://schemas.openxmlformats.org/officeDocument/2006/relationships/hyperlink" Target="http://www.3gpp.org/ftp/tsg_ran/TSG_RAN/TSGR_109/Docs/RP-252905.zip" TargetMode="External"/><Relationship Id="rId9" Type="http://schemas.openxmlformats.org/officeDocument/2006/relationships/hyperlink" Target="http://www.3gpp.org/ftp/tsg_ran/TSG_RAN/TSGR_109/Docs/RP-252962.zip"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www.3gpp.org/ftp/tsg_ran/TSG_RAN/TSGR_108/Docs/RP-251810.zip"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hyperlink" Target="http://www.3gpp.org/ftp/tsg_ran/TSG_RAN/TSGR_101/Docs/RP-232745.zip" TargetMode="External"/><Relationship Id="rId2" Type="http://schemas.openxmlformats.org/officeDocument/2006/relationships/hyperlink" Target="http://www.3gpp.org/ftp/tsg_ran/TSG_RAN/TSGR_101/Docs/RP-231540.zip" TargetMode="External"/><Relationship Id="rId1" Type="http://schemas.openxmlformats.org/officeDocument/2006/relationships/slideLayout" Target="../slideLayouts/slideLayout2.xml"/><Relationship Id="rId5" Type="http://schemas.openxmlformats.org/officeDocument/2006/relationships/hyperlink" Target="http://www.3gpp.org/ftp/tsg_ran/TSG_RAN/TSGR_108/Docs/RP-241825.zip" TargetMode="External"/><Relationship Id="rId4" Type="http://schemas.openxmlformats.org/officeDocument/2006/relationships/hyperlink" Target="http://www.3gpp.org/ftp/tsg_ran/TSG_RAN/TSGR_108/Docs/RP-250839.zip"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www.3gpp.org/ftp/tsg_ran/TSG_RAN/TSGR_101/Docs/RP-232745.zip" TargetMode="External"/><Relationship Id="rId2" Type="http://schemas.openxmlformats.org/officeDocument/2006/relationships/hyperlink" Target="http://www.3gpp.org/ftp/tsg_ran/TSG_RAN/TSGR_101/Docs/RP-231540.zip" TargetMode="External"/><Relationship Id="rId1" Type="http://schemas.openxmlformats.org/officeDocument/2006/relationships/slideLayout" Target="../slideLayouts/slideLayout2.xml"/><Relationship Id="rId6" Type="http://schemas.openxmlformats.org/officeDocument/2006/relationships/hyperlink" Target="http://www.3gpp.org/ftp/tsg_ran/TSG_RAN/TSGR_109/Docs/RP-242946.zip" TargetMode="External"/><Relationship Id="rId5" Type="http://schemas.openxmlformats.org/officeDocument/2006/relationships/hyperlink" Target="http://www.3gpp.org/ftp/tsg_ran/TSG_RAN/TSGR_109/Docs/RP-242877.zip" TargetMode="External"/><Relationship Id="rId4" Type="http://schemas.openxmlformats.org/officeDocument/2006/relationships/hyperlink" Target="http://www.3gpp.org/ftp/tsg_ran/TSG_RAN/TSGR_109/Docs/RP-251905.zip"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hyperlink" Target="http://www.3gpp.org/ftp/tsg_ran/TSG_RAN/TSGR_109/Docs/RP-252967.zip" TargetMode="External"/><Relationship Id="rId2" Type="http://schemas.openxmlformats.org/officeDocument/2006/relationships/hyperlink" Target="http://www.3gpp.org/ftp/tsg_ran/TSG_RAN/TSGR_109/Docs/RP-252881.zip"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hyperlink" Target="http://www.3gpp.org/ftp/tsg_ran/TSG_RAN/TSGR_109/Docs/RP-241903.zip" TargetMode="External"/><Relationship Id="rId2" Type="http://schemas.openxmlformats.org/officeDocument/2006/relationships/hyperlink" Target="http://www.3gpp.org/ftp/tsg_ran/TSG_RAN/TSGR_108/Docs/RP-240836.zip"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hyperlink" Target="http://www.3gpp.org/ftp/tsg_ran/TSG_RAN/TSGR_109/Docs/RP-241895.zip" TargetMode="External"/><Relationship Id="rId2" Type="http://schemas.openxmlformats.org/officeDocument/2006/relationships/hyperlink" Target="http://www.3gpp.org/ftp/tsg_ran/TSG_RAN/TSGR_108/Docs/RP-240827.zip" TargetMode="External"/><Relationship Id="rId1" Type="http://schemas.openxmlformats.org/officeDocument/2006/relationships/slideLayout" Target="../slideLayouts/slideLayout2.xml"/><Relationship Id="rId5" Type="http://schemas.openxmlformats.org/officeDocument/2006/relationships/hyperlink" Target="http://www.3gpp.org/ftp/tsg_ran/TSG_RAN/TSGR_109/Docs/RP-241899.zip" TargetMode="External"/><Relationship Id="rId4" Type="http://schemas.openxmlformats.org/officeDocument/2006/relationships/hyperlink" Target="http://www.3gpp.org/ftp/tsg_ran/TSG_RAN/TSGR_109/Docs/RP-241897.zip" TargetMode="External"/></Relationships>
</file>

<file path=ppt/slides/_rels/slide7.xml.rels><?xml version="1.0" encoding="UTF-8" standalone="yes"?>
<Relationships xmlns="http://schemas.openxmlformats.org/package/2006/relationships"><Relationship Id="rId2" Type="http://schemas.openxmlformats.org/officeDocument/2006/relationships/hyperlink" Target="https://www.3gpp.org/ftp/Information/WI_Sheet/RP-252912.zip"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ctrTitle"/>
          </p:nvPr>
        </p:nvSpPr>
        <p:spPr>
          <a:xfrm>
            <a:off x="1524000" y="2203853"/>
            <a:ext cx="9144000" cy="1655762"/>
          </a:xfrm>
        </p:spPr>
        <p:txBody>
          <a:bodyPr/>
          <a:lstStyle/>
          <a:p>
            <a:pPr eaLnBrk="1" hangingPunct="1"/>
            <a:r>
              <a:rPr lang="en-US" sz="3600" dirty="0"/>
              <a:t>Report from TSG RAN</a:t>
            </a:r>
            <a:endParaRPr lang="en-GB" altLang="en-US" sz="36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subTitle" idx="1"/>
          </p:nvPr>
        </p:nvSpPr>
        <p:spPr/>
        <p:txBody>
          <a:bodyPr/>
          <a:lstStyle/>
          <a:p>
            <a:pPr marL="0" indent="0" eaLnBrk="1" hangingPunct="1">
              <a:buFontTx/>
              <a:buNone/>
            </a:pPr>
            <a:r>
              <a:rPr lang="en-US" altLang="en-US" b="1" dirty="0">
                <a:latin typeface="Arial" panose="020B0604020202020204" pitchFamily="34" charset="0"/>
                <a:cs typeface="Arial" panose="020B0604020202020204" pitchFamily="34" charset="0"/>
              </a:rPr>
              <a:t>Source: TSG RAN Chair</a:t>
            </a:r>
          </a:p>
        </p:txBody>
      </p:sp>
      <p:sp>
        <p:nvSpPr>
          <p:cNvPr id="5" name="TextBox 4">
            <a:extLst>
              <a:ext uri="{FF2B5EF4-FFF2-40B4-BE49-F238E27FC236}">
                <a16:creationId xmlns:a16="http://schemas.microsoft.com/office/drawing/2014/main" id="{2F6F692B-22EC-4B6B-A8EE-CE96B89DE7B2}"/>
              </a:ext>
            </a:extLst>
          </p:cNvPr>
          <p:cNvSpPr txBox="1"/>
          <p:nvPr/>
        </p:nvSpPr>
        <p:spPr>
          <a:xfrm>
            <a:off x="9697221" y="5668720"/>
            <a:ext cx="1941557" cy="646331"/>
          </a:xfrm>
          <a:prstGeom prst="rect">
            <a:avLst/>
          </a:prstGeom>
          <a:noFill/>
        </p:spPr>
        <p:txBody>
          <a:bodyPr wrap="none" rtlCol="0">
            <a:spAutoFit/>
          </a:bodyPr>
          <a:lstStyle/>
          <a:p>
            <a:r>
              <a:rPr lang="en-US" dirty="0"/>
              <a:t>Agenda Item: 4.2</a:t>
            </a:r>
          </a:p>
          <a:p>
            <a:r>
              <a:rPr lang="en-US" b="0" i="0">
                <a:solidFill>
                  <a:srgbClr val="000000"/>
                </a:solidFill>
                <a:effectLst/>
                <a:latin typeface="arial" panose="020B0604020202020204" pitchFamily="34" charset="0"/>
              </a:rPr>
              <a:t>PCG55_05</a:t>
            </a:r>
            <a:endParaRPr 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8633E5E-4264-4DEA-B58A-CF3A57CFB12A}"/>
              </a:ext>
            </a:extLst>
          </p:cNvPr>
          <p:cNvSpPr>
            <a:spLocks noGrp="1"/>
          </p:cNvSpPr>
          <p:nvPr>
            <p:ph type="title"/>
          </p:nvPr>
        </p:nvSpPr>
        <p:spPr/>
        <p:txBody>
          <a:bodyPr/>
          <a:lstStyle/>
          <a:p>
            <a:r>
              <a:rPr lang="en-US" dirty="0"/>
              <a:t>Rel-20 NR/LTE RAN1/2/3/4 Work/Study Items – List (1/2)</a:t>
            </a:r>
          </a:p>
        </p:txBody>
      </p:sp>
      <p:graphicFrame>
        <p:nvGraphicFramePr>
          <p:cNvPr id="5" name="표 5">
            <a:extLst>
              <a:ext uri="{FF2B5EF4-FFF2-40B4-BE49-F238E27FC236}">
                <a16:creationId xmlns:a16="http://schemas.microsoft.com/office/drawing/2014/main" id="{7349F5CD-5E1A-4D33-BE65-100437A95D0F}"/>
              </a:ext>
            </a:extLst>
          </p:cNvPr>
          <p:cNvGraphicFramePr>
            <a:graphicFrameLocks noGrp="1"/>
          </p:cNvGraphicFramePr>
          <p:nvPr>
            <p:ph idx="1"/>
            <p:extLst>
              <p:ext uri="{D42A27DB-BD31-4B8C-83A1-F6EECF244321}">
                <p14:modId xmlns:p14="http://schemas.microsoft.com/office/powerpoint/2010/main" val="1412193408"/>
              </p:ext>
            </p:extLst>
          </p:nvPr>
        </p:nvGraphicFramePr>
        <p:xfrm>
          <a:off x="685282" y="1276714"/>
          <a:ext cx="10800000" cy="4901760"/>
        </p:xfrm>
        <a:graphic>
          <a:graphicData uri="http://schemas.openxmlformats.org/drawingml/2006/table">
            <a:tbl>
              <a:tblPr firstRow="1" bandRow="1">
                <a:tableStyleId>{5940675A-B579-460E-94D1-54222C63F5DA}</a:tableStyleId>
              </a:tblPr>
              <a:tblGrid>
                <a:gridCol w="1620000">
                  <a:extLst>
                    <a:ext uri="{9D8B030D-6E8A-4147-A177-3AD203B41FA5}">
                      <a16:colId xmlns:a16="http://schemas.microsoft.com/office/drawing/2014/main" val="2579710590"/>
                    </a:ext>
                  </a:extLst>
                </a:gridCol>
                <a:gridCol w="7560000">
                  <a:extLst>
                    <a:ext uri="{9D8B030D-6E8A-4147-A177-3AD203B41FA5}">
                      <a16:colId xmlns:a16="http://schemas.microsoft.com/office/drawing/2014/main" val="1603268987"/>
                    </a:ext>
                  </a:extLst>
                </a:gridCol>
                <a:gridCol w="1620000">
                  <a:extLst>
                    <a:ext uri="{9D8B030D-6E8A-4147-A177-3AD203B41FA5}">
                      <a16:colId xmlns:a16="http://schemas.microsoft.com/office/drawing/2014/main" val="2208200884"/>
                    </a:ext>
                  </a:extLst>
                </a:gridCol>
              </a:tblGrid>
              <a:tr h="324000">
                <a:tc>
                  <a:txBody>
                    <a:bodyPr/>
                    <a:lstStyle/>
                    <a:p>
                      <a:endParaRPr lang="en-US" sz="1800" b="1" dirty="0"/>
                    </a:p>
                  </a:txBody>
                  <a:tcPr anchor="ctr"/>
                </a:tc>
                <a:tc>
                  <a:txBody>
                    <a:bodyPr/>
                    <a:lstStyle/>
                    <a:p>
                      <a:pPr marL="144000" algn="l" defTabSz="914400" rtl="0" eaLnBrk="1" fontAlgn="b" latinLnBrk="0" hangingPunct="1"/>
                      <a:r>
                        <a:rPr lang="en-US" sz="1800" b="1" kern="1200" dirty="0">
                          <a:solidFill>
                            <a:schemeClr val="tx1"/>
                          </a:solidFill>
                          <a:latin typeface="+mn-lt"/>
                          <a:ea typeface="+mn-ea"/>
                          <a:cs typeface="+mn-cs"/>
                        </a:rPr>
                        <a:t>Topic</a:t>
                      </a:r>
                    </a:p>
                  </a:txBody>
                  <a:tcPr marL="9525" marR="9525" marT="9525" marB="0"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800" b="1" dirty="0" err="1"/>
                        <a:t>Tdoc</a:t>
                      </a:r>
                      <a:r>
                        <a:rPr lang="en-US" sz="1800" b="1" dirty="0"/>
                        <a:t> number</a:t>
                      </a:r>
                    </a:p>
                  </a:txBody>
                  <a:tcPr marL="9525" marR="9525" marT="9525" marB="0" anchor="ctr"/>
                </a:tc>
                <a:extLst>
                  <a:ext uri="{0D108BD9-81ED-4DB2-BD59-A6C34878D82A}">
                    <a16:rowId xmlns:a16="http://schemas.microsoft.com/office/drawing/2014/main" val="2875596703"/>
                  </a:ext>
                </a:extLst>
              </a:tr>
              <a:tr h="324000">
                <a:tc rowSpan="7">
                  <a:txBody>
                    <a:bodyPr/>
                    <a:lstStyle/>
                    <a:p>
                      <a:pPr algn="ctr"/>
                      <a:r>
                        <a:rPr lang="en-US" sz="1600" b="1" dirty="0"/>
                        <a:t>RAN1-led</a:t>
                      </a:r>
                    </a:p>
                  </a:txBody>
                  <a:tcPr anchor="ctr"/>
                </a:tc>
                <a:tc>
                  <a:txBody>
                    <a:bodyPr/>
                    <a:lstStyle/>
                    <a:p>
                      <a:pPr marL="144000" algn="l" defTabSz="914400" rtl="0" eaLnBrk="1" fontAlgn="b" latinLnBrk="0" hangingPunct="1"/>
                      <a:r>
                        <a:rPr lang="en-US" sz="1600" kern="1200" dirty="0">
                          <a:solidFill>
                            <a:schemeClr val="tx1"/>
                          </a:solidFill>
                          <a:latin typeface="+mn-lt"/>
                          <a:ea typeface="+mn-ea"/>
                          <a:cs typeface="+mn-cs"/>
                        </a:rPr>
                        <a:t>Study on GNSS resilient NR-NTN operation</a:t>
                      </a:r>
                    </a:p>
                  </a:txBody>
                  <a:tcPr marL="9525" marR="9525" marT="9525" marB="0" anchor="ctr"/>
                </a:tc>
                <a:tc>
                  <a:txBody>
                    <a:bodyPr/>
                    <a:lstStyle/>
                    <a:p>
                      <a:pPr marL="0" algn="ctr" defTabSz="914400" rtl="0" eaLnBrk="1" fontAlgn="b" latinLnBrk="0" hangingPunct="1"/>
                      <a:r>
                        <a:rPr lang="en-US" sz="1600" b="0" i="0" u="sng" strike="noStrike" kern="1200" dirty="0">
                          <a:solidFill>
                            <a:srgbClr val="0000FF"/>
                          </a:solidFill>
                          <a:effectLst/>
                          <a:latin typeface="Calibri" panose="020F0502020204030204" pitchFamily="34" charset="0"/>
                          <a:ea typeface="+mn-ea"/>
                          <a:cs typeface="+mn-cs"/>
                          <a:hlinkClick r:id="rId2">
                            <a:extLst>
                              <a:ext uri="{A12FA001-AC4F-418D-AE19-62706E023703}">
                                <ahyp:hlinkClr xmlns:ahyp="http://schemas.microsoft.com/office/drawing/2018/hyperlinkcolor" val="tx"/>
                              </a:ext>
                            </a:extLst>
                          </a:hlinkClick>
                        </a:rPr>
                        <a:t>RP-251933</a:t>
                      </a:r>
                      <a:endParaRPr lang="en-US" sz="1600" b="0" i="0" u="sng" strike="noStrike" kern="1200" dirty="0">
                        <a:solidFill>
                          <a:srgbClr val="0000FF"/>
                        </a:solidFill>
                        <a:effectLst/>
                        <a:latin typeface="Calibri" panose="020F0502020204030204" pitchFamily="34" charset="0"/>
                        <a:ea typeface="+mn-ea"/>
                        <a:cs typeface="+mn-cs"/>
                      </a:endParaRPr>
                    </a:p>
                  </a:txBody>
                  <a:tcPr marL="9525" marR="9525" marT="9525" marB="0" anchor="ctr"/>
                </a:tc>
                <a:extLst>
                  <a:ext uri="{0D108BD9-81ED-4DB2-BD59-A6C34878D82A}">
                    <a16:rowId xmlns:a16="http://schemas.microsoft.com/office/drawing/2014/main" val="765963350"/>
                  </a:ext>
                </a:extLst>
              </a:tr>
              <a:tr h="324000">
                <a:tc vMerge="1">
                  <a:txBody>
                    <a:bodyPr/>
                    <a:lstStyle/>
                    <a:p>
                      <a:endParaRPr lang="en-US" sz="1600" dirty="0"/>
                    </a:p>
                  </a:txBody>
                  <a:tcPr anchor="ctr"/>
                </a:tc>
                <a:tc>
                  <a:txBody>
                    <a:bodyPr/>
                    <a:lstStyle/>
                    <a:p>
                      <a:pPr marL="144000" algn="l" defTabSz="914400" rtl="0" eaLnBrk="1" fontAlgn="b" latinLnBrk="0" hangingPunct="1"/>
                      <a:r>
                        <a:rPr lang="en-US" sz="1600" kern="1200" dirty="0">
                          <a:solidFill>
                            <a:schemeClr val="tx1"/>
                          </a:solidFill>
                          <a:latin typeface="+mn-lt"/>
                          <a:ea typeface="+mn-ea"/>
                          <a:cs typeface="+mn-cs"/>
                        </a:rPr>
                        <a:t>Study on enhancements for solutions for Ambient IoT in NR outdoor for active devices</a:t>
                      </a:r>
                    </a:p>
                  </a:txBody>
                  <a:tcPr marL="9525" marR="9525" marT="9525" marB="0" anchor="ctr"/>
                </a:tc>
                <a:tc>
                  <a:txBody>
                    <a:bodyPr/>
                    <a:lstStyle/>
                    <a:p>
                      <a:pPr marL="0" algn="ctr" defTabSz="914400" rtl="0" eaLnBrk="1" fontAlgn="b" latinLnBrk="0" hangingPunct="1"/>
                      <a:r>
                        <a:rPr lang="en-US" sz="1600" b="0" i="0" u="sng" strike="noStrike" kern="1200" dirty="0">
                          <a:solidFill>
                            <a:srgbClr val="0000FF"/>
                          </a:solidFill>
                          <a:effectLst/>
                          <a:latin typeface="Calibri" panose="020F0502020204030204" pitchFamily="34" charset="0"/>
                          <a:ea typeface="+mn-ea"/>
                          <a:cs typeface="+mn-cs"/>
                          <a:hlinkClick r:id="rId3">
                            <a:extLst>
                              <a:ext uri="{A12FA001-AC4F-418D-AE19-62706E023703}">
                                <ahyp:hlinkClr xmlns:ahyp="http://schemas.microsoft.com/office/drawing/2018/hyperlinkcolor" val="tx"/>
                              </a:ext>
                            </a:extLst>
                          </a:hlinkClick>
                        </a:rPr>
                        <a:t>RP-252964</a:t>
                      </a:r>
                      <a:endParaRPr lang="en-US" sz="1600" b="0" i="0" u="sng" strike="noStrike" kern="1200" dirty="0">
                        <a:solidFill>
                          <a:srgbClr val="0000FF"/>
                        </a:solidFill>
                        <a:effectLst/>
                        <a:latin typeface="Calibri" panose="020F0502020204030204" pitchFamily="34" charset="0"/>
                        <a:ea typeface="+mn-ea"/>
                        <a:cs typeface="+mn-cs"/>
                      </a:endParaRPr>
                    </a:p>
                  </a:txBody>
                  <a:tcPr marL="9525" marR="9525" marT="9525" marB="0" anchor="ctr"/>
                </a:tc>
                <a:extLst>
                  <a:ext uri="{0D108BD9-81ED-4DB2-BD59-A6C34878D82A}">
                    <a16:rowId xmlns:a16="http://schemas.microsoft.com/office/drawing/2014/main" val="978893485"/>
                  </a:ext>
                </a:extLst>
              </a:tr>
              <a:tr h="324000">
                <a:tc vMerge="1">
                  <a:txBody>
                    <a:bodyPr/>
                    <a:lstStyle/>
                    <a:p>
                      <a:endParaRPr lang="en-US" sz="1600" dirty="0"/>
                    </a:p>
                  </a:txBody>
                  <a:tcPr anchor="ctr"/>
                </a:tc>
                <a:tc>
                  <a:txBody>
                    <a:bodyPr/>
                    <a:lstStyle/>
                    <a:p>
                      <a:pPr marL="144000" algn="l" defTabSz="914400" rtl="0" eaLnBrk="1" fontAlgn="b" latinLnBrk="0" hangingPunct="1"/>
                      <a:r>
                        <a:rPr lang="en-US" sz="1600" kern="1200" dirty="0">
                          <a:solidFill>
                            <a:schemeClr val="tx1"/>
                          </a:solidFill>
                          <a:latin typeface="+mn-lt"/>
                          <a:ea typeface="+mn-ea"/>
                          <a:cs typeface="+mn-cs"/>
                        </a:rPr>
                        <a:t>Solutions for Ambient IoT in NR Phase 2</a:t>
                      </a:r>
                    </a:p>
                  </a:txBody>
                  <a:tcPr marL="9525" marR="9525" marT="9525" marB="0" anchor="ctr"/>
                </a:tc>
                <a:tc>
                  <a:txBody>
                    <a:bodyPr/>
                    <a:lstStyle/>
                    <a:p>
                      <a:pPr marL="0" algn="ctr" defTabSz="914400" rtl="0" eaLnBrk="1" fontAlgn="b" latinLnBrk="0" hangingPunct="1"/>
                      <a:r>
                        <a:rPr lang="en-US" sz="1600" b="0" i="0" u="sng" strike="noStrike" kern="1200" dirty="0">
                          <a:solidFill>
                            <a:srgbClr val="0000FF"/>
                          </a:solidFill>
                          <a:effectLst/>
                          <a:latin typeface="Calibri" panose="020F0502020204030204" pitchFamily="34" charset="0"/>
                          <a:ea typeface="+mn-ea"/>
                          <a:cs typeface="+mn-cs"/>
                          <a:hlinkClick r:id="rId4">
                            <a:extLst>
                              <a:ext uri="{A12FA001-AC4F-418D-AE19-62706E023703}">
                                <ahyp:hlinkClr xmlns:ahyp="http://schemas.microsoft.com/office/drawing/2018/hyperlinkcolor" val="tx"/>
                              </a:ext>
                            </a:extLst>
                          </a:hlinkClick>
                        </a:rPr>
                        <a:t>RP-252894</a:t>
                      </a:r>
                      <a:endParaRPr lang="en-US" sz="1600" b="0" i="0" u="sng" strike="noStrike" kern="1200" dirty="0">
                        <a:solidFill>
                          <a:srgbClr val="0000FF"/>
                        </a:solidFill>
                        <a:effectLst/>
                        <a:latin typeface="Calibri" panose="020F0502020204030204" pitchFamily="34" charset="0"/>
                        <a:ea typeface="+mn-ea"/>
                        <a:cs typeface="+mn-cs"/>
                      </a:endParaRPr>
                    </a:p>
                  </a:txBody>
                  <a:tcPr marL="9525" marR="9525" marT="9525" marB="0" anchor="ctr"/>
                </a:tc>
                <a:extLst>
                  <a:ext uri="{0D108BD9-81ED-4DB2-BD59-A6C34878D82A}">
                    <a16:rowId xmlns:a16="http://schemas.microsoft.com/office/drawing/2014/main" val="486497528"/>
                  </a:ext>
                </a:extLst>
              </a:tr>
              <a:tr h="324000">
                <a:tc vMerge="1">
                  <a:txBody>
                    <a:bodyPr/>
                    <a:lstStyle/>
                    <a:p>
                      <a:endParaRPr lang="en-US" sz="1600" dirty="0"/>
                    </a:p>
                  </a:txBody>
                  <a:tcPr anchor="ctr"/>
                </a:tc>
                <a:tc>
                  <a:txBody>
                    <a:bodyPr/>
                    <a:lstStyle/>
                    <a:p>
                      <a:pPr marL="144000" algn="l" defTabSz="914400" rtl="0" eaLnBrk="1" fontAlgn="b" latinLnBrk="0" hangingPunct="1"/>
                      <a:r>
                        <a:rPr lang="en-US" sz="1600" kern="1200" dirty="0">
                          <a:solidFill>
                            <a:schemeClr val="tx1"/>
                          </a:solidFill>
                          <a:latin typeface="+mn-lt"/>
                          <a:ea typeface="+mn-ea"/>
                          <a:cs typeface="+mn-cs"/>
                        </a:rPr>
                        <a:t>AIML or NR air interface Phase 2</a:t>
                      </a:r>
                    </a:p>
                  </a:txBody>
                  <a:tcPr marL="9525" marR="9525" marT="9525" marB="0" anchor="ctr"/>
                </a:tc>
                <a:tc>
                  <a:txBody>
                    <a:bodyPr/>
                    <a:lstStyle/>
                    <a:p>
                      <a:pPr marL="0" algn="ctr" defTabSz="914400" rtl="0" eaLnBrk="1" fontAlgn="b" latinLnBrk="0" hangingPunct="1"/>
                      <a:r>
                        <a:rPr lang="en-US" sz="1600" b="0" i="0" u="sng" strike="noStrike" kern="1200" dirty="0">
                          <a:solidFill>
                            <a:srgbClr val="0000FF"/>
                          </a:solidFill>
                          <a:effectLst/>
                          <a:latin typeface="Calibri" panose="020F0502020204030204" pitchFamily="34" charset="0"/>
                          <a:ea typeface="+mn-ea"/>
                          <a:cs typeface="+mn-cs"/>
                          <a:hlinkClick r:id="rId5">
                            <a:extLst>
                              <a:ext uri="{A12FA001-AC4F-418D-AE19-62706E023703}">
                                <ahyp:hlinkClr xmlns:ahyp="http://schemas.microsoft.com/office/drawing/2018/hyperlinkcolor" val="tx"/>
                              </a:ext>
                            </a:extLst>
                          </a:hlinkClick>
                        </a:rPr>
                        <a:t>RP-252445</a:t>
                      </a:r>
                      <a:endParaRPr lang="en-US" sz="1600" b="0" i="0" u="sng" strike="noStrike" kern="1200" dirty="0">
                        <a:solidFill>
                          <a:srgbClr val="0000FF"/>
                        </a:solidFill>
                        <a:effectLst/>
                        <a:latin typeface="Calibri" panose="020F0502020204030204" pitchFamily="34" charset="0"/>
                        <a:ea typeface="+mn-ea"/>
                        <a:cs typeface="+mn-cs"/>
                      </a:endParaRPr>
                    </a:p>
                  </a:txBody>
                  <a:tcPr marL="9525" marR="9525" marT="9525" marB="0" anchor="ctr"/>
                </a:tc>
                <a:extLst>
                  <a:ext uri="{0D108BD9-81ED-4DB2-BD59-A6C34878D82A}">
                    <a16:rowId xmlns:a16="http://schemas.microsoft.com/office/drawing/2014/main" val="1240858414"/>
                  </a:ext>
                </a:extLst>
              </a:tr>
              <a:tr h="324000">
                <a:tc vMerge="1">
                  <a:txBody>
                    <a:bodyPr/>
                    <a:lstStyle/>
                    <a:p>
                      <a:endParaRPr lang="en-US" sz="1600" dirty="0"/>
                    </a:p>
                  </a:txBody>
                  <a:tcPr anchor="ctr"/>
                </a:tc>
                <a:tc>
                  <a:txBody>
                    <a:bodyPr/>
                    <a:lstStyle/>
                    <a:p>
                      <a:pPr marL="144000" algn="l" defTabSz="914400" rtl="0" eaLnBrk="1" fontAlgn="b" latinLnBrk="0" hangingPunct="1"/>
                      <a:r>
                        <a:rPr lang="en-US" sz="1600" kern="1200" dirty="0">
                          <a:solidFill>
                            <a:schemeClr val="tx1"/>
                          </a:solidFill>
                          <a:latin typeface="+mn-lt"/>
                          <a:ea typeface="+mn-ea"/>
                          <a:cs typeface="+mn-cs"/>
                        </a:rPr>
                        <a:t>NR MIMO Phase 6</a:t>
                      </a:r>
                    </a:p>
                  </a:txBody>
                  <a:tcPr marL="9525" marR="9525" marT="9525" marB="0" anchor="ctr"/>
                </a:tc>
                <a:tc>
                  <a:txBody>
                    <a:bodyPr/>
                    <a:lstStyle/>
                    <a:p>
                      <a:pPr marL="0" algn="ctr" defTabSz="914400" rtl="0" eaLnBrk="1" fontAlgn="b" latinLnBrk="0" hangingPunct="1"/>
                      <a:r>
                        <a:rPr lang="en-US" sz="1600" b="0" i="0" u="sng" strike="noStrike" kern="1200" dirty="0">
                          <a:solidFill>
                            <a:srgbClr val="0000FF"/>
                          </a:solidFill>
                          <a:effectLst/>
                          <a:latin typeface="Calibri" panose="020F0502020204030204" pitchFamily="34" charset="0"/>
                          <a:ea typeface="+mn-ea"/>
                          <a:cs typeface="+mn-cs"/>
                          <a:hlinkClick r:id="rId6">
                            <a:extLst>
                              <a:ext uri="{A12FA001-AC4F-418D-AE19-62706E023703}">
                                <ahyp:hlinkClr xmlns:ahyp="http://schemas.microsoft.com/office/drawing/2018/hyperlinkcolor" val="tx"/>
                              </a:ext>
                            </a:extLst>
                          </a:hlinkClick>
                        </a:rPr>
                        <a:t>RP-252936</a:t>
                      </a:r>
                      <a:endParaRPr lang="en-US" sz="1600" b="0" i="0" u="sng" strike="noStrike" kern="1200" dirty="0">
                        <a:solidFill>
                          <a:srgbClr val="0000FF"/>
                        </a:solidFill>
                        <a:effectLst/>
                        <a:latin typeface="Calibri" panose="020F0502020204030204" pitchFamily="34" charset="0"/>
                        <a:ea typeface="+mn-ea"/>
                        <a:cs typeface="+mn-cs"/>
                      </a:endParaRPr>
                    </a:p>
                  </a:txBody>
                  <a:tcPr marL="9525" marR="9525" marT="9525" marB="0" anchor="ctr"/>
                </a:tc>
                <a:extLst>
                  <a:ext uri="{0D108BD9-81ED-4DB2-BD59-A6C34878D82A}">
                    <a16:rowId xmlns:a16="http://schemas.microsoft.com/office/drawing/2014/main" val="1261260563"/>
                  </a:ext>
                </a:extLst>
              </a:tr>
              <a:tr h="324000">
                <a:tc vMerge="1">
                  <a:txBody>
                    <a:bodyPr/>
                    <a:lstStyle/>
                    <a:p>
                      <a:endParaRPr lang="en-US" sz="1600" dirty="0"/>
                    </a:p>
                  </a:txBody>
                  <a:tcPr anchor="ctr"/>
                </a:tc>
                <a:tc>
                  <a:txBody>
                    <a:bodyPr/>
                    <a:lstStyle/>
                    <a:p>
                      <a:pPr marL="144000" algn="l" defTabSz="914400" rtl="0" eaLnBrk="1" fontAlgn="b" latinLnBrk="0" hangingPunct="1"/>
                      <a:r>
                        <a:rPr lang="en-US" sz="1600" kern="1200" dirty="0">
                          <a:solidFill>
                            <a:schemeClr val="tx1"/>
                          </a:solidFill>
                          <a:latin typeface="+mn-lt"/>
                          <a:ea typeface="+mn-ea"/>
                          <a:cs typeface="+mn-cs"/>
                        </a:rPr>
                        <a:t>NR coverage enhancements Phase 3</a:t>
                      </a:r>
                    </a:p>
                  </a:txBody>
                  <a:tcPr marL="9525" marR="9525" marT="9525" marB="0" anchor="ctr"/>
                </a:tc>
                <a:tc>
                  <a:txBody>
                    <a:bodyPr/>
                    <a:lstStyle/>
                    <a:p>
                      <a:pPr marL="0" algn="ctr" defTabSz="914400" rtl="0" eaLnBrk="1" fontAlgn="b" latinLnBrk="0" hangingPunct="1"/>
                      <a:r>
                        <a:rPr lang="en-US" sz="1600" b="0" i="0" u="sng" strike="noStrike" kern="1200" dirty="0">
                          <a:solidFill>
                            <a:srgbClr val="0000FF"/>
                          </a:solidFill>
                          <a:effectLst/>
                          <a:latin typeface="Calibri" panose="020F0502020204030204" pitchFamily="34" charset="0"/>
                          <a:ea typeface="+mn-ea"/>
                          <a:cs typeface="+mn-cs"/>
                          <a:hlinkClick r:id="rId7">
                            <a:extLst>
                              <a:ext uri="{A12FA001-AC4F-418D-AE19-62706E023703}">
                                <ahyp:hlinkClr xmlns:ahyp="http://schemas.microsoft.com/office/drawing/2018/hyperlinkcolor" val="tx"/>
                              </a:ext>
                            </a:extLst>
                          </a:hlinkClick>
                        </a:rPr>
                        <a:t>RP-252824</a:t>
                      </a:r>
                      <a:endParaRPr lang="en-US" sz="1600" b="0" i="0" u="sng" strike="noStrike" kern="1200" dirty="0">
                        <a:solidFill>
                          <a:srgbClr val="0000FF"/>
                        </a:solidFill>
                        <a:effectLst/>
                        <a:latin typeface="Calibri" panose="020F0502020204030204" pitchFamily="34" charset="0"/>
                        <a:ea typeface="+mn-ea"/>
                        <a:cs typeface="+mn-cs"/>
                      </a:endParaRPr>
                    </a:p>
                  </a:txBody>
                  <a:tcPr marL="9525" marR="9525" marT="9525" marB="0" anchor="ctr"/>
                </a:tc>
                <a:extLst>
                  <a:ext uri="{0D108BD9-81ED-4DB2-BD59-A6C34878D82A}">
                    <a16:rowId xmlns:a16="http://schemas.microsoft.com/office/drawing/2014/main" val="434742865"/>
                  </a:ext>
                </a:extLst>
              </a:tr>
              <a:tr h="324000">
                <a:tc vMerge="1">
                  <a:txBody>
                    <a:bodyPr/>
                    <a:lstStyle/>
                    <a:p>
                      <a:endParaRPr lang="en-US" sz="1600" dirty="0"/>
                    </a:p>
                  </a:txBody>
                  <a:tcPr anchor="ctr"/>
                </a:tc>
                <a:tc>
                  <a:txBody>
                    <a:bodyPr/>
                    <a:lstStyle/>
                    <a:p>
                      <a:pPr marL="144000" algn="l" defTabSz="914400" rtl="0" eaLnBrk="1" fontAlgn="b" latinLnBrk="0" hangingPunct="1"/>
                      <a:r>
                        <a:rPr lang="en-US" sz="1600" kern="1200" dirty="0">
                          <a:solidFill>
                            <a:schemeClr val="tx1"/>
                          </a:solidFill>
                          <a:latin typeface="+mn-lt"/>
                          <a:ea typeface="+mn-ea"/>
                          <a:cs typeface="+mn-cs"/>
                        </a:rPr>
                        <a:t>Study on Integrated Sensing And Communication (ISAC) for NR</a:t>
                      </a:r>
                    </a:p>
                  </a:txBody>
                  <a:tcPr marL="9525" marR="9525" marT="9525" marB="0" anchor="ctr"/>
                </a:tc>
                <a:tc>
                  <a:txBody>
                    <a:bodyPr/>
                    <a:lstStyle/>
                    <a:p>
                      <a:pPr marL="0" algn="ctr" defTabSz="914400" rtl="0" eaLnBrk="1" fontAlgn="b" latinLnBrk="0" hangingPunct="1"/>
                      <a:r>
                        <a:rPr lang="en-US" sz="1600" b="0" i="0" u="sng" strike="noStrike" kern="1200" dirty="0">
                          <a:solidFill>
                            <a:srgbClr val="0000FF"/>
                          </a:solidFill>
                          <a:effectLst/>
                          <a:latin typeface="Calibri" panose="020F0502020204030204" pitchFamily="34" charset="0"/>
                          <a:ea typeface="+mn-ea"/>
                          <a:cs typeface="+mn-cs"/>
                          <a:hlinkClick r:id="rId8">
                            <a:extLst>
                              <a:ext uri="{A12FA001-AC4F-418D-AE19-62706E023703}">
                                <ahyp:hlinkClr xmlns:ahyp="http://schemas.microsoft.com/office/drawing/2018/hyperlinkcolor" val="tx"/>
                              </a:ext>
                            </a:extLst>
                          </a:hlinkClick>
                        </a:rPr>
                        <a:t>RP-252819</a:t>
                      </a:r>
                      <a:endParaRPr lang="en-US" sz="1600" b="0" i="0" u="sng" strike="noStrike" kern="1200" dirty="0">
                        <a:solidFill>
                          <a:srgbClr val="0000FF"/>
                        </a:solidFill>
                        <a:effectLst/>
                        <a:latin typeface="Calibri" panose="020F0502020204030204" pitchFamily="34" charset="0"/>
                        <a:ea typeface="+mn-ea"/>
                        <a:cs typeface="+mn-cs"/>
                      </a:endParaRPr>
                    </a:p>
                  </a:txBody>
                  <a:tcPr marL="9525" marR="9525" marT="9525" marB="0" anchor="ctr"/>
                </a:tc>
                <a:extLst>
                  <a:ext uri="{0D108BD9-81ED-4DB2-BD59-A6C34878D82A}">
                    <a16:rowId xmlns:a16="http://schemas.microsoft.com/office/drawing/2014/main" val="2065324897"/>
                  </a:ext>
                </a:extLst>
              </a:tr>
              <a:tr h="324000">
                <a:tc rowSpan="5">
                  <a:txBody>
                    <a:bodyPr/>
                    <a:lstStyle/>
                    <a:p>
                      <a:pPr algn="ctr"/>
                      <a:r>
                        <a:rPr lang="en-US" sz="1600" b="1" dirty="0"/>
                        <a:t>RAN2-led</a:t>
                      </a:r>
                    </a:p>
                  </a:txBody>
                  <a:tcPr anchor="ctr"/>
                </a:tc>
                <a:tc>
                  <a:txBody>
                    <a:bodyPr/>
                    <a:lstStyle/>
                    <a:p>
                      <a:pPr marL="144000" algn="l" defTabSz="914400" rtl="0" eaLnBrk="1" fontAlgn="b" latinLnBrk="0" hangingPunct="1"/>
                      <a:r>
                        <a:rPr lang="en-US" sz="1600" kern="1200" dirty="0">
                          <a:solidFill>
                            <a:schemeClr val="tx1"/>
                          </a:solidFill>
                          <a:latin typeface="+mn-lt"/>
                          <a:ea typeface="+mn-ea"/>
                          <a:cs typeface="+mn-cs"/>
                        </a:rPr>
                        <a:t>E-UTRA TN to NR NTN handover enhancements</a:t>
                      </a:r>
                    </a:p>
                  </a:txBody>
                  <a:tcPr marL="9525" marR="9525" marT="9525" marB="0" anchor="ctr"/>
                </a:tc>
                <a:tc>
                  <a:txBody>
                    <a:bodyPr/>
                    <a:lstStyle/>
                    <a:p>
                      <a:pPr marL="0" algn="ctr" defTabSz="914400" rtl="0" eaLnBrk="1" fontAlgn="b" latinLnBrk="0" hangingPunct="1"/>
                      <a:r>
                        <a:rPr lang="en-US" sz="1600" b="0" i="0" u="sng" strike="noStrike" kern="1200">
                          <a:solidFill>
                            <a:srgbClr val="0000FF"/>
                          </a:solidFill>
                          <a:effectLst/>
                          <a:latin typeface="Calibri" panose="020F0502020204030204" pitchFamily="34" charset="0"/>
                          <a:ea typeface="+mn-ea"/>
                          <a:cs typeface="+mn-cs"/>
                          <a:hlinkClick r:id="rId9">
                            <a:extLst>
                              <a:ext uri="{A12FA001-AC4F-418D-AE19-62706E023703}">
                                <ahyp:hlinkClr xmlns:ahyp="http://schemas.microsoft.com/office/drawing/2018/hyperlinkcolor" val="tx"/>
                              </a:ext>
                            </a:extLst>
                          </a:hlinkClick>
                        </a:rPr>
                        <a:t>RP-252890</a:t>
                      </a:r>
                      <a:endParaRPr lang="en-US" sz="1600" b="0" i="0" u="sng" strike="noStrike" kern="1200">
                        <a:solidFill>
                          <a:srgbClr val="0000FF"/>
                        </a:solidFill>
                        <a:effectLst/>
                        <a:latin typeface="Calibri" panose="020F0502020204030204" pitchFamily="34" charset="0"/>
                        <a:ea typeface="+mn-ea"/>
                        <a:cs typeface="+mn-cs"/>
                      </a:endParaRPr>
                    </a:p>
                  </a:txBody>
                  <a:tcPr marL="9525" marR="9525" marT="9525" marB="0" anchor="ctr"/>
                </a:tc>
                <a:extLst>
                  <a:ext uri="{0D108BD9-81ED-4DB2-BD59-A6C34878D82A}">
                    <a16:rowId xmlns:a16="http://schemas.microsoft.com/office/drawing/2014/main" val="3036261530"/>
                  </a:ext>
                </a:extLst>
              </a:tr>
              <a:tr h="324000">
                <a:tc vMerge="1">
                  <a:txBody>
                    <a:bodyPr/>
                    <a:lstStyle/>
                    <a:p>
                      <a:endParaRPr lang="en-US" sz="1600" dirty="0"/>
                    </a:p>
                  </a:txBody>
                  <a:tcPr anchor="ctr"/>
                </a:tc>
                <a:tc>
                  <a:txBody>
                    <a:bodyPr/>
                    <a:lstStyle/>
                    <a:p>
                      <a:pPr marL="144000" algn="l" defTabSz="914400" rtl="0" eaLnBrk="1" fontAlgn="b" latinLnBrk="0" hangingPunct="1"/>
                      <a:r>
                        <a:rPr lang="en-US" sz="1600" kern="1200" dirty="0">
                          <a:solidFill>
                            <a:schemeClr val="tx1"/>
                          </a:solidFill>
                          <a:latin typeface="+mn-lt"/>
                          <a:ea typeface="+mn-ea"/>
                          <a:cs typeface="+mn-cs"/>
                        </a:rPr>
                        <a:t>NTN for IoT Phase 4</a:t>
                      </a:r>
                    </a:p>
                  </a:txBody>
                  <a:tcPr marL="9525" marR="9525" marT="9525" marB="0" anchor="ctr"/>
                </a:tc>
                <a:tc>
                  <a:txBody>
                    <a:bodyPr/>
                    <a:lstStyle/>
                    <a:p>
                      <a:pPr marL="0" algn="ctr" defTabSz="914400" rtl="0" eaLnBrk="1" fontAlgn="b" latinLnBrk="0" hangingPunct="1"/>
                      <a:r>
                        <a:rPr lang="en-US" sz="1600" b="0" i="0" u="sng" strike="noStrike" kern="1200">
                          <a:solidFill>
                            <a:srgbClr val="0000FF"/>
                          </a:solidFill>
                          <a:effectLst/>
                          <a:latin typeface="Calibri" panose="020F0502020204030204" pitchFamily="34" charset="0"/>
                          <a:ea typeface="+mn-ea"/>
                          <a:cs typeface="+mn-cs"/>
                          <a:hlinkClick r:id="rId10">
                            <a:extLst>
                              <a:ext uri="{A12FA001-AC4F-418D-AE19-62706E023703}">
                                <ahyp:hlinkClr xmlns:ahyp="http://schemas.microsoft.com/office/drawing/2018/hyperlinkcolor" val="tx"/>
                              </a:ext>
                            </a:extLst>
                          </a:hlinkClick>
                        </a:rPr>
                        <a:t>RP-252473</a:t>
                      </a:r>
                      <a:endParaRPr lang="en-US" sz="1600" b="0" i="0" u="sng" strike="noStrike" kern="1200">
                        <a:solidFill>
                          <a:srgbClr val="0000FF"/>
                        </a:solidFill>
                        <a:effectLst/>
                        <a:latin typeface="Calibri" panose="020F0502020204030204" pitchFamily="34" charset="0"/>
                        <a:ea typeface="+mn-ea"/>
                        <a:cs typeface="+mn-cs"/>
                      </a:endParaRPr>
                    </a:p>
                  </a:txBody>
                  <a:tcPr marL="9525" marR="9525" marT="9525" marB="0" anchor="ctr"/>
                </a:tc>
                <a:extLst>
                  <a:ext uri="{0D108BD9-81ED-4DB2-BD59-A6C34878D82A}">
                    <a16:rowId xmlns:a16="http://schemas.microsoft.com/office/drawing/2014/main" val="3486146336"/>
                  </a:ext>
                </a:extLst>
              </a:tr>
              <a:tr h="324000">
                <a:tc vMerge="1">
                  <a:txBody>
                    <a:bodyPr/>
                    <a:lstStyle/>
                    <a:p>
                      <a:endParaRPr lang="en-US" sz="1600" dirty="0"/>
                    </a:p>
                  </a:txBody>
                  <a:tcPr anchor="ctr"/>
                </a:tc>
                <a:tc>
                  <a:txBody>
                    <a:bodyPr/>
                    <a:lstStyle/>
                    <a:p>
                      <a:pPr marL="144000" algn="l" defTabSz="914400" rtl="0" eaLnBrk="1" fontAlgn="b" latinLnBrk="0" hangingPunct="1"/>
                      <a:r>
                        <a:rPr lang="en-US" sz="1600" kern="1200" dirty="0">
                          <a:solidFill>
                            <a:schemeClr val="tx1"/>
                          </a:solidFill>
                          <a:latin typeface="+mn-lt"/>
                          <a:ea typeface="+mn-ea"/>
                          <a:cs typeface="+mn-cs"/>
                        </a:rPr>
                        <a:t>AIML for mobility in NR</a:t>
                      </a:r>
                    </a:p>
                  </a:txBody>
                  <a:tcPr marL="9525" marR="9525" marT="9525" marB="0" anchor="ctr"/>
                </a:tc>
                <a:tc>
                  <a:txBody>
                    <a:bodyPr/>
                    <a:lstStyle/>
                    <a:p>
                      <a:pPr marL="0" algn="ctr" defTabSz="914400" rtl="0" eaLnBrk="1" fontAlgn="b" latinLnBrk="0" hangingPunct="1"/>
                      <a:r>
                        <a:rPr lang="en-US" sz="1600" b="0" i="0" u="sng" strike="noStrike" kern="1200">
                          <a:solidFill>
                            <a:srgbClr val="0000FF"/>
                          </a:solidFill>
                          <a:effectLst/>
                          <a:latin typeface="Calibri" panose="020F0502020204030204" pitchFamily="34" charset="0"/>
                          <a:ea typeface="+mn-ea"/>
                          <a:cs typeface="+mn-cs"/>
                          <a:hlinkClick r:id="rId11">
                            <a:extLst>
                              <a:ext uri="{A12FA001-AC4F-418D-AE19-62706E023703}">
                                <ahyp:hlinkClr xmlns:ahyp="http://schemas.microsoft.com/office/drawing/2018/hyperlinkcolor" val="tx"/>
                              </a:ext>
                            </a:extLst>
                          </a:hlinkClick>
                        </a:rPr>
                        <a:t>RP-252899</a:t>
                      </a:r>
                      <a:endParaRPr lang="en-US" sz="1600" b="0" i="0" u="sng" strike="noStrike" kern="1200">
                        <a:solidFill>
                          <a:srgbClr val="0000FF"/>
                        </a:solidFill>
                        <a:effectLst/>
                        <a:latin typeface="Calibri" panose="020F0502020204030204" pitchFamily="34" charset="0"/>
                        <a:ea typeface="+mn-ea"/>
                        <a:cs typeface="+mn-cs"/>
                      </a:endParaRPr>
                    </a:p>
                  </a:txBody>
                  <a:tcPr marL="9525" marR="9525" marT="9525" marB="0" anchor="ctr"/>
                </a:tc>
                <a:extLst>
                  <a:ext uri="{0D108BD9-81ED-4DB2-BD59-A6C34878D82A}">
                    <a16:rowId xmlns:a16="http://schemas.microsoft.com/office/drawing/2014/main" val="10101020"/>
                  </a:ext>
                </a:extLst>
              </a:tr>
              <a:tr h="324000">
                <a:tc vMerge="1">
                  <a:txBody>
                    <a:bodyPr/>
                    <a:lstStyle/>
                    <a:p>
                      <a:endParaRPr lang="en-US" sz="1600" dirty="0"/>
                    </a:p>
                  </a:txBody>
                  <a:tcPr anchor="ctr"/>
                </a:tc>
                <a:tc>
                  <a:txBody>
                    <a:bodyPr/>
                    <a:lstStyle/>
                    <a:p>
                      <a:pPr marL="144000" algn="l" defTabSz="914400" rtl="0" eaLnBrk="1" fontAlgn="b" latinLnBrk="0" hangingPunct="1"/>
                      <a:r>
                        <a:rPr lang="en-US" sz="1600" kern="1200" dirty="0">
                          <a:solidFill>
                            <a:schemeClr val="tx1"/>
                          </a:solidFill>
                          <a:latin typeface="+mn-lt"/>
                          <a:ea typeface="+mn-ea"/>
                          <a:cs typeface="+mn-cs"/>
                        </a:rPr>
                        <a:t>NR mobility enhancements Phase 5</a:t>
                      </a:r>
                    </a:p>
                  </a:txBody>
                  <a:tcPr marL="9525" marR="9525" marT="9525" marB="0" anchor="ctr"/>
                </a:tc>
                <a:tc>
                  <a:txBody>
                    <a:bodyPr/>
                    <a:lstStyle/>
                    <a:p>
                      <a:pPr marL="0" algn="ctr" defTabSz="914400" rtl="0" eaLnBrk="1" fontAlgn="b" latinLnBrk="0" hangingPunct="1"/>
                      <a:r>
                        <a:rPr lang="en-US" sz="1600" b="0" i="0" u="sng" strike="noStrike" kern="1200" dirty="0">
                          <a:solidFill>
                            <a:srgbClr val="0000FF"/>
                          </a:solidFill>
                          <a:effectLst/>
                          <a:latin typeface="Calibri" panose="020F0502020204030204" pitchFamily="34" charset="0"/>
                          <a:ea typeface="+mn-ea"/>
                          <a:cs typeface="+mn-cs"/>
                          <a:hlinkClick r:id="rId12">
                            <a:extLst>
                              <a:ext uri="{A12FA001-AC4F-418D-AE19-62706E023703}">
                                <ahyp:hlinkClr xmlns:ahyp="http://schemas.microsoft.com/office/drawing/2018/hyperlinkcolor" val="tx"/>
                              </a:ext>
                            </a:extLst>
                          </a:hlinkClick>
                        </a:rPr>
                        <a:t>RP-252113</a:t>
                      </a:r>
                      <a:endParaRPr lang="en-US" sz="1600" b="0" i="0" u="sng" strike="noStrike" kern="1200" dirty="0">
                        <a:solidFill>
                          <a:srgbClr val="0000FF"/>
                        </a:solidFill>
                        <a:effectLst/>
                        <a:latin typeface="Calibri" panose="020F0502020204030204" pitchFamily="34" charset="0"/>
                        <a:ea typeface="+mn-ea"/>
                        <a:cs typeface="+mn-cs"/>
                      </a:endParaRPr>
                    </a:p>
                  </a:txBody>
                  <a:tcPr marL="9525" marR="9525" marT="9525" marB="0" anchor="ctr"/>
                </a:tc>
                <a:extLst>
                  <a:ext uri="{0D108BD9-81ED-4DB2-BD59-A6C34878D82A}">
                    <a16:rowId xmlns:a16="http://schemas.microsoft.com/office/drawing/2014/main" val="4023842399"/>
                  </a:ext>
                </a:extLst>
              </a:tr>
              <a:tr h="324000">
                <a:tc vMerge="1">
                  <a:txBody>
                    <a:bodyPr/>
                    <a:lstStyle/>
                    <a:p>
                      <a:endParaRPr lang="en-US" sz="1600" dirty="0"/>
                    </a:p>
                  </a:txBody>
                  <a:tcPr anchor="ctr"/>
                </a:tc>
                <a:tc>
                  <a:txBody>
                    <a:bodyPr/>
                    <a:lstStyle/>
                    <a:p>
                      <a:pPr marL="144000" algn="l" defTabSz="914400" rtl="0" eaLnBrk="1" fontAlgn="b" latinLnBrk="0" hangingPunct="1"/>
                      <a:r>
                        <a:rPr lang="en-US" sz="1600" kern="1200" dirty="0">
                          <a:solidFill>
                            <a:schemeClr val="tx1"/>
                          </a:solidFill>
                          <a:latin typeface="+mn-lt"/>
                          <a:ea typeface="+mn-ea"/>
                          <a:cs typeface="+mn-cs"/>
                        </a:rPr>
                        <a:t>XR (</a:t>
                      </a:r>
                      <a:r>
                        <a:rPr lang="en-US" sz="1600" kern="1200" dirty="0" err="1">
                          <a:solidFill>
                            <a:schemeClr val="tx1"/>
                          </a:solidFill>
                          <a:latin typeface="+mn-lt"/>
                          <a:ea typeface="+mn-ea"/>
                          <a:cs typeface="+mn-cs"/>
                        </a:rPr>
                        <a:t>eXtended</a:t>
                      </a:r>
                      <a:r>
                        <a:rPr lang="en-US" sz="1600" kern="1200" dirty="0">
                          <a:solidFill>
                            <a:schemeClr val="tx1"/>
                          </a:solidFill>
                          <a:latin typeface="+mn-lt"/>
                          <a:ea typeface="+mn-ea"/>
                          <a:cs typeface="+mn-cs"/>
                        </a:rPr>
                        <a:t> Reality) for NR Phase 4</a:t>
                      </a:r>
                    </a:p>
                  </a:txBody>
                  <a:tcPr marL="9525" marR="9525" marT="9525" marB="0" anchor="ctr"/>
                </a:tc>
                <a:tc>
                  <a:txBody>
                    <a:bodyPr/>
                    <a:lstStyle/>
                    <a:p>
                      <a:pPr marL="0" algn="ctr" defTabSz="914400" rtl="0" eaLnBrk="1" fontAlgn="b" latinLnBrk="0" hangingPunct="1"/>
                      <a:r>
                        <a:rPr lang="en-US" sz="1600" b="0" i="0" u="sng" strike="noStrike" kern="1200" dirty="0">
                          <a:solidFill>
                            <a:srgbClr val="0000FF"/>
                          </a:solidFill>
                          <a:effectLst/>
                          <a:latin typeface="Calibri" panose="020F0502020204030204" pitchFamily="34" charset="0"/>
                          <a:ea typeface="+mn-ea"/>
                          <a:cs typeface="+mn-cs"/>
                          <a:hlinkClick r:id="rId13">
                            <a:extLst>
                              <a:ext uri="{A12FA001-AC4F-418D-AE19-62706E023703}">
                                <ahyp:hlinkClr xmlns:ahyp="http://schemas.microsoft.com/office/drawing/2018/hyperlinkcolor" val="tx"/>
                              </a:ext>
                            </a:extLst>
                          </a:hlinkClick>
                        </a:rPr>
                        <a:t>RP-252755</a:t>
                      </a:r>
                      <a:endParaRPr lang="en-US" sz="1600" b="0" i="0" u="sng" strike="noStrike" kern="1200" dirty="0">
                        <a:solidFill>
                          <a:srgbClr val="0000FF"/>
                        </a:solidFill>
                        <a:effectLst/>
                        <a:latin typeface="Calibri" panose="020F0502020204030204" pitchFamily="34" charset="0"/>
                        <a:ea typeface="+mn-ea"/>
                        <a:cs typeface="+mn-cs"/>
                      </a:endParaRPr>
                    </a:p>
                  </a:txBody>
                  <a:tcPr marL="9525" marR="9525" marT="9525" marB="0" anchor="ctr"/>
                </a:tc>
                <a:extLst>
                  <a:ext uri="{0D108BD9-81ED-4DB2-BD59-A6C34878D82A}">
                    <a16:rowId xmlns:a16="http://schemas.microsoft.com/office/drawing/2014/main" val="3541607446"/>
                  </a:ext>
                </a:extLst>
              </a:tr>
              <a:tr h="324000">
                <a:tc rowSpan="2">
                  <a:txBody>
                    <a:bodyPr/>
                    <a:lstStyle/>
                    <a:p>
                      <a:pPr algn="ctr"/>
                      <a:r>
                        <a:rPr lang="en-US" sz="1600" b="1" dirty="0"/>
                        <a:t>RAN3-led</a:t>
                      </a:r>
                    </a:p>
                  </a:txBody>
                  <a:tcPr anchor="ctr"/>
                </a:tc>
                <a:tc>
                  <a:txBody>
                    <a:bodyPr/>
                    <a:lstStyle/>
                    <a:p>
                      <a:pPr marL="144000" algn="l" defTabSz="914400" rtl="0" eaLnBrk="1" fontAlgn="b" latinLnBrk="0" hangingPunct="1"/>
                      <a:r>
                        <a:rPr lang="en-US" sz="1600" kern="1200" dirty="0">
                          <a:solidFill>
                            <a:schemeClr val="tx1"/>
                          </a:solidFill>
                          <a:latin typeface="+mn-lt"/>
                          <a:ea typeface="+mn-ea"/>
                          <a:cs typeface="+mn-cs"/>
                        </a:rPr>
                        <a:t>Study on AIML for NG-RAN Phase 3</a:t>
                      </a:r>
                    </a:p>
                  </a:txBody>
                  <a:tcPr marL="9525" marR="9525" marT="9525" marB="0" anchor="ctr"/>
                </a:tc>
                <a:tc>
                  <a:txBody>
                    <a:bodyPr/>
                    <a:lstStyle/>
                    <a:p>
                      <a:pPr marL="0" algn="ctr" defTabSz="914400" rtl="0" eaLnBrk="1" fontAlgn="b" latinLnBrk="0" hangingPunct="1"/>
                      <a:r>
                        <a:rPr lang="en-US" sz="1600" b="0" i="0" u="sng" strike="noStrike" kern="1200" dirty="0">
                          <a:solidFill>
                            <a:srgbClr val="0000FF"/>
                          </a:solidFill>
                          <a:effectLst/>
                          <a:latin typeface="Calibri" panose="020F0502020204030204" pitchFamily="34" charset="0"/>
                          <a:ea typeface="+mn-ea"/>
                          <a:cs typeface="+mn-cs"/>
                          <a:hlinkClick r:id="rId14">
                            <a:extLst>
                              <a:ext uri="{A12FA001-AC4F-418D-AE19-62706E023703}">
                                <ahyp:hlinkClr xmlns:ahyp="http://schemas.microsoft.com/office/drawing/2018/hyperlinkcolor" val="tx"/>
                              </a:ext>
                            </a:extLst>
                          </a:hlinkClick>
                        </a:rPr>
                        <a:t>RP-252867</a:t>
                      </a:r>
                      <a:endParaRPr lang="en-US" sz="1600" b="0" i="0" u="sng" strike="noStrike" kern="1200" dirty="0">
                        <a:solidFill>
                          <a:srgbClr val="0000FF"/>
                        </a:solidFill>
                        <a:effectLst/>
                        <a:latin typeface="Calibri" panose="020F0502020204030204" pitchFamily="34" charset="0"/>
                        <a:ea typeface="+mn-ea"/>
                        <a:cs typeface="+mn-cs"/>
                      </a:endParaRPr>
                    </a:p>
                  </a:txBody>
                  <a:tcPr marL="9525" marR="9525" marT="9525" marB="0" anchor="ctr"/>
                </a:tc>
                <a:extLst>
                  <a:ext uri="{0D108BD9-81ED-4DB2-BD59-A6C34878D82A}">
                    <a16:rowId xmlns:a16="http://schemas.microsoft.com/office/drawing/2014/main" val="2492808276"/>
                  </a:ext>
                </a:extLst>
              </a:tr>
              <a:tr h="324000">
                <a:tc vMerge="1">
                  <a:txBody>
                    <a:bodyPr/>
                    <a:lstStyle/>
                    <a:p>
                      <a:endParaRPr lang="en-US" sz="1600" b="1" dirty="0"/>
                    </a:p>
                  </a:txBody>
                  <a:tcPr anchor="ctr"/>
                </a:tc>
                <a:tc>
                  <a:txBody>
                    <a:bodyPr/>
                    <a:lstStyle/>
                    <a:p>
                      <a:pPr marL="144000" algn="l" defTabSz="914400" rtl="0" eaLnBrk="1" fontAlgn="b" latinLnBrk="0" hangingPunct="1"/>
                      <a:r>
                        <a:rPr lang="en-US" sz="1600" kern="1200" dirty="0">
                          <a:solidFill>
                            <a:schemeClr val="tx1"/>
                          </a:solidFill>
                          <a:latin typeface="+mn-lt"/>
                          <a:ea typeface="+mn-ea"/>
                          <a:cs typeface="+mn-cs"/>
                        </a:rPr>
                        <a:t>Data collection for SON/MDT in NR Phase 5</a:t>
                      </a:r>
                    </a:p>
                  </a:txBody>
                  <a:tcPr marL="9525" marR="9525" marT="9525" marB="0" anchor="ctr"/>
                </a:tc>
                <a:tc>
                  <a:txBody>
                    <a:bodyPr/>
                    <a:lstStyle/>
                    <a:p>
                      <a:pPr marL="0" algn="ctr" defTabSz="914400" rtl="0" eaLnBrk="1" fontAlgn="b" latinLnBrk="0" hangingPunct="1"/>
                      <a:r>
                        <a:rPr lang="en-US" sz="1600" b="0" i="0" u="sng" strike="noStrike" kern="1200" dirty="0">
                          <a:solidFill>
                            <a:srgbClr val="0000FF"/>
                          </a:solidFill>
                          <a:effectLst/>
                          <a:latin typeface="Calibri" panose="020F0502020204030204" pitchFamily="34" charset="0"/>
                          <a:ea typeface="+mn-ea"/>
                          <a:cs typeface="+mn-cs"/>
                          <a:hlinkClick r:id="rId15">
                            <a:extLst>
                              <a:ext uri="{A12FA001-AC4F-418D-AE19-62706E023703}">
                                <ahyp:hlinkClr xmlns:ahyp="http://schemas.microsoft.com/office/drawing/2018/hyperlinkcolor" val="tx"/>
                              </a:ext>
                            </a:extLst>
                          </a:hlinkClick>
                        </a:rPr>
                        <a:t>RP-252560</a:t>
                      </a:r>
                      <a:endParaRPr lang="en-US" sz="1600" b="0" i="0" u="sng" strike="noStrike" kern="1200" dirty="0">
                        <a:solidFill>
                          <a:srgbClr val="0000FF"/>
                        </a:solidFill>
                        <a:effectLst/>
                        <a:latin typeface="Calibri" panose="020F0502020204030204" pitchFamily="34" charset="0"/>
                        <a:ea typeface="+mn-ea"/>
                        <a:cs typeface="+mn-cs"/>
                      </a:endParaRPr>
                    </a:p>
                  </a:txBody>
                  <a:tcPr marL="9525" marR="9525" marT="9525" marB="0" anchor="ctr"/>
                </a:tc>
                <a:extLst>
                  <a:ext uri="{0D108BD9-81ED-4DB2-BD59-A6C34878D82A}">
                    <a16:rowId xmlns:a16="http://schemas.microsoft.com/office/drawing/2014/main" val="1199938575"/>
                  </a:ext>
                </a:extLst>
              </a:tr>
            </a:tbl>
          </a:graphicData>
        </a:graphic>
      </p:graphicFrame>
    </p:spTree>
    <p:extLst>
      <p:ext uri="{BB962C8B-B14F-4D97-AF65-F5344CB8AC3E}">
        <p14:creationId xmlns:p14="http://schemas.microsoft.com/office/powerpoint/2010/main" val="2467208225"/>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8633E5E-4264-4DEA-B58A-CF3A57CFB12A}"/>
              </a:ext>
            </a:extLst>
          </p:cNvPr>
          <p:cNvSpPr>
            <a:spLocks noGrp="1"/>
          </p:cNvSpPr>
          <p:nvPr>
            <p:ph type="title"/>
          </p:nvPr>
        </p:nvSpPr>
        <p:spPr/>
        <p:txBody>
          <a:bodyPr/>
          <a:lstStyle/>
          <a:p>
            <a:r>
              <a:rPr lang="en-US" dirty="0"/>
              <a:t>Rel-20 NR/LTE RAN1/2/3/4 Work/Study Items – List (2/2)</a:t>
            </a:r>
          </a:p>
        </p:txBody>
      </p:sp>
      <p:graphicFrame>
        <p:nvGraphicFramePr>
          <p:cNvPr id="5" name="표 5">
            <a:extLst>
              <a:ext uri="{FF2B5EF4-FFF2-40B4-BE49-F238E27FC236}">
                <a16:creationId xmlns:a16="http://schemas.microsoft.com/office/drawing/2014/main" id="{7349F5CD-5E1A-4D33-BE65-100437A95D0F}"/>
              </a:ext>
            </a:extLst>
          </p:cNvPr>
          <p:cNvGraphicFramePr>
            <a:graphicFrameLocks noGrp="1"/>
          </p:cNvGraphicFramePr>
          <p:nvPr>
            <p:ph idx="1"/>
            <p:extLst>
              <p:ext uri="{D42A27DB-BD31-4B8C-83A1-F6EECF244321}">
                <p14:modId xmlns:p14="http://schemas.microsoft.com/office/powerpoint/2010/main" val="1928245026"/>
              </p:ext>
            </p:extLst>
          </p:nvPr>
        </p:nvGraphicFramePr>
        <p:xfrm>
          <a:off x="685282" y="1276714"/>
          <a:ext cx="10800000" cy="3778965"/>
        </p:xfrm>
        <a:graphic>
          <a:graphicData uri="http://schemas.openxmlformats.org/drawingml/2006/table">
            <a:tbl>
              <a:tblPr firstRow="1" bandRow="1">
                <a:tableStyleId>{5940675A-B579-460E-94D1-54222C63F5DA}</a:tableStyleId>
              </a:tblPr>
              <a:tblGrid>
                <a:gridCol w="1620000">
                  <a:extLst>
                    <a:ext uri="{9D8B030D-6E8A-4147-A177-3AD203B41FA5}">
                      <a16:colId xmlns:a16="http://schemas.microsoft.com/office/drawing/2014/main" val="2579710590"/>
                    </a:ext>
                  </a:extLst>
                </a:gridCol>
                <a:gridCol w="7560000">
                  <a:extLst>
                    <a:ext uri="{9D8B030D-6E8A-4147-A177-3AD203B41FA5}">
                      <a16:colId xmlns:a16="http://schemas.microsoft.com/office/drawing/2014/main" val="1603268987"/>
                    </a:ext>
                  </a:extLst>
                </a:gridCol>
                <a:gridCol w="1620000">
                  <a:extLst>
                    <a:ext uri="{9D8B030D-6E8A-4147-A177-3AD203B41FA5}">
                      <a16:colId xmlns:a16="http://schemas.microsoft.com/office/drawing/2014/main" val="2208200884"/>
                    </a:ext>
                  </a:extLst>
                </a:gridCol>
              </a:tblGrid>
              <a:tr h="324000">
                <a:tc>
                  <a:txBody>
                    <a:bodyPr/>
                    <a:lstStyle/>
                    <a:p>
                      <a:endParaRPr lang="en-US" sz="1800" b="1" dirty="0"/>
                    </a:p>
                  </a:txBody>
                  <a:tcPr anchor="ctr"/>
                </a:tc>
                <a:tc>
                  <a:txBody>
                    <a:bodyPr/>
                    <a:lstStyle/>
                    <a:p>
                      <a:pPr marL="144000" algn="l" defTabSz="914400" rtl="0" eaLnBrk="1" fontAlgn="b" latinLnBrk="0" hangingPunct="1"/>
                      <a:r>
                        <a:rPr lang="en-US" sz="1800" b="1" kern="1200" dirty="0">
                          <a:solidFill>
                            <a:schemeClr val="tx1"/>
                          </a:solidFill>
                          <a:latin typeface="+mn-lt"/>
                          <a:ea typeface="+mn-ea"/>
                          <a:cs typeface="+mn-cs"/>
                        </a:rPr>
                        <a:t>Topic</a:t>
                      </a:r>
                    </a:p>
                  </a:txBody>
                  <a:tcPr marL="9525" marR="9525" marT="9525" marB="0"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800" b="1" dirty="0" err="1"/>
                        <a:t>Tdoc</a:t>
                      </a:r>
                      <a:r>
                        <a:rPr lang="en-US" sz="1800" b="1" dirty="0"/>
                        <a:t> number</a:t>
                      </a:r>
                    </a:p>
                  </a:txBody>
                  <a:tcPr marL="9525" marR="9525" marT="9525" marB="0" anchor="ctr"/>
                </a:tc>
                <a:extLst>
                  <a:ext uri="{0D108BD9-81ED-4DB2-BD59-A6C34878D82A}">
                    <a16:rowId xmlns:a16="http://schemas.microsoft.com/office/drawing/2014/main" val="2875596703"/>
                  </a:ext>
                </a:extLst>
              </a:tr>
              <a:tr h="324000">
                <a:tc rowSpan="10">
                  <a:txBody>
                    <a:bodyPr/>
                    <a:lstStyle/>
                    <a:p>
                      <a:pPr algn="ctr"/>
                      <a:r>
                        <a:rPr lang="en-US" sz="1600" b="1" dirty="0"/>
                        <a:t>RAN4-led</a:t>
                      </a:r>
                    </a:p>
                  </a:txBody>
                  <a:tcPr anchor="ctr"/>
                </a:tc>
                <a:tc>
                  <a:txBody>
                    <a:bodyPr/>
                    <a:lstStyle/>
                    <a:p>
                      <a:pPr marL="144000" algn="l" defTabSz="914400" rtl="0" eaLnBrk="1" fontAlgn="b" latinLnBrk="0" hangingPunct="1"/>
                      <a:r>
                        <a:rPr lang="en-US" sz="1600" kern="1200" dirty="0">
                          <a:solidFill>
                            <a:schemeClr val="tx1"/>
                          </a:solidFill>
                          <a:latin typeface="+mn-lt"/>
                          <a:ea typeface="+mn-ea"/>
                          <a:cs typeface="+mn-cs"/>
                        </a:rPr>
                        <a:t>(Spectrum WI) Introduction of NR TDD 4.9GHz band for US operation </a:t>
                      </a:r>
                    </a:p>
                  </a:txBody>
                  <a:tcPr marL="9525" marR="9525" marT="9525" marB="0" anchor="ctr"/>
                </a:tc>
                <a:tc>
                  <a:txBody>
                    <a:bodyPr/>
                    <a:lstStyle/>
                    <a:p>
                      <a:pPr marL="0" algn="ctr" defTabSz="914400" rtl="0" eaLnBrk="1" fontAlgn="b" latinLnBrk="0" hangingPunct="1"/>
                      <a:r>
                        <a:rPr lang="en-US" sz="1600" b="0" i="0" u="sng" strike="noStrike" kern="1200" dirty="0">
                          <a:solidFill>
                            <a:srgbClr val="0000FF"/>
                          </a:solidFill>
                          <a:effectLst/>
                          <a:latin typeface="Calibri" panose="020F0502020204030204" pitchFamily="34" charset="0"/>
                          <a:ea typeface="+mn-ea"/>
                          <a:cs typeface="+mn-cs"/>
                          <a:hlinkClick r:id="rId2">
                            <a:extLst>
                              <a:ext uri="{A12FA001-AC4F-418D-AE19-62706E023703}">
                                <ahyp:hlinkClr xmlns:ahyp="http://schemas.microsoft.com/office/drawing/2018/hyperlinkcolor" val="tx"/>
                              </a:ext>
                            </a:extLst>
                          </a:hlinkClick>
                        </a:rPr>
                        <a:t>RP-252929</a:t>
                      </a:r>
                      <a:endParaRPr lang="en-US" sz="1600" b="0" i="0" u="sng" strike="noStrike" kern="1200" dirty="0">
                        <a:solidFill>
                          <a:srgbClr val="0000FF"/>
                        </a:solidFill>
                        <a:effectLst/>
                        <a:latin typeface="Calibri" panose="020F0502020204030204" pitchFamily="34" charset="0"/>
                        <a:ea typeface="+mn-ea"/>
                        <a:cs typeface="+mn-cs"/>
                      </a:endParaRPr>
                    </a:p>
                  </a:txBody>
                  <a:tcPr marL="9525" marR="9525" marT="9525" marB="0" anchor="ctr"/>
                </a:tc>
                <a:extLst>
                  <a:ext uri="{0D108BD9-81ED-4DB2-BD59-A6C34878D82A}">
                    <a16:rowId xmlns:a16="http://schemas.microsoft.com/office/drawing/2014/main" val="765963350"/>
                  </a:ext>
                </a:extLst>
              </a:tr>
              <a:tr h="324000">
                <a:tc vMerge="1">
                  <a:txBody>
                    <a:bodyPr/>
                    <a:lstStyle/>
                    <a:p>
                      <a:endParaRPr lang="en-US" sz="1600" dirty="0"/>
                    </a:p>
                  </a:txBody>
                  <a:tcPr anchor="ctr"/>
                </a:tc>
                <a:tc>
                  <a:txBody>
                    <a:bodyPr/>
                    <a:lstStyle/>
                    <a:p>
                      <a:pPr marL="144000" algn="l" defTabSz="914400" rtl="0" eaLnBrk="1" fontAlgn="b" latinLnBrk="0" hangingPunct="1"/>
                      <a:r>
                        <a:rPr lang="en-US" sz="1600" kern="1200" dirty="0">
                          <a:solidFill>
                            <a:schemeClr val="tx1"/>
                          </a:solidFill>
                          <a:latin typeface="+mn-lt"/>
                          <a:ea typeface="+mn-ea"/>
                          <a:cs typeface="+mn-cs"/>
                        </a:rPr>
                        <a:t>UE RF enhancements for NR FR1, Phase 5</a:t>
                      </a:r>
                    </a:p>
                  </a:txBody>
                  <a:tcPr marL="9525" marR="9525" marT="9525" marB="0" anchor="ctr"/>
                </a:tc>
                <a:tc>
                  <a:txBody>
                    <a:bodyPr/>
                    <a:lstStyle/>
                    <a:p>
                      <a:pPr marL="0" algn="ctr" defTabSz="914400" rtl="0" eaLnBrk="1" fontAlgn="b" latinLnBrk="0" hangingPunct="1"/>
                      <a:r>
                        <a:rPr lang="en-US" sz="1600" b="0" i="0" u="sng" strike="noStrike" kern="1200" dirty="0">
                          <a:solidFill>
                            <a:srgbClr val="0000FF"/>
                          </a:solidFill>
                          <a:effectLst/>
                          <a:latin typeface="Calibri" panose="020F0502020204030204" pitchFamily="34" charset="0"/>
                          <a:ea typeface="+mn-ea"/>
                          <a:cs typeface="+mn-cs"/>
                          <a:hlinkClick r:id="rId3">
                            <a:extLst>
                              <a:ext uri="{A12FA001-AC4F-418D-AE19-62706E023703}">
                                <ahyp:hlinkClr xmlns:ahyp="http://schemas.microsoft.com/office/drawing/2018/hyperlinkcolor" val="tx"/>
                              </a:ext>
                            </a:extLst>
                          </a:hlinkClick>
                        </a:rPr>
                        <a:t>RP-252952</a:t>
                      </a:r>
                      <a:endParaRPr lang="en-US" sz="1600" b="0" i="0" u="sng" strike="noStrike" kern="1200" dirty="0">
                        <a:solidFill>
                          <a:srgbClr val="0000FF"/>
                        </a:solidFill>
                        <a:effectLst/>
                        <a:latin typeface="Calibri" panose="020F0502020204030204" pitchFamily="34" charset="0"/>
                        <a:ea typeface="+mn-ea"/>
                        <a:cs typeface="+mn-cs"/>
                      </a:endParaRPr>
                    </a:p>
                  </a:txBody>
                  <a:tcPr marL="9525" marR="9525" marT="9525" marB="0" anchor="ctr"/>
                </a:tc>
                <a:extLst>
                  <a:ext uri="{0D108BD9-81ED-4DB2-BD59-A6C34878D82A}">
                    <a16:rowId xmlns:a16="http://schemas.microsoft.com/office/drawing/2014/main" val="978893485"/>
                  </a:ext>
                </a:extLst>
              </a:tr>
              <a:tr h="324000">
                <a:tc vMerge="1">
                  <a:txBody>
                    <a:bodyPr/>
                    <a:lstStyle/>
                    <a:p>
                      <a:endParaRPr lang="en-US" sz="1600" dirty="0"/>
                    </a:p>
                  </a:txBody>
                  <a:tcPr anchor="ctr"/>
                </a:tc>
                <a:tc>
                  <a:txBody>
                    <a:bodyPr/>
                    <a:lstStyle/>
                    <a:p>
                      <a:pPr marL="144000" algn="l" defTabSz="914400" rtl="0" eaLnBrk="1" fontAlgn="b" latinLnBrk="0" hangingPunct="1"/>
                      <a:r>
                        <a:rPr lang="en-US" sz="1600" dirty="0"/>
                        <a:t>NR base station (BS) RF requirement evolution for FR1/FR2 and testing Phase 2</a:t>
                      </a:r>
                      <a:endParaRPr lang="en-US" sz="1600" kern="1200" dirty="0">
                        <a:solidFill>
                          <a:schemeClr val="tx1"/>
                        </a:solidFill>
                        <a:latin typeface="+mn-lt"/>
                        <a:ea typeface="+mn-ea"/>
                        <a:cs typeface="+mn-cs"/>
                      </a:endParaRPr>
                    </a:p>
                  </a:txBody>
                  <a:tcPr marL="9525" marR="9525" marT="9525" marB="0" anchor="ctr"/>
                </a:tc>
                <a:tc>
                  <a:txBody>
                    <a:bodyPr/>
                    <a:lstStyle/>
                    <a:p>
                      <a:pPr marL="0" algn="ctr" defTabSz="914400" rtl="0" eaLnBrk="1" fontAlgn="b" latinLnBrk="0" hangingPunct="1"/>
                      <a:r>
                        <a:rPr lang="en-US" sz="1600" b="0" i="0" u="sng" strike="noStrike" kern="1200" dirty="0">
                          <a:solidFill>
                            <a:srgbClr val="0000FF"/>
                          </a:solidFill>
                          <a:effectLst/>
                          <a:latin typeface="Calibri" panose="020F0502020204030204" pitchFamily="34" charset="0"/>
                          <a:ea typeface="+mn-ea"/>
                          <a:cs typeface="+mn-cs"/>
                          <a:hlinkClick r:id="rId4">
                            <a:extLst>
                              <a:ext uri="{A12FA001-AC4F-418D-AE19-62706E023703}">
                                <ahyp:hlinkClr xmlns:ahyp="http://schemas.microsoft.com/office/drawing/2018/hyperlinkcolor" val="tx"/>
                              </a:ext>
                            </a:extLst>
                          </a:hlinkClick>
                        </a:rPr>
                        <a:t>RP-252905</a:t>
                      </a:r>
                      <a:endParaRPr lang="en-US" sz="1600" b="0" i="0" u="sng" strike="noStrike" kern="1200" dirty="0">
                        <a:solidFill>
                          <a:srgbClr val="0000FF"/>
                        </a:solidFill>
                        <a:effectLst/>
                        <a:latin typeface="Calibri" panose="020F0502020204030204" pitchFamily="34" charset="0"/>
                        <a:ea typeface="+mn-ea"/>
                        <a:cs typeface="+mn-cs"/>
                      </a:endParaRPr>
                    </a:p>
                  </a:txBody>
                  <a:tcPr marL="9525" marR="9525" marT="9525" marB="0" anchor="ctr"/>
                </a:tc>
                <a:extLst>
                  <a:ext uri="{0D108BD9-81ED-4DB2-BD59-A6C34878D82A}">
                    <a16:rowId xmlns:a16="http://schemas.microsoft.com/office/drawing/2014/main" val="486497528"/>
                  </a:ext>
                </a:extLst>
              </a:tr>
              <a:tr h="324000">
                <a:tc vMerge="1">
                  <a:txBody>
                    <a:bodyPr/>
                    <a:lstStyle/>
                    <a:p>
                      <a:endParaRPr lang="en-US" sz="1600" dirty="0"/>
                    </a:p>
                  </a:txBody>
                  <a:tcPr anchor="ctr"/>
                </a:tc>
                <a:tc>
                  <a:txBody>
                    <a:bodyPr/>
                    <a:lstStyle/>
                    <a:p>
                      <a:pPr marL="144000" algn="l" defTabSz="914400" rtl="0" eaLnBrk="1" fontAlgn="b" latinLnBrk="0" hangingPunct="1"/>
                      <a:r>
                        <a:rPr lang="en-US" sz="1600" dirty="0"/>
                        <a:t>Enhancement of UE OTA test method and requirements for NR</a:t>
                      </a:r>
                      <a:endParaRPr lang="en-US" sz="1600" kern="1200" dirty="0">
                        <a:solidFill>
                          <a:schemeClr val="tx1"/>
                        </a:solidFill>
                        <a:latin typeface="+mn-lt"/>
                        <a:ea typeface="+mn-ea"/>
                        <a:cs typeface="+mn-cs"/>
                      </a:endParaRPr>
                    </a:p>
                  </a:txBody>
                  <a:tcPr marL="9525" marR="9525" marT="9525" marB="0" anchor="ctr"/>
                </a:tc>
                <a:tc>
                  <a:txBody>
                    <a:bodyPr/>
                    <a:lstStyle/>
                    <a:p>
                      <a:pPr marL="0" algn="ctr" defTabSz="914400" rtl="0" eaLnBrk="1" fontAlgn="b" latinLnBrk="0" hangingPunct="1"/>
                      <a:r>
                        <a:rPr lang="en-US" sz="1600" b="0" i="0" u="sng" strike="noStrike" kern="1200" dirty="0">
                          <a:solidFill>
                            <a:srgbClr val="0000FF"/>
                          </a:solidFill>
                          <a:effectLst/>
                          <a:latin typeface="Calibri" panose="020F0502020204030204" pitchFamily="34" charset="0"/>
                          <a:ea typeface="+mn-ea"/>
                          <a:cs typeface="+mn-cs"/>
                          <a:hlinkClick r:id="rId5">
                            <a:extLst>
                              <a:ext uri="{A12FA001-AC4F-418D-AE19-62706E023703}">
                                <ahyp:hlinkClr xmlns:ahyp="http://schemas.microsoft.com/office/drawing/2018/hyperlinkcolor" val="tx"/>
                              </a:ext>
                            </a:extLst>
                          </a:hlinkClick>
                        </a:rPr>
                        <a:t>RP-252903</a:t>
                      </a:r>
                      <a:endParaRPr lang="en-US" sz="1600" b="0" i="0" u="sng" strike="noStrike" kern="1200" dirty="0">
                        <a:solidFill>
                          <a:srgbClr val="0000FF"/>
                        </a:solidFill>
                        <a:effectLst/>
                        <a:latin typeface="Calibri" panose="020F0502020204030204" pitchFamily="34" charset="0"/>
                        <a:ea typeface="+mn-ea"/>
                        <a:cs typeface="+mn-cs"/>
                      </a:endParaRPr>
                    </a:p>
                  </a:txBody>
                  <a:tcPr marL="9525" marR="9525" marT="9525" marB="0" anchor="ctr"/>
                </a:tc>
                <a:extLst>
                  <a:ext uri="{0D108BD9-81ED-4DB2-BD59-A6C34878D82A}">
                    <a16:rowId xmlns:a16="http://schemas.microsoft.com/office/drawing/2014/main" val="1240858414"/>
                  </a:ext>
                </a:extLst>
              </a:tr>
              <a:tr h="324000">
                <a:tc vMerge="1">
                  <a:txBody>
                    <a:bodyPr/>
                    <a:lstStyle/>
                    <a:p>
                      <a:endParaRPr lang="en-US" sz="1600" dirty="0"/>
                    </a:p>
                  </a:txBody>
                  <a:tcPr anchor="ctr"/>
                </a:tc>
                <a:tc>
                  <a:txBody>
                    <a:bodyPr/>
                    <a:lstStyle/>
                    <a:p>
                      <a:pPr marL="144000" algn="l" defTabSz="914400" rtl="0" eaLnBrk="1" fontAlgn="b" latinLnBrk="0" hangingPunct="1"/>
                      <a:r>
                        <a:rPr lang="en-US" sz="1600" dirty="0"/>
                        <a:t>NR RRM </a:t>
                      </a:r>
                      <a:r>
                        <a:rPr lang="en-US" sz="1600" dirty="0" err="1"/>
                        <a:t>enh</a:t>
                      </a:r>
                      <a:r>
                        <a:rPr lang="en-US" sz="1600" dirty="0"/>
                        <a:t> Phase 6</a:t>
                      </a:r>
                      <a:endParaRPr lang="en-US" sz="1600" kern="1200" dirty="0">
                        <a:solidFill>
                          <a:schemeClr val="tx1"/>
                        </a:solidFill>
                        <a:latin typeface="+mn-lt"/>
                        <a:ea typeface="+mn-ea"/>
                        <a:cs typeface="+mn-cs"/>
                      </a:endParaRPr>
                    </a:p>
                  </a:txBody>
                  <a:tcPr marL="9525" marR="9525" marT="9525" marB="0" anchor="ctr"/>
                </a:tc>
                <a:tc>
                  <a:txBody>
                    <a:bodyPr/>
                    <a:lstStyle/>
                    <a:p>
                      <a:pPr marL="0" algn="ctr" defTabSz="914400" rtl="0" eaLnBrk="1" fontAlgn="b" latinLnBrk="0" hangingPunct="1"/>
                      <a:r>
                        <a:rPr lang="en-US" sz="1600" b="0" i="0" u="sng" strike="noStrike" kern="1200" dirty="0">
                          <a:solidFill>
                            <a:srgbClr val="0000FF"/>
                          </a:solidFill>
                          <a:effectLst/>
                          <a:latin typeface="Calibri" panose="020F0502020204030204" pitchFamily="34" charset="0"/>
                          <a:ea typeface="+mn-ea"/>
                          <a:cs typeface="+mn-cs"/>
                          <a:hlinkClick r:id="rId6">
                            <a:extLst>
                              <a:ext uri="{A12FA001-AC4F-418D-AE19-62706E023703}">
                                <ahyp:hlinkClr xmlns:ahyp="http://schemas.microsoft.com/office/drawing/2018/hyperlinkcolor" val="tx"/>
                              </a:ext>
                            </a:extLst>
                          </a:hlinkClick>
                        </a:rPr>
                        <a:t>RP-252955</a:t>
                      </a:r>
                      <a:endParaRPr lang="en-US" sz="1600" b="0" i="0" u="sng" strike="noStrike" kern="1200" dirty="0">
                        <a:solidFill>
                          <a:srgbClr val="0000FF"/>
                        </a:solidFill>
                        <a:effectLst/>
                        <a:latin typeface="Calibri" panose="020F0502020204030204" pitchFamily="34" charset="0"/>
                        <a:ea typeface="+mn-ea"/>
                        <a:cs typeface="+mn-cs"/>
                      </a:endParaRPr>
                    </a:p>
                  </a:txBody>
                  <a:tcPr marL="9525" marR="9525" marT="9525" marB="0" anchor="ctr"/>
                </a:tc>
                <a:extLst>
                  <a:ext uri="{0D108BD9-81ED-4DB2-BD59-A6C34878D82A}">
                    <a16:rowId xmlns:a16="http://schemas.microsoft.com/office/drawing/2014/main" val="1261260563"/>
                  </a:ext>
                </a:extLst>
              </a:tr>
              <a:tr h="324000">
                <a:tc vMerge="1">
                  <a:txBody>
                    <a:bodyPr/>
                    <a:lstStyle/>
                    <a:p>
                      <a:endParaRPr lang="en-US" sz="1600" dirty="0"/>
                    </a:p>
                  </a:txBody>
                  <a:tcPr anchor="ctr"/>
                </a:tc>
                <a:tc>
                  <a:txBody>
                    <a:bodyPr/>
                    <a:lstStyle/>
                    <a:p>
                      <a:pPr marL="144000" algn="l" defTabSz="914400" rtl="0" eaLnBrk="1" fontAlgn="b" latinLnBrk="0" hangingPunct="1"/>
                      <a:r>
                        <a:rPr lang="en-US" sz="1600" dirty="0"/>
                        <a:t>NR demodulation performance: Phase 6</a:t>
                      </a:r>
                      <a:endParaRPr lang="en-US" sz="1600" kern="1200" dirty="0">
                        <a:solidFill>
                          <a:schemeClr val="tx1"/>
                        </a:solidFill>
                        <a:latin typeface="+mn-lt"/>
                        <a:ea typeface="+mn-ea"/>
                        <a:cs typeface="+mn-cs"/>
                      </a:endParaRPr>
                    </a:p>
                  </a:txBody>
                  <a:tcPr marL="9525" marR="9525" marT="9525" marB="0" anchor="ctr"/>
                </a:tc>
                <a:tc>
                  <a:txBody>
                    <a:bodyPr/>
                    <a:lstStyle/>
                    <a:p>
                      <a:pPr marL="0" algn="ctr" defTabSz="914400" rtl="0" eaLnBrk="1" fontAlgn="b" latinLnBrk="0" hangingPunct="1"/>
                      <a:r>
                        <a:rPr lang="en-US" sz="1600" b="0" i="0" u="sng" strike="noStrike" kern="1200" dirty="0">
                          <a:solidFill>
                            <a:srgbClr val="0000FF"/>
                          </a:solidFill>
                          <a:effectLst/>
                          <a:latin typeface="Calibri" panose="020F0502020204030204" pitchFamily="34" charset="0"/>
                          <a:ea typeface="+mn-ea"/>
                          <a:cs typeface="+mn-cs"/>
                          <a:hlinkClick r:id="rId7">
                            <a:extLst>
                              <a:ext uri="{A12FA001-AC4F-418D-AE19-62706E023703}">
                                <ahyp:hlinkClr xmlns:ahyp="http://schemas.microsoft.com/office/drawing/2018/hyperlinkcolor" val="tx"/>
                              </a:ext>
                            </a:extLst>
                          </a:hlinkClick>
                        </a:rPr>
                        <a:t>RP-252957</a:t>
                      </a:r>
                      <a:endParaRPr lang="en-US" sz="1600" b="0" i="0" u="sng" strike="noStrike" kern="1200" dirty="0">
                        <a:solidFill>
                          <a:srgbClr val="0000FF"/>
                        </a:solidFill>
                        <a:effectLst/>
                        <a:latin typeface="Calibri" panose="020F0502020204030204" pitchFamily="34" charset="0"/>
                        <a:ea typeface="+mn-ea"/>
                        <a:cs typeface="+mn-cs"/>
                      </a:endParaRPr>
                    </a:p>
                  </a:txBody>
                  <a:tcPr marL="9525" marR="9525" marT="9525" marB="0" anchor="ctr"/>
                </a:tc>
                <a:extLst>
                  <a:ext uri="{0D108BD9-81ED-4DB2-BD59-A6C34878D82A}">
                    <a16:rowId xmlns:a16="http://schemas.microsoft.com/office/drawing/2014/main" val="434742865"/>
                  </a:ext>
                </a:extLst>
              </a:tr>
              <a:tr h="324000">
                <a:tc vMerge="1">
                  <a:txBody>
                    <a:bodyPr/>
                    <a:lstStyle/>
                    <a:p>
                      <a:endParaRPr lang="en-US" sz="1600" dirty="0"/>
                    </a:p>
                  </a:txBody>
                  <a:tcPr anchor="ctr"/>
                </a:tc>
                <a:tc>
                  <a:txBody>
                    <a:bodyPr/>
                    <a:lstStyle/>
                    <a:p>
                      <a:pPr marL="144000" algn="l" defTabSz="914400" rtl="0" eaLnBrk="1" fontAlgn="b" latinLnBrk="0" hangingPunct="1"/>
                      <a:r>
                        <a:rPr lang="en-US" sz="1600" dirty="0"/>
                        <a:t>Study on spatial channel model for demodulation performance requirements for NR: Phase 2</a:t>
                      </a:r>
                      <a:endParaRPr lang="en-US" sz="1600" kern="1200" dirty="0">
                        <a:solidFill>
                          <a:schemeClr val="tx1"/>
                        </a:solidFill>
                        <a:latin typeface="+mn-lt"/>
                        <a:ea typeface="+mn-ea"/>
                        <a:cs typeface="+mn-cs"/>
                      </a:endParaRPr>
                    </a:p>
                  </a:txBody>
                  <a:tcPr marL="9525" marR="9525" marT="9525" marB="0" anchor="ctr"/>
                </a:tc>
                <a:tc>
                  <a:txBody>
                    <a:bodyPr/>
                    <a:lstStyle/>
                    <a:p>
                      <a:pPr marL="0" algn="ctr" defTabSz="914400" rtl="0" eaLnBrk="1" fontAlgn="b" latinLnBrk="0" hangingPunct="1"/>
                      <a:r>
                        <a:rPr lang="en-US" sz="1600" b="0" i="0" u="sng" strike="noStrike" kern="1200" dirty="0">
                          <a:solidFill>
                            <a:srgbClr val="0000FF"/>
                          </a:solidFill>
                          <a:effectLst/>
                          <a:latin typeface="Calibri" panose="020F0502020204030204" pitchFamily="34" charset="0"/>
                          <a:ea typeface="+mn-ea"/>
                          <a:cs typeface="+mn-cs"/>
                          <a:hlinkClick r:id="rId8">
                            <a:extLst>
                              <a:ext uri="{A12FA001-AC4F-418D-AE19-62706E023703}">
                                <ahyp:hlinkClr xmlns:ahyp="http://schemas.microsoft.com/office/drawing/2018/hyperlinkcolor" val="tx"/>
                              </a:ext>
                            </a:extLst>
                          </a:hlinkClick>
                        </a:rPr>
                        <a:t>RP-252956</a:t>
                      </a:r>
                      <a:endParaRPr lang="en-US" sz="1600" b="0" i="0" u="sng" strike="noStrike" kern="1200" dirty="0">
                        <a:solidFill>
                          <a:srgbClr val="0000FF"/>
                        </a:solidFill>
                        <a:effectLst/>
                        <a:latin typeface="Calibri" panose="020F0502020204030204" pitchFamily="34" charset="0"/>
                        <a:ea typeface="+mn-ea"/>
                        <a:cs typeface="+mn-cs"/>
                      </a:endParaRPr>
                    </a:p>
                  </a:txBody>
                  <a:tcPr marL="9525" marR="9525" marT="9525" marB="0" anchor="ctr"/>
                </a:tc>
                <a:extLst>
                  <a:ext uri="{0D108BD9-81ED-4DB2-BD59-A6C34878D82A}">
                    <a16:rowId xmlns:a16="http://schemas.microsoft.com/office/drawing/2014/main" val="2065324897"/>
                  </a:ext>
                </a:extLst>
              </a:tr>
              <a:tr h="324000">
                <a:tc vMerge="1">
                  <a:txBody>
                    <a:bodyPr/>
                    <a:lstStyle/>
                    <a:p>
                      <a:pPr algn="ctr"/>
                      <a:endParaRPr lang="en-US" sz="1600" b="1" dirty="0"/>
                    </a:p>
                  </a:txBody>
                  <a:tcPr anchor="ctr"/>
                </a:tc>
                <a:tc>
                  <a:txBody>
                    <a:bodyPr/>
                    <a:lstStyle/>
                    <a:p>
                      <a:pPr marL="144000" algn="l" defTabSz="914400" rtl="0" eaLnBrk="1" fontAlgn="b" latinLnBrk="0" hangingPunct="1"/>
                      <a:r>
                        <a:rPr lang="en-US" sz="1600" dirty="0"/>
                        <a:t>Enhanced requirements for NR NTN and IoT NTN Phase 2</a:t>
                      </a:r>
                      <a:endParaRPr lang="en-US" sz="1600" kern="1200" dirty="0">
                        <a:solidFill>
                          <a:schemeClr val="tx1"/>
                        </a:solidFill>
                        <a:latin typeface="+mn-lt"/>
                        <a:ea typeface="+mn-ea"/>
                        <a:cs typeface="+mn-cs"/>
                      </a:endParaRPr>
                    </a:p>
                  </a:txBody>
                  <a:tcPr marL="9525" marR="9525" marT="9525" marB="0" anchor="ctr"/>
                </a:tc>
                <a:tc>
                  <a:txBody>
                    <a:bodyPr/>
                    <a:lstStyle/>
                    <a:p>
                      <a:pPr marL="0" algn="ctr" defTabSz="914400" rtl="0" eaLnBrk="1" fontAlgn="b" latinLnBrk="0" hangingPunct="1"/>
                      <a:r>
                        <a:rPr lang="en-US" sz="1600" b="0" i="0" u="sng" strike="noStrike" kern="1200" dirty="0">
                          <a:solidFill>
                            <a:srgbClr val="0000FF"/>
                          </a:solidFill>
                          <a:effectLst/>
                          <a:latin typeface="Calibri" panose="020F0502020204030204" pitchFamily="34" charset="0"/>
                          <a:ea typeface="+mn-ea"/>
                          <a:cs typeface="+mn-cs"/>
                          <a:hlinkClick r:id="rId9">
                            <a:extLst>
                              <a:ext uri="{A12FA001-AC4F-418D-AE19-62706E023703}">
                                <ahyp:hlinkClr xmlns:ahyp="http://schemas.microsoft.com/office/drawing/2018/hyperlinkcolor" val="tx"/>
                              </a:ext>
                            </a:extLst>
                          </a:hlinkClick>
                        </a:rPr>
                        <a:t>RP-252962</a:t>
                      </a:r>
                      <a:endParaRPr lang="en-US" sz="1600" b="0" i="0" u="sng" strike="noStrike" kern="1200" dirty="0">
                        <a:solidFill>
                          <a:srgbClr val="0000FF"/>
                        </a:solidFill>
                        <a:effectLst/>
                        <a:latin typeface="Calibri" panose="020F0502020204030204" pitchFamily="34" charset="0"/>
                        <a:ea typeface="+mn-ea"/>
                        <a:cs typeface="+mn-cs"/>
                      </a:endParaRPr>
                    </a:p>
                  </a:txBody>
                  <a:tcPr marL="9525" marR="9525" marT="9525" marB="0" anchor="ctr"/>
                </a:tc>
                <a:extLst>
                  <a:ext uri="{0D108BD9-81ED-4DB2-BD59-A6C34878D82A}">
                    <a16:rowId xmlns:a16="http://schemas.microsoft.com/office/drawing/2014/main" val="512077228"/>
                  </a:ext>
                </a:extLst>
              </a:tr>
              <a:tr h="324000">
                <a:tc vMerge="1">
                  <a:txBody>
                    <a:bodyPr/>
                    <a:lstStyle/>
                    <a:p>
                      <a:pPr algn="ctr"/>
                      <a:endParaRPr lang="en-US" sz="1600" b="1" dirty="0"/>
                    </a:p>
                  </a:txBody>
                  <a:tcPr anchor="ctr"/>
                </a:tc>
                <a:tc>
                  <a:txBody>
                    <a:bodyPr/>
                    <a:lstStyle/>
                    <a:p>
                      <a:pPr marL="144000" algn="l" defTabSz="914400" rtl="0" eaLnBrk="1" fontAlgn="b" latinLnBrk="0" hangingPunct="1"/>
                      <a:r>
                        <a:rPr lang="en-US" sz="1600" dirty="0"/>
                        <a:t>Enhancement of low NR band carrier aggregation via switching</a:t>
                      </a:r>
                      <a:endParaRPr lang="en-US" sz="1600" kern="1200" dirty="0">
                        <a:solidFill>
                          <a:schemeClr val="tx1"/>
                        </a:solidFill>
                        <a:latin typeface="+mn-lt"/>
                        <a:ea typeface="+mn-ea"/>
                        <a:cs typeface="+mn-cs"/>
                      </a:endParaRPr>
                    </a:p>
                  </a:txBody>
                  <a:tcPr marL="9525" marR="9525" marT="9525" marB="0" anchor="ctr"/>
                </a:tc>
                <a:tc>
                  <a:txBody>
                    <a:bodyPr/>
                    <a:lstStyle/>
                    <a:p>
                      <a:pPr marL="0" algn="ctr" defTabSz="914400" rtl="0" eaLnBrk="1" fontAlgn="b" latinLnBrk="0" hangingPunct="1"/>
                      <a:r>
                        <a:rPr lang="en-US" sz="1600" b="0" i="0" u="sng" strike="noStrike" kern="1200" dirty="0">
                          <a:solidFill>
                            <a:srgbClr val="0000FF"/>
                          </a:solidFill>
                          <a:effectLst/>
                          <a:latin typeface="Calibri" panose="020F0502020204030204" pitchFamily="34" charset="0"/>
                          <a:ea typeface="+mn-ea"/>
                          <a:cs typeface="+mn-cs"/>
                          <a:hlinkClick r:id="rId10">
                            <a:extLst>
                              <a:ext uri="{A12FA001-AC4F-418D-AE19-62706E023703}">
                                <ahyp:hlinkClr xmlns:ahyp="http://schemas.microsoft.com/office/drawing/2018/hyperlinkcolor" val="tx"/>
                              </a:ext>
                            </a:extLst>
                          </a:hlinkClick>
                        </a:rPr>
                        <a:t>RP-252953</a:t>
                      </a:r>
                      <a:endParaRPr lang="en-US" sz="1600" b="0" i="0" u="sng" strike="noStrike" kern="1200" dirty="0">
                        <a:solidFill>
                          <a:srgbClr val="0000FF"/>
                        </a:solidFill>
                        <a:effectLst/>
                        <a:latin typeface="Calibri" panose="020F0502020204030204" pitchFamily="34" charset="0"/>
                        <a:ea typeface="+mn-ea"/>
                        <a:cs typeface="+mn-cs"/>
                      </a:endParaRPr>
                    </a:p>
                  </a:txBody>
                  <a:tcPr marL="9525" marR="9525" marT="9525" marB="0" anchor="ctr"/>
                </a:tc>
                <a:extLst>
                  <a:ext uri="{0D108BD9-81ED-4DB2-BD59-A6C34878D82A}">
                    <a16:rowId xmlns:a16="http://schemas.microsoft.com/office/drawing/2014/main" val="1399274082"/>
                  </a:ext>
                </a:extLst>
              </a:tr>
              <a:tr h="324000">
                <a:tc vMerge="1">
                  <a:txBody>
                    <a:bodyPr/>
                    <a:lstStyle/>
                    <a:p>
                      <a:pPr algn="ctr"/>
                      <a:endParaRPr lang="en-US" sz="1600" b="1" dirty="0"/>
                    </a:p>
                  </a:txBody>
                  <a:tcPr anchor="ctr"/>
                </a:tc>
                <a:tc>
                  <a:txBody>
                    <a:bodyPr/>
                    <a:lstStyle/>
                    <a:p>
                      <a:pPr marL="144000" algn="l" defTabSz="914400" rtl="0" eaLnBrk="1" fontAlgn="b" latinLnBrk="0" hangingPunct="1"/>
                      <a:r>
                        <a:rPr lang="en-US" sz="1600" dirty="0"/>
                        <a:t>UAV</a:t>
                      </a:r>
                      <a:endParaRPr lang="en-US" sz="1600" kern="1200" dirty="0">
                        <a:solidFill>
                          <a:schemeClr val="tx1"/>
                        </a:solidFill>
                        <a:latin typeface="+mn-lt"/>
                        <a:ea typeface="+mn-ea"/>
                        <a:cs typeface="+mn-cs"/>
                      </a:endParaRPr>
                    </a:p>
                  </a:txBody>
                  <a:tcPr marL="9525" marR="9525" marT="9525" marB="0" anchor="ctr"/>
                </a:tc>
                <a:tc>
                  <a:txBody>
                    <a:bodyPr/>
                    <a:lstStyle/>
                    <a:p>
                      <a:pPr marL="0" algn="ctr" defTabSz="914400" rtl="0" eaLnBrk="1" fontAlgn="b" latinLnBrk="0" hangingPunct="1"/>
                      <a:r>
                        <a:rPr lang="en-US" sz="1600" b="0" i="0" u="sng" strike="noStrike" kern="1200" dirty="0">
                          <a:solidFill>
                            <a:srgbClr val="0000FF"/>
                          </a:solidFill>
                          <a:effectLst/>
                          <a:latin typeface="Calibri" panose="020F0502020204030204" pitchFamily="34" charset="0"/>
                          <a:ea typeface="+mn-ea"/>
                          <a:cs typeface="+mn-cs"/>
                          <a:hlinkClick r:id="rId11">
                            <a:extLst>
                              <a:ext uri="{A12FA001-AC4F-418D-AE19-62706E023703}">
                                <ahyp:hlinkClr xmlns:ahyp="http://schemas.microsoft.com/office/drawing/2018/hyperlinkcolor" val="tx"/>
                              </a:ext>
                            </a:extLst>
                          </a:hlinkClick>
                        </a:rPr>
                        <a:t>RP-252954</a:t>
                      </a:r>
                      <a:endParaRPr lang="en-US" sz="1600" b="0" i="0" u="sng" strike="noStrike" kern="1200" dirty="0">
                        <a:solidFill>
                          <a:srgbClr val="0000FF"/>
                        </a:solidFill>
                        <a:effectLst/>
                        <a:latin typeface="Calibri" panose="020F0502020204030204" pitchFamily="34" charset="0"/>
                        <a:ea typeface="+mn-ea"/>
                        <a:cs typeface="+mn-cs"/>
                      </a:endParaRPr>
                    </a:p>
                  </a:txBody>
                  <a:tcPr marL="9525" marR="9525" marT="9525" marB="0" anchor="ctr"/>
                </a:tc>
                <a:extLst>
                  <a:ext uri="{0D108BD9-81ED-4DB2-BD59-A6C34878D82A}">
                    <a16:rowId xmlns:a16="http://schemas.microsoft.com/office/drawing/2014/main" val="696943476"/>
                  </a:ext>
                </a:extLst>
              </a:tr>
            </a:tbl>
          </a:graphicData>
        </a:graphic>
      </p:graphicFrame>
      <p:sp>
        <p:nvSpPr>
          <p:cNvPr id="11" name="TextBox 10">
            <a:extLst>
              <a:ext uri="{FF2B5EF4-FFF2-40B4-BE49-F238E27FC236}">
                <a16:creationId xmlns:a16="http://schemas.microsoft.com/office/drawing/2014/main" id="{151EC094-B91A-4243-96D4-4EB531483FBA}"/>
              </a:ext>
            </a:extLst>
          </p:cNvPr>
          <p:cNvSpPr txBox="1"/>
          <p:nvPr/>
        </p:nvSpPr>
        <p:spPr>
          <a:xfrm>
            <a:off x="685282" y="5396620"/>
            <a:ext cx="10851114" cy="338554"/>
          </a:xfrm>
          <a:prstGeom prst="rect">
            <a:avLst/>
          </a:prstGeom>
          <a:noFill/>
        </p:spPr>
        <p:txBody>
          <a:bodyPr wrap="square">
            <a:spAutoFit/>
          </a:bodyPr>
          <a:lstStyle/>
          <a:p>
            <a:r>
              <a:rPr lang="en-US" sz="1600" dirty="0">
                <a:latin typeface="+mn-lt"/>
              </a:rPr>
              <a:t>Note: Additional spectrum NR work/study items are planned to be discussed and approved in RAN#110</a:t>
            </a:r>
          </a:p>
        </p:txBody>
      </p:sp>
    </p:spTree>
    <p:extLst>
      <p:ext uri="{BB962C8B-B14F-4D97-AF65-F5344CB8AC3E}">
        <p14:creationId xmlns:p14="http://schemas.microsoft.com/office/powerpoint/2010/main" val="2129941685"/>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99B9FA93-27ED-4D70-974E-CDBBEF8216C1}"/>
              </a:ext>
            </a:extLst>
          </p:cNvPr>
          <p:cNvSpPr>
            <a:spLocks noGrp="1"/>
          </p:cNvSpPr>
          <p:nvPr>
            <p:ph type="title"/>
          </p:nvPr>
        </p:nvSpPr>
        <p:spPr/>
        <p:txBody>
          <a:bodyPr/>
          <a:lstStyle/>
          <a:p>
            <a:r>
              <a:rPr lang="en-US" dirty="0"/>
              <a:t>Overall Timeline</a:t>
            </a:r>
          </a:p>
        </p:txBody>
      </p:sp>
      <p:sp>
        <p:nvSpPr>
          <p:cNvPr id="3" name="내용 개체 틀 2">
            <a:extLst>
              <a:ext uri="{FF2B5EF4-FFF2-40B4-BE49-F238E27FC236}">
                <a16:creationId xmlns:a16="http://schemas.microsoft.com/office/drawing/2014/main" id="{90E81675-9E5B-4E72-94F0-2C66783F70AE}"/>
              </a:ext>
            </a:extLst>
          </p:cNvPr>
          <p:cNvSpPr>
            <a:spLocks noGrp="1"/>
          </p:cNvSpPr>
          <p:nvPr>
            <p:ph idx="1"/>
          </p:nvPr>
        </p:nvSpPr>
        <p:spPr/>
        <p:txBody>
          <a:bodyPr/>
          <a:lstStyle/>
          <a:p>
            <a:r>
              <a:rPr lang="en-US" dirty="0"/>
              <a:t>6G RAN study completion in June 2026 and 6G RAN WG study completion in June 2027</a:t>
            </a:r>
          </a:p>
          <a:p>
            <a:r>
              <a:rPr lang="en-US" dirty="0"/>
              <a:t>Rel-20 NR/LTE Stage-3 freeze in March 2027 and ASN.1 freeze in June 2027</a:t>
            </a:r>
          </a:p>
          <a:p>
            <a:r>
              <a:rPr lang="en-US" dirty="0"/>
              <a:t>Rel-21 timeline to be decided no later than June 2026</a:t>
            </a:r>
          </a:p>
          <a:p>
            <a:endParaRPr lang="en-US" dirty="0"/>
          </a:p>
        </p:txBody>
      </p:sp>
      <p:sp>
        <p:nvSpPr>
          <p:cNvPr id="32" name="오각형 54">
            <a:extLst>
              <a:ext uri="{FF2B5EF4-FFF2-40B4-BE49-F238E27FC236}">
                <a16:creationId xmlns:a16="http://schemas.microsoft.com/office/drawing/2014/main" id="{E1828B27-9898-4287-8EC7-57B3A78A7A9E}"/>
              </a:ext>
            </a:extLst>
          </p:cNvPr>
          <p:cNvSpPr/>
          <p:nvPr/>
        </p:nvSpPr>
        <p:spPr>
          <a:xfrm>
            <a:off x="851890" y="3487802"/>
            <a:ext cx="10480504" cy="360000"/>
          </a:xfrm>
          <a:prstGeom prst="homePlate">
            <a:avLst/>
          </a:prstGeom>
          <a:gradFill>
            <a:gsLst>
              <a:gs pos="0">
                <a:srgbClr val="A6C9E8"/>
              </a:gs>
              <a:gs pos="0">
                <a:srgbClr val="4E93D2"/>
              </a:gs>
              <a:gs pos="24000">
                <a:srgbClr val="005DA2"/>
              </a:gs>
              <a:gs pos="100000">
                <a:srgbClr val="020406"/>
              </a:gs>
            </a:gsLst>
            <a:lin ang="0" scaled="1"/>
          </a:gradFill>
          <a:ln w="12700" cap="flat" cmpd="sng" algn="ctr">
            <a:noFill/>
            <a:prstDash val="solid"/>
            <a:miter lim="800000"/>
          </a:ln>
          <a:effectLst/>
        </p:spPr>
        <p:txBody>
          <a:bodyPr rtlCol="0"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맑은 고딕" panose="020F0502020204030204"/>
              <a:ea typeface="+mn-ea"/>
              <a:cs typeface="+mn-cs"/>
            </a:endParaRPr>
          </a:p>
        </p:txBody>
      </p:sp>
      <p:graphicFrame>
        <p:nvGraphicFramePr>
          <p:cNvPr id="33" name="표 32">
            <a:extLst>
              <a:ext uri="{FF2B5EF4-FFF2-40B4-BE49-F238E27FC236}">
                <a16:creationId xmlns:a16="http://schemas.microsoft.com/office/drawing/2014/main" id="{B289D2A9-C317-469A-AC58-94C84708692E}"/>
              </a:ext>
            </a:extLst>
          </p:cNvPr>
          <p:cNvGraphicFramePr>
            <a:graphicFrameLocks noGrp="1"/>
          </p:cNvGraphicFramePr>
          <p:nvPr>
            <p:extLst>
              <p:ext uri="{D42A27DB-BD31-4B8C-83A1-F6EECF244321}">
                <p14:modId xmlns:p14="http://schemas.microsoft.com/office/powerpoint/2010/main" val="4220948723"/>
              </p:ext>
            </p:extLst>
          </p:nvPr>
        </p:nvGraphicFramePr>
        <p:xfrm>
          <a:off x="864934" y="3444870"/>
          <a:ext cx="10097592" cy="432000"/>
        </p:xfrm>
        <a:graphic>
          <a:graphicData uri="http://schemas.openxmlformats.org/drawingml/2006/table">
            <a:tbl>
              <a:tblPr firstRow="1" bandRow="1">
                <a:tableStyleId>{5C22544A-7EE6-4342-B048-85BDC9FD1C3A}</a:tableStyleId>
              </a:tblPr>
              <a:tblGrid>
                <a:gridCol w="1262199">
                  <a:extLst>
                    <a:ext uri="{9D8B030D-6E8A-4147-A177-3AD203B41FA5}">
                      <a16:colId xmlns:a16="http://schemas.microsoft.com/office/drawing/2014/main" val="3247585428"/>
                    </a:ext>
                  </a:extLst>
                </a:gridCol>
                <a:gridCol w="1262199">
                  <a:extLst>
                    <a:ext uri="{9D8B030D-6E8A-4147-A177-3AD203B41FA5}">
                      <a16:colId xmlns:a16="http://schemas.microsoft.com/office/drawing/2014/main" val="3556872103"/>
                    </a:ext>
                  </a:extLst>
                </a:gridCol>
                <a:gridCol w="1262199">
                  <a:extLst>
                    <a:ext uri="{9D8B030D-6E8A-4147-A177-3AD203B41FA5}">
                      <a16:colId xmlns:a16="http://schemas.microsoft.com/office/drawing/2014/main" val="202411651"/>
                    </a:ext>
                  </a:extLst>
                </a:gridCol>
                <a:gridCol w="1262199">
                  <a:extLst>
                    <a:ext uri="{9D8B030D-6E8A-4147-A177-3AD203B41FA5}">
                      <a16:colId xmlns:a16="http://schemas.microsoft.com/office/drawing/2014/main" val="970630512"/>
                    </a:ext>
                  </a:extLst>
                </a:gridCol>
                <a:gridCol w="1262199">
                  <a:extLst>
                    <a:ext uri="{9D8B030D-6E8A-4147-A177-3AD203B41FA5}">
                      <a16:colId xmlns:a16="http://schemas.microsoft.com/office/drawing/2014/main" val="286926780"/>
                    </a:ext>
                  </a:extLst>
                </a:gridCol>
                <a:gridCol w="1262199">
                  <a:extLst>
                    <a:ext uri="{9D8B030D-6E8A-4147-A177-3AD203B41FA5}">
                      <a16:colId xmlns:a16="http://schemas.microsoft.com/office/drawing/2014/main" val="2955054593"/>
                    </a:ext>
                  </a:extLst>
                </a:gridCol>
                <a:gridCol w="1262199">
                  <a:extLst>
                    <a:ext uri="{9D8B030D-6E8A-4147-A177-3AD203B41FA5}">
                      <a16:colId xmlns:a16="http://schemas.microsoft.com/office/drawing/2014/main" val="591495646"/>
                    </a:ext>
                  </a:extLst>
                </a:gridCol>
                <a:gridCol w="1262199">
                  <a:extLst>
                    <a:ext uri="{9D8B030D-6E8A-4147-A177-3AD203B41FA5}">
                      <a16:colId xmlns:a16="http://schemas.microsoft.com/office/drawing/2014/main" val="2032907458"/>
                    </a:ext>
                  </a:extLst>
                </a:gridCol>
              </a:tblGrid>
              <a:tr h="432000">
                <a:tc>
                  <a:txBody>
                    <a:bodyPr/>
                    <a:lstStyle/>
                    <a:p>
                      <a:pPr algn="ctr" latinLnBrk="1"/>
                      <a:r>
                        <a:rPr lang="en-US" altLang="ko-KR" sz="1400" dirty="0">
                          <a:solidFill>
                            <a:schemeClr val="bg1"/>
                          </a:solidFill>
                          <a:latin typeface="Arial" panose="020B0604020202020204" pitchFamily="34" charset="0"/>
                          <a:cs typeface="Arial" panose="020B0604020202020204" pitchFamily="34" charset="0"/>
                        </a:rPr>
                        <a:t>2025.Q3</a:t>
                      </a:r>
                      <a:endParaRPr lang="ko-KR" altLang="en-US" sz="1400" dirty="0">
                        <a:solidFill>
                          <a:schemeClr val="bg1"/>
                        </a:solidFill>
                        <a:latin typeface="Arial" panose="020B0604020202020204" pitchFamily="34" charset="0"/>
                        <a:cs typeface="Arial" panose="020B060402020202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400" dirty="0">
                          <a:solidFill>
                            <a:schemeClr val="bg1"/>
                          </a:solidFill>
                          <a:latin typeface="Arial" panose="020B0604020202020204" pitchFamily="34" charset="0"/>
                          <a:cs typeface="Arial" panose="020B0604020202020204" pitchFamily="34" charset="0"/>
                        </a:rPr>
                        <a:t>2025.Q4</a:t>
                      </a:r>
                      <a:endParaRPr lang="ko-KR" altLang="en-US" sz="1400" dirty="0">
                        <a:solidFill>
                          <a:schemeClr val="bg1"/>
                        </a:solidFill>
                        <a:latin typeface="Arial" panose="020B0604020202020204" pitchFamily="34" charset="0"/>
                        <a:cs typeface="Arial" panose="020B060402020202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400" dirty="0">
                          <a:solidFill>
                            <a:schemeClr val="bg1"/>
                          </a:solidFill>
                          <a:latin typeface="Arial" panose="020B0604020202020204" pitchFamily="34" charset="0"/>
                          <a:cs typeface="Arial" panose="020B0604020202020204" pitchFamily="34" charset="0"/>
                        </a:rPr>
                        <a:t>2026.Q1</a:t>
                      </a:r>
                      <a:endParaRPr lang="ko-KR" altLang="en-US" sz="1400" dirty="0">
                        <a:solidFill>
                          <a:schemeClr val="bg1"/>
                        </a:solidFill>
                        <a:latin typeface="Arial" panose="020B0604020202020204" pitchFamily="34" charset="0"/>
                        <a:cs typeface="Arial" panose="020B060402020202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400" dirty="0">
                          <a:solidFill>
                            <a:schemeClr val="bg1"/>
                          </a:solidFill>
                          <a:latin typeface="Arial" panose="020B0604020202020204" pitchFamily="34" charset="0"/>
                          <a:cs typeface="Arial" panose="020B0604020202020204" pitchFamily="34" charset="0"/>
                        </a:rPr>
                        <a:t>2026.Q2</a:t>
                      </a:r>
                      <a:endParaRPr lang="ko-KR" altLang="en-US" sz="1400" dirty="0">
                        <a:solidFill>
                          <a:schemeClr val="bg1"/>
                        </a:solidFill>
                        <a:latin typeface="Arial" panose="020B0604020202020204" pitchFamily="34" charset="0"/>
                        <a:cs typeface="Arial" panose="020B060402020202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400" dirty="0">
                          <a:solidFill>
                            <a:schemeClr val="bg1"/>
                          </a:solidFill>
                          <a:latin typeface="Arial" panose="020B0604020202020204" pitchFamily="34" charset="0"/>
                          <a:cs typeface="Arial" panose="020B0604020202020204" pitchFamily="34" charset="0"/>
                        </a:rPr>
                        <a:t>2026.Q3</a:t>
                      </a:r>
                      <a:endParaRPr lang="ko-KR" altLang="en-US" sz="1400" dirty="0">
                        <a:solidFill>
                          <a:schemeClr val="bg1"/>
                        </a:solidFill>
                        <a:latin typeface="Arial" panose="020B0604020202020204" pitchFamily="34" charset="0"/>
                        <a:cs typeface="Arial" panose="020B060402020202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400" dirty="0">
                          <a:solidFill>
                            <a:schemeClr val="bg1"/>
                          </a:solidFill>
                          <a:latin typeface="Arial" panose="020B0604020202020204" pitchFamily="34" charset="0"/>
                          <a:cs typeface="Arial" panose="020B0604020202020204" pitchFamily="34" charset="0"/>
                        </a:rPr>
                        <a:t>2026.Q4</a:t>
                      </a:r>
                      <a:endParaRPr lang="ko-KR" altLang="en-US" sz="1400" dirty="0">
                        <a:solidFill>
                          <a:schemeClr val="bg1"/>
                        </a:solidFill>
                        <a:latin typeface="Arial" panose="020B0604020202020204" pitchFamily="34" charset="0"/>
                        <a:cs typeface="Arial" panose="020B060402020202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400" dirty="0">
                          <a:solidFill>
                            <a:schemeClr val="bg1"/>
                          </a:solidFill>
                          <a:latin typeface="Arial" panose="020B0604020202020204" pitchFamily="34" charset="0"/>
                          <a:cs typeface="Arial" panose="020B0604020202020204" pitchFamily="34" charset="0"/>
                        </a:rPr>
                        <a:t>2027.Q1</a:t>
                      </a:r>
                      <a:endParaRPr lang="ko-KR" altLang="en-US" sz="1400" dirty="0">
                        <a:solidFill>
                          <a:schemeClr val="bg1"/>
                        </a:solidFill>
                        <a:latin typeface="Arial" panose="020B0604020202020204" pitchFamily="34" charset="0"/>
                        <a:cs typeface="Arial" panose="020B060402020202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400" dirty="0">
                          <a:solidFill>
                            <a:schemeClr val="bg1"/>
                          </a:solidFill>
                          <a:latin typeface="Arial" panose="020B0604020202020204" pitchFamily="34" charset="0"/>
                          <a:cs typeface="Arial" panose="020B0604020202020204" pitchFamily="34" charset="0"/>
                        </a:rPr>
                        <a:t>2027.Q2</a:t>
                      </a:r>
                      <a:endParaRPr lang="ko-KR" altLang="en-US" sz="1400" dirty="0">
                        <a:solidFill>
                          <a:schemeClr val="bg1"/>
                        </a:solidFill>
                        <a:latin typeface="Arial" panose="020B0604020202020204" pitchFamily="34" charset="0"/>
                        <a:cs typeface="Arial" panose="020B060402020202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89775929"/>
                  </a:ext>
                </a:extLst>
              </a:tr>
            </a:tbl>
          </a:graphicData>
        </a:graphic>
      </p:graphicFrame>
      <p:sp>
        <p:nvSpPr>
          <p:cNvPr id="34" name="화살표: 오른쪽 33">
            <a:extLst>
              <a:ext uri="{FF2B5EF4-FFF2-40B4-BE49-F238E27FC236}">
                <a16:creationId xmlns:a16="http://schemas.microsoft.com/office/drawing/2014/main" id="{8B60E3D2-13C5-4C13-9A8F-B4FCEA13D3B3}"/>
              </a:ext>
            </a:extLst>
          </p:cNvPr>
          <p:cNvSpPr/>
          <p:nvPr/>
        </p:nvSpPr>
        <p:spPr>
          <a:xfrm>
            <a:off x="883772" y="5376162"/>
            <a:ext cx="7560000" cy="324000"/>
          </a:xfrm>
          <a:prstGeom prst="rightArrow">
            <a:avLst/>
          </a:prstGeom>
          <a:gradFill>
            <a:gsLst>
              <a:gs pos="0">
                <a:srgbClr val="FFE9A3"/>
              </a:gs>
              <a:gs pos="58000">
                <a:srgbClr val="FFDD71"/>
              </a:gs>
              <a:gs pos="83000">
                <a:srgbClr val="FFD03B"/>
              </a:gs>
              <a:gs pos="100000">
                <a:srgbClr val="FFC000"/>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화살표: 오른쪽 34">
            <a:extLst>
              <a:ext uri="{FF2B5EF4-FFF2-40B4-BE49-F238E27FC236}">
                <a16:creationId xmlns:a16="http://schemas.microsoft.com/office/drawing/2014/main" id="{B3E265F8-317D-43D0-AF38-7306575C7215}"/>
              </a:ext>
            </a:extLst>
          </p:cNvPr>
          <p:cNvSpPr/>
          <p:nvPr/>
        </p:nvSpPr>
        <p:spPr>
          <a:xfrm>
            <a:off x="323087" y="4000181"/>
            <a:ext cx="5589761" cy="324000"/>
          </a:xfrm>
          <a:prstGeom prst="rightArrow">
            <a:avLst/>
          </a:prstGeom>
          <a:gradFill>
            <a:gsLst>
              <a:gs pos="0">
                <a:srgbClr val="ABE9FF"/>
              </a:gs>
              <a:gs pos="58000">
                <a:srgbClr val="6DD9FF"/>
              </a:gs>
              <a:gs pos="83000">
                <a:srgbClr val="3FCDFF"/>
              </a:gs>
              <a:gs pos="100000">
                <a:srgbClr val="00B0F0"/>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AB068A6D-1164-40DD-A58E-458F3E7E3DF6}"/>
              </a:ext>
            </a:extLst>
          </p:cNvPr>
          <p:cNvSpPr txBox="1"/>
          <p:nvPr/>
        </p:nvSpPr>
        <p:spPr>
          <a:xfrm>
            <a:off x="335869" y="4196555"/>
            <a:ext cx="4086375" cy="307777"/>
          </a:xfrm>
          <a:prstGeom prst="rect">
            <a:avLst/>
          </a:prstGeom>
          <a:noFill/>
        </p:spPr>
        <p:txBody>
          <a:bodyPr wrap="none" rtlCol="0">
            <a:spAutoFit/>
          </a:bodyPr>
          <a:lstStyle/>
          <a:p>
            <a:r>
              <a:rPr lang="en-US" sz="1400" dirty="0"/>
              <a:t>Study on 6G Scenarios and Requirements (RAN)</a:t>
            </a:r>
          </a:p>
        </p:txBody>
      </p:sp>
      <p:sp>
        <p:nvSpPr>
          <p:cNvPr id="37" name="TextBox 36">
            <a:extLst>
              <a:ext uri="{FF2B5EF4-FFF2-40B4-BE49-F238E27FC236}">
                <a16:creationId xmlns:a16="http://schemas.microsoft.com/office/drawing/2014/main" id="{325C45B4-808A-444A-B852-F23FCB19FEC8}"/>
              </a:ext>
            </a:extLst>
          </p:cNvPr>
          <p:cNvSpPr txBox="1"/>
          <p:nvPr/>
        </p:nvSpPr>
        <p:spPr>
          <a:xfrm>
            <a:off x="1004367" y="5017733"/>
            <a:ext cx="9856466" cy="307777"/>
          </a:xfrm>
          <a:prstGeom prst="rect">
            <a:avLst/>
          </a:prstGeom>
          <a:noFill/>
        </p:spPr>
        <p:txBody>
          <a:bodyPr wrap="square">
            <a:spAutoFit/>
          </a:bodyPr>
          <a:lstStyle/>
          <a:p>
            <a:pPr algn="ctr"/>
            <a:r>
              <a:rPr lang="en-US" sz="1400" dirty="0"/>
              <a:t>Study on 6G Radio (RAN WGs)</a:t>
            </a:r>
          </a:p>
        </p:txBody>
      </p:sp>
      <p:sp>
        <p:nvSpPr>
          <p:cNvPr id="38" name="TextBox 37">
            <a:extLst>
              <a:ext uri="{FF2B5EF4-FFF2-40B4-BE49-F238E27FC236}">
                <a16:creationId xmlns:a16="http://schemas.microsoft.com/office/drawing/2014/main" id="{8850BCE1-6426-42CF-92BD-AD10D50CB1F9}"/>
              </a:ext>
            </a:extLst>
          </p:cNvPr>
          <p:cNvSpPr txBox="1"/>
          <p:nvPr/>
        </p:nvSpPr>
        <p:spPr>
          <a:xfrm>
            <a:off x="2115777" y="5804119"/>
            <a:ext cx="7560001" cy="307777"/>
          </a:xfrm>
          <a:prstGeom prst="rect">
            <a:avLst/>
          </a:prstGeom>
          <a:noFill/>
        </p:spPr>
        <p:txBody>
          <a:bodyPr wrap="square">
            <a:spAutoFit/>
          </a:bodyPr>
          <a:lstStyle/>
          <a:p>
            <a:pPr algn="ctr"/>
            <a:r>
              <a:rPr lang="en-US" sz="1400" dirty="0"/>
              <a:t>Rel-20 NR/LTE WIs/SIs</a:t>
            </a:r>
          </a:p>
        </p:txBody>
      </p:sp>
      <p:sp>
        <p:nvSpPr>
          <p:cNvPr id="39" name="화살표: 줄무늬가 있는 오른쪽 38">
            <a:extLst>
              <a:ext uri="{FF2B5EF4-FFF2-40B4-BE49-F238E27FC236}">
                <a16:creationId xmlns:a16="http://schemas.microsoft.com/office/drawing/2014/main" id="{7E8C6E45-4FD7-4032-9984-849A1A4888E5}"/>
              </a:ext>
            </a:extLst>
          </p:cNvPr>
          <p:cNvSpPr/>
          <p:nvPr/>
        </p:nvSpPr>
        <p:spPr>
          <a:xfrm>
            <a:off x="4366075" y="3017327"/>
            <a:ext cx="1536499" cy="182109"/>
          </a:xfrm>
          <a:prstGeom prst="stripedRightArrow">
            <a:avLst/>
          </a:prstGeom>
          <a:gradFill flip="none" rotWithShape="1">
            <a:gsLst>
              <a:gs pos="0">
                <a:srgbClr val="0077C8">
                  <a:lumMod val="5000"/>
                  <a:lumOff val="95000"/>
                </a:srgbClr>
              </a:gs>
              <a:gs pos="0">
                <a:srgbClr val="FFC9C5"/>
              </a:gs>
              <a:gs pos="62000">
                <a:srgbClr val="FF6357"/>
              </a:gs>
              <a:gs pos="100000">
                <a:srgbClr val="FF4337">
                  <a:lumMod val="75000"/>
                </a:srgbClr>
              </a:gs>
            </a:gsLst>
            <a:lin ang="0" scaled="1"/>
            <a:tileRect/>
          </a:gradFill>
          <a:ln w="25400" cap="flat" cmpd="sng" algn="ctr">
            <a:noFill/>
            <a:prstDash val="solid"/>
          </a:ln>
          <a:effectLst/>
        </p:spPr>
        <p:txBody>
          <a:bodyPr rtlCol="0" anchor="ctr"/>
          <a:lstStyle/>
          <a:p>
            <a:pPr marL="0" marR="0" lvl="0" indent="0" algn="ctr" defTabSz="554389" eaLnBrk="1" fontAlgn="auto" latinLnBrk="0" hangingPunct="1">
              <a:lnSpc>
                <a:spcPct val="100000"/>
              </a:lnSpc>
              <a:spcBef>
                <a:spcPts val="0"/>
              </a:spcBef>
              <a:spcAft>
                <a:spcPts val="0"/>
              </a:spcAft>
              <a:buClrTx/>
              <a:buSzTx/>
              <a:buFontTx/>
              <a:buNone/>
              <a:tabLst/>
              <a:defRPr/>
            </a:pPr>
            <a:endParaRPr kumimoji="1" lang="ko-KR" altLang="en-US" sz="1092" b="0" i="0" u="none" strike="noStrike" kern="0" cap="none" spc="0" normalizeH="0" baseline="0" noProof="0">
              <a:ln>
                <a:noFill/>
              </a:ln>
              <a:solidFill>
                <a:srgbClr val="FFFFFF"/>
              </a:solidFill>
              <a:effectLst/>
              <a:uLnTx/>
              <a:uFillTx/>
              <a:latin typeface="SamsungOne 400"/>
              <a:cs typeface="+mn-cs"/>
            </a:endParaRPr>
          </a:p>
        </p:txBody>
      </p:sp>
      <p:sp>
        <p:nvSpPr>
          <p:cNvPr id="40" name="TextBox 39">
            <a:extLst>
              <a:ext uri="{FF2B5EF4-FFF2-40B4-BE49-F238E27FC236}">
                <a16:creationId xmlns:a16="http://schemas.microsoft.com/office/drawing/2014/main" id="{2DDD4F46-90B8-4CE5-87BB-162C08F2678A}"/>
              </a:ext>
            </a:extLst>
          </p:cNvPr>
          <p:cNvSpPr txBox="1"/>
          <p:nvPr/>
        </p:nvSpPr>
        <p:spPr>
          <a:xfrm>
            <a:off x="5940355" y="2848947"/>
            <a:ext cx="3083329" cy="523220"/>
          </a:xfrm>
          <a:prstGeom prst="rect">
            <a:avLst/>
          </a:prstGeom>
          <a:noFill/>
        </p:spPr>
        <p:txBody>
          <a:bodyPr wrap="square" rtlCol="0">
            <a:spAutoFit/>
          </a:bodyPr>
          <a:lstStyle/>
          <a:p>
            <a:pPr marL="0" marR="0" lvl="0" indent="0" defTabSz="554389" eaLnBrk="1" fontAlgn="auto" latinLnBrk="0" hangingPunct="1">
              <a:lnSpc>
                <a:spcPct val="100000"/>
              </a:lnSpc>
              <a:spcBef>
                <a:spcPts val="0"/>
              </a:spcBef>
              <a:spcAft>
                <a:spcPts val="0"/>
              </a:spcAft>
              <a:buClrTx/>
              <a:buSzTx/>
              <a:buFontTx/>
              <a:buNone/>
              <a:tabLst/>
              <a:defRPr/>
            </a:pPr>
            <a:r>
              <a:rPr kumimoji="0" lang="en-US" altLang="ko-KR" sz="1400" b="0" i="0" u="none" strike="noStrike" kern="0" cap="none" spc="0" normalizeH="0" baseline="0" noProof="0" dirty="0">
                <a:ln>
                  <a:noFill/>
                </a:ln>
                <a:solidFill>
                  <a:srgbClr val="000000"/>
                </a:solidFill>
                <a:effectLst/>
                <a:uLnTx/>
                <a:uFillTx/>
              </a:rPr>
              <a:t>Rel-21 timeline to be </a:t>
            </a:r>
            <a:br>
              <a:rPr kumimoji="0" lang="en-US" altLang="ko-KR" sz="1400" b="0" i="0" u="none" strike="noStrike" kern="0" cap="none" spc="0" normalizeH="0" baseline="0" noProof="0" dirty="0">
                <a:ln>
                  <a:noFill/>
                </a:ln>
                <a:solidFill>
                  <a:srgbClr val="000000"/>
                </a:solidFill>
                <a:effectLst/>
                <a:uLnTx/>
                <a:uFillTx/>
              </a:rPr>
            </a:br>
            <a:r>
              <a:rPr kumimoji="0" lang="en-US" altLang="ko-KR" sz="1400" b="0" i="0" u="none" strike="noStrike" kern="0" cap="none" spc="0" normalizeH="0" baseline="0" noProof="0" dirty="0">
                <a:ln>
                  <a:noFill/>
                </a:ln>
                <a:solidFill>
                  <a:srgbClr val="000000"/>
                </a:solidFill>
                <a:effectLst/>
                <a:uLnTx/>
                <a:uFillTx/>
              </a:rPr>
              <a:t>decided no later than June 2026</a:t>
            </a:r>
          </a:p>
        </p:txBody>
      </p:sp>
      <p:cxnSp>
        <p:nvCxnSpPr>
          <p:cNvPr id="41" name="직선 연결선 40">
            <a:extLst>
              <a:ext uri="{FF2B5EF4-FFF2-40B4-BE49-F238E27FC236}">
                <a16:creationId xmlns:a16="http://schemas.microsoft.com/office/drawing/2014/main" id="{ACEEDEED-0F0C-40C8-B8E4-1C8CCE1AFE38}"/>
              </a:ext>
            </a:extLst>
          </p:cNvPr>
          <p:cNvCxnSpPr/>
          <p:nvPr/>
        </p:nvCxnSpPr>
        <p:spPr>
          <a:xfrm>
            <a:off x="5912099" y="2891918"/>
            <a:ext cx="0" cy="438150"/>
          </a:xfrm>
          <a:prstGeom prst="line">
            <a:avLst/>
          </a:prstGeom>
          <a:noFill/>
          <a:ln w="38100" cap="flat" cmpd="sng" algn="ctr">
            <a:solidFill>
              <a:srgbClr val="E80E00"/>
            </a:solidFill>
            <a:prstDash val="solid"/>
          </a:ln>
          <a:effectLst/>
        </p:spPr>
      </p:cxnSp>
      <p:sp>
        <p:nvSpPr>
          <p:cNvPr id="42" name="화살표: 오른쪽 41">
            <a:extLst>
              <a:ext uri="{FF2B5EF4-FFF2-40B4-BE49-F238E27FC236}">
                <a16:creationId xmlns:a16="http://schemas.microsoft.com/office/drawing/2014/main" id="{CB9A96DF-FB32-408B-A2C7-A28D76F61398}"/>
              </a:ext>
            </a:extLst>
          </p:cNvPr>
          <p:cNvSpPr/>
          <p:nvPr/>
        </p:nvSpPr>
        <p:spPr>
          <a:xfrm>
            <a:off x="883772" y="4603967"/>
            <a:ext cx="8820000" cy="324000"/>
          </a:xfrm>
          <a:prstGeom prst="rightArrow">
            <a:avLst/>
          </a:prstGeom>
          <a:gradFill flip="none" rotWithShape="1">
            <a:gsLst>
              <a:gs pos="0">
                <a:srgbClr val="D6EDBD"/>
              </a:gs>
              <a:gs pos="58000">
                <a:srgbClr val="C7E6A4"/>
              </a:gs>
              <a:gs pos="83000">
                <a:srgbClr val="B4DE86"/>
              </a:gs>
              <a:gs pos="100000">
                <a:srgbClr val="92D05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화살표: 오른쪽 22">
            <a:extLst>
              <a:ext uri="{FF2B5EF4-FFF2-40B4-BE49-F238E27FC236}">
                <a16:creationId xmlns:a16="http://schemas.microsoft.com/office/drawing/2014/main" id="{28850997-D5BF-4FF8-9F78-1D49ED96D849}"/>
              </a:ext>
            </a:extLst>
          </p:cNvPr>
          <p:cNvSpPr/>
          <p:nvPr/>
        </p:nvSpPr>
        <p:spPr>
          <a:xfrm>
            <a:off x="2168441" y="4822157"/>
            <a:ext cx="8820000" cy="324000"/>
          </a:xfrm>
          <a:prstGeom prst="rightArrow">
            <a:avLst/>
          </a:prstGeom>
          <a:gradFill flip="none" rotWithShape="1">
            <a:gsLst>
              <a:gs pos="0">
                <a:srgbClr val="D6EDBD"/>
              </a:gs>
              <a:gs pos="58000">
                <a:srgbClr val="C7E6A4"/>
              </a:gs>
              <a:gs pos="83000">
                <a:srgbClr val="B4DE86"/>
              </a:gs>
              <a:gs pos="100000">
                <a:srgbClr val="92D05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35649189-07C7-477B-9EB6-380F149FBC5F}"/>
              </a:ext>
            </a:extLst>
          </p:cNvPr>
          <p:cNvSpPr txBox="1"/>
          <p:nvPr/>
        </p:nvSpPr>
        <p:spPr>
          <a:xfrm>
            <a:off x="1004367" y="4621554"/>
            <a:ext cx="601447" cy="276999"/>
          </a:xfrm>
          <a:prstGeom prst="rect">
            <a:avLst/>
          </a:prstGeom>
          <a:noFill/>
        </p:spPr>
        <p:txBody>
          <a:bodyPr wrap="none" rtlCol="0">
            <a:spAutoFit/>
          </a:bodyPr>
          <a:lstStyle/>
          <a:p>
            <a:r>
              <a:rPr lang="en-US" sz="1200" b="1" dirty="0"/>
              <a:t>RAN1</a:t>
            </a:r>
          </a:p>
        </p:txBody>
      </p:sp>
      <p:sp>
        <p:nvSpPr>
          <p:cNvPr id="25" name="TextBox 24">
            <a:extLst>
              <a:ext uri="{FF2B5EF4-FFF2-40B4-BE49-F238E27FC236}">
                <a16:creationId xmlns:a16="http://schemas.microsoft.com/office/drawing/2014/main" id="{9AEC8E91-5979-4E4E-B862-E746ED8412A9}"/>
              </a:ext>
            </a:extLst>
          </p:cNvPr>
          <p:cNvSpPr txBox="1"/>
          <p:nvPr/>
        </p:nvSpPr>
        <p:spPr>
          <a:xfrm>
            <a:off x="2285774" y="4839271"/>
            <a:ext cx="849913" cy="276999"/>
          </a:xfrm>
          <a:prstGeom prst="rect">
            <a:avLst/>
          </a:prstGeom>
          <a:noFill/>
        </p:spPr>
        <p:txBody>
          <a:bodyPr wrap="none" rtlCol="0">
            <a:spAutoFit/>
          </a:bodyPr>
          <a:lstStyle/>
          <a:p>
            <a:r>
              <a:rPr lang="en-US" sz="1200" b="1" dirty="0"/>
              <a:t>RAN2/3/4</a:t>
            </a:r>
          </a:p>
        </p:txBody>
      </p:sp>
      <p:sp>
        <p:nvSpPr>
          <p:cNvPr id="26" name="화살표: 오른쪽 25">
            <a:extLst>
              <a:ext uri="{FF2B5EF4-FFF2-40B4-BE49-F238E27FC236}">
                <a16:creationId xmlns:a16="http://schemas.microsoft.com/office/drawing/2014/main" id="{6ECB5FDF-2DB8-4326-80F4-150C31DC7668}"/>
              </a:ext>
            </a:extLst>
          </p:cNvPr>
          <p:cNvSpPr/>
          <p:nvPr/>
        </p:nvSpPr>
        <p:spPr>
          <a:xfrm>
            <a:off x="2164323" y="5597444"/>
            <a:ext cx="7560000" cy="324000"/>
          </a:xfrm>
          <a:prstGeom prst="rightArrow">
            <a:avLst/>
          </a:prstGeom>
          <a:gradFill>
            <a:gsLst>
              <a:gs pos="0">
                <a:srgbClr val="FFE9A3"/>
              </a:gs>
              <a:gs pos="58000">
                <a:srgbClr val="FFDD71"/>
              </a:gs>
              <a:gs pos="83000">
                <a:srgbClr val="FFD03B"/>
              </a:gs>
              <a:gs pos="100000">
                <a:srgbClr val="FFC000"/>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2E046F5A-D9B5-4196-A96F-E998D532D7A0}"/>
              </a:ext>
            </a:extLst>
          </p:cNvPr>
          <p:cNvSpPr txBox="1"/>
          <p:nvPr/>
        </p:nvSpPr>
        <p:spPr>
          <a:xfrm>
            <a:off x="1004367" y="5392426"/>
            <a:ext cx="601447" cy="276999"/>
          </a:xfrm>
          <a:prstGeom prst="rect">
            <a:avLst/>
          </a:prstGeom>
          <a:noFill/>
        </p:spPr>
        <p:txBody>
          <a:bodyPr wrap="none" rtlCol="0">
            <a:spAutoFit/>
          </a:bodyPr>
          <a:lstStyle/>
          <a:p>
            <a:r>
              <a:rPr lang="en-US" sz="1200" b="1" dirty="0"/>
              <a:t>RAN1</a:t>
            </a:r>
          </a:p>
        </p:txBody>
      </p:sp>
      <p:sp>
        <p:nvSpPr>
          <p:cNvPr id="28" name="TextBox 27">
            <a:extLst>
              <a:ext uri="{FF2B5EF4-FFF2-40B4-BE49-F238E27FC236}">
                <a16:creationId xmlns:a16="http://schemas.microsoft.com/office/drawing/2014/main" id="{9BB9BE94-EEAF-4BC9-99CE-7A52B0ED0850}"/>
              </a:ext>
            </a:extLst>
          </p:cNvPr>
          <p:cNvSpPr txBox="1"/>
          <p:nvPr/>
        </p:nvSpPr>
        <p:spPr>
          <a:xfrm>
            <a:off x="2285774" y="5619474"/>
            <a:ext cx="849913" cy="276999"/>
          </a:xfrm>
          <a:prstGeom prst="rect">
            <a:avLst/>
          </a:prstGeom>
          <a:noFill/>
        </p:spPr>
        <p:txBody>
          <a:bodyPr wrap="none" rtlCol="0">
            <a:spAutoFit/>
          </a:bodyPr>
          <a:lstStyle/>
          <a:p>
            <a:r>
              <a:rPr lang="en-US" sz="1200" b="1" dirty="0"/>
              <a:t>RAN2/3/4</a:t>
            </a:r>
          </a:p>
        </p:txBody>
      </p:sp>
    </p:spTree>
    <p:extLst>
      <p:ext uri="{BB962C8B-B14F-4D97-AF65-F5344CB8AC3E}">
        <p14:creationId xmlns:p14="http://schemas.microsoft.com/office/powerpoint/2010/main" val="3987602051"/>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96A5939-F1A9-487E-ACAA-98369866198C}"/>
              </a:ext>
            </a:extLst>
          </p:cNvPr>
          <p:cNvSpPr>
            <a:spLocks noGrp="1"/>
          </p:cNvSpPr>
          <p:nvPr>
            <p:ph type="title"/>
          </p:nvPr>
        </p:nvSpPr>
        <p:spPr/>
        <p:txBody>
          <a:bodyPr/>
          <a:lstStyle/>
          <a:p>
            <a:r>
              <a:rPr lang="en-US" dirty="0"/>
              <a:t>6G Specification Modernization Study</a:t>
            </a:r>
          </a:p>
        </p:txBody>
      </p:sp>
      <p:sp>
        <p:nvSpPr>
          <p:cNvPr id="3" name="내용 개체 틀 2">
            <a:extLst>
              <a:ext uri="{FF2B5EF4-FFF2-40B4-BE49-F238E27FC236}">
                <a16:creationId xmlns:a16="http://schemas.microsoft.com/office/drawing/2014/main" id="{93FC699D-E288-4AF2-A4C5-9F017E34B368}"/>
              </a:ext>
            </a:extLst>
          </p:cNvPr>
          <p:cNvSpPr>
            <a:spLocks noGrp="1"/>
          </p:cNvSpPr>
          <p:nvPr>
            <p:ph idx="1"/>
          </p:nvPr>
        </p:nvSpPr>
        <p:spPr/>
        <p:txBody>
          <a:bodyPr/>
          <a:lstStyle/>
          <a:p>
            <a:r>
              <a:rPr lang="en-US" dirty="0"/>
              <a:t>New SID on Modernization of Specification Format and Procedures for 6G was endorsed in </a:t>
            </a:r>
            <a:r>
              <a:rPr lang="en-US" dirty="0">
                <a:hlinkClick r:id="rId2"/>
              </a:rPr>
              <a:t>RP-251810</a:t>
            </a:r>
            <a:endParaRPr lang="en-US" dirty="0"/>
          </a:p>
          <a:p>
            <a:pPr lvl="1"/>
            <a:r>
              <a:rPr lang="en-US" dirty="0"/>
              <a:t>For TR approval in TSG#111 (March 2026)</a:t>
            </a:r>
          </a:p>
          <a:p>
            <a:pPr lvl="1"/>
            <a:endParaRPr lang="en-US" dirty="0"/>
          </a:p>
          <a:p>
            <a:pPr lvl="1"/>
            <a:endParaRPr lang="en-US" dirty="0"/>
          </a:p>
          <a:p>
            <a:pPr lvl="1"/>
            <a:endParaRPr lang="en-US" dirty="0"/>
          </a:p>
          <a:p>
            <a:pPr lvl="1"/>
            <a:endParaRPr lang="en-US" dirty="0"/>
          </a:p>
          <a:p>
            <a:pPr lvl="1"/>
            <a:endParaRPr lang="en-US" dirty="0"/>
          </a:p>
          <a:p>
            <a:pPr lvl="1"/>
            <a:endParaRPr lang="en-US" dirty="0"/>
          </a:p>
        </p:txBody>
      </p:sp>
      <p:sp>
        <p:nvSpPr>
          <p:cNvPr id="6" name="TextBox 5">
            <a:extLst>
              <a:ext uri="{FF2B5EF4-FFF2-40B4-BE49-F238E27FC236}">
                <a16:creationId xmlns:a16="http://schemas.microsoft.com/office/drawing/2014/main" id="{3C16A91C-F393-4203-A6BF-5BACB110948E}"/>
              </a:ext>
            </a:extLst>
          </p:cNvPr>
          <p:cNvSpPr txBox="1"/>
          <p:nvPr/>
        </p:nvSpPr>
        <p:spPr>
          <a:xfrm>
            <a:off x="1144555" y="2712402"/>
            <a:ext cx="9906000" cy="923330"/>
          </a:xfrm>
          <a:prstGeom prst="rect">
            <a:avLst/>
          </a:prstGeom>
          <a:noFill/>
          <a:ln>
            <a:solidFill>
              <a:schemeClr val="tx1"/>
            </a:solidFill>
          </a:ln>
        </p:spPr>
        <p:txBody>
          <a:bodyPr wrap="square" anchor="ctr">
            <a:spAutoFit/>
          </a:bodyPr>
          <a:lstStyle/>
          <a:p>
            <a:pPr>
              <a:spcBef>
                <a:spcPts val="600"/>
              </a:spcBef>
              <a:spcAft>
                <a:spcPts val="600"/>
              </a:spcAft>
            </a:pPr>
            <a:r>
              <a:rPr lang="en-US" sz="1800" b="1" dirty="0">
                <a:solidFill>
                  <a:srgbClr val="FF0000"/>
                </a:solidFill>
                <a:effectLst/>
                <a:latin typeface="+mn-lt"/>
                <a:ea typeface="Times New Roman" panose="02020603050405020304" pitchFamily="18" charset="0"/>
                <a:cs typeface="Times New Roman" panose="02020603050405020304" pitchFamily="18" charset="0"/>
              </a:rPr>
              <a:t>Action PCG54/07:	 </a:t>
            </a:r>
            <a:r>
              <a:rPr lang="en-US" sz="1800" dirty="0">
                <a:effectLst/>
                <a:latin typeface="+mn-lt"/>
                <a:ea typeface="Times New Roman" panose="02020603050405020304" pitchFamily="18" charset="0"/>
                <a:cs typeface="Times New Roman" panose="02020603050405020304" pitchFamily="18" charset="0"/>
              </a:rPr>
              <a:t>TSG leaders to discuss and coordinate the work of the Study Item across the TSGs, ensuring it has a clear target date. The conclusion of the Study Item should then be presented to the PCG for final approval.</a:t>
            </a:r>
          </a:p>
        </p:txBody>
      </p:sp>
    </p:spTree>
    <p:extLst>
      <p:ext uri="{BB962C8B-B14F-4D97-AF65-F5344CB8AC3E}">
        <p14:creationId xmlns:p14="http://schemas.microsoft.com/office/powerpoint/2010/main" val="1869445867"/>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3">
            <a:extLst>
              <a:ext uri="{FF2B5EF4-FFF2-40B4-BE49-F238E27FC236}">
                <a16:creationId xmlns:a16="http://schemas.microsoft.com/office/drawing/2014/main" id="{076D2C27-D390-4028-B84D-AAAD597E3269}"/>
              </a:ext>
            </a:extLst>
          </p:cNvPr>
          <p:cNvSpPr>
            <a:spLocks noGrp="1"/>
          </p:cNvSpPr>
          <p:nvPr>
            <p:ph type="title"/>
          </p:nvPr>
        </p:nvSpPr>
        <p:spPr/>
        <p:txBody>
          <a:bodyPr/>
          <a:lstStyle/>
          <a:p>
            <a:pPr marL="539750" indent="-539750">
              <a:spcBef>
                <a:spcPts val="600"/>
              </a:spcBef>
              <a:spcAft>
                <a:spcPts val="600"/>
              </a:spcAft>
            </a:pPr>
            <a:r>
              <a:rPr lang="en-US" dirty="0"/>
              <a:t>ITU Matters</a:t>
            </a:r>
            <a:endParaRPr lang="en-US" sz="4000" dirty="0"/>
          </a:p>
        </p:txBody>
      </p:sp>
    </p:spTree>
    <p:extLst>
      <p:ext uri="{BB962C8B-B14F-4D97-AF65-F5344CB8AC3E}">
        <p14:creationId xmlns:p14="http://schemas.microsoft.com/office/powerpoint/2010/main" val="2772985714"/>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a:extLst>
              <a:ext uri="{FF2B5EF4-FFF2-40B4-BE49-F238E27FC236}">
                <a16:creationId xmlns:a16="http://schemas.microsoft.com/office/drawing/2014/main" id="{7487267D-AC1E-4100-9562-F8DF7953795E}"/>
              </a:ext>
            </a:extLst>
          </p:cNvPr>
          <p:cNvSpPr>
            <a:spLocks noGrp="1"/>
          </p:cNvSpPr>
          <p:nvPr>
            <p:ph type="title"/>
          </p:nvPr>
        </p:nvSpPr>
        <p:spPr/>
        <p:txBody>
          <a:bodyPr/>
          <a:lstStyle/>
          <a:p>
            <a:r>
              <a:rPr lang="en-US" dirty="0"/>
              <a:t>ITU Matters in RAN#108</a:t>
            </a:r>
          </a:p>
        </p:txBody>
      </p:sp>
      <p:sp>
        <p:nvSpPr>
          <p:cNvPr id="4" name="내용 개체 틀 3">
            <a:extLst>
              <a:ext uri="{FF2B5EF4-FFF2-40B4-BE49-F238E27FC236}">
                <a16:creationId xmlns:a16="http://schemas.microsoft.com/office/drawing/2014/main" id="{2926F8C2-8347-4752-B0C9-59644FA12A52}"/>
              </a:ext>
            </a:extLst>
          </p:cNvPr>
          <p:cNvSpPr>
            <a:spLocks noGrp="1"/>
          </p:cNvSpPr>
          <p:nvPr>
            <p:ph idx="1"/>
          </p:nvPr>
        </p:nvSpPr>
        <p:spPr/>
        <p:txBody>
          <a:bodyPr/>
          <a:lstStyle/>
          <a:p>
            <a:r>
              <a:rPr lang="en-US" sz="2400" dirty="0"/>
              <a:t>SR for ITU AH can be found in </a:t>
            </a:r>
            <a:r>
              <a:rPr lang="en-US" sz="2400" dirty="0">
                <a:hlinkClick r:id="rId2"/>
              </a:rPr>
              <a:t>RP</a:t>
            </a:r>
            <a:r>
              <a:rPr lang="en-US" sz="2400" dirty="0">
                <a:hlinkClick r:id="rId3"/>
              </a:rPr>
              <a:t>-</a:t>
            </a:r>
            <a:r>
              <a:rPr lang="en-US" sz="2400" dirty="0">
                <a:hlinkClick r:id="rId4"/>
              </a:rPr>
              <a:t>250839</a:t>
            </a:r>
            <a:endParaRPr lang="en-US" sz="2400" dirty="0"/>
          </a:p>
          <a:p>
            <a:endParaRPr lang="en-US" dirty="0"/>
          </a:p>
          <a:p>
            <a:r>
              <a:rPr lang="en-US" dirty="0"/>
              <a:t>Reply LS (in </a:t>
            </a:r>
            <a:r>
              <a:rPr lang="en-US" dirty="0">
                <a:hlinkClick r:id="rId5"/>
              </a:rPr>
              <a:t>RP-251825</a:t>
            </a:r>
            <a:r>
              <a:rPr lang="en-US" dirty="0"/>
              <a:t>) to “LS on Minimum requirements related to technical performance for IMT-2030 radio interface(s) (ITUR_WP5D_TEMP_167)” was sent out to ATIS to be provided to ITU-R WP5D</a:t>
            </a:r>
          </a:p>
          <a:p>
            <a:pPr lvl="1"/>
            <a:r>
              <a:rPr lang="en-US" dirty="0"/>
              <a:t>Based on following PCG54 outcome:</a:t>
            </a:r>
          </a:p>
          <a:p>
            <a:pPr marL="539750" lvl="1" indent="0">
              <a:buNone/>
            </a:pPr>
            <a:r>
              <a:rPr lang="en-US" dirty="0"/>
              <a:t> </a:t>
            </a:r>
          </a:p>
          <a:p>
            <a:endParaRPr lang="en-US" dirty="0"/>
          </a:p>
          <a:p>
            <a:endParaRPr lang="en-US" dirty="0"/>
          </a:p>
          <a:p>
            <a:endParaRPr lang="en-US" dirty="0"/>
          </a:p>
          <a:p>
            <a:pPr lvl="1"/>
            <a:endParaRPr lang="en-US" dirty="0"/>
          </a:p>
        </p:txBody>
      </p:sp>
      <p:sp>
        <p:nvSpPr>
          <p:cNvPr id="8" name="TextBox 7">
            <a:extLst>
              <a:ext uri="{FF2B5EF4-FFF2-40B4-BE49-F238E27FC236}">
                <a16:creationId xmlns:a16="http://schemas.microsoft.com/office/drawing/2014/main" id="{8F98982C-CC9F-469C-9017-D7F56034BD01}"/>
              </a:ext>
            </a:extLst>
          </p:cNvPr>
          <p:cNvSpPr txBox="1"/>
          <p:nvPr/>
        </p:nvSpPr>
        <p:spPr>
          <a:xfrm>
            <a:off x="1157387" y="3853705"/>
            <a:ext cx="9890058" cy="1477328"/>
          </a:xfrm>
          <a:prstGeom prst="rect">
            <a:avLst/>
          </a:prstGeom>
          <a:noFill/>
          <a:ln>
            <a:solidFill>
              <a:schemeClr val="tx1"/>
            </a:solidFill>
          </a:ln>
        </p:spPr>
        <p:txBody>
          <a:bodyPr wrap="square">
            <a:spAutoFit/>
          </a:bodyPr>
          <a:lstStyle/>
          <a:p>
            <a:r>
              <a:rPr lang="en-US" b="1" dirty="0">
                <a:solidFill>
                  <a:srgbClr val="0000FF"/>
                </a:solidFill>
                <a:latin typeface="+mn-lt"/>
              </a:rPr>
              <a:t>Decision PCG54/03</a:t>
            </a:r>
            <a:r>
              <a:rPr lang="en-US" dirty="0">
                <a:latin typeface="+mn-lt"/>
              </a:rPr>
              <a:t>:	PCG agreed to exceptionally waive formal PCG approval of the correspondence regarding 3GPP input on IMT2030 TPRs, due to time constraints.</a:t>
            </a:r>
          </a:p>
          <a:p>
            <a:endParaRPr lang="en-US" dirty="0">
              <a:latin typeface="+mn-lt"/>
            </a:endParaRPr>
          </a:p>
          <a:p>
            <a:r>
              <a:rPr lang="en-US" b="1" dirty="0">
                <a:solidFill>
                  <a:srgbClr val="FF0000"/>
                </a:solidFill>
                <a:latin typeface="+mn-lt"/>
              </a:rPr>
              <a:t>Action PCG54/01</a:t>
            </a:r>
            <a:r>
              <a:rPr lang="en-US" dirty="0">
                <a:latin typeface="+mn-lt"/>
              </a:rPr>
              <a:t>:	 	Once TSG RAN approves the Liaison Statement regarding the 3GPP Input on IMT2030 TPRs, ATIS to communicate the LS to the ITU on behalf of the 3GPP Organizational Partners.</a:t>
            </a:r>
          </a:p>
        </p:txBody>
      </p:sp>
    </p:spTree>
    <p:extLst>
      <p:ext uri="{BB962C8B-B14F-4D97-AF65-F5344CB8AC3E}">
        <p14:creationId xmlns:p14="http://schemas.microsoft.com/office/powerpoint/2010/main" val="1121002745"/>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5267820E-1831-45F1-9FC6-33411CECF221}"/>
              </a:ext>
            </a:extLst>
          </p:cNvPr>
          <p:cNvSpPr>
            <a:spLocks noGrp="1"/>
          </p:cNvSpPr>
          <p:nvPr>
            <p:ph type="title"/>
          </p:nvPr>
        </p:nvSpPr>
        <p:spPr/>
        <p:txBody>
          <a:bodyPr/>
          <a:lstStyle/>
          <a:p>
            <a:r>
              <a:rPr lang="en-US" dirty="0"/>
              <a:t>ITU Matters in RAN#109</a:t>
            </a:r>
          </a:p>
        </p:txBody>
      </p:sp>
      <p:sp>
        <p:nvSpPr>
          <p:cNvPr id="3" name="내용 개체 틀 2">
            <a:extLst>
              <a:ext uri="{FF2B5EF4-FFF2-40B4-BE49-F238E27FC236}">
                <a16:creationId xmlns:a16="http://schemas.microsoft.com/office/drawing/2014/main" id="{0C17AE4F-9231-4D7A-A6E1-9C490006D42F}"/>
              </a:ext>
            </a:extLst>
          </p:cNvPr>
          <p:cNvSpPr>
            <a:spLocks noGrp="1"/>
          </p:cNvSpPr>
          <p:nvPr>
            <p:ph idx="1"/>
          </p:nvPr>
        </p:nvSpPr>
        <p:spPr/>
        <p:txBody>
          <a:bodyPr/>
          <a:lstStyle/>
          <a:p>
            <a:r>
              <a:rPr lang="en-US" sz="2400" dirty="0"/>
              <a:t>SR for ITU AH can be found in </a:t>
            </a:r>
            <a:r>
              <a:rPr lang="en-US" sz="2400" dirty="0">
                <a:hlinkClick r:id="rId2"/>
              </a:rPr>
              <a:t>RP</a:t>
            </a:r>
            <a:r>
              <a:rPr lang="en-US" sz="2400" dirty="0">
                <a:hlinkClick r:id="rId3"/>
              </a:rPr>
              <a:t>-</a:t>
            </a:r>
            <a:r>
              <a:rPr lang="en-US" sz="2400" dirty="0">
                <a:hlinkClick r:id="rId4"/>
              </a:rPr>
              <a:t>251905</a:t>
            </a:r>
            <a:endParaRPr lang="en-US" sz="2400" dirty="0"/>
          </a:p>
          <a:p>
            <a:pPr lvl="1"/>
            <a:endParaRPr lang="en-US" dirty="0"/>
          </a:p>
          <a:p>
            <a:r>
              <a:rPr lang="en-US" dirty="0"/>
              <a:t>The following ITU related LSs were agreed/approved</a:t>
            </a:r>
          </a:p>
          <a:p>
            <a:pPr lvl="1"/>
            <a:r>
              <a:rPr lang="en-GB" dirty="0">
                <a:effectLst/>
                <a:ea typeface="Calibri" panose="020F0502020204030204" pitchFamily="34" charset="0"/>
                <a:hlinkClick r:id="rId5"/>
              </a:rPr>
              <a:t>RP-252877</a:t>
            </a:r>
            <a:r>
              <a:rPr lang="en-GB" dirty="0">
                <a:effectLst/>
                <a:ea typeface="Calibri" panose="020F0502020204030204" pitchFamily="34" charset="0"/>
              </a:rPr>
              <a:t>: DRAFT LTI on alignment of timing of future updates to IMT-2020 Recommendation ITU-R M.2150 and ITU-R M.[IMT-2020-SAT.SPECS] after year 2025</a:t>
            </a:r>
          </a:p>
          <a:p>
            <a:pPr lvl="1"/>
            <a:r>
              <a:rPr lang="en-US" dirty="0">
                <a:effectLst/>
                <a:ea typeface="Calibri" panose="020F0502020204030204" pitchFamily="34" charset="0"/>
                <a:hlinkClick r:id="rId6"/>
              </a:rPr>
              <a:t>RP-252946</a:t>
            </a:r>
            <a:r>
              <a:rPr lang="en-US" dirty="0">
                <a:effectLst/>
                <a:ea typeface="Calibri" panose="020F0502020204030204" pitchFamily="34" charset="0"/>
              </a:rPr>
              <a:t>: Draft Reply LS to ITU-R_WP5D_TEMP_167  = RP-243202 on Minimum requirements related to technical performance for IMT-2030</a:t>
            </a:r>
            <a:endParaRPr lang="en-GB" dirty="0">
              <a:effectLst/>
              <a:ea typeface="Calibri" panose="020F0502020204030204" pitchFamily="34" charset="0"/>
            </a:endParaRPr>
          </a:p>
          <a:p>
            <a:pPr lvl="1"/>
            <a:endParaRPr lang="en-US" sz="1800" dirty="0">
              <a:effectLst/>
              <a:latin typeface="Calibri" panose="020F0502020204030204" pitchFamily="34" charset="0"/>
              <a:ea typeface="Calibri" panose="020F0502020204030204" pitchFamily="34" charset="0"/>
            </a:endParaRPr>
          </a:p>
          <a:p>
            <a:pPr lvl="1"/>
            <a:endParaRPr lang="en-US" dirty="0"/>
          </a:p>
        </p:txBody>
      </p:sp>
    </p:spTree>
    <p:extLst>
      <p:ext uri="{BB962C8B-B14F-4D97-AF65-F5344CB8AC3E}">
        <p14:creationId xmlns:p14="http://schemas.microsoft.com/office/powerpoint/2010/main" val="296500141"/>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8C10FE-385C-9114-FAEF-7426A68645BD}"/>
            </a:ext>
          </a:extLst>
        </p:cNvPr>
        <p:cNvGrpSpPr/>
        <p:nvPr/>
      </p:nvGrpSpPr>
      <p:grpSpPr>
        <a:xfrm>
          <a:off x="0" y="0"/>
          <a:ext cx="0" cy="0"/>
          <a:chOff x="0" y="0"/>
          <a:chExt cx="0" cy="0"/>
        </a:xfrm>
      </p:grpSpPr>
      <p:sp>
        <p:nvSpPr>
          <p:cNvPr id="4" name="제목 3">
            <a:extLst>
              <a:ext uri="{FF2B5EF4-FFF2-40B4-BE49-F238E27FC236}">
                <a16:creationId xmlns:a16="http://schemas.microsoft.com/office/drawing/2014/main" id="{E6970F16-936D-9AE7-3C8F-35A1969AD5A1}"/>
              </a:ext>
            </a:extLst>
          </p:cNvPr>
          <p:cNvSpPr>
            <a:spLocks noGrp="1"/>
          </p:cNvSpPr>
          <p:nvPr>
            <p:ph type="title"/>
          </p:nvPr>
        </p:nvSpPr>
        <p:spPr/>
        <p:txBody>
          <a:bodyPr/>
          <a:lstStyle/>
          <a:p>
            <a:pPr marL="539750" indent="-539750">
              <a:spcBef>
                <a:spcPts val="600"/>
              </a:spcBef>
              <a:spcAft>
                <a:spcPts val="600"/>
              </a:spcAft>
            </a:pPr>
            <a:r>
              <a:rPr lang="en-US" dirty="0"/>
              <a:t>Other Matters</a:t>
            </a:r>
            <a:endParaRPr lang="en-US" sz="4000" dirty="0"/>
          </a:p>
        </p:txBody>
      </p:sp>
    </p:spTree>
    <p:extLst>
      <p:ext uri="{BB962C8B-B14F-4D97-AF65-F5344CB8AC3E}">
        <p14:creationId xmlns:p14="http://schemas.microsoft.com/office/powerpoint/2010/main" val="3383075286"/>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a:extLst>
              <a:ext uri="{FF2B5EF4-FFF2-40B4-BE49-F238E27FC236}">
                <a16:creationId xmlns:a16="http://schemas.microsoft.com/office/drawing/2014/main" id="{AD44489C-5C98-41E8-9E80-AAB7392FA2C7}"/>
              </a:ext>
            </a:extLst>
          </p:cNvPr>
          <p:cNvSpPr>
            <a:spLocks noGrp="1"/>
          </p:cNvSpPr>
          <p:nvPr>
            <p:ph type="title"/>
          </p:nvPr>
        </p:nvSpPr>
        <p:spPr/>
        <p:txBody>
          <a:bodyPr/>
          <a:lstStyle/>
          <a:p>
            <a:r>
              <a:rPr lang="en-US" dirty="0"/>
              <a:t>3GPP / O-RAN</a:t>
            </a:r>
          </a:p>
        </p:txBody>
      </p:sp>
      <p:sp>
        <p:nvSpPr>
          <p:cNvPr id="4" name="내용 개체 틀 3">
            <a:extLst>
              <a:ext uri="{FF2B5EF4-FFF2-40B4-BE49-F238E27FC236}">
                <a16:creationId xmlns:a16="http://schemas.microsoft.com/office/drawing/2014/main" id="{46E95A9C-58EF-4B1D-92C8-696B38F5FE5A}"/>
              </a:ext>
            </a:extLst>
          </p:cNvPr>
          <p:cNvSpPr>
            <a:spLocks noGrp="1"/>
          </p:cNvSpPr>
          <p:nvPr>
            <p:ph idx="1"/>
          </p:nvPr>
        </p:nvSpPr>
        <p:spPr/>
        <p:txBody>
          <a:bodyPr/>
          <a:lstStyle/>
          <a:p>
            <a:r>
              <a:rPr lang="en-US" dirty="0"/>
              <a:t>RAN made the following agreement for 6G fronthaul (</a:t>
            </a:r>
            <a:r>
              <a:rPr lang="en-US" dirty="0">
                <a:hlinkClick r:id="rId2"/>
              </a:rPr>
              <a:t>RP-252881</a:t>
            </a:r>
            <a:r>
              <a:rPr lang="en-US" dirty="0"/>
              <a:t>)</a:t>
            </a:r>
            <a:endParaRPr lang="it-IT" dirty="0"/>
          </a:p>
          <a:p>
            <a:endParaRPr lang="en-US" dirty="0"/>
          </a:p>
          <a:p>
            <a:endParaRPr lang="en-US" dirty="0"/>
          </a:p>
          <a:p>
            <a:endParaRPr lang="en-US" dirty="0"/>
          </a:p>
          <a:p>
            <a:endParaRPr lang="en-US" dirty="0"/>
          </a:p>
          <a:p>
            <a:endParaRPr lang="en-US" dirty="0"/>
          </a:p>
          <a:p>
            <a:endParaRPr lang="en-US" dirty="0"/>
          </a:p>
          <a:p>
            <a:endParaRPr lang="en-US" dirty="0"/>
          </a:p>
          <a:p>
            <a:pPr lvl="1"/>
            <a:endParaRPr lang="en-US" dirty="0"/>
          </a:p>
          <a:p>
            <a:pPr lvl="1"/>
            <a:r>
              <a:rPr lang="it-IT" dirty="0"/>
              <a:t>Above outcome was captured in LS to SA (</a:t>
            </a:r>
            <a:r>
              <a:rPr lang="it-IT" dirty="0">
                <a:hlinkClick r:id="rId3"/>
              </a:rPr>
              <a:t>RP-252967</a:t>
            </a:r>
            <a:r>
              <a:rPr lang="it-IT" dirty="0"/>
              <a:t>) for response to O-RAN Alliance</a:t>
            </a:r>
          </a:p>
          <a:p>
            <a:pPr lvl="1"/>
            <a:endParaRPr lang="en-US" dirty="0"/>
          </a:p>
        </p:txBody>
      </p:sp>
      <p:graphicFrame>
        <p:nvGraphicFramePr>
          <p:cNvPr id="5" name="Table 3">
            <a:extLst>
              <a:ext uri="{FF2B5EF4-FFF2-40B4-BE49-F238E27FC236}">
                <a16:creationId xmlns:a16="http://schemas.microsoft.com/office/drawing/2014/main" id="{F33E3943-AE4D-4D32-8E4B-F5115B31E514}"/>
              </a:ext>
            </a:extLst>
          </p:cNvPr>
          <p:cNvGraphicFramePr>
            <a:graphicFrameLocks noGrp="1"/>
          </p:cNvGraphicFramePr>
          <p:nvPr>
            <p:extLst>
              <p:ext uri="{D42A27DB-BD31-4B8C-83A1-F6EECF244321}">
                <p14:modId xmlns:p14="http://schemas.microsoft.com/office/powerpoint/2010/main" val="2194169376"/>
              </p:ext>
            </p:extLst>
          </p:nvPr>
        </p:nvGraphicFramePr>
        <p:xfrm>
          <a:off x="809156" y="1780478"/>
          <a:ext cx="10565745" cy="2978133"/>
        </p:xfrm>
        <a:graphic>
          <a:graphicData uri="http://schemas.openxmlformats.org/drawingml/2006/table">
            <a:tbl>
              <a:tblPr firstRow="1" bandRow="1">
                <a:tableStyleId>{5C22544A-7EE6-4342-B048-85BDC9FD1C3A}</a:tableStyleId>
              </a:tblPr>
              <a:tblGrid>
                <a:gridCol w="10565745">
                  <a:extLst>
                    <a:ext uri="{9D8B030D-6E8A-4147-A177-3AD203B41FA5}">
                      <a16:colId xmlns:a16="http://schemas.microsoft.com/office/drawing/2014/main" val="1299986560"/>
                    </a:ext>
                  </a:extLst>
                </a:gridCol>
              </a:tblGrid>
              <a:tr h="2978133">
                <a:tc>
                  <a:txBody>
                    <a:bodyPr/>
                    <a:lstStyle/>
                    <a:p>
                      <a:pPr marL="0" marR="0" lvl="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a:pPr>
                      <a:r>
                        <a:rPr kumimoji="0" lang="en-US" sz="2000" b="0" i="0" u="none" strike="noStrike" kern="1200" cap="none" spc="0" normalizeH="0" baseline="0" noProof="0" dirty="0">
                          <a:ln>
                            <a:noFill/>
                          </a:ln>
                          <a:solidFill>
                            <a:srgbClr val="FF0000"/>
                          </a:solidFill>
                          <a:effectLst/>
                          <a:uLnTx/>
                          <a:uFillTx/>
                          <a:latin typeface="+mn-lt"/>
                          <a:ea typeface="+mn-ea"/>
                          <a:cs typeface="Arial" panose="020B0604020202020204" pitchFamily="34" charset="0"/>
                        </a:rPr>
                        <a:t>3GPP shall capture the following text in italic in a normative Annex of TSxx.401 or TSxx.300 (RAN3):</a:t>
                      </a:r>
                    </a:p>
                    <a:p>
                      <a:pPr marL="684213" marR="0" lvl="0" indent="-280988"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000" b="0" i="1" u="none" strike="noStrike" kern="1200" cap="none" spc="0" normalizeH="0" baseline="0" noProof="0" dirty="0">
                          <a:ln>
                            <a:noFill/>
                          </a:ln>
                          <a:solidFill>
                            <a:srgbClr val="FF0000"/>
                          </a:solidFill>
                          <a:effectLst/>
                          <a:uLnTx/>
                          <a:uFillTx/>
                          <a:latin typeface="+mn-lt"/>
                          <a:ea typeface="+mn-ea"/>
                          <a:cs typeface="Arial" panose="020B0604020202020204" pitchFamily="34" charset="0"/>
                        </a:rPr>
                        <a:t>6G </a:t>
                      </a:r>
                      <a:r>
                        <a:rPr kumimoji="0" lang="en-US" sz="2000" b="0" i="1" u="none" strike="noStrike" kern="1200" cap="none" spc="0" normalizeH="0" baseline="0" noProof="0" dirty="0" err="1">
                          <a:ln>
                            <a:noFill/>
                          </a:ln>
                          <a:solidFill>
                            <a:srgbClr val="FF0000"/>
                          </a:solidFill>
                          <a:effectLst/>
                          <a:uLnTx/>
                          <a:uFillTx/>
                          <a:latin typeface="+mn-lt"/>
                          <a:ea typeface="+mn-ea"/>
                          <a:cs typeface="Arial" panose="020B0604020202020204" pitchFamily="34" charset="0"/>
                        </a:rPr>
                        <a:t>NodeB</a:t>
                      </a:r>
                      <a:r>
                        <a:rPr kumimoji="0" lang="en-US" sz="2000" b="0" i="1" u="none" strike="noStrike" kern="1200" cap="none" spc="0" normalizeH="0" baseline="0" noProof="0" dirty="0">
                          <a:ln>
                            <a:noFill/>
                          </a:ln>
                          <a:solidFill>
                            <a:srgbClr val="FF0000"/>
                          </a:solidFill>
                          <a:effectLst/>
                          <a:uLnTx/>
                          <a:uFillTx/>
                          <a:latin typeface="+mn-lt"/>
                          <a:ea typeface="+mn-ea"/>
                          <a:cs typeface="Arial" panose="020B0604020202020204" pitchFamily="34" charset="0"/>
                        </a:rPr>
                        <a:t> architecture includes a distinct logical Radio Unit (RU). </a:t>
                      </a:r>
                    </a:p>
                    <a:p>
                      <a:pPr marL="684213" marR="0" lvl="0" indent="-280988"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000" b="0" i="1" u="none" strike="noStrike" kern="1200" cap="none" spc="0" normalizeH="0" baseline="0" noProof="0" dirty="0">
                          <a:ln>
                            <a:noFill/>
                          </a:ln>
                          <a:solidFill>
                            <a:srgbClr val="FF0000"/>
                          </a:solidFill>
                          <a:effectLst/>
                          <a:uLnTx/>
                          <a:uFillTx/>
                          <a:latin typeface="+mn-lt"/>
                          <a:ea typeface="+mn-ea"/>
                          <a:cs typeface="Arial" panose="020B0604020202020204" pitchFamily="34" charset="0"/>
                        </a:rPr>
                        <a:t>The functions hosted by the RU as well as the interface between RU and other parts of 6G </a:t>
                      </a:r>
                      <a:r>
                        <a:rPr kumimoji="0" lang="en-US" sz="2000" b="0" i="1" u="none" strike="noStrike" kern="1200" cap="none" spc="0" normalizeH="0" baseline="0" noProof="0" dirty="0" err="1">
                          <a:ln>
                            <a:noFill/>
                          </a:ln>
                          <a:solidFill>
                            <a:srgbClr val="FF0000"/>
                          </a:solidFill>
                          <a:effectLst/>
                          <a:uLnTx/>
                          <a:uFillTx/>
                          <a:latin typeface="+mn-lt"/>
                          <a:ea typeface="+mn-ea"/>
                          <a:cs typeface="Arial" panose="020B0604020202020204" pitchFamily="34" charset="0"/>
                        </a:rPr>
                        <a:t>NodeB</a:t>
                      </a:r>
                      <a:r>
                        <a:rPr kumimoji="0" lang="en-US" sz="2000" b="0" i="1" u="none" strike="noStrike" kern="1200" cap="none" spc="0" normalizeH="0" baseline="0" noProof="0" dirty="0">
                          <a:ln>
                            <a:noFill/>
                          </a:ln>
                          <a:solidFill>
                            <a:srgbClr val="FF0000"/>
                          </a:solidFill>
                          <a:effectLst/>
                          <a:uLnTx/>
                          <a:uFillTx/>
                          <a:latin typeface="+mn-lt"/>
                          <a:ea typeface="+mn-ea"/>
                          <a:cs typeface="Arial" panose="020B0604020202020204" pitchFamily="34" charset="0"/>
                        </a:rPr>
                        <a:t> are not specified in 3GPP. </a:t>
                      </a:r>
                    </a:p>
                    <a:p>
                      <a:pPr marL="344488" marR="0" lvl="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a:pPr>
                      <a:r>
                        <a:rPr kumimoji="0" lang="en-US" sz="2000" b="0" i="1" u="none" strike="noStrike" kern="1200" cap="none" spc="0" normalizeH="0" baseline="0" noProof="0" dirty="0">
                          <a:ln>
                            <a:noFill/>
                          </a:ln>
                          <a:solidFill>
                            <a:srgbClr val="FF0000"/>
                          </a:solidFill>
                          <a:effectLst/>
                          <a:uLnTx/>
                          <a:uFillTx/>
                          <a:latin typeface="+mn-lt"/>
                          <a:ea typeface="+mn-ea"/>
                          <a:cs typeface="Arial" panose="020B0604020202020204" pitchFamily="34" charset="0"/>
                        </a:rPr>
                        <a:t>Note-1: This interface can be implemented according to O-RAN ALLIANCE specifications for multi-vendor interoperability.</a:t>
                      </a:r>
                    </a:p>
                    <a:p>
                      <a:pPr marL="344488" marR="0" lvl="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a:pPr>
                      <a:r>
                        <a:rPr kumimoji="0" lang="en-US" sz="2000" b="0" i="1" u="none" strike="noStrike" kern="1200" cap="none" spc="0" normalizeH="0" baseline="0" noProof="0" dirty="0">
                          <a:ln>
                            <a:noFill/>
                          </a:ln>
                          <a:solidFill>
                            <a:srgbClr val="FF0000"/>
                          </a:solidFill>
                          <a:effectLst/>
                          <a:uLnTx/>
                          <a:uFillTx/>
                          <a:latin typeface="+mn-lt"/>
                          <a:ea typeface="+mn-ea"/>
                          <a:cs typeface="Arial" panose="020B0604020202020204" pitchFamily="34" charset="0"/>
                        </a:rPr>
                        <a:t>Note-2: This interface can be implemented according to e.g. (e)CPRI-based or fully proprietary solution(s)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13395843"/>
                  </a:ext>
                </a:extLst>
              </a:tr>
            </a:tbl>
          </a:graphicData>
        </a:graphic>
      </p:graphicFrame>
    </p:spTree>
    <p:extLst>
      <p:ext uri="{BB962C8B-B14F-4D97-AF65-F5344CB8AC3E}">
        <p14:creationId xmlns:p14="http://schemas.microsoft.com/office/powerpoint/2010/main" val="826897951"/>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B2173B6F-9EA6-44C2-B6D1-3609C951BAB2}"/>
              </a:ext>
            </a:extLst>
          </p:cNvPr>
          <p:cNvSpPr>
            <a:spLocks noGrp="1"/>
          </p:cNvSpPr>
          <p:nvPr>
            <p:ph type="title"/>
          </p:nvPr>
        </p:nvSpPr>
        <p:spPr/>
        <p:txBody>
          <a:bodyPr/>
          <a:lstStyle/>
          <a:p>
            <a:r>
              <a:rPr lang="en-US" dirty="0"/>
              <a:t>Working Methods</a:t>
            </a:r>
          </a:p>
        </p:txBody>
      </p:sp>
      <p:sp>
        <p:nvSpPr>
          <p:cNvPr id="3" name="내용 개체 틀 2">
            <a:extLst>
              <a:ext uri="{FF2B5EF4-FFF2-40B4-BE49-F238E27FC236}">
                <a16:creationId xmlns:a16="http://schemas.microsoft.com/office/drawing/2014/main" id="{A0A60736-A320-467F-8315-BC3C9339815E}"/>
              </a:ext>
            </a:extLst>
          </p:cNvPr>
          <p:cNvSpPr>
            <a:spLocks noGrp="1"/>
          </p:cNvSpPr>
          <p:nvPr>
            <p:ph idx="1"/>
          </p:nvPr>
        </p:nvSpPr>
        <p:spPr/>
        <p:txBody>
          <a:bodyPr/>
          <a:lstStyle/>
          <a:p>
            <a:r>
              <a:rPr lang="en-US" dirty="0"/>
              <a:t>In accordance with the following action item, “Consensus principles reminder” has been added to RAN and RAN WGs agenda. In addition, “Consensus principles reminder” was read at the start of each RAN and RAN WG meeting</a:t>
            </a:r>
          </a:p>
          <a:p>
            <a:endParaRPr lang="en-US" dirty="0"/>
          </a:p>
          <a:p>
            <a:endParaRPr lang="en-US" dirty="0"/>
          </a:p>
          <a:p>
            <a:endParaRPr lang="en-US" sz="1200" dirty="0"/>
          </a:p>
          <a:p>
            <a:r>
              <a:rPr lang="en-US" dirty="0"/>
              <a:t>In accordance with the following RAN endorsement on streamlined standards for 6G, RAN WG chairs have been informed and they have added the endorsed 6G working principle text to their WG agendas</a:t>
            </a:r>
          </a:p>
        </p:txBody>
      </p:sp>
      <p:sp>
        <p:nvSpPr>
          <p:cNvPr id="5" name="TextBox 4">
            <a:extLst>
              <a:ext uri="{FF2B5EF4-FFF2-40B4-BE49-F238E27FC236}">
                <a16:creationId xmlns:a16="http://schemas.microsoft.com/office/drawing/2014/main" id="{479854DC-8EFC-44B9-88F5-9CFD7307D8E8}"/>
              </a:ext>
            </a:extLst>
          </p:cNvPr>
          <p:cNvSpPr txBox="1"/>
          <p:nvPr/>
        </p:nvSpPr>
        <p:spPr>
          <a:xfrm>
            <a:off x="1144555" y="2561650"/>
            <a:ext cx="9906000" cy="646331"/>
          </a:xfrm>
          <a:prstGeom prst="rect">
            <a:avLst/>
          </a:prstGeom>
          <a:noFill/>
          <a:ln>
            <a:solidFill>
              <a:schemeClr val="tx1"/>
            </a:solidFill>
          </a:ln>
        </p:spPr>
        <p:txBody>
          <a:bodyPr wrap="square" anchor="ctr">
            <a:spAutoFit/>
          </a:bodyPr>
          <a:lstStyle/>
          <a:p>
            <a:pPr>
              <a:spcBef>
                <a:spcPts val="600"/>
              </a:spcBef>
              <a:spcAft>
                <a:spcPts val="600"/>
              </a:spcAft>
            </a:pPr>
            <a:r>
              <a:rPr lang="en-GB" sz="1800" b="1" dirty="0">
                <a:solidFill>
                  <a:srgbClr val="FF0000"/>
                </a:solidFill>
                <a:effectLst/>
                <a:latin typeface="+mn-lt"/>
                <a:ea typeface="Times New Roman" panose="02020603050405020304" pitchFamily="18" charset="0"/>
                <a:cs typeface="Times New Roman" panose="02020603050405020304" pitchFamily="18" charset="0"/>
              </a:rPr>
              <a:t>Action PCG54/08:</a:t>
            </a:r>
            <a:r>
              <a:rPr lang="en-GB" sz="1800" dirty="0">
                <a:effectLst/>
                <a:latin typeface="+mn-lt"/>
                <a:ea typeface="Times New Roman" panose="02020603050405020304" pitchFamily="18" charset="0"/>
                <a:cs typeface="Times New Roman" panose="02020603050405020304" pitchFamily="18" charset="0"/>
              </a:rPr>
              <a:t>	 MCC and TSG/WG chairs to ensure that “Consensus principles reminder” is read at the start of each meeting.</a:t>
            </a:r>
            <a:endParaRPr lang="en-US" sz="1800" dirty="0">
              <a:effectLst/>
              <a:latin typeface="+mn-lt"/>
              <a:ea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0AEC0F4D-7511-47FE-B083-8DEA0AAD35BD}"/>
              </a:ext>
            </a:extLst>
          </p:cNvPr>
          <p:cNvSpPr txBox="1"/>
          <p:nvPr/>
        </p:nvSpPr>
        <p:spPr>
          <a:xfrm>
            <a:off x="1154277" y="5010954"/>
            <a:ext cx="9896278" cy="1200329"/>
          </a:xfrm>
          <a:prstGeom prst="rect">
            <a:avLst/>
          </a:prstGeom>
          <a:noFill/>
          <a:ln>
            <a:solidFill>
              <a:schemeClr val="tx1"/>
            </a:solidFill>
          </a:ln>
        </p:spPr>
        <p:txBody>
          <a:bodyPr wrap="square">
            <a:spAutoFit/>
          </a:bodyPr>
          <a:lstStyle/>
          <a:p>
            <a:r>
              <a:rPr lang="en-GB" b="1" i="1" dirty="0">
                <a:solidFill>
                  <a:srgbClr val="FF0000"/>
                </a:solidFill>
                <a:effectLst/>
                <a:latin typeface="+mn-lt"/>
                <a:ea typeface="바탕" panose="02030600000101010101" pitchFamily="18" charset="-127"/>
                <a:cs typeface="Times New Roman" panose="02020603050405020304" pitchFamily="18" charset="0"/>
              </a:rPr>
              <a:t>(RP-250766)</a:t>
            </a:r>
          </a:p>
          <a:p>
            <a:r>
              <a:rPr lang="en-GB" i="1" dirty="0">
                <a:effectLst/>
                <a:latin typeface="+mn-lt"/>
                <a:ea typeface="바탕" panose="02030600000101010101" pitchFamily="18" charset="-127"/>
                <a:cs typeface="Times New Roman" panose="02020603050405020304" pitchFamily="18" charset="0"/>
              </a:rPr>
              <a:t>3GPP to create lean and streamlined standards for 6G, e.g., by dimensioning an appropriate set of functionalities, minimizing the adoption of multiple options for the same functionality, avoiding excessive configurations, etc. Any exception to the above shall be well justified.</a:t>
            </a:r>
            <a:endParaRPr lang="en-US" dirty="0">
              <a:latin typeface="+mn-lt"/>
            </a:endParaRPr>
          </a:p>
        </p:txBody>
      </p:sp>
    </p:spTree>
    <p:extLst>
      <p:ext uri="{BB962C8B-B14F-4D97-AF65-F5344CB8AC3E}">
        <p14:creationId xmlns:p14="http://schemas.microsoft.com/office/powerpoint/2010/main" val="3974179478"/>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157C3C2B-87FB-4043-8FD9-684667CDD53A}"/>
              </a:ext>
            </a:extLst>
          </p:cNvPr>
          <p:cNvSpPr>
            <a:spLocks noGrp="1"/>
          </p:cNvSpPr>
          <p:nvPr>
            <p:ph type="title"/>
          </p:nvPr>
        </p:nvSpPr>
        <p:spPr/>
        <p:txBody>
          <a:bodyPr/>
          <a:lstStyle/>
          <a:p>
            <a:r>
              <a:rPr lang="en-US" dirty="0"/>
              <a:t>Outline</a:t>
            </a:r>
          </a:p>
        </p:txBody>
      </p:sp>
      <p:sp>
        <p:nvSpPr>
          <p:cNvPr id="3" name="내용 개체 틀 2">
            <a:extLst>
              <a:ext uri="{FF2B5EF4-FFF2-40B4-BE49-F238E27FC236}">
                <a16:creationId xmlns:a16="http://schemas.microsoft.com/office/drawing/2014/main" id="{391283AF-B9F1-4723-A99C-6E97F7685869}"/>
              </a:ext>
            </a:extLst>
          </p:cNvPr>
          <p:cNvSpPr>
            <a:spLocks noGrp="1"/>
          </p:cNvSpPr>
          <p:nvPr>
            <p:ph idx="1"/>
          </p:nvPr>
        </p:nvSpPr>
        <p:spPr>
          <a:xfrm>
            <a:off x="335919" y="3213667"/>
            <a:ext cx="11532994" cy="3254626"/>
          </a:xfrm>
        </p:spPr>
        <p:txBody>
          <a:bodyPr/>
          <a:lstStyle/>
          <a:p>
            <a:pPr marL="627063" lvl="0" indent="-627063">
              <a:spcBef>
                <a:spcPts val="600"/>
              </a:spcBef>
              <a:spcAft>
                <a:spcPts val="600"/>
              </a:spcAft>
            </a:pPr>
            <a:r>
              <a:rPr lang="en-US" sz="2800" dirty="0"/>
              <a:t>Administrative aspects</a:t>
            </a:r>
          </a:p>
          <a:p>
            <a:pPr marL="627063" lvl="0" indent="-627063">
              <a:spcBef>
                <a:spcPts val="600"/>
              </a:spcBef>
              <a:spcAft>
                <a:spcPts val="600"/>
              </a:spcAft>
            </a:pPr>
            <a:r>
              <a:rPr lang="en-US" sz="2800" dirty="0"/>
              <a:t>Update on TSG RAN projects</a:t>
            </a:r>
          </a:p>
          <a:p>
            <a:pPr marL="627063" indent="-627063">
              <a:spcBef>
                <a:spcPts val="600"/>
              </a:spcBef>
              <a:spcAft>
                <a:spcPts val="600"/>
              </a:spcAft>
            </a:pPr>
            <a:r>
              <a:rPr lang="en-US" sz="2800" dirty="0"/>
              <a:t>ITU matters</a:t>
            </a:r>
          </a:p>
          <a:p>
            <a:pPr marL="627063" indent="-627063">
              <a:spcBef>
                <a:spcPts val="600"/>
              </a:spcBef>
              <a:spcAft>
                <a:spcPts val="600"/>
              </a:spcAft>
            </a:pPr>
            <a:r>
              <a:rPr lang="en-US" sz="2800" dirty="0"/>
              <a:t>Other matters</a:t>
            </a:r>
          </a:p>
        </p:txBody>
      </p:sp>
      <p:graphicFrame>
        <p:nvGraphicFramePr>
          <p:cNvPr id="4" name="Table 3">
            <a:extLst>
              <a:ext uri="{FF2B5EF4-FFF2-40B4-BE49-F238E27FC236}">
                <a16:creationId xmlns:a16="http://schemas.microsoft.com/office/drawing/2014/main" id="{949D9890-F181-45E5-BF35-AA07712407DF}"/>
              </a:ext>
            </a:extLst>
          </p:cNvPr>
          <p:cNvGraphicFramePr>
            <a:graphicFrameLocks noGrp="1"/>
          </p:cNvGraphicFramePr>
          <p:nvPr>
            <p:extLst>
              <p:ext uri="{D42A27DB-BD31-4B8C-83A1-F6EECF244321}">
                <p14:modId xmlns:p14="http://schemas.microsoft.com/office/powerpoint/2010/main" val="201226302"/>
              </p:ext>
            </p:extLst>
          </p:nvPr>
        </p:nvGraphicFramePr>
        <p:xfrm>
          <a:off x="1751078" y="1633726"/>
          <a:ext cx="8702675" cy="1081488"/>
        </p:xfrm>
        <a:graphic>
          <a:graphicData uri="http://schemas.openxmlformats.org/drawingml/2006/table">
            <a:tbl>
              <a:tblPr/>
              <a:tblGrid>
                <a:gridCol w="2102465">
                  <a:extLst>
                    <a:ext uri="{9D8B030D-6E8A-4147-A177-3AD203B41FA5}">
                      <a16:colId xmlns:a16="http://schemas.microsoft.com/office/drawing/2014/main" val="2852860598"/>
                    </a:ext>
                  </a:extLst>
                </a:gridCol>
                <a:gridCol w="4208106">
                  <a:extLst>
                    <a:ext uri="{9D8B030D-6E8A-4147-A177-3AD203B41FA5}">
                      <a16:colId xmlns:a16="http://schemas.microsoft.com/office/drawing/2014/main" val="2852106393"/>
                    </a:ext>
                  </a:extLst>
                </a:gridCol>
                <a:gridCol w="2392104">
                  <a:extLst>
                    <a:ext uri="{9D8B030D-6E8A-4147-A177-3AD203B41FA5}">
                      <a16:colId xmlns:a16="http://schemas.microsoft.com/office/drawing/2014/main" val="623482918"/>
                    </a:ext>
                  </a:extLst>
                </a:gridCol>
              </a:tblGrid>
              <a:tr h="540744">
                <a:tc>
                  <a:txBody>
                    <a:bodyPr/>
                    <a:lstStyle>
                      <a:lvl1pPr>
                        <a:spcBef>
                          <a:spcPct val="20000"/>
                        </a:spcBef>
                        <a:defRPr sz="2400">
                          <a:solidFill>
                            <a:schemeClr val="tx1"/>
                          </a:solidFill>
                          <a:latin typeface="Calibri" pitchFamily="34" charset="0"/>
                          <a:ea typeface="ＭＳ Ｐゴシック" pitchFamily="50" charset="-128"/>
                        </a:defRPr>
                      </a:lvl1pPr>
                      <a:lvl2pPr marL="742950" indent="-285750">
                        <a:spcBef>
                          <a:spcPct val="20000"/>
                        </a:spcBef>
                        <a:buClr>
                          <a:srgbClr val="C00000"/>
                        </a:buClr>
                        <a:buFont typeface="Arial" pitchFamily="34" charset="0"/>
                        <a:defRPr sz="2000">
                          <a:solidFill>
                            <a:schemeClr val="tx1"/>
                          </a:solidFill>
                          <a:latin typeface="Calibri" pitchFamily="34" charset="0"/>
                          <a:ea typeface="ＭＳ Ｐゴシック" pitchFamily="50" charset="-128"/>
                        </a:defRPr>
                      </a:lvl2pPr>
                      <a:lvl3pPr marL="1143000" indent="-228600">
                        <a:spcBef>
                          <a:spcPct val="20000"/>
                        </a:spcBef>
                        <a:buFont typeface="Arial" pitchFamily="34" charset="0"/>
                        <a:defRPr>
                          <a:solidFill>
                            <a:schemeClr val="tx1"/>
                          </a:solidFill>
                          <a:latin typeface="Calibri" pitchFamily="34" charset="0"/>
                          <a:ea typeface="ＭＳ Ｐゴシック" pitchFamily="50" charset="-128"/>
                        </a:defRPr>
                      </a:lvl3pPr>
                      <a:lvl4pPr marL="1600200" indent="-228600">
                        <a:spcBef>
                          <a:spcPct val="20000"/>
                        </a:spcBef>
                        <a:buFont typeface="Arial" pitchFamily="34" charset="0"/>
                        <a:defRPr sz="1600">
                          <a:solidFill>
                            <a:schemeClr val="tx1"/>
                          </a:solidFill>
                          <a:latin typeface="Calibri" pitchFamily="34" charset="0"/>
                          <a:ea typeface="ＭＳ Ｐゴシック" pitchFamily="50" charset="-128"/>
                        </a:defRPr>
                      </a:lvl4pPr>
                      <a:lvl5pPr marL="2057400" indent="-228600">
                        <a:spcBef>
                          <a:spcPct val="20000"/>
                        </a:spcBef>
                        <a:buFont typeface="Arial" pitchFamily="34" charset="0"/>
                        <a:defRPr sz="14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400" b="1" i="0" u="none" strike="noStrike" cap="none" normalizeH="0" baseline="0" dirty="0">
                          <a:ln>
                            <a:noFill/>
                          </a:ln>
                          <a:solidFill>
                            <a:schemeClr val="tx1"/>
                          </a:solidFill>
                          <a:effectLst/>
                          <a:latin typeface="Calibri" pitchFamily="34" charset="0"/>
                          <a:ea typeface="ＭＳ Ｐゴシック" pitchFamily="50" charset="-128"/>
                        </a:rPr>
                        <a:t>RAN#108</a:t>
                      </a:r>
                    </a:p>
                  </a:txBody>
                  <a:tcPr marL="91462" marR="91462" marT="45825" marB="458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400">
                          <a:solidFill>
                            <a:schemeClr val="tx1"/>
                          </a:solidFill>
                          <a:latin typeface="Calibri" pitchFamily="34" charset="0"/>
                          <a:ea typeface="ＭＳ Ｐゴシック" pitchFamily="50" charset="-128"/>
                        </a:defRPr>
                      </a:lvl1pPr>
                      <a:lvl2pPr marL="742950" indent="-285750">
                        <a:spcBef>
                          <a:spcPct val="20000"/>
                        </a:spcBef>
                        <a:buClr>
                          <a:srgbClr val="C00000"/>
                        </a:buClr>
                        <a:buFont typeface="Arial" pitchFamily="34" charset="0"/>
                        <a:defRPr sz="2000">
                          <a:solidFill>
                            <a:schemeClr val="tx1"/>
                          </a:solidFill>
                          <a:latin typeface="Calibri" pitchFamily="34" charset="0"/>
                          <a:ea typeface="ＭＳ Ｐゴシック" pitchFamily="50" charset="-128"/>
                        </a:defRPr>
                      </a:lvl2pPr>
                      <a:lvl3pPr marL="1143000" indent="-228600">
                        <a:spcBef>
                          <a:spcPct val="20000"/>
                        </a:spcBef>
                        <a:buFont typeface="Arial" pitchFamily="34" charset="0"/>
                        <a:defRPr>
                          <a:solidFill>
                            <a:schemeClr val="tx1"/>
                          </a:solidFill>
                          <a:latin typeface="Calibri" pitchFamily="34" charset="0"/>
                          <a:ea typeface="ＭＳ Ｐゴシック" pitchFamily="50" charset="-128"/>
                        </a:defRPr>
                      </a:lvl3pPr>
                      <a:lvl4pPr marL="1600200" indent="-228600">
                        <a:spcBef>
                          <a:spcPct val="20000"/>
                        </a:spcBef>
                        <a:buFont typeface="Arial" pitchFamily="34" charset="0"/>
                        <a:defRPr sz="1600">
                          <a:solidFill>
                            <a:schemeClr val="tx1"/>
                          </a:solidFill>
                          <a:latin typeface="Calibri" pitchFamily="34" charset="0"/>
                          <a:ea typeface="ＭＳ Ｐゴシック" pitchFamily="50" charset="-128"/>
                        </a:defRPr>
                      </a:lvl4pPr>
                      <a:lvl5pPr marL="2057400" indent="-228600">
                        <a:spcBef>
                          <a:spcPct val="20000"/>
                        </a:spcBef>
                        <a:buFont typeface="Arial" pitchFamily="34" charset="0"/>
                        <a:defRPr sz="14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400" b="1" i="0" u="none" strike="noStrike" cap="none" normalizeH="0" baseline="0" dirty="0">
                          <a:ln>
                            <a:noFill/>
                          </a:ln>
                          <a:solidFill>
                            <a:schemeClr val="tx1"/>
                          </a:solidFill>
                          <a:effectLst/>
                          <a:latin typeface="Calibri" pitchFamily="34" charset="0"/>
                          <a:ea typeface="ＭＳ Ｐゴシック" pitchFamily="50" charset="-128"/>
                        </a:rPr>
                        <a:t>9</a:t>
                      </a:r>
                      <a:r>
                        <a:rPr kumimoji="0" lang="en-US" altLang="ja-JP" sz="2400" b="1" i="0" u="none" strike="noStrike" cap="none" normalizeH="0" baseline="30000" dirty="0">
                          <a:ln>
                            <a:noFill/>
                          </a:ln>
                          <a:solidFill>
                            <a:schemeClr val="tx1"/>
                          </a:solidFill>
                          <a:effectLst/>
                          <a:latin typeface="Calibri" pitchFamily="34" charset="0"/>
                          <a:ea typeface="ＭＳ Ｐゴシック" pitchFamily="50" charset="-128"/>
                        </a:rPr>
                        <a:t>th</a:t>
                      </a:r>
                      <a:r>
                        <a:rPr kumimoji="0" lang="en-US" altLang="ja-JP" sz="2400" b="1" i="0" u="none" strike="noStrike" cap="none" normalizeH="0" baseline="0" dirty="0">
                          <a:ln>
                            <a:noFill/>
                          </a:ln>
                          <a:solidFill>
                            <a:schemeClr val="tx1"/>
                          </a:solidFill>
                          <a:effectLst/>
                          <a:latin typeface="Calibri" pitchFamily="34" charset="0"/>
                          <a:ea typeface="ＭＳ Ｐゴシック" pitchFamily="50" charset="-128"/>
                        </a:rPr>
                        <a:t> – 13</a:t>
                      </a:r>
                      <a:r>
                        <a:rPr kumimoji="0" lang="en-US" altLang="ja-JP" sz="2400" b="1" i="0" u="none" strike="noStrike" cap="none" normalizeH="0" baseline="30000" dirty="0">
                          <a:ln>
                            <a:noFill/>
                          </a:ln>
                          <a:solidFill>
                            <a:schemeClr val="tx1"/>
                          </a:solidFill>
                          <a:effectLst/>
                          <a:latin typeface="Calibri" pitchFamily="34" charset="0"/>
                          <a:ea typeface="ＭＳ Ｐゴシック" pitchFamily="50" charset="-128"/>
                        </a:rPr>
                        <a:t>th</a:t>
                      </a:r>
                      <a:r>
                        <a:rPr kumimoji="0" lang="en-US" altLang="ja-JP" sz="2400" b="1" i="0" u="none" strike="noStrike" cap="none" normalizeH="0" baseline="0" dirty="0">
                          <a:ln>
                            <a:noFill/>
                          </a:ln>
                          <a:solidFill>
                            <a:schemeClr val="tx1"/>
                          </a:solidFill>
                          <a:effectLst/>
                          <a:latin typeface="Calibri" pitchFamily="34" charset="0"/>
                          <a:ea typeface="ＭＳ Ｐゴシック" pitchFamily="50" charset="-128"/>
                        </a:rPr>
                        <a:t> June, 2025</a:t>
                      </a:r>
                    </a:p>
                  </a:txBody>
                  <a:tcPr marL="91462" marR="91462" marT="45825" marB="458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400">
                          <a:solidFill>
                            <a:schemeClr val="tx1"/>
                          </a:solidFill>
                          <a:latin typeface="Calibri" pitchFamily="34" charset="0"/>
                          <a:ea typeface="ＭＳ Ｐゴシック" pitchFamily="50" charset="-128"/>
                        </a:defRPr>
                      </a:lvl1pPr>
                      <a:lvl2pPr marL="742950" indent="-285750">
                        <a:spcBef>
                          <a:spcPct val="20000"/>
                        </a:spcBef>
                        <a:buClr>
                          <a:srgbClr val="C00000"/>
                        </a:buClr>
                        <a:buFont typeface="Arial" pitchFamily="34" charset="0"/>
                        <a:defRPr sz="2000">
                          <a:solidFill>
                            <a:schemeClr val="tx1"/>
                          </a:solidFill>
                          <a:latin typeface="Calibri" pitchFamily="34" charset="0"/>
                          <a:ea typeface="ＭＳ Ｐゴシック" pitchFamily="50" charset="-128"/>
                        </a:defRPr>
                      </a:lvl2pPr>
                      <a:lvl3pPr marL="1143000" indent="-228600">
                        <a:spcBef>
                          <a:spcPct val="20000"/>
                        </a:spcBef>
                        <a:buFont typeface="Arial" pitchFamily="34" charset="0"/>
                        <a:defRPr>
                          <a:solidFill>
                            <a:schemeClr val="tx1"/>
                          </a:solidFill>
                          <a:latin typeface="Calibri" pitchFamily="34" charset="0"/>
                          <a:ea typeface="ＭＳ Ｐゴシック" pitchFamily="50" charset="-128"/>
                        </a:defRPr>
                      </a:lvl3pPr>
                      <a:lvl4pPr marL="1600200" indent="-228600">
                        <a:spcBef>
                          <a:spcPct val="20000"/>
                        </a:spcBef>
                        <a:buFont typeface="Arial" pitchFamily="34" charset="0"/>
                        <a:defRPr sz="1600">
                          <a:solidFill>
                            <a:schemeClr val="tx1"/>
                          </a:solidFill>
                          <a:latin typeface="Calibri" pitchFamily="34" charset="0"/>
                          <a:ea typeface="ＭＳ Ｐゴシック" pitchFamily="50" charset="-128"/>
                        </a:defRPr>
                      </a:lvl4pPr>
                      <a:lvl5pPr marL="2057400" indent="-228600">
                        <a:spcBef>
                          <a:spcPct val="20000"/>
                        </a:spcBef>
                        <a:buFont typeface="Arial" pitchFamily="34" charset="0"/>
                        <a:defRPr sz="14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400" b="1" i="0" u="none" strike="noStrike" cap="none" normalizeH="0" baseline="0" dirty="0">
                          <a:ln>
                            <a:noFill/>
                          </a:ln>
                          <a:solidFill>
                            <a:schemeClr val="tx1"/>
                          </a:solidFill>
                          <a:effectLst/>
                          <a:latin typeface="Calibri" pitchFamily="34" charset="0"/>
                          <a:ea typeface="ＭＳ Ｐゴシック" pitchFamily="50" charset="-128"/>
                        </a:rPr>
                        <a:t>Prague, Czech</a:t>
                      </a:r>
                    </a:p>
                  </a:txBody>
                  <a:tcPr marL="91462" marR="91462" marT="45825" marB="458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4159939417"/>
                  </a:ext>
                </a:extLst>
              </a:tr>
              <a:tr h="540744">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400" b="1" i="0" u="none" strike="noStrike" cap="none" normalizeH="0" baseline="0" dirty="0">
                          <a:ln>
                            <a:noFill/>
                          </a:ln>
                          <a:solidFill>
                            <a:schemeClr val="tx1"/>
                          </a:solidFill>
                          <a:effectLst/>
                          <a:latin typeface="Calibri" pitchFamily="34" charset="0"/>
                          <a:ea typeface="ＭＳ Ｐゴシック" pitchFamily="50" charset="-128"/>
                        </a:rPr>
                        <a:t>RAN#109</a:t>
                      </a:r>
                    </a:p>
                  </a:txBody>
                  <a:tcPr marL="91462" marR="91462" marT="45825" marB="458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400" b="1" i="0" u="none" strike="noStrike" cap="none" normalizeH="0" baseline="0" dirty="0">
                          <a:ln>
                            <a:noFill/>
                          </a:ln>
                          <a:solidFill>
                            <a:schemeClr val="tx1"/>
                          </a:solidFill>
                          <a:effectLst/>
                          <a:latin typeface="Calibri" pitchFamily="34" charset="0"/>
                          <a:ea typeface="ＭＳ Ｐゴシック" pitchFamily="50" charset="-128"/>
                        </a:rPr>
                        <a:t>15</a:t>
                      </a:r>
                      <a:r>
                        <a:rPr kumimoji="0" lang="en-US" altLang="ja-JP" sz="2400" b="1" i="0" u="none" strike="noStrike" cap="none" normalizeH="0" baseline="30000" dirty="0">
                          <a:ln>
                            <a:noFill/>
                          </a:ln>
                          <a:solidFill>
                            <a:schemeClr val="tx1"/>
                          </a:solidFill>
                          <a:effectLst/>
                          <a:latin typeface="Calibri" pitchFamily="34" charset="0"/>
                          <a:ea typeface="ＭＳ Ｐゴシック" pitchFamily="50" charset="-128"/>
                        </a:rPr>
                        <a:t>th</a:t>
                      </a:r>
                      <a:r>
                        <a:rPr kumimoji="0" lang="en-US" altLang="ja-JP" sz="2400" b="1" i="0" u="none" strike="noStrike" cap="none" normalizeH="0" baseline="0" dirty="0">
                          <a:ln>
                            <a:noFill/>
                          </a:ln>
                          <a:solidFill>
                            <a:schemeClr val="tx1"/>
                          </a:solidFill>
                          <a:effectLst/>
                          <a:latin typeface="Calibri" pitchFamily="34" charset="0"/>
                          <a:ea typeface="ＭＳ Ｐゴシック" pitchFamily="50" charset="-128"/>
                        </a:rPr>
                        <a:t> – 18</a:t>
                      </a:r>
                      <a:r>
                        <a:rPr kumimoji="0" lang="en-US" altLang="ja-JP" sz="2400" b="1" i="0" u="none" strike="noStrike" cap="none" normalizeH="0" baseline="30000" dirty="0">
                          <a:ln>
                            <a:noFill/>
                          </a:ln>
                          <a:solidFill>
                            <a:schemeClr val="tx1"/>
                          </a:solidFill>
                          <a:effectLst/>
                          <a:latin typeface="Calibri" pitchFamily="34" charset="0"/>
                          <a:ea typeface="ＭＳ Ｐゴシック" pitchFamily="50" charset="-128"/>
                        </a:rPr>
                        <a:t>st</a:t>
                      </a:r>
                      <a:r>
                        <a:rPr kumimoji="0" lang="en-US" altLang="ja-JP" sz="2400" b="1" i="0" u="none" strike="noStrike" cap="none" normalizeH="0" baseline="0" dirty="0">
                          <a:ln>
                            <a:noFill/>
                          </a:ln>
                          <a:solidFill>
                            <a:schemeClr val="tx1"/>
                          </a:solidFill>
                          <a:effectLst/>
                          <a:latin typeface="Calibri" pitchFamily="34" charset="0"/>
                          <a:ea typeface="ＭＳ Ｐゴシック" pitchFamily="50" charset="-128"/>
                        </a:rPr>
                        <a:t> September, 2025</a:t>
                      </a:r>
                    </a:p>
                  </a:txBody>
                  <a:tcPr marL="91462" marR="91462" marT="45825" marB="458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ja-JP" sz="2400" b="1" i="0" u="none" strike="noStrike" cap="none" normalizeH="0" baseline="0" dirty="0">
                          <a:ln>
                            <a:noFill/>
                          </a:ln>
                          <a:solidFill>
                            <a:schemeClr val="tx1"/>
                          </a:solidFill>
                          <a:effectLst/>
                          <a:latin typeface="Calibri" pitchFamily="34" charset="0"/>
                          <a:ea typeface="ＭＳ Ｐゴシック" pitchFamily="50" charset="-128"/>
                        </a:rPr>
                        <a:t>Beijing, China</a:t>
                      </a:r>
                    </a:p>
                  </a:txBody>
                  <a:tcPr marL="91462" marR="91462" marT="45825" marB="458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506592216"/>
                  </a:ext>
                </a:extLst>
              </a:tr>
            </a:tbl>
          </a:graphicData>
        </a:graphic>
      </p:graphicFrame>
    </p:spTree>
    <p:extLst>
      <p:ext uri="{BB962C8B-B14F-4D97-AF65-F5344CB8AC3E}">
        <p14:creationId xmlns:p14="http://schemas.microsoft.com/office/powerpoint/2010/main" val="3095985491"/>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7C55254-8EF0-46AF-B48F-82B13708C607}"/>
              </a:ext>
            </a:extLst>
          </p:cNvPr>
          <p:cNvSpPr>
            <a:spLocks noGrp="1"/>
          </p:cNvSpPr>
          <p:nvPr>
            <p:ph type="title"/>
          </p:nvPr>
        </p:nvSpPr>
        <p:spPr/>
        <p:txBody>
          <a:bodyPr/>
          <a:lstStyle/>
          <a:p>
            <a:r>
              <a:rPr lang="en-US" dirty="0"/>
              <a:t>Change in RAN Leadership</a:t>
            </a:r>
          </a:p>
        </p:txBody>
      </p:sp>
      <p:sp>
        <p:nvSpPr>
          <p:cNvPr id="3" name="내용 개체 틀 2">
            <a:extLst>
              <a:ext uri="{FF2B5EF4-FFF2-40B4-BE49-F238E27FC236}">
                <a16:creationId xmlns:a16="http://schemas.microsoft.com/office/drawing/2014/main" id="{F6758698-0DB0-4466-8FB6-07180ACA35DE}"/>
              </a:ext>
            </a:extLst>
          </p:cNvPr>
          <p:cNvSpPr>
            <a:spLocks noGrp="1"/>
          </p:cNvSpPr>
          <p:nvPr>
            <p:ph idx="1"/>
          </p:nvPr>
        </p:nvSpPr>
        <p:spPr/>
        <p:txBody>
          <a:bodyPr/>
          <a:lstStyle/>
          <a:p>
            <a:r>
              <a:rPr lang="en-US" dirty="0"/>
              <a:t>After RAN#109 (September), Jerome </a:t>
            </a:r>
            <a:r>
              <a:rPr lang="en-US" dirty="0" err="1"/>
              <a:t>Vogedes</a:t>
            </a:r>
            <a:r>
              <a:rPr lang="en-US" dirty="0"/>
              <a:t> (RAN Vice Chair) announced his </a:t>
            </a:r>
            <a:br>
              <a:rPr lang="en-US" dirty="0"/>
            </a:br>
            <a:r>
              <a:rPr lang="en-US" dirty="0"/>
              <a:t>Individual Member (IM) affiliation changed from from AT&amp;T to T-Mobile USA</a:t>
            </a:r>
          </a:p>
          <a:p>
            <a:pPr lvl="1"/>
            <a:endParaRPr lang="en-US" dirty="0"/>
          </a:p>
          <a:p>
            <a:r>
              <a:rPr lang="en-US" dirty="0"/>
              <a:t>It was confirmed that Jerome </a:t>
            </a:r>
            <a:r>
              <a:rPr lang="en-US" dirty="0" err="1"/>
              <a:t>Vogedes</a:t>
            </a:r>
            <a:r>
              <a:rPr lang="en-US" dirty="0"/>
              <a:t> will continue as RAN Vice Chair in accordance with Article 22 of 3GPP Working Procedures</a:t>
            </a:r>
          </a:p>
          <a:p>
            <a:pPr lvl="1"/>
            <a:r>
              <a:rPr lang="en-US" dirty="0"/>
              <a:t>A new letter of support was provided by T-Mobile USA</a:t>
            </a:r>
          </a:p>
          <a:p>
            <a:pPr lvl="1"/>
            <a:r>
              <a:rPr lang="en-US" dirty="0"/>
              <a:t>Consensus was confirmed via RAN email reflector</a:t>
            </a:r>
          </a:p>
        </p:txBody>
      </p:sp>
    </p:spTree>
    <p:extLst>
      <p:ext uri="{BB962C8B-B14F-4D97-AF65-F5344CB8AC3E}">
        <p14:creationId xmlns:p14="http://schemas.microsoft.com/office/powerpoint/2010/main" val="74827263"/>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3DF18AC-760B-4471-8070-CCED7A6EC678}"/>
              </a:ext>
            </a:extLst>
          </p:cNvPr>
          <p:cNvSpPr>
            <a:spLocks noGrp="1"/>
          </p:cNvSpPr>
          <p:nvPr>
            <p:ph type="title"/>
          </p:nvPr>
        </p:nvSpPr>
        <p:spPr/>
        <p:txBody>
          <a:bodyPr/>
          <a:lstStyle/>
          <a:p>
            <a:r>
              <a:rPr lang="en-US" dirty="0"/>
              <a:t>Acknowledgements</a:t>
            </a:r>
          </a:p>
        </p:txBody>
      </p:sp>
      <p:sp>
        <p:nvSpPr>
          <p:cNvPr id="3" name="내용 개체 틀 2">
            <a:extLst>
              <a:ext uri="{FF2B5EF4-FFF2-40B4-BE49-F238E27FC236}">
                <a16:creationId xmlns:a16="http://schemas.microsoft.com/office/drawing/2014/main" id="{8122AC96-02FD-4879-BBB3-8D4F4E29F564}"/>
              </a:ext>
            </a:extLst>
          </p:cNvPr>
          <p:cNvSpPr>
            <a:spLocks noGrp="1"/>
          </p:cNvSpPr>
          <p:nvPr>
            <p:ph idx="1"/>
          </p:nvPr>
        </p:nvSpPr>
        <p:spPr/>
        <p:txBody>
          <a:bodyPr/>
          <a:lstStyle/>
          <a:p>
            <a:pPr lvl="0"/>
            <a:r>
              <a:rPr lang="en-US" dirty="0"/>
              <a:t>A big thanks from RAN chair to: </a:t>
            </a:r>
          </a:p>
          <a:p>
            <a:pPr lvl="1"/>
            <a:r>
              <a:rPr lang="en-US" dirty="0"/>
              <a:t>The RAN Plenary and RAN WGs officials for their exceptional work, flawless cooperation, precise coordination, and unwavering support.</a:t>
            </a:r>
          </a:p>
          <a:p>
            <a:pPr lvl="1"/>
            <a:r>
              <a:rPr lang="en-US" dirty="0"/>
              <a:t>TSG CT and TSG SA chairs for their outstanding coordination and cooperation.</a:t>
            </a:r>
          </a:p>
          <a:p>
            <a:pPr lvl="1"/>
            <a:r>
              <a:rPr lang="en-US" dirty="0"/>
              <a:t>MCC for their invaluable support and guidance.</a:t>
            </a:r>
          </a:p>
          <a:p>
            <a:pPr lvl="1"/>
            <a:r>
              <a:rPr lang="en-US" dirty="0"/>
              <a:t>The hosting organizations for providing excellent meeting facilities and on-site support.</a:t>
            </a:r>
          </a:p>
          <a:p>
            <a:pPr lvl="1"/>
            <a:r>
              <a:rPr lang="en-US" dirty="0"/>
              <a:t>All delegates in RAN and the RAN WGs for their support, dedicated efforts, and the consistently high-quality results they have delivered.</a:t>
            </a:r>
          </a:p>
        </p:txBody>
      </p:sp>
    </p:spTree>
    <p:extLst>
      <p:ext uri="{BB962C8B-B14F-4D97-AF65-F5344CB8AC3E}">
        <p14:creationId xmlns:p14="http://schemas.microsoft.com/office/powerpoint/2010/main" val="311050475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2F893B-560B-C3DB-F0B6-B710C2B254A1}"/>
            </a:ext>
          </a:extLst>
        </p:cNvPr>
        <p:cNvGrpSpPr/>
        <p:nvPr/>
      </p:nvGrpSpPr>
      <p:grpSpPr>
        <a:xfrm>
          <a:off x="0" y="0"/>
          <a:ext cx="0" cy="0"/>
          <a:chOff x="0" y="0"/>
          <a:chExt cx="0" cy="0"/>
        </a:xfrm>
      </p:grpSpPr>
      <p:sp>
        <p:nvSpPr>
          <p:cNvPr id="4" name="제목 3">
            <a:extLst>
              <a:ext uri="{FF2B5EF4-FFF2-40B4-BE49-F238E27FC236}">
                <a16:creationId xmlns:a16="http://schemas.microsoft.com/office/drawing/2014/main" id="{94FA4DF7-3A67-206A-2969-B9A8E143FC31}"/>
              </a:ext>
            </a:extLst>
          </p:cNvPr>
          <p:cNvSpPr>
            <a:spLocks noGrp="1"/>
          </p:cNvSpPr>
          <p:nvPr>
            <p:ph type="title"/>
          </p:nvPr>
        </p:nvSpPr>
        <p:spPr/>
        <p:txBody>
          <a:bodyPr/>
          <a:lstStyle/>
          <a:p>
            <a:pPr marL="539750" lvl="0" indent="-539750">
              <a:spcBef>
                <a:spcPts val="600"/>
              </a:spcBef>
              <a:spcAft>
                <a:spcPts val="600"/>
              </a:spcAft>
            </a:pPr>
            <a:r>
              <a:rPr lang="en-US" dirty="0"/>
              <a:t>Administrative Aspects</a:t>
            </a:r>
          </a:p>
        </p:txBody>
      </p:sp>
    </p:spTree>
    <p:extLst>
      <p:ext uri="{BB962C8B-B14F-4D97-AF65-F5344CB8AC3E}">
        <p14:creationId xmlns:p14="http://schemas.microsoft.com/office/powerpoint/2010/main" val="282855465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a:extLst>
              <a:ext uri="{FF2B5EF4-FFF2-40B4-BE49-F238E27FC236}">
                <a16:creationId xmlns:a16="http://schemas.microsoft.com/office/drawing/2014/main" id="{3F06EEA2-16BC-448D-9C5C-62274B843BCA}"/>
              </a:ext>
            </a:extLst>
          </p:cNvPr>
          <p:cNvSpPr>
            <a:spLocks noGrp="1"/>
          </p:cNvSpPr>
          <p:nvPr>
            <p:ph type="title"/>
          </p:nvPr>
        </p:nvSpPr>
        <p:spPr/>
        <p:txBody>
          <a:bodyPr/>
          <a:lstStyle/>
          <a:p>
            <a:r>
              <a:rPr lang="en-US" dirty="0"/>
              <a:t>Administrative Aspects</a:t>
            </a:r>
          </a:p>
        </p:txBody>
      </p:sp>
      <p:sp>
        <p:nvSpPr>
          <p:cNvPr id="4" name="내용 개체 틀 3">
            <a:extLst>
              <a:ext uri="{FF2B5EF4-FFF2-40B4-BE49-F238E27FC236}">
                <a16:creationId xmlns:a16="http://schemas.microsoft.com/office/drawing/2014/main" id="{D6FED4EE-4B87-4C0E-A2C0-9A7EAB0CDD8E}"/>
              </a:ext>
            </a:extLst>
          </p:cNvPr>
          <p:cNvSpPr>
            <a:spLocks noGrp="1"/>
          </p:cNvSpPr>
          <p:nvPr>
            <p:ph idx="1"/>
          </p:nvPr>
        </p:nvSpPr>
        <p:spPr/>
        <p:txBody>
          <a:bodyPr/>
          <a:lstStyle/>
          <a:p>
            <a:r>
              <a:rPr lang="en-US" dirty="0"/>
              <a:t>RAN#108 approved the MCC TF160 Status Report in </a:t>
            </a:r>
            <a:r>
              <a:rPr lang="en-US" dirty="0">
                <a:hlinkClick r:id="rId2"/>
              </a:rPr>
              <a:t>RP-250836</a:t>
            </a:r>
            <a:endParaRPr lang="en-US" dirty="0"/>
          </a:p>
          <a:p>
            <a:r>
              <a:rPr lang="en-US" dirty="0"/>
              <a:t>RAN#109 approved the MCC TF160 Status Report in </a:t>
            </a:r>
            <a:r>
              <a:rPr lang="en-US" dirty="0">
                <a:hlinkClick r:id="rId3"/>
              </a:rPr>
              <a:t>RP-251903</a:t>
            </a:r>
            <a:endParaRPr lang="en-US" dirty="0"/>
          </a:p>
          <a:p>
            <a:pPr lvl="1"/>
            <a:r>
              <a:rPr lang="en-US" dirty="0"/>
              <a:t>TSG RAN endorsed the 2026 TTCN Tasks List in slides 15 &amp; 16, and to request for the 3GPP TTCN funding of 58 person-months at PCG#55 / OP#54</a:t>
            </a:r>
          </a:p>
          <a:p>
            <a:pPr lvl="1"/>
            <a:endParaRPr lang="en-US" dirty="0"/>
          </a:p>
          <a:p>
            <a:endParaRPr lang="en-US" dirty="0"/>
          </a:p>
        </p:txBody>
      </p:sp>
    </p:spTree>
    <p:extLst>
      <p:ext uri="{BB962C8B-B14F-4D97-AF65-F5344CB8AC3E}">
        <p14:creationId xmlns:p14="http://schemas.microsoft.com/office/powerpoint/2010/main" val="78705658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3">
            <a:extLst>
              <a:ext uri="{FF2B5EF4-FFF2-40B4-BE49-F238E27FC236}">
                <a16:creationId xmlns:a16="http://schemas.microsoft.com/office/drawing/2014/main" id="{076D2C27-D390-4028-B84D-AAAD597E3269}"/>
              </a:ext>
            </a:extLst>
          </p:cNvPr>
          <p:cNvSpPr>
            <a:spLocks noGrp="1"/>
          </p:cNvSpPr>
          <p:nvPr>
            <p:ph type="title"/>
          </p:nvPr>
        </p:nvSpPr>
        <p:spPr/>
        <p:txBody>
          <a:bodyPr/>
          <a:lstStyle/>
          <a:p>
            <a:pPr marL="627063" lvl="0" indent="-627063">
              <a:spcBef>
                <a:spcPts val="600"/>
              </a:spcBef>
              <a:spcAft>
                <a:spcPts val="600"/>
              </a:spcAft>
            </a:pPr>
            <a:r>
              <a:rPr lang="en-US" sz="4000" dirty="0"/>
              <a:t>Update on TSG RAN Projects</a:t>
            </a:r>
          </a:p>
        </p:txBody>
      </p:sp>
    </p:spTree>
    <p:extLst>
      <p:ext uri="{BB962C8B-B14F-4D97-AF65-F5344CB8AC3E}">
        <p14:creationId xmlns:p14="http://schemas.microsoft.com/office/powerpoint/2010/main" val="3868607206"/>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a:extLst>
              <a:ext uri="{FF2B5EF4-FFF2-40B4-BE49-F238E27FC236}">
                <a16:creationId xmlns:a16="http://schemas.microsoft.com/office/drawing/2014/main" id="{3420EB11-16BF-4FDA-96D1-61204FBA8A82}"/>
              </a:ext>
            </a:extLst>
          </p:cNvPr>
          <p:cNvSpPr>
            <a:spLocks noGrp="1"/>
          </p:cNvSpPr>
          <p:nvPr>
            <p:ph type="title"/>
          </p:nvPr>
        </p:nvSpPr>
        <p:spPr/>
        <p:txBody>
          <a:bodyPr/>
          <a:lstStyle/>
          <a:p>
            <a:r>
              <a:rPr lang="en-US" dirty="0"/>
              <a:t>Rel-19 Functional Freeze</a:t>
            </a:r>
          </a:p>
        </p:txBody>
      </p:sp>
      <p:sp>
        <p:nvSpPr>
          <p:cNvPr id="4" name="내용 개체 틀 3">
            <a:extLst>
              <a:ext uri="{FF2B5EF4-FFF2-40B4-BE49-F238E27FC236}">
                <a16:creationId xmlns:a16="http://schemas.microsoft.com/office/drawing/2014/main" id="{1B795FD3-87BB-4A22-A5A4-E7C35999ED48}"/>
              </a:ext>
            </a:extLst>
          </p:cNvPr>
          <p:cNvSpPr>
            <a:spLocks noGrp="1"/>
          </p:cNvSpPr>
          <p:nvPr>
            <p:ph idx="1"/>
          </p:nvPr>
        </p:nvSpPr>
        <p:spPr/>
        <p:txBody>
          <a:bodyPr/>
          <a:lstStyle/>
          <a:p>
            <a:r>
              <a:rPr lang="en-US" dirty="0"/>
              <a:t>As planned, Release 19 in RAN1/2/3/4 is functionally frozen</a:t>
            </a:r>
          </a:p>
          <a:p>
            <a:pPr lvl="1"/>
            <a:r>
              <a:rPr lang="en-US" dirty="0"/>
              <a:t>RAN1 chair’s status report (functional freeze in RAN#108): </a:t>
            </a:r>
            <a:r>
              <a:rPr lang="en-US" dirty="0">
                <a:hlinkClick r:id="rId2"/>
              </a:rPr>
              <a:t>RP-250827</a:t>
            </a:r>
            <a:endParaRPr lang="en-US" dirty="0"/>
          </a:p>
          <a:p>
            <a:pPr lvl="1"/>
            <a:r>
              <a:rPr lang="en-US" dirty="0"/>
              <a:t>RAN2 chair’s status report (functional freeze in RAN#109): </a:t>
            </a:r>
            <a:r>
              <a:rPr lang="en-US" dirty="0">
                <a:hlinkClick r:id="rId3"/>
              </a:rPr>
              <a:t>RP-251895</a:t>
            </a:r>
            <a:endParaRPr lang="en-US" dirty="0"/>
          </a:p>
          <a:p>
            <a:pPr lvl="1"/>
            <a:r>
              <a:rPr lang="en-US" dirty="0"/>
              <a:t>RAN3 chair’s status report (functional freeze in RAN#109): </a:t>
            </a:r>
            <a:r>
              <a:rPr lang="en-US" dirty="0">
                <a:hlinkClick r:id="rId4"/>
              </a:rPr>
              <a:t>RP-251897</a:t>
            </a:r>
            <a:endParaRPr lang="en-US" dirty="0"/>
          </a:p>
          <a:p>
            <a:pPr lvl="1"/>
            <a:r>
              <a:rPr lang="en-US" dirty="0"/>
              <a:t>RAN4 chair’s status report (functional freeze in RAN#109): </a:t>
            </a:r>
            <a:r>
              <a:rPr lang="en-US" dirty="0">
                <a:hlinkClick r:id="rId5"/>
              </a:rPr>
              <a:t>RP-251899</a:t>
            </a:r>
            <a:endParaRPr lang="en-US" dirty="0"/>
          </a:p>
          <a:p>
            <a:pPr lvl="1"/>
            <a:r>
              <a:rPr lang="en-US" sz="2000" dirty="0"/>
              <a:t>Exception sheets were approved for a limited set of Rel-19 items (e.g. </a:t>
            </a:r>
            <a:r>
              <a:rPr lang="nn-NO" sz="2000" dirty="0"/>
              <a:t>AI/ML for NR air interface, </a:t>
            </a:r>
            <a:r>
              <a:rPr lang="en-US" sz="2000" dirty="0"/>
              <a:t>Additional NR bands for NR features, </a:t>
            </a:r>
            <a:r>
              <a:rPr lang="en-US" sz="2000" dirty="0" err="1"/>
              <a:t>etc</a:t>
            </a:r>
            <a:r>
              <a:rPr lang="en-US" sz="2000" dirty="0"/>
              <a:t>)</a:t>
            </a:r>
          </a:p>
          <a:p>
            <a:pPr lvl="1"/>
            <a:endParaRPr lang="en-US" dirty="0"/>
          </a:p>
          <a:p>
            <a:r>
              <a:rPr lang="en-US" dirty="0"/>
              <a:t>Rel-19 is on track for ASN.1 freeze in RAN#110 (December 2025)</a:t>
            </a:r>
          </a:p>
          <a:p>
            <a:pPr lvl="1"/>
            <a:endParaRPr lang="en-US" dirty="0"/>
          </a:p>
          <a:p>
            <a:pPr lvl="1"/>
            <a:endParaRPr lang="en-US" dirty="0"/>
          </a:p>
        </p:txBody>
      </p:sp>
    </p:spTree>
    <p:extLst>
      <p:ext uri="{BB962C8B-B14F-4D97-AF65-F5344CB8AC3E}">
        <p14:creationId xmlns:p14="http://schemas.microsoft.com/office/powerpoint/2010/main" val="2397028694"/>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3B7422C-5CD2-4E0B-BA4E-B74BEEDE9B1A}"/>
              </a:ext>
            </a:extLst>
          </p:cNvPr>
          <p:cNvSpPr>
            <a:spLocks noGrp="1"/>
          </p:cNvSpPr>
          <p:nvPr>
            <p:ph type="title"/>
          </p:nvPr>
        </p:nvSpPr>
        <p:spPr/>
        <p:txBody>
          <a:bodyPr/>
          <a:lstStyle/>
          <a:p>
            <a:r>
              <a:rPr lang="en-US" dirty="0"/>
              <a:t>RAN WG Study on 6G</a:t>
            </a:r>
          </a:p>
        </p:txBody>
      </p:sp>
      <p:sp>
        <p:nvSpPr>
          <p:cNvPr id="3" name="내용 개체 틀 2">
            <a:extLst>
              <a:ext uri="{FF2B5EF4-FFF2-40B4-BE49-F238E27FC236}">
                <a16:creationId xmlns:a16="http://schemas.microsoft.com/office/drawing/2014/main" id="{432D7AF7-2354-4C08-B0A9-0D05C7E2A241}"/>
              </a:ext>
            </a:extLst>
          </p:cNvPr>
          <p:cNvSpPr>
            <a:spLocks noGrp="1"/>
          </p:cNvSpPr>
          <p:nvPr>
            <p:ph idx="1"/>
          </p:nvPr>
        </p:nvSpPr>
        <p:spPr/>
        <p:txBody>
          <a:bodyPr/>
          <a:lstStyle/>
          <a:p>
            <a:r>
              <a:rPr lang="en-US" dirty="0"/>
              <a:t>SID “Study on 6G Radio” was approved (latest SID in </a:t>
            </a:r>
            <a:r>
              <a:rPr lang="en-US" b="0" i="0" u="sng" strike="noStrike" dirty="0">
                <a:solidFill>
                  <a:srgbClr val="0000FF"/>
                </a:solidFill>
                <a:effectLst/>
                <a:hlinkClick r:id="rId2"/>
              </a:rPr>
              <a:t>RP-252912</a:t>
            </a:r>
            <a:r>
              <a:rPr lang="en-US" dirty="0"/>
              <a:t>) in RAN#108</a:t>
            </a:r>
          </a:p>
          <a:p>
            <a:pPr lvl="1"/>
            <a:r>
              <a:rPr lang="en-US" dirty="0"/>
              <a:t>RAN1 study starting from 2025.Q3 until 2027.Q1</a:t>
            </a:r>
          </a:p>
          <a:p>
            <a:pPr lvl="1"/>
            <a:r>
              <a:rPr lang="en-US" dirty="0"/>
              <a:t>RAN2/3/4 study starting from 2025.Q4 until 2027.Q2</a:t>
            </a:r>
          </a:p>
          <a:p>
            <a:pPr lvl="1"/>
            <a:endParaRPr lang="en-US" dirty="0"/>
          </a:p>
          <a:p>
            <a:r>
              <a:rPr lang="en-US" dirty="0"/>
              <a:t>Following interim milestones have be set up in the approved SID</a:t>
            </a:r>
          </a:p>
          <a:p>
            <a:pPr lvl="1"/>
            <a:r>
              <a:rPr lang="en-US" dirty="0"/>
              <a:t>TSG#112 (June/2026) </a:t>
            </a:r>
          </a:p>
          <a:p>
            <a:pPr lvl="2"/>
            <a:r>
              <a:rPr lang="en-US" sz="1800" dirty="0"/>
              <a:t>RAN1 to provide interim assessment on waveform, modulation channel coding, channel bandwidth, frame structure, numerology, basic sync signal structure and associated periodicity(</a:t>
            </a:r>
            <a:r>
              <a:rPr lang="en-US" sz="1800" dirty="0" err="1"/>
              <a:t>ies</a:t>
            </a:r>
            <a:r>
              <a:rPr lang="en-US" sz="1800" dirty="0"/>
              <a:t>)</a:t>
            </a:r>
          </a:p>
          <a:p>
            <a:pPr lvl="2"/>
            <a:r>
              <a:rPr lang="en-US" sz="1800" dirty="0"/>
              <a:t>RAN3 to provide interim study results to all TSG to make decision on RAN-CN interface, RAN internal interfaces </a:t>
            </a:r>
          </a:p>
          <a:p>
            <a:pPr lvl="1"/>
            <a:r>
              <a:rPr lang="en-US" dirty="0"/>
              <a:t>TSG#113 (September/2026)</a:t>
            </a:r>
          </a:p>
          <a:p>
            <a:pPr lvl="2"/>
            <a:r>
              <a:rPr lang="en-US" sz="1800" dirty="0"/>
              <a:t>RAN plenary to make a decision on additional migration option(s) (other than standalone, MRSS, and inter-RAT mobility between NR-6G). This includes decision on additional 6G-6G aggregation beyond 6G CA: 6G-6G DC. RAN plenary will task relevant RAN WGs for any specific technical analysis, as needed. </a:t>
            </a:r>
          </a:p>
        </p:txBody>
      </p:sp>
    </p:spTree>
    <p:extLst>
      <p:ext uri="{BB962C8B-B14F-4D97-AF65-F5344CB8AC3E}">
        <p14:creationId xmlns:p14="http://schemas.microsoft.com/office/powerpoint/2010/main" val="1614626729"/>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9DD2C4E-A226-485A-8951-EE3559846A44}"/>
              </a:ext>
            </a:extLst>
          </p:cNvPr>
          <p:cNvSpPr>
            <a:spLocks noGrp="1"/>
          </p:cNvSpPr>
          <p:nvPr>
            <p:ph type="title"/>
          </p:nvPr>
        </p:nvSpPr>
        <p:spPr/>
        <p:txBody>
          <a:bodyPr/>
          <a:lstStyle/>
          <a:p>
            <a:r>
              <a:rPr lang="en-US" dirty="0"/>
              <a:t>RAN Study on 6G</a:t>
            </a:r>
          </a:p>
        </p:txBody>
      </p:sp>
      <p:sp>
        <p:nvSpPr>
          <p:cNvPr id="3" name="내용 개체 틀 2">
            <a:extLst>
              <a:ext uri="{FF2B5EF4-FFF2-40B4-BE49-F238E27FC236}">
                <a16:creationId xmlns:a16="http://schemas.microsoft.com/office/drawing/2014/main" id="{07334F7C-E222-4FA1-A087-4B14C4AE129D}"/>
              </a:ext>
            </a:extLst>
          </p:cNvPr>
          <p:cNvSpPr>
            <a:spLocks noGrp="1"/>
          </p:cNvSpPr>
          <p:nvPr>
            <p:ph idx="1"/>
          </p:nvPr>
        </p:nvSpPr>
        <p:spPr/>
        <p:txBody>
          <a:bodyPr/>
          <a:lstStyle/>
          <a:p>
            <a:r>
              <a:rPr lang="en-US" dirty="0"/>
              <a:t>RAN is continuing its study on 6G Scenarios and Requirements (for completion by June  2026)</a:t>
            </a:r>
          </a:p>
          <a:p>
            <a:pPr lvl="1"/>
            <a:r>
              <a:rPr lang="en-US" dirty="0"/>
              <a:t>Involved discussions on 6G deployment scenarios, KPI, architecture &amp; migration, </a:t>
            </a:r>
            <a:r>
              <a:rPr lang="en-US" dirty="0" err="1"/>
              <a:t>etc</a:t>
            </a:r>
            <a:r>
              <a:rPr lang="en-US" dirty="0"/>
              <a:t> </a:t>
            </a:r>
          </a:p>
          <a:p>
            <a:pPr lvl="1"/>
            <a:endParaRPr lang="en-US" dirty="0"/>
          </a:p>
        </p:txBody>
      </p:sp>
    </p:spTree>
    <p:extLst>
      <p:ext uri="{BB962C8B-B14F-4D97-AF65-F5344CB8AC3E}">
        <p14:creationId xmlns:p14="http://schemas.microsoft.com/office/powerpoint/2010/main" val="336495243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8633E5E-4264-4DEA-B58A-CF3A57CFB12A}"/>
              </a:ext>
            </a:extLst>
          </p:cNvPr>
          <p:cNvSpPr>
            <a:spLocks noGrp="1"/>
          </p:cNvSpPr>
          <p:nvPr>
            <p:ph type="title"/>
          </p:nvPr>
        </p:nvSpPr>
        <p:spPr/>
        <p:txBody>
          <a:bodyPr/>
          <a:lstStyle/>
          <a:p>
            <a:r>
              <a:rPr lang="en-US" dirty="0"/>
              <a:t>Rel-20 NR/LTE RAN1/2/3/4 Work/Study Items</a:t>
            </a:r>
          </a:p>
        </p:txBody>
      </p:sp>
      <p:sp>
        <p:nvSpPr>
          <p:cNvPr id="3" name="내용 개체 틀 2">
            <a:extLst>
              <a:ext uri="{FF2B5EF4-FFF2-40B4-BE49-F238E27FC236}">
                <a16:creationId xmlns:a16="http://schemas.microsoft.com/office/drawing/2014/main" id="{265EB945-6F5D-4125-8672-F9A1B8B0B583}"/>
              </a:ext>
            </a:extLst>
          </p:cNvPr>
          <p:cNvSpPr>
            <a:spLocks noGrp="1"/>
          </p:cNvSpPr>
          <p:nvPr>
            <p:ph idx="1"/>
          </p:nvPr>
        </p:nvSpPr>
        <p:spPr/>
        <p:txBody>
          <a:bodyPr/>
          <a:lstStyle/>
          <a:p>
            <a:r>
              <a:rPr lang="en-US" dirty="0"/>
              <a:t>Release 20 RAN1/2/3-led NR/LTE work/study items were approved in RAN#108</a:t>
            </a:r>
          </a:p>
          <a:p>
            <a:r>
              <a:rPr lang="en-US" dirty="0"/>
              <a:t>Release 20 RAN4-led non-spectrum NR/LTE work/study items were approved in RAN#109</a:t>
            </a:r>
          </a:p>
          <a:p>
            <a:pPr lvl="1"/>
            <a:r>
              <a:rPr lang="en-US" dirty="0"/>
              <a:t>As an exception, spectrum WI on “Introduction of NR TDD 4.9GHz band for US operation” was approved in RAN#108</a:t>
            </a:r>
          </a:p>
          <a:p>
            <a:pPr lvl="1"/>
            <a:r>
              <a:rPr lang="en-US" dirty="0"/>
              <a:t>Other spectrum NR work/study items are planned to be discussed and approved in RAN#110</a:t>
            </a:r>
          </a:p>
          <a:p>
            <a:pPr lvl="1"/>
            <a:endParaRPr lang="en-US" dirty="0"/>
          </a:p>
          <a:p>
            <a:r>
              <a:rPr lang="en-US" dirty="0"/>
              <a:t>Release 20 NR/LTE work/study items were approved considering commercial needs and the fact that significant RAN WG resources will need to be dedicated to 6G study during the Release 20 time frame</a:t>
            </a:r>
          </a:p>
        </p:txBody>
      </p:sp>
    </p:spTree>
    <p:extLst>
      <p:ext uri="{BB962C8B-B14F-4D97-AF65-F5344CB8AC3E}">
        <p14:creationId xmlns:p14="http://schemas.microsoft.com/office/powerpoint/2010/main" val="1662378434"/>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20616</TotalTime>
  <Words>1685</Words>
  <Application>Microsoft Office PowerPoint</Application>
  <PresentationFormat>와이드스크린</PresentationFormat>
  <Paragraphs>195</Paragraphs>
  <Slides>21</Slides>
  <Notes>0</Notes>
  <HiddenSlides>0</HiddenSlides>
  <MMClips>0</MMClips>
  <ScaleCrop>false</ScaleCrop>
  <HeadingPairs>
    <vt:vector size="6" baseType="variant">
      <vt:variant>
        <vt:lpstr>사용한 글꼴</vt:lpstr>
      </vt:variant>
      <vt:variant>
        <vt:i4>7</vt:i4>
      </vt:variant>
      <vt:variant>
        <vt:lpstr>테마</vt:lpstr>
      </vt:variant>
      <vt:variant>
        <vt:i4>1</vt:i4>
      </vt:variant>
      <vt:variant>
        <vt:lpstr>슬라이드 제목</vt:lpstr>
      </vt:variant>
      <vt:variant>
        <vt:i4>21</vt:i4>
      </vt:variant>
    </vt:vector>
  </HeadingPairs>
  <TitlesOfParts>
    <vt:vector size="29" baseType="lpstr">
      <vt:lpstr>SamsungOne 400</vt:lpstr>
      <vt:lpstr>맑은 고딕</vt:lpstr>
      <vt:lpstr>Arial</vt:lpstr>
      <vt:lpstr>Arial</vt:lpstr>
      <vt:lpstr>Calibri</vt:lpstr>
      <vt:lpstr>Calibri Light</vt:lpstr>
      <vt:lpstr>Times New Roman</vt:lpstr>
      <vt:lpstr>Office Theme</vt:lpstr>
      <vt:lpstr>Report from TSG RAN</vt:lpstr>
      <vt:lpstr>Outline</vt:lpstr>
      <vt:lpstr>Administrative Aspects</vt:lpstr>
      <vt:lpstr>Administrative Aspects</vt:lpstr>
      <vt:lpstr>Update on TSG RAN Projects</vt:lpstr>
      <vt:lpstr>Rel-19 Functional Freeze</vt:lpstr>
      <vt:lpstr>RAN WG Study on 6G</vt:lpstr>
      <vt:lpstr>RAN Study on 6G</vt:lpstr>
      <vt:lpstr>Rel-20 NR/LTE RAN1/2/3/4 Work/Study Items</vt:lpstr>
      <vt:lpstr>Rel-20 NR/LTE RAN1/2/3/4 Work/Study Items – List (1/2)</vt:lpstr>
      <vt:lpstr>Rel-20 NR/LTE RAN1/2/3/4 Work/Study Items – List (2/2)</vt:lpstr>
      <vt:lpstr>Overall Timeline</vt:lpstr>
      <vt:lpstr>6G Specification Modernization Study</vt:lpstr>
      <vt:lpstr>ITU Matters</vt:lpstr>
      <vt:lpstr>ITU Matters in RAN#108</vt:lpstr>
      <vt:lpstr>ITU Matters in RAN#109</vt:lpstr>
      <vt:lpstr>Other Matters</vt:lpstr>
      <vt:lpstr>3GPP / O-RAN</vt:lpstr>
      <vt:lpstr>Working Methods</vt:lpstr>
      <vt:lpstr>Change in RAN Leadership</vt:lpstr>
      <vt:lpstr>Acknowledgements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김윤선/기술표준연구팀(SR)/Master/삼성전자</cp:lastModifiedBy>
  <cp:revision>830</cp:revision>
  <dcterms:created xsi:type="dcterms:W3CDTF">2010-02-05T13:52:04Z</dcterms:created>
  <dcterms:modified xsi:type="dcterms:W3CDTF">2025-11-11T07:17:21Z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FLCMData">
    <vt:lpwstr>62698FD935FC26873C23B15488A47513A5AAA1454718765C3FDA1F492949E517C0A9AED7DAC1201AB2AC362A5E3A8BB76A1E5FCAC210176C4145FA09A07F0AEC</vt:lpwstr>
  </property>
</Properties>
</file>