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8"/>
  </p:notesMasterIdLst>
  <p:handoutMasterIdLst>
    <p:handoutMasterId r:id="rId49"/>
  </p:handoutMasterIdLst>
  <p:sldIdLst>
    <p:sldId id="341" r:id="rId5"/>
    <p:sldId id="494" r:id="rId6"/>
    <p:sldId id="510" r:id="rId7"/>
    <p:sldId id="511" r:id="rId8"/>
    <p:sldId id="513" r:id="rId9"/>
    <p:sldId id="496" r:id="rId10"/>
    <p:sldId id="491" r:id="rId11"/>
    <p:sldId id="372" r:id="rId12"/>
    <p:sldId id="387" r:id="rId13"/>
    <p:sldId id="371" r:id="rId14"/>
    <p:sldId id="454" r:id="rId15"/>
    <p:sldId id="493" r:id="rId16"/>
    <p:sldId id="497" r:id="rId17"/>
    <p:sldId id="519" r:id="rId18"/>
    <p:sldId id="545" r:id="rId19"/>
    <p:sldId id="515" r:id="rId20"/>
    <p:sldId id="380" r:id="rId21"/>
    <p:sldId id="917" r:id="rId22"/>
    <p:sldId id="918" r:id="rId23"/>
    <p:sldId id="915" r:id="rId24"/>
    <p:sldId id="916" r:id="rId25"/>
    <p:sldId id="498" r:id="rId26"/>
    <p:sldId id="365" r:id="rId27"/>
    <p:sldId id="464" r:id="rId28"/>
    <p:sldId id="406" r:id="rId29"/>
    <p:sldId id="490" r:id="rId30"/>
    <p:sldId id="472" r:id="rId31"/>
    <p:sldId id="420" r:id="rId32"/>
    <p:sldId id="489" r:id="rId33"/>
    <p:sldId id="422" r:id="rId34"/>
    <p:sldId id="423" r:id="rId35"/>
    <p:sldId id="442" r:id="rId36"/>
    <p:sldId id="919" r:id="rId37"/>
    <p:sldId id="920" r:id="rId38"/>
    <p:sldId id="512" r:id="rId39"/>
    <p:sldId id="921" r:id="rId40"/>
    <p:sldId id="514" r:id="rId41"/>
    <p:sldId id="430" r:id="rId42"/>
    <p:sldId id="429" r:id="rId43"/>
    <p:sldId id="501" r:id="rId44"/>
    <p:sldId id="506" r:id="rId45"/>
    <p:sldId id="507" r:id="rId46"/>
    <p:sldId id="508" r:id="rId4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FF"/>
    <a:srgbClr val="00FF0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4082" autoAdjust="0"/>
  </p:normalViewPr>
  <p:slideViewPr>
    <p:cSldViewPr snapToGrid="0">
      <p:cViewPr varScale="1">
        <p:scale>
          <a:sx n="55" d="100"/>
          <a:sy n="55" d="100"/>
        </p:scale>
        <p:origin x="540" y="66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7136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7197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979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6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2050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3249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813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11420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224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615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0231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7676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9508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349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8260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7876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#48e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26 – 27</a:t>
            </a:r>
            <a:r>
              <a:rPr lang="sv-SE" altLang="en-US" sz="1200" b="1" baseline="0" dirty="0">
                <a:latin typeface="Arial "/>
              </a:rPr>
              <a:t> April</a:t>
            </a:r>
            <a:r>
              <a:rPr lang="sv-SE" altLang="en-US" sz="1200" b="1" dirty="0">
                <a:latin typeface="Arial "/>
              </a:rPr>
              <a:t>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PCG48_04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1.zi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Dongwook.Kim@etsi.org" TargetMode="External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ly-thanh.phan@thalesgroup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8" TargetMode="External"/><Relationship Id="rId13" Type="http://schemas.openxmlformats.org/officeDocument/2006/relationships/hyperlink" Target="https://www.3gpp.org/ftp/tsg_ct/TSG_CT/TSGC_95e/Docs/CP-220142.zip" TargetMode="External"/><Relationship Id="rId3" Type="http://schemas.openxmlformats.org/officeDocument/2006/relationships/hyperlink" Target="https://www.3gpp.org/ftp/tsg_ct/TSG_CT/TSGC_95e/Docs/CP-220113.zip" TargetMode="External"/><Relationship Id="rId7" Type="http://schemas.openxmlformats.org/officeDocument/2006/relationships/hyperlink" Target="https://www.3gpp.org/ftp/tsg_ct/TSG_CT/TSGC_95e/Docs/CP-220115.zip" TargetMode="External"/><Relationship Id="rId12" Type="http://schemas.openxmlformats.org/officeDocument/2006/relationships/hyperlink" Target="https://portal.3gpp.org/desktopmodules/WorkItem/WorkItemDetails.aspx?workitemId=890001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40048" TargetMode="External"/><Relationship Id="rId11" Type="http://schemas.openxmlformats.org/officeDocument/2006/relationships/hyperlink" Target="https://www.3gpp.org/ftp/tsg_ct/TSG_CT/TSGC_95e/Docs/CP-220117.zip" TargetMode="External"/><Relationship Id="rId5" Type="http://schemas.openxmlformats.org/officeDocument/2006/relationships/hyperlink" Target="https://www.3gpp.org/ftp/tsg_ct/TSG_CT/TSGC_95e/Docs/CP-220114.zip" TargetMode="External"/><Relationship Id="rId10" Type="http://schemas.openxmlformats.org/officeDocument/2006/relationships/hyperlink" Target="https://portal.3gpp.org/desktopmodules/WorkItem/WorkItemDetails.aspx?workitemId=900030" TargetMode="External"/><Relationship Id="rId4" Type="http://schemas.openxmlformats.org/officeDocument/2006/relationships/hyperlink" Target="https://portal.3gpp.org/desktopmodules/WorkItem/WorkItemDetails.aspx?workitemId=850045" TargetMode="External"/><Relationship Id="rId9" Type="http://schemas.openxmlformats.org/officeDocument/2006/relationships/hyperlink" Target="https://www.3gpp.org/ftp/tsg_ct/TSG_CT/TSGC_95e/Docs/CP-220116.zip" TargetMode="External"/><Relationship Id="rId14" Type="http://schemas.openxmlformats.org/officeDocument/2006/relationships/hyperlink" Target="https://portal.3gpp.org/desktopmodules/WorkItem/WorkItemDetails.aspx?workitemId=910008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880042" TargetMode="External"/><Relationship Id="rId13" Type="http://schemas.openxmlformats.org/officeDocument/2006/relationships/hyperlink" Target="https://www.3gpp.org/ftp/tsg_ct/TSG_CT/TSGC_95e/Docs/CP-220286.zip" TargetMode="External"/><Relationship Id="rId3" Type="http://schemas.openxmlformats.org/officeDocument/2006/relationships/hyperlink" Target="https://www.3gpp.org/ftp/tsg_ct/TSG_CT/TSGC_95e/Docs/CP-220143.zip" TargetMode="External"/><Relationship Id="rId7" Type="http://schemas.openxmlformats.org/officeDocument/2006/relationships/hyperlink" Target="https://www.3gpp.org/ftp/tsg_ct/TSG_CT/TSGC_95e/Docs/CP-220164.zip" TargetMode="External"/><Relationship Id="rId12" Type="http://schemas.openxmlformats.org/officeDocument/2006/relationships/hyperlink" Target="https://portal.3gpp.org/desktopmodules/WorkItem/WorkItemDetails.aspx?workitemId=950043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10037" TargetMode="External"/><Relationship Id="rId11" Type="http://schemas.openxmlformats.org/officeDocument/2006/relationships/hyperlink" Target="https://www.3gpp.org/ftp/tsg_ct/TSG_CT/TSGC_95e/Docs/CP-220285.zip" TargetMode="External"/><Relationship Id="rId5" Type="http://schemas.openxmlformats.org/officeDocument/2006/relationships/hyperlink" Target="https://www.3gpp.org/ftp/tsg_ct/TSG_CT/TSGC_95e/Docs/CP-220144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00030" TargetMode="External"/><Relationship Id="rId9" Type="http://schemas.openxmlformats.org/officeDocument/2006/relationships/hyperlink" Target="https://www.3gpp.org/ftp/tsg_ct/TSG_CT/TSGC_95e/Docs/CP-220165.zip" TargetMode="External"/><Relationship Id="rId14" Type="http://schemas.openxmlformats.org/officeDocument/2006/relationships/hyperlink" Target="https://portal.3gpp.org/desktopmodules/WorkItem/WorkItemDetails.aspx?workitemId=920049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00030" TargetMode="External"/><Relationship Id="rId13" Type="http://schemas.openxmlformats.org/officeDocument/2006/relationships/hyperlink" Target="https://www.3gpp.org/ftp/tsg_ct/TSG_CT/TSGC_95e/Docs/CP-220293.zip" TargetMode="External"/><Relationship Id="rId3" Type="http://schemas.openxmlformats.org/officeDocument/2006/relationships/hyperlink" Target="https://www.3gpp.org/ftp/tsg_ct/TSG_CT/TSGC_95e/Docs/CP-220287.zip" TargetMode="External"/><Relationship Id="rId7" Type="http://schemas.openxmlformats.org/officeDocument/2006/relationships/hyperlink" Target="https://www.3gpp.org/ftp/tsg_ct/TSG_CT/TSGC_95e/Docs/CP-220290.zip" TargetMode="External"/><Relationship Id="rId12" Type="http://schemas.openxmlformats.org/officeDocument/2006/relationships/hyperlink" Target="https://portal.3gpp.org/desktopmodules/WorkItem/WorkItemDetails.aspx?workitemId=820040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40" TargetMode="External"/><Relationship Id="rId11" Type="http://schemas.openxmlformats.org/officeDocument/2006/relationships/hyperlink" Target="https://www.3gpp.org/ftp/tsg_ct/TSG_CT/TSGC_95e/Docs/CP-220292.zip" TargetMode="External"/><Relationship Id="rId5" Type="http://schemas.openxmlformats.org/officeDocument/2006/relationships/hyperlink" Target="https://www.3gpp.org/ftp/tsg_ct/TSG_CT/TSGC_95e/Docs/CP-220289.zip" TargetMode="External"/><Relationship Id="rId10" Type="http://schemas.openxmlformats.org/officeDocument/2006/relationships/hyperlink" Target="https://portal.3gpp.org/desktopmodules/WorkItem/WorkItemDetails.aspx?workitemId=900038" TargetMode="External"/><Relationship Id="rId4" Type="http://schemas.openxmlformats.org/officeDocument/2006/relationships/hyperlink" Target="https://portal.3gpp.org/desktopmodules/WorkItem/WorkItemDetails.aspx?workitemId=911030" TargetMode="External"/><Relationship Id="rId9" Type="http://schemas.openxmlformats.org/officeDocument/2006/relationships/hyperlink" Target="https://www.3gpp.org/ftp/tsg_ct/TSG_CT/TSGC_95e/Docs/CP-220291.zip" TargetMode="External"/><Relationship Id="rId14" Type="http://schemas.openxmlformats.org/officeDocument/2006/relationships/hyperlink" Target="https://portal.3gpp.org/desktopmodules/WorkItem/WorkItemDetails.aspx?workitemId=920051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WorkItem/WorkItemDetails.aspx?workitemId=940004" TargetMode="External"/><Relationship Id="rId13" Type="http://schemas.openxmlformats.org/officeDocument/2006/relationships/hyperlink" Target="https://www.3gpp.org/ftp/tsg_ct/TSG_CT/TSGC_95e/Docs/CP-220299.zip" TargetMode="External"/><Relationship Id="rId3" Type="http://schemas.openxmlformats.org/officeDocument/2006/relationships/hyperlink" Target="https://www.3gpp.org/ftp/tsg_ct/TSG_CT/TSGC_95e/Docs/CP-220294.zip" TargetMode="External"/><Relationship Id="rId7" Type="http://schemas.openxmlformats.org/officeDocument/2006/relationships/hyperlink" Target="https://www.3gpp.org/ftp/tsg_ct/TSG_CT/TSGC_95e/Docs/CP-220296.zip" TargetMode="External"/><Relationship Id="rId12" Type="http://schemas.openxmlformats.org/officeDocument/2006/relationships/hyperlink" Target="https://portal.3gpp.org/desktopmodules/WorkItem/WorkItemDetails.aspx?workitemId=910065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11" Type="http://schemas.openxmlformats.org/officeDocument/2006/relationships/hyperlink" Target="https://www.3gpp.org/ftp/tsg_ct/TSG_CT/TSGC_95e/Docs/CP-220298.zip" TargetMode="External"/><Relationship Id="rId5" Type="http://schemas.openxmlformats.org/officeDocument/2006/relationships/hyperlink" Target="https://www.3gpp.org/ftp/tsg_ct/TSG_CT/TSGC_95e/Docs/CP-220295.zip" TargetMode="External"/><Relationship Id="rId10" Type="http://schemas.openxmlformats.org/officeDocument/2006/relationships/hyperlink" Target="https://portal.3gpp.org/desktopmodules/WorkItem/WorkItemDetails.aspx?workitemId=850045" TargetMode="External"/><Relationship Id="rId4" Type="http://schemas.openxmlformats.org/officeDocument/2006/relationships/hyperlink" Target="https://portal.3gpp.org/desktopmodules/WorkItem/WorkItemDetails.aspx?workitemId=890035" TargetMode="External"/><Relationship Id="rId9" Type="http://schemas.openxmlformats.org/officeDocument/2006/relationships/hyperlink" Target="https://www.3gpp.org/ftp/tsg_ct/TSG_CT/TSGC_95e/Docs/CP-220297.zip" TargetMode="External"/><Relationship Id="rId14" Type="http://schemas.openxmlformats.org/officeDocument/2006/relationships/hyperlink" Target="https://portal.3gpp.org/desktopmodules/WorkItem/WorkItemDetails.aspx?workitemId=910048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00.zip" TargetMode="External"/><Relationship Id="rId7" Type="http://schemas.openxmlformats.org/officeDocument/2006/relationships/hyperlink" Target="https://www.3gpp.org/ftp/tsg_ct/TSG_CT/TSGC_95e/Docs/CP-220393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30019" TargetMode="External"/><Relationship Id="rId5" Type="http://schemas.openxmlformats.org/officeDocument/2006/relationships/hyperlink" Target="https://www.3gpp.org/ftp/tsg_ct/TSG_CT/TSGC_95e/Docs/CP-220349.zip" TargetMode="External"/><Relationship Id="rId4" Type="http://schemas.openxmlformats.org/officeDocument/2006/relationships/hyperlink" Target="https://portal.3gpp.org/desktopmodules/WorkItem/WorkItemDetails.aspx?workitemId=880042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4e/Docs/CP-213151.zip" TargetMode="External"/><Relationship Id="rId2" Type="http://schemas.openxmlformats.org/officeDocument/2006/relationships/hyperlink" Target="https://www.3gpp.org/ftp/tsg_ct/tsg_ct/TSGC_94e/Docs/CP-21306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4e/Docs/CP-213161.zip" TargetMode="External"/><Relationship Id="rId5" Type="http://schemas.openxmlformats.org/officeDocument/2006/relationships/hyperlink" Target="https://www.3gpp.org/ftp/tsg_ct/tsg_ct/TSGC_94e/Docs/CP-213153.zip" TargetMode="External"/><Relationship Id="rId4" Type="http://schemas.openxmlformats.org/officeDocument/2006/relationships/hyperlink" Target="https://www.3gpp.org/ftp/tsg_ct/tsg_ct/TSGC_94e/Docs/CP-213152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07.zip" TargetMode="External"/><Relationship Id="rId3" Type="http://schemas.openxmlformats.org/officeDocument/2006/relationships/hyperlink" Target="https://www.3gpp.org/ftp/tsg_ct/TSG_CT/TSGC_95e/Docs/CP-220101.zip" TargetMode="External"/><Relationship Id="rId7" Type="http://schemas.openxmlformats.org/officeDocument/2006/relationships/hyperlink" Target="https://www.3gpp.org/ftp/tsg_ct/TSG_CT/TSGC_95e/Docs/CP-220106.zip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05.zip" TargetMode="External"/><Relationship Id="rId5" Type="http://schemas.openxmlformats.org/officeDocument/2006/relationships/hyperlink" Target="https://www.3gpp.org/ftp/tsg_ct/TSG_CT/TSGC_95e/Docs/CP-220104.zip" TargetMode="External"/><Relationship Id="rId4" Type="http://schemas.openxmlformats.org/officeDocument/2006/relationships/hyperlink" Target="https://www.3gpp.org/ftp/tsg_ct/TSG_CT/TSGC_95e/Docs/CP-220102.zip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57.zip" TargetMode="External"/><Relationship Id="rId3" Type="http://schemas.openxmlformats.org/officeDocument/2006/relationships/hyperlink" Target="https://www.3gpp.org/ftp/tsg_ct/TSG_CT/TSGC_95e/Docs/CP-220108.zip" TargetMode="External"/><Relationship Id="rId7" Type="http://schemas.openxmlformats.org/officeDocument/2006/relationships/hyperlink" Target="https://www.3gpp.org/ftp/tsg_ct/TSG_CT/TSGC_95e/Docs/CP-220156.zi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55.zip" TargetMode="External"/><Relationship Id="rId5" Type="http://schemas.openxmlformats.org/officeDocument/2006/relationships/hyperlink" Target="https://www.3gpp.org/ftp/tsg_ct/TSG_CT/TSGC_95e/Docs/CP-220154.zip" TargetMode="External"/><Relationship Id="rId4" Type="http://schemas.openxmlformats.org/officeDocument/2006/relationships/hyperlink" Target="https://www.3gpp.org/ftp/tsg_ct/TSG_CT/TSGC_95e/Docs/CP-220109.zip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5e/Docs/CP-220163.zip" TargetMode="External"/><Relationship Id="rId3" Type="http://schemas.openxmlformats.org/officeDocument/2006/relationships/hyperlink" Target="https://www.3gpp.org/ftp/tsg_ct/TSG_CT/TSGC_95e/Docs/CP-220158.zip" TargetMode="External"/><Relationship Id="rId7" Type="http://schemas.openxmlformats.org/officeDocument/2006/relationships/hyperlink" Target="https://www.3gpp.org/ftp/tsg_ct/TSG_CT/TSGC_95e/Docs/CP-220162.zip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161.zip" TargetMode="External"/><Relationship Id="rId5" Type="http://schemas.openxmlformats.org/officeDocument/2006/relationships/hyperlink" Target="https://www.3gpp.org/ftp/tsg_ct/TSG_CT/TSGC_95e/Docs/CP-220160.zip" TargetMode="External"/><Relationship Id="rId4" Type="http://schemas.openxmlformats.org/officeDocument/2006/relationships/hyperlink" Target="https://www.3gpp.org/ftp/tsg_ct/TSG_CT/TSGC_95e/Docs/CP-220159.zip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5e/Docs/CP-220312.zip" TargetMode="External"/><Relationship Id="rId7" Type="http://schemas.openxmlformats.org/officeDocument/2006/relationships/hyperlink" Target="https://www.3gpp.org/ftp/tsg_ct/TSG_CT/TSGC_95e/Docs/CP-220316.zip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5e/Docs/CP-220315.zip" TargetMode="External"/><Relationship Id="rId5" Type="http://schemas.openxmlformats.org/officeDocument/2006/relationships/hyperlink" Target="https://www.3gpp.org/ftp/tsg_ct/TSG_CT/TSGC_95e/Docs/CP-220314.zip" TargetMode="External"/><Relationship Id="rId4" Type="http://schemas.openxmlformats.org/officeDocument/2006/relationships/hyperlink" Target="https://www.3gpp.org/ftp/tsg_ct/TSG_CT/TSGC_95e/Docs/CP-220313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808785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stabilization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83 at CT#94e and 120 at CT#95e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 and Stage 2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alignment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All Rel-16 related Work Items 100% </a:t>
            </a:r>
          </a:p>
          <a:p>
            <a:pPr lvl="1"/>
            <a:r>
              <a:rPr lang="en-US" dirty="0"/>
              <a:t>completed since CT#89</a:t>
            </a:r>
          </a:p>
          <a:p>
            <a:r>
              <a:rPr lang="en-US" dirty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D8A53F8-75F9-457D-AC88-345191246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011" y="2000250"/>
            <a:ext cx="5074989" cy="278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22652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Cruising speed of Rel-17 work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Increase of Rel-17 CRs (Cat B/C/F/D)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1135 in CT#94e and 1275 in CT#95e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>
                <a:latin typeface="Arial "/>
              </a:rPr>
              <a:t>60 (+12) SID/WID since CT#89e</a:t>
            </a:r>
          </a:p>
          <a:p>
            <a:pPr lvl="1"/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27 New TS/TR sent for approval (see Annex)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F908D3-E3DC-4DED-94B6-FECC2538F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408" y="2338754"/>
            <a:ext cx="5336591" cy="313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workplan</a:t>
            </a:r>
            <a:r>
              <a:rPr lang="fr-FR" dirty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/>
              <a:t>Stage 3 Freeze: March '22 (TSG#95)</a:t>
            </a:r>
          </a:p>
          <a:p>
            <a:pPr lvl="1"/>
            <a:r>
              <a:rPr lang="fr-FR" dirty="0"/>
              <a:t>27 Exception </a:t>
            </a:r>
            <a:r>
              <a:rPr lang="fr-FR" dirty="0" err="1"/>
              <a:t>sheets</a:t>
            </a:r>
            <a:r>
              <a:rPr lang="fr-FR" dirty="0"/>
              <a:t> </a:t>
            </a:r>
            <a:r>
              <a:rPr lang="fr-FR" dirty="0" err="1"/>
              <a:t>approved</a:t>
            </a:r>
            <a:r>
              <a:rPr lang="fr-FR" dirty="0"/>
              <a:t> at CT#95 (</a:t>
            </a:r>
            <a:r>
              <a:rPr lang="fr-FR" dirty="0" err="1"/>
              <a:t>see</a:t>
            </a:r>
            <a:r>
              <a:rPr lang="fr-FR" dirty="0"/>
              <a:t> </a:t>
            </a:r>
            <a:r>
              <a:rPr lang="fr-FR" dirty="0" err="1"/>
              <a:t>annex</a:t>
            </a:r>
            <a:r>
              <a:rPr lang="fr-FR" dirty="0"/>
              <a:t>)</a:t>
            </a:r>
          </a:p>
          <a:p>
            <a:r>
              <a:rPr lang="fr-FR" dirty="0" err="1"/>
              <a:t>OpenAPI</a:t>
            </a:r>
            <a:r>
              <a:rPr lang="fr-FR" dirty="0"/>
              <a:t>/ASN.1 </a:t>
            </a:r>
            <a:r>
              <a:rPr lang="fr-FR" dirty="0" err="1"/>
              <a:t>Freeze</a:t>
            </a:r>
            <a:r>
              <a:rPr lang="fr-FR" dirty="0"/>
              <a:t>: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</a:p>
          <a:p>
            <a:pPr lvl="1"/>
            <a:r>
              <a:rPr lang="fr-FR" dirty="0"/>
              <a:t>Exceptions and </a:t>
            </a:r>
            <a:r>
              <a:rPr lang="fr-FR" dirty="0" err="1"/>
              <a:t>specification</a:t>
            </a:r>
            <a:r>
              <a:rPr lang="fr-FR" dirty="0"/>
              <a:t> </a:t>
            </a:r>
            <a:r>
              <a:rPr lang="fr-FR" dirty="0" err="1"/>
              <a:t>stabilization</a:t>
            </a:r>
            <a:r>
              <a:rPr lang="fr-FR" dirty="0"/>
              <a:t> </a:t>
            </a:r>
            <a:r>
              <a:rPr lang="fr-FR" dirty="0" err="1"/>
              <a:t>expected</a:t>
            </a:r>
            <a:r>
              <a:rPr lang="fr-FR" dirty="0"/>
              <a:t> till </a:t>
            </a:r>
            <a:r>
              <a:rPr lang="fr-FR" dirty="0" err="1"/>
              <a:t>June</a:t>
            </a:r>
            <a:r>
              <a:rPr lang="fr-FR" dirty="0"/>
              <a:t> '22 (TSG#96)</a:t>
            </a:r>
            <a:endParaRPr lang="fr-FR" sz="1600" dirty="0"/>
          </a:p>
          <a:p>
            <a:pPr lvl="2"/>
            <a:endParaRPr lang="fr-FR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June '22</a:t>
            </a:r>
          </a:p>
          <a:p>
            <a:pPr algn="ctr"/>
            <a:r>
              <a:rPr lang="en-US" sz="1138" b="1" dirty="0" err="1"/>
              <a:t>OpenAPI</a:t>
            </a:r>
            <a:r>
              <a:rPr lang="en-US" sz="1138" b="1" dirty="0"/>
              <a:t>/ASN.1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/>
              <a:t>March '22</a:t>
            </a:r>
          </a:p>
          <a:p>
            <a:pPr algn="ctr"/>
            <a:r>
              <a:rPr lang="en-US" sz="1138" b="1" dirty="0"/>
              <a:t>Stage 3 </a:t>
            </a:r>
          </a:p>
          <a:p>
            <a:pPr algn="ctr"/>
            <a:r>
              <a:rPr lang="en-US" sz="1138" b="1" dirty="0"/>
              <a:t>Freeze</a:t>
            </a:r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Stage 3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frozen</a:t>
            </a:r>
            <a:r>
              <a:rPr lang="fr-FR" dirty="0"/>
              <a:t> in CT!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Next plenary cycle dedicated to</a:t>
            </a:r>
          </a:p>
          <a:p>
            <a:pPr lvl="1"/>
            <a:r>
              <a:rPr lang="en-US" dirty="0"/>
              <a:t>Exceptions, </a:t>
            </a:r>
            <a:r>
              <a:rPr lang="en-US" dirty="0" err="1"/>
              <a:t>OpenAPI</a:t>
            </a:r>
            <a:r>
              <a:rPr lang="en-US" dirty="0"/>
              <a:t>/ASN.1 code freeze, alignment across TSG</a:t>
            </a:r>
          </a:p>
          <a:p>
            <a:r>
              <a:rPr lang="en-US" dirty="0"/>
              <a:t>Some information about the work achieved for Rel-17</a:t>
            </a:r>
          </a:p>
          <a:p>
            <a:pPr lvl="1"/>
            <a:r>
              <a:rPr lang="en-US" dirty="0"/>
              <a:t>First Rel-17 WI approved at CT#87</a:t>
            </a:r>
          </a:p>
          <a:p>
            <a:pPr lvl="1"/>
            <a:r>
              <a:rPr lang="en-US" dirty="0"/>
              <a:t>About 4 studies and </a:t>
            </a:r>
            <a:r>
              <a:rPr lang="en-US" b="1" dirty="0"/>
              <a:t>161 Work items </a:t>
            </a:r>
            <a:r>
              <a:rPr lang="en-US" dirty="0"/>
              <a:t>approved in the CT </a:t>
            </a:r>
          </a:p>
          <a:p>
            <a:pPr lvl="2"/>
            <a:r>
              <a:rPr lang="en-US" dirty="0"/>
              <a:t>a single CT-wide WI is split into multiple WIs in the work plan</a:t>
            </a:r>
          </a:p>
          <a:p>
            <a:pPr lvl="1"/>
            <a:r>
              <a:rPr lang="en-US" b="1" dirty="0"/>
              <a:t>+4600 </a:t>
            </a:r>
            <a:r>
              <a:rPr lang="en-US" dirty="0"/>
              <a:t>CRs approved (excluding mirror CRs)</a:t>
            </a:r>
          </a:p>
          <a:p>
            <a:pPr lvl="1"/>
            <a:r>
              <a:rPr lang="en-US" b="1" dirty="0"/>
              <a:t>47</a:t>
            </a:r>
            <a:r>
              <a:rPr lang="en-US" dirty="0"/>
              <a:t> new specifications</a:t>
            </a:r>
          </a:p>
          <a:p>
            <a:pPr lvl="2"/>
            <a:r>
              <a:rPr lang="en-US" dirty="0"/>
              <a:t>10 new TRs and 37 new TSs</a:t>
            </a:r>
          </a:p>
          <a:p>
            <a:r>
              <a:rPr lang="en-US" dirty="0"/>
              <a:t>Many thanks to the CT delegates and CT leadership!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r>
              <a:rPr lang="fr-FR" sz="2400" dirty="0"/>
              <a:t>CT </a:t>
            </a:r>
            <a:r>
              <a:rPr lang="fr-FR" sz="2400" dirty="0" err="1"/>
              <a:t>will</a:t>
            </a:r>
            <a:r>
              <a:rPr lang="fr-FR" sz="2400" dirty="0"/>
              <a:t> </a:t>
            </a:r>
            <a:r>
              <a:rPr lang="fr-FR" sz="2400" dirty="0" err="1"/>
              <a:t>work</a:t>
            </a:r>
            <a:r>
              <a:rPr lang="fr-FR" sz="2400" dirty="0"/>
              <a:t> on the </a:t>
            </a:r>
            <a:r>
              <a:rPr lang="fr-FR" sz="2400" dirty="0" err="1"/>
              <a:t>completion</a:t>
            </a:r>
            <a:r>
              <a:rPr lang="fr-FR" sz="2400" dirty="0"/>
              <a:t> of Rel-17 till June (TSG#96)</a:t>
            </a:r>
          </a:p>
          <a:p>
            <a:r>
              <a:rPr lang="fr-FR" sz="2400" dirty="0"/>
              <a:t>WI discussion on Rel-18 Stage 2/Stage 3 (</a:t>
            </a:r>
            <a:r>
              <a:rPr lang="fr-FR" sz="2400" dirty="0" err="1"/>
              <a:t>under</a:t>
            </a:r>
            <a:r>
              <a:rPr lang="fr-FR" sz="2400" dirty="0"/>
              <a:t> CT remit) </a:t>
            </a:r>
            <a:r>
              <a:rPr lang="fr-FR" sz="2400" dirty="0" err="1"/>
              <a:t>from</a:t>
            </a:r>
            <a:r>
              <a:rPr lang="fr-FR" sz="2400" dirty="0"/>
              <a:t> CT#96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502570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525136"/>
            <a:ext cx="2579224" cy="41391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6004326"/>
            <a:ext cx="3113064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514154"/>
            <a:ext cx="1631639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6002222"/>
            <a:ext cx="2579224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77888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</a:t>
            </a:r>
            <a:r>
              <a:rPr lang="fr-FR" sz="1600" dirty="0" err="1">
                <a:solidFill>
                  <a:schemeClr val="tx1"/>
                </a:solidFill>
              </a:rPr>
              <a:t>consoidation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69892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TSG </a:t>
            </a:r>
            <a:r>
              <a:rPr lang="fr-FR" dirty="0" err="1"/>
              <a:t>ToR</a:t>
            </a:r>
            <a:r>
              <a:rPr lang="fr-FR" dirty="0"/>
              <a:t> Update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Action </a:t>
            </a:r>
            <a:r>
              <a:rPr lang="fr-FR" dirty="0" err="1"/>
              <a:t>coordinated</a:t>
            </a:r>
            <a:r>
              <a:rPr lang="fr-FR" dirty="0"/>
              <a:t> by the CT chair</a:t>
            </a:r>
          </a:p>
          <a:p>
            <a:endParaRPr lang="fr-FR" dirty="0"/>
          </a:p>
          <a:p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template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for TSG </a:t>
            </a:r>
            <a:r>
              <a:rPr lang="fr-FR" dirty="0" err="1"/>
              <a:t>ToR</a:t>
            </a:r>
            <a:r>
              <a:rPr lang="fr-FR" dirty="0"/>
              <a:t> update</a:t>
            </a:r>
          </a:p>
          <a:p>
            <a:r>
              <a:rPr lang="fr-FR" dirty="0"/>
              <a:t>SA/RAN/CT </a:t>
            </a:r>
            <a:r>
              <a:rPr lang="fr-FR" dirty="0" err="1"/>
              <a:t>ToRs</a:t>
            </a:r>
            <a:r>
              <a:rPr lang="fr-FR" dirty="0"/>
              <a:t> have been </a:t>
            </a:r>
            <a:r>
              <a:rPr lang="fr-FR" dirty="0" err="1"/>
              <a:t>updated</a:t>
            </a:r>
            <a:r>
              <a:rPr lang="fr-FR" dirty="0"/>
              <a:t> and </a:t>
            </a:r>
            <a:r>
              <a:rPr lang="fr-FR" dirty="0" err="1"/>
              <a:t>presented</a:t>
            </a:r>
            <a:r>
              <a:rPr lang="fr-FR" dirty="0"/>
              <a:t> for information/endorment at TSG#95</a:t>
            </a:r>
          </a:p>
          <a:p>
            <a:endParaRPr lang="fr-FR" dirty="0"/>
          </a:p>
          <a:p>
            <a:r>
              <a:rPr lang="fr-FR" dirty="0"/>
              <a:t>TSG </a:t>
            </a:r>
            <a:r>
              <a:rPr lang="fr-FR" dirty="0" err="1"/>
              <a:t>ToRs</a:t>
            </a:r>
            <a:r>
              <a:rPr lang="fr-FR" dirty="0"/>
              <a:t> sent for </a:t>
            </a:r>
            <a:r>
              <a:rPr lang="fr-FR" dirty="0" err="1"/>
              <a:t>approval</a:t>
            </a:r>
            <a:r>
              <a:rPr lang="fr-FR" dirty="0"/>
              <a:t> at OP_47</a:t>
            </a:r>
          </a:p>
          <a:p>
            <a:pPr lvl="1"/>
            <a:r>
              <a:rPr lang="en-US" dirty="0"/>
              <a:t>OP47_10: Revised Terms of Reference of 3GPP RAN</a:t>
            </a:r>
          </a:p>
          <a:p>
            <a:pPr lvl="1"/>
            <a:r>
              <a:rPr lang="en-US" dirty="0"/>
              <a:t>OP47_11: Revised Terms of Reference of 3GPP SA</a:t>
            </a:r>
          </a:p>
          <a:p>
            <a:pPr lvl="1"/>
            <a:r>
              <a:rPr lang="en-US" dirty="0"/>
              <a:t>OP47_12: Revised Terms of Reference of 3GPP CT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95181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number Assignment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3GPP was tasked to work on alternative solutions to avoid the need for port assignment for (private) 3GPP interfaces</a:t>
            </a:r>
          </a:p>
          <a:p>
            <a:r>
              <a:rPr lang="en-US" sz="2400" dirty="0"/>
              <a:t>Work item completed in CT4</a:t>
            </a:r>
          </a:p>
          <a:p>
            <a:pPr lvl="1"/>
            <a:r>
              <a:rPr lang="en-US" sz="2000" dirty="0"/>
              <a:t>TR 29.835:</a:t>
            </a:r>
          </a:p>
          <a:p>
            <a:pPr lvl="2"/>
            <a:r>
              <a:rPr lang="en-US" sz="1800" dirty="0"/>
              <a:t>S</a:t>
            </a:r>
            <a:r>
              <a:rPr lang="en-GB" sz="1800" dirty="0" err="1"/>
              <a:t>tudy</a:t>
            </a:r>
            <a:r>
              <a:rPr lang="en-GB" sz="1800" dirty="0"/>
              <a:t> on Port Number Allocation Alternatives for New 3GPP Interfaces</a:t>
            </a:r>
          </a:p>
          <a:p>
            <a:pPr lvl="2"/>
            <a:r>
              <a:rPr lang="en-US" sz="1800" dirty="0"/>
              <a:t>Approved at</a:t>
            </a:r>
            <a:r>
              <a:rPr lang="en-GB" sz="1800" dirty="0"/>
              <a:t> TSG#92</a:t>
            </a:r>
            <a:endParaRPr lang="en-US" sz="1800" dirty="0"/>
          </a:p>
          <a:p>
            <a:pPr lvl="1"/>
            <a:r>
              <a:rPr lang="en-GB" sz="2000" dirty="0"/>
              <a:t>TR 29.941:</a:t>
            </a:r>
          </a:p>
          <a:p>
            <a:pPr lvl="2"/>
            <a:r>
              <a:rPr lang="en-GB" sz="1800" dirty="0"/>
              <a:t>captures the conclusions of the report in </a:t>
            </a:r>
            <a:r>
              <a:rPr lang="en-US" sz="1800" dirty="0"/>
              <a:t>TR 29.835 and provides further guidelines to WG to be able to select the appropriate solution for a given interface</a:t>
            </a:r>
          </a:p>
          <a:p>
            <a:pPr lvl="2"/>
            <a:r>
              <a:rPr lang="en-GB" sz="1800" dirty="0"/>
              <a:t>Approved at TSG#94</a:t>
            </a:r>
          </a:p>
          <a:p>
            <a:pPr lvl="1"/>
            <a:r>
              <a:rPr lang="en-GB" sz="2000" dirty="0"/>
              <a:t>TS 29.641</a:t>
            </a:r>
          </a:p>
          <a:p>
            <a:pPr lvl="2"/>
            <a:r>
              <a:rPr lang="en-US" sz="1800" dirty="0"/>
              <a:t>defines procedures to be followed by 3GPP WGs when requesting new port numbers from the 3GPP allocated port number range specified in clause 4.4 of the 3GPP TR 29.941</a:t>
            </a:r>
            <a:endParaRPr lang="en-GB" sz="1800" dirty="0"/>
          </a:p>
          <a:p>
            <a:pPr lvl="2"/>
            <a:r>
              <a:rPr lang="en-GB" sz="1800" dirty="0"/>
              <a:t>Approved at TSG#95</a:t>
            </a:r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  <a:p>
            <a:pPr lvl="1"/>
            <a:r>
              <a:rPr lang="fr-FR" dirty="0"/>
              <a:t>RFC 9048</a:t>
            </a:r>
          </a:p>
          <a:p>
            <a:pPr lvl="2"/>
            <a:r>
              <a:rPr lang="en-US" dirty="0"/>
              <a:t>Title: Improved Extensible Authentication Protocol Method for 3GPP Mobile Network Authentication and Key Agreement (EAP-AKA’)</a:t>
            </a:r>
          </a:p>
          <a:p>
            <a:pPr lvl="1"/>
            <a:r>
              <a:rPr lang="fr-FR" dirty="0"/>
              <a:t>RFC 9190</a:t>
            </a:r>
          </a:p>
          <a:p>
            <a:pPr lvl="2"/>
            <a:r>
              <a:rPr lang="en-US" dirty="0"/>
              <a:t>Title: Using EAP-TLS with TLS 1.3 (</a:t>
            </a:r>
            <a:r>
              <a:rPr lang="fr-FR" dirty="0"/>
              <a:t>EAP-TLS 1.3)</a:t>
            </a:r>
            <a:endParaRPr lang="en-US" dirty="0"/>
          </a:p>
          <a:p>
            <a:r>
              <a:rPr lang="en-GB" dirty="0"/>
              <a:t>Remaining dependencies (about 3) under control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38F458-B530-49B5-94DA-4B615F8B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of </a:t>
            </a:r>
            <a:r>
              <a:rPr lang="en-US" dirty="0" err="1"/>
              <a:t>OpenAPI</a:t>
            </a:r>
            <a:r>
              <a:rPr lang="en-US" dirty="0"/>
              <a:t> files in 3GPP Forge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960A06-5374-4FC5-9C45-68E00351E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recommendation in </a:t>
            </a:r>
            <a:r>
              <a:rPr lang="en-US" dirty="0">
                <a:hlinkClick r:id="rId2"/>
              </a:rPr>
              <a:t>SP-220341</a:t>
            </a:r>
            <a:r>
              <a:rPr lang="en-US" dirty="0"/>
              <a:t> endorsed by CT and SA</a:t>
            </a:r>
          </a:p>
          <a:p>
            <a:r>
              <a:rPr lang="en-US" dirty="0"/>
              <a:t>All the </a:t>
            </a:r>
            <a:r>
              <a:rPr lang="en-US" dirty="0" err="1"/>
              <a:t>OpenAPI</a:t>
            </a:r>
            <a:r>
              <a:rPr lang="en-US" dirty="0"/>
              <a:t> specification files produced by 3GPP will be stored in in a unique repository. </a:t>
            </a:r>
          </a:p>
          <a:p>
            <a:pPr lvl="1"/>
            <a:endParaRPr lang="en-US" dirty="0"/>
          </a:p>
          <a:p>
            <a:r>
              <a:rPr lang="en-US" dirty="0"/>
              <a:t>To be done for TSG#96:</a:t>
            </a:r>
          </a:p>
          <a:p>
            <a:pPr lvl="1"/>
            <a:r>
              <a:rPr lang="fr-FR" dirty="0"/>
              <a:t>Update </a:t>
            </a:r>
            <a:r>
              <a:rPr lang="fr-FR" dirty="0" err="1"/>
              <a:t>specifications</a:t>
            </a:r>
            <a:r>
              <a:rPr lang="fr-FR" dirty="0"/>
              <a:t>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required</a:t>
            </a:r>
            <a:r>
              <a:rPr lang="fr-FR" dirty="0"/>
              <a:t> (</a:t>
            </a:r>
            <a:r>
              <a:rPr lang="fr-FR" dirty="0" err="1"/>
              <a:t>done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Document the </a:t>
            </a:r>
            <a:r>
              <a:rPr lang="fr-FR" dirty="0" err="1"/>
              <a:t>details</a:t>
            </a:r>
            <a:r>
              <a:rPr lang="fr-FR" dirty="0"/>
              <a:t> of the handling of </a:t>
            </a:r>
            <a:r>
              <a:rPr lang="fr-FR" dirty="0" err="1"/>
              <a:t>OpenAPI</a:t>
            </a:r>
            <a:r>
              <a:rPr lang="fr-FR" dirty="0"/>
              <a:t> files in 3GPP Forge</a:t>
            </a:r>
          </a:p>
          <a:p>
            <a:pPr lvl="2"/>
            <a:r>
              <a:rPr lang="fr-FR" dirty="0"/>
              <a:t>E.g. User guide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80421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TSG-CT#94-e: 	2021 </a:t>
            </a:r>
            <a:r>
              <a:rPr lang="fr-FR" dirty="0" err="1"/>
              <a:t>Dec</a:t>
            </a:r>
            <a:r>
              <a:rPr lang="fr-FR" dirty="0"/>
              <a:t> 13-15, e-meeting</a:t>
            </a:r>
          </a:p>
          <a:p>
            <a:pPr lvl="1"/>
            <a:r>
              <a:rPr lang="fr-FR" dirty="0"/>
              <a:t>TSG-CT#95-e: 	2022 Mar 14-15, e-meeting</a:t>
            </a:r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TSG-CT#96: 	2021 Jun 6-7, Budapest, HU</a:t>
            </a:r>
          </a:p>
          <a:p>
            <a:pPr lvl="1"/>
            <a:r>
              <a:rPr lang="fr-FR" dirty="0"/>
              <a:t>TSG-CT#97-e: 	2022 Sep 11-14, e-meeting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265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50E488-6014-451B-A626-FC3106A49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151302-2196-40EE-A66A-C2F9D68222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3722555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Thanks to CT vice chairs, CT WG chairs and vice chairs and rapporteurs for excellent coordination of and work.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and Wanshi for the excellent coordination at the TSG level, before and during the plenaries</a:t>
            </a: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3GPP 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8560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3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>
                <a:hlinkClick r:id="rId3"/>
              </a:rPr>
              <a:t>ly-thanh.phan@thalesgroup.com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70C0"/>
                </a:solidFill>
              </a:rPr>
              <a:t>Re-elected in CT6#109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Rel-17 Exception sheets</a:t>
            </a:r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1/5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/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4840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MINT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of 3GPP profiles for cryptographic algorithms and security protocols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eCryptPr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CT4 aspects of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CP-220116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CP-220117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SMS_SBI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SMS_SBI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CP-220142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nrUICC_UEConTest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nrUICC_UEConTest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105407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2/5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537FAD13-2D8F-4426-A7C2-50B1EE5A651F}"/>
              </a:ext>
            </a:extLst>
          </p:cNvPr>
          <p:cNvGraphicFramePr>
            <a:graphicFrameLocks noGrp="1"/>
          </p:cNvGraphicFramePr>
          <p:nvPr/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CP-220144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eV2XARC_Ph2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eV2XARC_Ph2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EDGEAPP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EDGEAPP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CP-220165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for 5MBS WI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CP-220285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CT1 aspects of AKMA TLS protocol profiles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AKMA_TLS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CP-220286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eSEAL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eSEAL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181187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3/5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9F153CAD-48FD-431C-9ADF-BD95FB70BE4B}"/>
              </a:ext>
            </a:extLst>
          </p:cNvPr>
          <p:cNvGraphicFramePr>
            <a:graphicFrameLocks noGrp="1"/>
          </p:cNvGraphicFramePr>
          <p:nvPr/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5GSAT_ARCH-CT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5GSAT_ARCH-CT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CP-220289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5GMARCH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5GMARCH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CP-220290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5G_ProSe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5G_ProSe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CP-220291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the CT1 part of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5MBS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MCSMI_CT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MCSMI_CT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MCOver5GS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MCOver5GS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862306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4/5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649850BA-5DFF-40DF-9164-75FE49CB685D}"/>
              </a:ext>
            </a:extLst>
          </p:cNvPr>
          <p:cNvGraphicFramePr>
            <a:graphicFrameLocks noGrp="1"/>
          </p:cNvGraphicFramePr>
          <p:nvPr/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CP-220294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eMONASTERY2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eMONASTERY2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CP-220295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 aspects of NB-IoT/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eMTC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Non-Terrestrial Networks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IoT_SAT_ARCH_EPS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CP-220296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MuDTran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MuDTran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CP-220297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MINT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MINT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CP-220298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eNPN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eNPN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CP-220299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the CT1 aspects of eEDGE_5GC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eEDGE_5GC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392973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Approved  Rel-17 Exceptions 5/5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DF882C84-D9CE-4DDF-A81B-69B292E7CF58}"/>
              </a:ext>
            </a:extLst>
          </p:cNvPr>
          <p:cNvGraphicFramePr>
            <a:graphicFrameLocks noGrp="1"/>
          </p:cNvGraphicFramePr>
          <p:nvPr/>
        </p:nvGraphicFramePr>
        <p:xfrm>
          <a:off x="369925" y="1847224"/>
          <a:ext cx="10997237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393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2453">
                  <a:extLst>
                    <a:ext uri="{9D8B030D-6E8A-4147-A177-3AD203B41FA5}">
                      <a16:colId xmlns:a16="http://schemas.microsoft.com/office/drawing/2014/main" val="153318197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Source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WI Code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CP-220300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EDGEAPP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EDGEAPP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CP-220349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CT6 on IoT_SAT_ARCH_EPS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IoT_SAT_ARCH_EPS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Work Item Exception for CT1 aspects for modifying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PASSporT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signing and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SPECTRE_Ph3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80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8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83216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1/5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A9C62C1D-B522-4710-84D8-2E176970210D}"/>
              </a:ext>
            </a:extLst>
          </p:cNvPr>
          <p:cNvGraphicFramePr>
            <a:graphicFrameLocks noGrp="1"/>
          </p:cNvGraphicFramePr>
          <p:nvPr/>
        </p:nvGraphicFramePr>
        <p:xfrm>
          <a:off x="224631" y="1920897"/>
          <a:ext cx="11224870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738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7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8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CP-213069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23.700-10 v2.0.0. on Study on enhanced IP Multimedia Subsystem (IMS) to 5GC integration Phase 2; CT WG1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CP-213151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29.941 v2.0.0 on Guidelines on Port Allocation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CP-213152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29.829 v2.0.0 on Study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CP-213153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29.821 v2.0.0 on Study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CP-213161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23.700-12 v1.0.0 on Study on enhanced IP Multimedia Subsystem (IMS) to 5GC integration Phase 2; CT WG4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865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2/5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CP-220101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29.309 v2.0.0 on Bootstrapping Server Function (GBA's BSF)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29.820 v2.0.0 on Study on Best Practices for Packet Forwarding Control Protocol (PFCP)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CP-220104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29.536 v2.0.0 on 5G System; Network Slice Admission Control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29.556 v2.0.0 on Edge Application Server Discovery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29.564 v2.0.0 on 5G System; User Plane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29.532 v2.0.0 on 5G System; 5G Multicast-Broadcast Session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3/5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29.555 v2.0.0 on 5G System; 5G Direct Discovery Name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29.256 v2.0.0 on Uncrewed Aerial Systems Network Function (UAS-NF); Aerial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CP-220154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23.700-11 v1.0.0 on Study on enhanced IP Multimedia Subsystem (IMS) to 5GC integration Phase 2; CT WG3 aspects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29.534, v2.0.0 on 5G System; Access and Mobility Policy Authorization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29.255 v2.0.0 on Uncrewed Aerial System Service Supplier (USS)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29.557 v2.0.0 on 5G System; Application Function ProSe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328529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4/5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CP-220158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29.552 v1.0.0 on 5G System; Network Data Analytics signalling flows;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CP-220159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29.574 v1.0.0 on 5G System; Data Collection Coordination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CP-220160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29.575 v1.0.0 on 5G System; Analytics Data Repository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CP-220161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29.576 v1.0.0 on 5G System; Messaging Framework Adaptor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CP-220162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29.257 v2.0.0 on Application layer support for Uncrewed Aerial System (UAS); UAS Application Enabler (UAE) Server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CP-220163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29.538 v1.0.0 on Enabling MSGin5G Service; Application Programming Interfaces (API) specification;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263747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 5/5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/>
        </p:nvGraphicFramePr>
        <p:xfrm>
          <a:off x="224630" y="1920897"/>
          <a:ext cx="11211869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CP-220312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24.555 v2.0.0. on Proximity-services (ProSe)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CP-220313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24.554 v2.0.0 on Proximity-services (ProSe) in 5G System (5GS)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CP-220314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24.257 on Uncrewed Aerial System (UAS) Application Enabler (UAE)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CP-220315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24.549 on Network slice capability management SEAL service; Protocol Specifications;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CP-220316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24.538 v.1.0.0. on Enabling MSGin5G Service;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085613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CT#94-e Stats			CT#95-e Stats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207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1144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7 New + 10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5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171 registered</a:t>
            </a:r>
          </a:p>
          <a:p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261652" y="1822445"/>
            <a:ext cx="569482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403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1389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14 New + 19 Revised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22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366 registered (336 attended)</a:t>
            </a:r>
          </a:p>
          <a:p>
            <a:pPr lvl="1"/>
            <a:endParaRPr lang="en-US" altLang="fr-FR" sz="2000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08064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(Only Cat F CRs)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AC4D78F-683E-4000-BAAE-2A468AB1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EC1B592-8566-4E7D-9DDE-F5F14060251D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4 (MC services)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8 (mainly on MC services)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 (Only Cat F CRs)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CRs 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 at CT#94e and 12 at CT#95e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 services</a:t>
            </a:r>
          </a:p>
          <a:p>
            <a:r>
              <a:rPr lang="en-US" dirty="0"/>
              <a:t>All Rel-15 related Work Items 100% completed since CT#82</a:t>
            </a:r>
          </a:p>
          <a:p>
            <a:r>
              <a:rPr lang="en-US" dirty="0"/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19D844-3BD4-4B9B-8E16-F69210D72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921" y="1949646"/>
            <a:ext cx="4602879" cy="38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http://purl.org/dc/terms/"/>
    <ds:schemaRef ds:uri="1e442c71-47c7-4d6b-9a66-8473dbdf20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21142</TotalTime>
  <Words>2370</Words>
  <Application>Microsoft Office PowerPoint</Application>
  <PresentationFormat>Grand écran</PresentationFormat>
  <Paragraphs>545</Paragraphs>
  <Slides>43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0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3GPP TSG CT Management Report</vt:lpstr>
      <vt:lpstr>Since the last PCG meeting…</vt:lpstr>
      <vt:lpstr>CT Officials</vt:lpstr>
      <vt:lpstr>TSG CT Officials</vt:lpstr>
      <vt:lpstr>Meeting statistics</vt:lpstr>
      <vt:lpstr>CT#94-e Stats   CT#95-e Stats</vt:lpstr>
      <vt:lpstr>Release status</vt:lpstr>
      <vt:lpstr>Rel-8 – Rel-14 Status (Only Cat F CRs)</vt:lpstr>
      <vt:lpstr>Release 15 Status (Only Cat F CRs)</vt:lpstr>
      <vt:lpstr>Release 16 Status (Only Cat F CRs)</vt:lpstr>
      <vt:lpstr>Release 17 Status</vt:lpstr>
      <vt:lpstr>Rel-17 workplan for CT</vt:lpstr>
      <vt:lpstr>For information to PCG</vt:lpstr>
      <vt:lpstr>Rel-17 Stage 3 is frozen in CT!</vt:lpstr>
      <vt:lpstr>Rel-18 timeline</vt:lpstr>
      <vt:lpstr>TSG ToR Update</vt:lpstr>
      <vt:lpstr>IANA number Assignment</vt:lpstr>
      <vt:lpstr>IETF Status</vt:lpstr>
      <vt:lpstr>Storage of OpenAPI files in 3GPP Forge</vt:lpstr>
      <vt:lpstr>For action to PCG</vt:lpstr>
      <vt:lpstr>Présentation PowerPoint</vt:lpstr>
      <vt:lpstr>Acknowledgement</vt:lpstr>
      <vt:lpstr>Acknowledgement</vt:lpstr>
      <vt:lpstr>Thank You!</vt:lpstr>
      <vt:lpstr>Annex</vt:lpstr>
      <vt:lpstr>CT Leadership</vt:lpstr>
      <vt:lpstr>TSG CT Officials</vt:lpstr>
      <vt:lpstr>TSG CT WG1 Officials</vt:lpstr>
      <vt:lpstr>TSG CT WG3 Officials</vt:lpstr>
      <vt:lpstr>TSG CT WG4 Officials</vt:lpstr>
      <vt:lpstr>TSG CT WG6 Officials</vt:lpstr>
      <vt:lpstr>Rel-17 Exception sheets</vt:lpstr>
      <vt:lpstr>Approved  Rel-17 Exceptions 1/5</vt:lpstr>
      <vt:lpstr>Approved  Rel-17 Exceptions 2/5</vt:lpstr>
      <vt:lpstr>Approved  Rel-17 Exceptions 3/5</vt:lpstr>
      <vt:lpstr>Approved  Rel-17 Exceptions 4/5</vt:lpstr>
      <vt:lpstr>Approved  Rel-17 Exceptions 5/5</vt:lpstr>
      <vt:lpstr>TR/TS sent to plenary</vt:lpstr>
      <vt:lpstr>New Rel-17 TR/TS for Approval 1/5</vt:lpstr>
      <vt:lpstr>New Rel-17 TR/TS for Approval 2/5</vt:lpstr>
      <vt:lpstr>New Rel-17 TR/TS for Approval 3/5</vt:lpstr>
      <vt:lpstr>New Rel-17 TR/TS for Approval 4/5</vt:lpstr>
      <vt:lpstr>New Rel-17 TR/TS for Approval 5/5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863</cp:revision>
  <dcterms:created xsi:type="dcterms:W3CDTF">2010-02-05T13:52:04Z</dcterms:created>
  <dcterms:modified xsi:type="dcterms:W3CDTF">2022-04-21T09:14:21Z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2021-10-15T08:52:36Z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989f5a2f-589d-4b84-bf23-4535397a7d05</vt:lpwstr>
  </property>
  <property fmtid="{D5CDD505-2E9C-101B-9397-08002B2CF9AE}" pid="9" name="MSIP_Label_07222825-62ea-40f3-96b5-5375c07996e2_ContentBits">
    <vt:lpwstr>0</vt:lpwstr>
  </property>
</Properties>
</file>