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9"/>
  </p:notesMasterIdLst>
  <p:sldIdLst>
    <p:sldId id="141169480" r:id="rId2"/>
    <p:sldId id="141169483" r:id="rId3"/>
    <p:sldId id="141169589" r:id="rId4"/>
    <p:sldId id="141169454" r:id="rId5"/>
    <p:sldId id="525" r:id="rId6"/>
    <p:sldId id="1113" r:id="rId7"/>
    <p:sldId id="141169587" r:id="rId8"/>
    <p:sldId id="141169586" r:id="rId9"/>
    <p:sldId id="1631" r:id="rId10"/>
    <p:sldId id="141169488" r:id="rId11"/>
    <p:sldId id="141169588" r:id="rId12"/>
    <p:sldId id="141169482" r:id="rId13"/>
    <p:sldId id="141169584" r:id="rId14"/>
    <p:sldId id="141169585" r:id="rId15"/>
    <p:sldId id="141169484" r:id="rId16"/>
    <p:sldId id="141169496" r:id="rId17"/>
    <p:sldId id="141169486"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D42"/>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04BBCFD-AE42-4D35-A2D2-BBEC5E8549A1}" v="2" dt="2021-09-03T15:55:11.42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80" autoAdjust="0"/>
    <p:restoredTop sz="94660"/>
  </p:normalViewPr>
  <p:slideViewPr>
    <p:cSldViewPr snapToGrid="0">
      <p:cViewPr>
        <p:scale>
          <a:sx n="106" d="100"/>
          <a:sy n="106" d="100"/>
        </p:scale>
        <p:origin x="75" y="261"/>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2887F6-9E31-4EC9-BDF9-8CBC1B54C35A}" type="datetimeFigureOut">
              <a:rPr lang="en-US" smtClean="0"/>
              <a:t>2021-10-19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D91AE6-2169-4AB4-AFFB-A3AF62A8AED5}" type="slidenum">
              <a:rPr lang="en-US" smtClean="0"/>
              <a:t>‹#›</a:t>
            </a:fld>
            <a:endParaRPr lang="en-US"/>
          </a:p>
        </p:txBody>
      </p:sp>
    </p:spTree>
    <p:extLst>
      <p:ext uri="{BB962C8B-B14F-4D97-AF65-F5344CB8AC3E}">
        <p14:creationId xmlns:p14="http://schemas.microsoft.com/office/powerpoint/2010/main" val="34002636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BE"/>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4F14613-7CEC-444F-A8A2-C743CAABBD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7161293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cover">
    <p:spTree>
      <p:nvGrpSpPr>
        <p:cNvPr id="1" name=""/>
        <p:cNvGrpSpPr/>
        <p:nvPr/>
      </p:nvGrpSpPr>
      <p:grpSpPr>
        <a:xfrm>
          <a:off x="0" y="0"/>
          <a:ext cx="0" cy="0"/>
          <a:chOff x="0" y="0"/>
          <a:chExt cx="0" cy="0"/>
        </a:xfrm>
      </p:grpSpPr>
      <p:pic>
        <p:nvPicPr>
          <p:cNvPr id="3" name="Picture 12">
            <a:extLst>
              <a:ext uri="{FF2B5EF4-FFF2-40B4-BE49-F238E27FC236}">
                <a16:creationId xmlns:a16="http://schemas.microsoft.com/office/drawing/2014/main" id="{594EB90E-0EC1-4C6C-9E17-6EE7948B68E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67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13">
            <a:extLst>
              <a:ext uri="{FF2B5EF4-FFF2-40B4-BE49-F238E27FC236}">
                <a16:creationId xmlns:a16="http://schemas.microsoft.com/office/drawing/2014/main" id="{BD1F9081-6783-4A1D-BF4B-CB9C0D19C9B2}"/>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57213" y="700088"/>
            <a:ext cx="3608387" cy="130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Placeholder 5">
            <a:extLst>
              <a:ext uri="{FF2B5EF4-FFF2-40B4-BE49-F238E27FC236}">
                <a16:creationId xmlns:a16="http://schemas.microsoft.com/office/drawing/2014/main" id="{7642EDA6-1634-453D-AFFA-84293F6E1326}"/>
              </a:ext>
            </a:extLst>
          </p:cNvPr>
          <p:cNvSpPr txBox="1">
            <a:spLocks/>
          </p:cNvSpPr>
          <p:nvPr userDrawn="1"/>
        </p:nvSpPr>
        <p:spPr>
          <a:xfrm>
            <a:off x="11064875" y="6402388"/>
            <a:ext cx="882650" cy="365125"/>
          </a:xfrm>
          <a:prstGeom prst="rect">
            <a:avLst/>
          </a:prstGeom>
        </p:spPr>
        <p:txBody>
          <a:bodyPr anchor="ctr"/>
          <a:lstStyle>
            <a:defPPr>
              <a:defRPr lang="en-US"/>
            </a:defPPr>
            <a:lvl1pPr marL="0" algn="r" defTabSz="914400" rtl="0" eaLnBrk="1" latinLnBrk="0" hangingPunct="1">
              <a:defRPr sz="1200" b="0" i="0" kern="1200">
                <a:solidFill>
                  <a:srgbClr val="373D42"/>
                </a:solidFill>
                <a:latin typeface="Open Sans" charset="0"/>
                <a:ea typeface="Open Sans" charset="0"/>
                <a:cs typeface="Open Sans"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449D8FF-1929-4972-8384-72557F589292}" type="slidenum">
              <a:rPr lang="en-US" smtClean="0"/>
              <a:pPr>
                <a:defRPr/>
              </a:pPr>
              <a:t>‹#›</a:t>
            </a:fld>
            <a:endParaRPr lang="en-US" dirty="0"/>
          </a:p>
        </p:txBody>
      </p:sp>
      <p:cxnSp>
        <p:nvCxnSpPr>
          <p:cNvPr id="6" name="Straight Connector 5">
            <a:extLst>
              <a:ext uri="{FF2B5EF4-FFF2-40B4-BE49-F238E27FC236}">
                <a16:creationId xmlns:a16="http://schemas.microsoft.com/office/drawing/2014/main" id="{3F86AB98-1FD4-4ADE-B906-E0111DD26FE1}"/>
              </a:ext>
            </a:extLst>
          </p:cNvPr>
          <p:cNvCxnSpPr/>
          <p:nvPr userDrawn="1"/>
        </p:nvCxnSpPr>
        <p:spPr>
          <a:xfrm>
            <a:off x="11477625" y="6502400"/>
            <a:ext cx="0" cy="165100"/>
          </a:xfrm>
          <a:prstGeom prst="line">
            <a:avLst/>
          </a:prstGeom>
          <a:ln w="6350">
            <a:solidFill>
              <a:srgbClr val="373D42"/>
            </a:solidFill>
          </a:ln>
        </p:spPr>
        <p:style>
          <a:lnRef idx="1">
            <a:schemeClr val="accent1"/>
          </a:lnRef>
          <a:fillRef idx="0">
            <a:schemeClr val="accent1"/>
          </a:fillRef>
          <a:effectRef idx="0">
            <a:schemeClr val="accent1"/>
          </a:effectRef>
          <a:fontRef idx="minor">
            <a:schemeClr val="tx1"/>
          </a:fontRef>
        </p:style>
      </p:cxnSp>
      <p:sp>
        <p:nvSpPr>
          <p:cNvPr id="10" name="Text Placeholder 7"/>
          <p:cNvSpPr>
            <a:spLocks noGrp="1"/>
          </p:cNvSpPr>
          <p:nvPr>
            <p:ph type="body" sz="quarter" idx="10"/>
          </p:nvPr>
        </p:nvSpPr>
        <p:spPr>
          <a:xfrm>
            <a:off x="4256689" y="2417379"/>
            <a:ext cx="7221155" cy="2638097"/>
          </a:xfrm>
          <a:prstGeom prst="rect">
            <a:avLst/>
          </a:prstGeom>
        </p:spPr>
        <p:txBody>
          <a:bodyPr/>
          <a:lstStyle>
            <a:lvl1pPr marL="0" indent="0" algn="r">
              <a:buNone/>
              <a:defRPr sz="5000" b="1" i="0">
                <a:solidFill>
                  <a:schemeClr val="bg1"/>
                </a:solidFill>
                <a:latin typeface="Univia Pro" charset="0"/>
                <a:ea typeface="Univia Pro" charset="0"/>
                <a:cs typeface="Univia Pro" charset="0"/>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a:t>Click to edit Master text styles</a:t>
            </a:r>
          </a:p>
        </p:txBody>
      </p:sp>
      <p:sp>
        <p:nvSpPr>
          <p:cNvPr id="8" name="Content Placeholder 4">
            <a:extLst>
              <a:ext uri="{FF2B5EF4-FFF2-40B4-BE49-F238E27FC236}">
                <a16:creationId xmlns:a16="http://schemas.microsoft.com/office/drawing/2014/main" id="{DA3D9665-FA60-47CA-ACDB-306A0C18242F}"/>
              </a:ext>
            </a:extLst>
          </p:cNvPr>
          <p:cNvSpPr txBox="1">
            <a:spLocks/>
          </p:cNvSpPr>
          <p:nvPr userDrawn="1"/>
        </p:nvSpPr>
        <p:spPr>
          <a:xfrm>
            <a:off x="7054850" y="6480921"/>
            <a:ext cx="4298950" cy="230412"/>
          </a:xfrm>
          <a:prstGeom prst="rect">
            <a:avLst/>
          </a:prstGeom>
        </p:spPr>
        <p:txBody>
          <a:bodyPr anchor="ctr" anchorCtr="0">
            <a:normAutofit/>
          </a:bodyPr>
          <a:lstStyle>
            <a:lvl1pPr marL="0" indent="0" algn="l" defTabSz="914400" rtl="0" eaLnBrk="1" latinLnBrk="0" hangingPunct="1">
              <a:lnSpc>
                <a:spcPct val="90000"/>
              </a:lnSpc>
              <a:spcBef>
                <a:spcPts val="1000"/>
              </a:spcBef>
              <a:buFontTx/>
              <a:buNone/>
              <a:defRPr sz="1000" kern="1200">
                <a:solidFill>
                  <a:schemeClr val="bg1"/>
                </a:solidFill>
                <a:latin typeface="Univia Pro" charset="0"/>
                <a:ea typeface="Univia Pro" charset="0"/>
                <a:cs typeface="Univia Pro" charset="0"/>
              </a:defRPr>
            </a:lvl1pPr>
            <a:lvl2pPr marL="457200" indent="0" algn="l" defTabSz="914400" rtl="0" eaLnBrk="1" latinLnBrk="0" hangingPunct="1">
              <a:lnSpc>
                <a:spcPct val="90000"/>
              </a:lnSpc>
              <a:spcBef>
                <a:spcPts val="500"/>
              </a:spcBef>
              <a:buFontTx/>
              <a:buNone/>
              <a:defRPr sz="2400" kern="1200">
                <a:solidFill>
                  <a:schemeClr val="tx1"/>
                </a:solidFill>
                <a:latin typeface="Univia Pro" charset="0"/>
                <a:ea typeface="Univia Pro" charset="0"/>
                <a:cs typeface="Univia Pro" charset="0"/>
              </a:defRPr>
            </a:lvl2pPr>
            <a:lvl3pPr marL="914400" indent="0" algn="l" defTabSz="914400" rtl="0" eaLnBrk="1" latinLnBrk="0" hangingPunct="1">
              <a:lnSpc>
                <a:spcPct val="90000"/>
              </a:lnSpc>
              <a:spcBef>
                <a:spcPts val="500"/>
              </a:spcBef>
              <a:buFontTx/>
              <a:buNone/>
              <a:defRPr sz="2000" kern="1200">
                <a:solidFill>
                  <a:schemeClr val="tx1"/>
                </a:solidFill>
                <a:latin typeface="Univia Pro" charset="0"/>
                <a:ea typeface="Univia Pro" charset="0"/>
                <a:cs typeface="Univia Pro" charset="0"/>
              </a:defRPr>
            </a:lvl3pPr>
            <a:lvl4pPr marL="1371600" indent="0" algn="l" defTabSz="914400" rtl="0" eaLnBrk="1" latinLnBrk="0" hangingPunct="1">
              <a:lnSpc>
                <a:spcPct val="90000"/>
              </a:lnSpc>
              <a:spcBef>
                <a:spcPts val="500"/>
              </a:spcBef>
              <a:buFontTx/>
              <a:buNone/>
              <a:defRPr sz="1800" kern="1200">
                <a:solidFill>
                  <a:schemeClr val="tx1"/>
                </a:solidFill>
                <a:latin typeface="Univia Pro" charset="0"/>
                <a:ea typeface="Univia Pro" charset="0"/>
                <a:cs typeface="Univia Pro" charset="0"/>
              </a:defRPr>
            </a:lvl4pPr>
            <a:lvl5pPr marL="1828800" indent="0" algn="l" defTabSz="914400" rtl="0" eaLnBrk="1" latinLnBrk="0" hangingPunct="1">
              <a:lnSpc>
                <a:spcPct val="90000"/>
              </a:lnSpc>
              <a:spcBef>
                <a:spcPts val="500"/>
              </a:spcBef>
              <a:buFontTx/>
              <a:buNone/>
              <a:defRPr sz="1800" kern="1200">
                <a:solidFill>
                  <a:schemeClr val="tx1"/>
                </a:solidFill>
                <a:latin typeface="Univia Pro" charset="0"/>
                <a:ea typeface="Univia Pro" charset="0"/>
                <a:cs typeface="Univia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US" dirty="0">
                <a:solidFill>
                  <a:srgbClr val="333D42"/>
                </a:solidFill>
              </a:rPr>
              <a:t>© 202</a:t>
            </a:r>
            <a:r>
              <a:rPr lang="aa-ET" dirty="0">
                <a:solidFill>
                  <a:srgbClr val="333D42"/>
                </a:solidFill>
              </a:rPr>
              <a:t>1</a:t>
            </a:r>
            <a:r>
              <a:rPr lang="en-US" dirty="0">
                <a:solidFill>
                  <a:srgbClr val="333D42"/>
                </a:solidFill>
              </a:rPr>
              <a:t> 5GAA</a:t>
            </a:r>
          </a:p>
        </p:txBody>
      </p:sp>
    </p:spTree>
    <p:extLst>
      <p:ext uri="{BB962C8B-B14F-4D97-AF65-F5344CB8AC3E}">
        <p14:creationId xmlns:p14="http://schemas.microsoft.com/office/powerpoint/2010/main" val="21406669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_Level content">
    <p:spTree>
      <p:nvGrpSpPr>
        <p:cNvPr id="1" name=""/>
        <p:cNvGrpSpPr/>
        <p:nvPr/>
      </p:nvGrpSpPr>
      <p:grpSpPr>
        <a:xfrm>
          <a:off x="0" y="0"/>
          <a:ext cx="0" cy="0"/>
          <a:chOff x="0" y="0"/>
          <a:chExt cx="0" cy="0"/>
        </a:xfrm>
      </p:grpSpPr>
      <p:sp>
        <p:nvSpPr>
          <p:cNvPr id="10" name="Title Placeholder 1"/>
          <p:cNvSpPr>
            <a:spLocks noGrp="1"/>
          </p:cNvSpPr>
          <p:nvPr>
            <p:ph type="title"/>
          </p:nvPr>
        </p:nvSpPr>
        <p:spPr>
          <a:xfrm>
            <a:off x="838200" y="365125"/>
            <a:ext cx="10624456" cy="1325563"/>
          </a:xfrm>
          <a:prstGeom prst="rect">
            <a:avLst/>
          </a:prstGeom>
        </p:spPr>
        <p:txBody>
          <a:bodyPr vert="horz" lIns="91440" tIns="45720" rIns="91440" bIns="45720" rtlCol="0" anchor="t" anchorCtr="0">
            <a:normAutofit/>
          </a:bodyPr>
          <a:lstStyle>
            <a:lvl1pPr>
              <a:defRPr sz="3400">
                <a:solidFill>
                  <a:srgbClr val="00ADE6"/>
                </a:solidFill>
                <a:latin typeface="Univia Pro" charset="0"/>
                <a:ea typeface="Univia Pro" charset="0"/>
                <a:cs typeface="Univia Pro" charset="0"/>
              </a:defRPr>
            </a:lvl1pPr>
          </a:lstStyle>
          <a:p>
            <a:r>
              <a:rPr lang="en-US"/>
              <a:t>Click to edit Master title style</a:t>
            </a:r>
            <a:endParaRPr lang="en-US" dirty="0"/>
          </a:p>
        </p:txBody>
      </p:sp>
      <p:sp>
        <p:nvSpPr>
          <p:cNvPr id="11" name="Text Placeholder 5"/>
          <p:cNvSpPr>
            <a:spLocks noGrp="1"/>
          </p:cNvSpPr>
          <p:nvPr>
            <p:ph type="body" sz="quarter" idx="10"/>
          </p:nvPr>
        </p:nvSpPr>
        <p:spPr>
          <a:xfrm>
            <a:off x="838199" y="1825625"/>
            <a:ext cx="10624457" cy="4060825"/>
          </a:xfrm>
          <a:prstGeom prst="rect">
            <a:avLst/>
          </a:prstGeom>
        </p:spPr>
        <p:txBody>
          <a:bodyPr/>
          <a:lstStyle>
            <a:lvl1pPr>
              <a:defRPr>
                <a:solidFill>
                  <a:srgbClr val="333D42"/>
                </a:solidFill>
                <a:latin typeface="Open Sans" charset="0"/>
                <a:ea typeface="Open Sans" charset="0"/>
                <a:cs typeface="Open Sans" charset="0"/>
              </a:defRPr>
            </a:lvl1pPr>
            <a:lvl2pPr>
              <a:defRPr>
                <a:solidFill>
                  <a:srgbClr val="333D42"/>
                </a:solidFill>
                <a:latin typeface="Open Sans" charset="0"/>
                <a:ea typeface="Open Sans" charset="0"/>
                <a:cs typeface="Open Sans" charset="0"/>
              </a:defRPr>
            </a:lvl2pPr>
            <a:lvl3pPr>
              <a:defRPr>
                <a:solidFill>
                  <a:srgbClr val="333D42"/>
                </a:solidFill>
                <a:latin typeface="Open Sans" charset="0"/>
                <a:ea typeface="Open Sans" charset="0"/>
                <a:cs typeface="Open Sans" charset="0"/>
              </a:defRPr>
            </a:lvl3pPr>
            <a:lvl4pPr>
              <a:defRPr>
                <a:solidFill>
                  <a:srgbClr val="333D42"/>
                </a:solidFill>
                <a:latin typeface="Open Sans" charset="0"/>
                <a:ea typeface="Open Sans" charset="0"/>
                <a:cs typeface="Open Sans" charset="0"/>
              </a:defRPr>
            </a:lvl4pPr>
            <a:lvl5pPr>
              <a:defRPr>
                <a:solidFill>
                  <a:srgbClr val="333D42"/>
                </a:solidFill>
                <a:latin typeface="Open Sans" charset="0"/>
                <a:ea typeface="Open Sans" charset="0"/>
                <a:cs typeface="Open Sans"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2"/>
          <p:cNvSpPr>
            <a:spLocks noGrp="1"/>
          </p:cNvSpPr>
          <p:nvPr>
            <p:ph type="body" sz="quarter" idx="15" hasCustomPrompt="1"/>
          </p:nvPr>
        </p:nvSpPr>
        <p:spPr>
          <a:xfrm>
            <a:off x="7432060" y="6453970"/>
            <a:ext cx="3925888" cy="262249"/>
          </a:xfrm>
          <a:prstGeom prst="rect">
            <a:avLst/>
          </a:prstGeom>
        </p:spPr>
        <p:txBody>
          <a:bodyPr anchor="ctr" anchorCtr="0"/>
          <a:lstStyle>
            <a:lvl1pPr marL="0" indent="0" algn="r">
              <a:buNone/>
              <a:defRPr sz="1000" baseline="0">
                <a:solidFill>
                  <a:schemeClr val="bg1"/>
                </a:solidFill>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dirty="0"/>
              <a:t>Document name</a:t>
            </a:r>
          </a:p>
        </p:txBody>
      </p:sp>
    </p:spTree>
    <p:extLst>
      <p:ext uri="{BB962C8B-B14F-4D97-AF65-F5344CB8AC3E}">
        <p14:creationId xmlns:p14="http://schemas.microsoft.com/office/powerpoint/2010/main" val="1738947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Main cover">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7081" cy="6858000"/>
          </a:xfrm>
          <a:prstGeom prst="rect">
            <a:avLst/>
          </a:prstGeom>
        </p:spPr>
      </p:pic>
      <p:sp>
        <p:nvSpPr>
          <p:cNvPr id="10" name="Text Placeholder 7"/>
          <p:cNvSpPr>
            <a:spLocks noGrp="1"/>
          </p:cNvSpPr>
          <p:nvPr>
            <p:ph type="body" sz="quarter" idx="10" hasCustomPrompt="1"/>
          </p:nvPr>
        </p:nvSpPr>
        <p:spPr>
          <a:xfrm>
            <a:off x="4256689" y="2417379"/>
            <a:ext cx="7221155" cy="2638097"/>
          </a:xfrm>
          <a:prstGeom prst="rect">
            <a:avLst/>
          </a:prstGeom>
        </p:spPr>
        <p:txBody>
          <a:bodyPr/>
          <a:lstStyle>
            <a:lvl1pPr marL="0" indent="0" algn="r">
              <a:buNone/>
              <a:defRPr sz="5000" b="1" i="0">
                <a:solidFill>
                  <a:schemeClr val="bg1"/>
                </a:solidFill>
                <a:latin typeface="Univia Pro" charset="0"/>
                <a:ea typeface="Univia Pro" charset="0"/>
                <a:cs typeface="Univia Pro" charset="0"/>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dirty="0"/>
              <a:t>Cover title</a:t>
            </a:r>
          </a:p>
        </p:txBody>
      </p:sp>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57182" y="699638"/>
            <a:ext cx="3609061" cy="1307838"/>
          </a:xfrm>
          <a:prstGeom prst="rect">
            <a:avLst/>
          </a:prstGeom>
        </p:spPr>
      </p:pic>
      <p:sp>
        <p:nvSpPr>
          <p:cNvPr id="12" name="Slide Number Placeholder 5"/>
          <p:cNvSpPr txBox="1">
            <a:spLocks/>
          </p:cNvSpPr>
          <p:nvPr userDrawn="1"/>
        </p:nvSpPr>
        <p:spPr>
          <a:xfrm>
            <a:off x="11477844" y="6402534"/>
            <a:ext cx="469044" cy="365125"/>
          </a:xfrm>
          <a:prstGeom prst="rect">
            <a:avLst/>
          </a:prstGeom>
        </p:spPr>
        <p:txBody>
          <a:bodyPr vert="horz" lIns="91440" tIns="45720" rIns="91440" bIns="45720" rtlCol="0" anchor="ctr"/>
          <a:lstStyle>
            <a:defPPr>
              <a:defRPr lang="en-US"/>
            </a:defPPr>
            <a:lvl1pPr marL="0" algn="r" defTabSz="914400" rtl="0" eaLnBrk="1" latinLnBrk="0" hangingPunct="1">
              <a:defRPr sz="1200" b="0" i="0" kern="1200">
                <a:solidFill>
                  <a:srgbClr val="373D42"/>
                </a:solidFill>
                <a:latin typeface="Open Sans" charset="0"/>
                <a:ea typeface="Open Sans" charset="0"/>
                <a:cs typeface="Open Sans"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EAE755-67E8-5247-96C3-914D03145EBF}" type="slidenum">
              <a:rPr lang="en-US" smtClean="0"/>
              <a:pPr/>
              <a:t>‹#›</a:t>
            </a:fld>
            <a:endParaRPr lang="en-US" dirty="0"/>
          </a:p>
        </p:txBody>
      </p:sp>
      <p:cxnSp>
        <p:nvCxnSpPr>
          <p:cNvPr id="13" name="Straight Connector 12"/>
          <p:cNvCxnSpPr/>
          <p:nvPr userDrawn="1"/>
        </p:nvCxnSpPr>
        <p:spPr>
          <a:xfrm>
            <a:off x="11477846" y="6502693"/>
            <a:ext cx="0" cy="164805"/>
          </a:xfrm>
          <a:prstGeom prst="line">
            <a:avLst/>
          </a:prstGeom>
          <a:ln w="6350">
            <a:solidFill>
              <a:srgbClr val="373D42"/>
            </a:solidFill>
          </a:ln>
        </p:spPr>
        <p:style>
          <a:lnRef idx="1">
            <a:schemeClr val="accent1"/>
          </a:lnRef>
          <a:fillRef idx="0">
            <a:schemeClr val="accent1"/>
          </a:fillRef>
          <a:effectRef idx="0">
            <a:schemeClr val="accent1"/>
          </a:effectRef>
          <a:fontRef idx="minor">
            <a:schemeClr val="tx1"/>
          </a:fontRef>
        </p:style>
      </p:cxnSp>
      <p:sp>
        <p:nvSpPr>
          <p:cNvPr id="16" name="Text Placeholder 2"/>
          <p:cNvSpPr>
            <a:spLocks noGrp="1"/>
          </p:cNvSpPr>
          <p:nvPr>
            <p:ph type="body" sz="quarter" idx="15" hasCustomPrompt="1"/>
          </p:nvPr>
        </p:nvSpPr>
        <p:spPr>
          <a:xfrm>
            <a:off x="7432060" y="6453970"/>
            <a:ext cx="3925888" cy="262249"/>
          </a:xfrm>
          <a:prstGeom prst="rect">
            <a:avLst/>
          </a:prstGeom>
        </p:spPr>
        <p:txBody>
          <a:bodyPr anchor="ctr" anchorCtr="0"/>
          <a:lstStyle>
            <a:lvl1pPr marL="0" indent="0" algn="r">
              <a:buNone/>
              <a:defRPr sz="1000" baseline="0">
                <a:solidFill>
                  <a:srgbClr val="373D42"/>
                </a:solidFill>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dirty="0"/>
              <a:t>Document name</a:t>
            </a:r>
          </a:p>
        </p:txBody>
      </p:sp>
    </p:spTree>
    <p:extLst>
      <p:ext uri="{BB962C8B-B14F-4D97-AF65-F5344CB8AC3E}">
        <p14:creationId xmlns:p14="http://schemas.microsoft.com/office/powerpoint/2010/main" val="9860994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Level content">
    <p:spTree>
      <p:nvGrpSpPr>
        <p:cNvPr id="1" name=""/>
        <p:cNvGrpSpPr/>
        <p:nvPr/>
      </p:nvGrpSpPr>
      <p:grpSpPr>
        <a:xfrm>
          <a:off x="0" y="0"/>
          <a:ext cx="0" cy="0"/>
          <a:chOff x="0" y="0"/>
          <a:chExt cx="0" cy="0"/>
        </a:xfrm>
      </p:grpSpPr>
      <p:sp>
        <p:nvSpPr>
          <p:cNvPr id="10" name="Title Placeholder 1"/>
          <p:cNvSpPr>
            <a:spLocks noGrp="1"/>
          </p:cNvSpPr>
          <p:nvPr>
            <p:ph type="title"/>
          </p:nvPr>
        </p:nvSpPr>
        <p:spPr>
          <a:xfrm>
            <a:off x="838200" y="365125"/>
            <a:ext cx="10624456" cy="1325563"/>
          </a:xfrm>
          <a:prstGeom prst="rect">
            <a:avLst/>
          </a:prstGeom>
        </p:spPr>
        <p:txBody>
          <a:bodyPr vert="horz" lIns="91440" tIns="45720" rIns="91440" bIns="45720" rtlCol="0" anchor="t" anchorCtr="0">
            <a:normAutofit/>
          </a:bodyPr>
          <a:lstStyle>
            <a:lvl1pPr>
              <a:defRPr sz="3400">
                <a:solidFill>
                  <a:srgbClr val="00ADE6"/>
                </a:solidFill>
                <a:latin typeface="Univia Pro" charset="0"/>
                <a:ea typeface="Univia Pro" charset="0"/>
                <a:cs typeface="Univia Pro" charset="0"/>
              </a:defRPr>
            </a:lvl1pPr>
          </a:lstStyle>
          <a:p>
            <a:r>
              <a:rPr lang="en-US" dirty="0"/>
              <a:t>Click to edit Master title style</a:t>
            </a:r>
          </a:p>
        </p:txBody>
      </p:sp>
      <p:sp>
        <p:nvSpPr>
          <p:cNvPr id="11" name="Text Placeholder 5"/>
          <p:cNvSpPr>
            <a:spLocks noGrp="1"/>
          </p:cNvSpPr>
          <p:nvPr>
            <p:ph type="body" sz="quarter" idx="10"/>
          </p:nvPr>
        </p:nvSpPr>
        <p:spPr>
          <a:xfrm>
            <a:off x="838199" y="1825625"/>
            <a:ext cx="10624457" cy="4060825"/>
          </a:xfrm>
          <a:prstGeom prst="rect">
            <a:avLst/>
          </a:prstGeom>
        </p:spPr>
        <p:txBody>
          <a:bodyPr/>
          <a:lstStyle>
            <a:lvl1pPr>
              <a:defRPr>
                <a:solidFill>
                  <a:srgbClr val="333D42"/>
                </a:solidFill>
                <a:latin typeface="Open Sans" charset="0"/>
                <a:ea typeface="Open Sans" charset="0"/>
                <a:cs typeface="Open Sans" charset="0"/>
              </a:defRPr>
            </a:lvl1pPr>
            <a:lvl2pPr>
              <a:defRPr>
                <a:solidFill>
                  <a:srgbClr val="333D42"/>
                </a:solidFill>
                <a:latin typeface="Open Sans" charset="0"/>
                <a:ea typeface="Open Sans" charset="0"/>
                <a:cs typeface="Open Sans" charset="0"/>
              </a:defRPr>
            </a:lvl2pPr>
            <a:lvl3pPr>
              <a:defRPr>
                <a:solidFill>
                  <a:srgbClr val="333D42"/>
                </a:solidFill>
                <a:latin typeface="Open Sans" charset="0"/>
                <a:ea typeface="Open Sans" charset="0"/>
                <a:cs typeface="Open Sans" charset="0"/>
              </a:defRPr>
            </a:lvl3pPr>
            <a:lvl4pPr>
              <a:defRPr>
                <a:solidFill>
                  <a:srgbClr val="333D42"/>
                </a:solidFill>
                <a:latin typeface="Open Sans" charset="0"/>
                <a:ea typeface="Open Sans" charset="0"/>
                <a:cs typeface="Open Sans" charset="0"/>
              </a:defRPr>
            </a:lvl4pPr>
            <a:lvl5pPr>
              <a:defRPr>
                <a:solidFill>
                  <a:srgbClr val="333D42"/>
                </a:solidFill>
                <a:latin typeface="Open Sans" charset="0"/>
                <a:ea typeface="Open Sans" charset="0"/>
                <a:cs typeface="Open Sans"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680344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3" name="Picture 12">
            <a:extLst>
              <a:ext uri="{FF2B5EF4-FFF2-40B4-BE49-F238E27FC236}">
                <a16:creationId xmlns:a16="http://schemas.microsoft.com/office/drawing/2014/main" id="{F580C304-DA07-43B6-98B2-4432BAC84BE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67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5">
            <a:extLst>
              <a:ext uri="{FF2B5EF4-FFF2-40B4-BE49-F238E27FC236}">
                <a16:creationId xmlns:a16="http://schemas.microsoft.com/office/drawing/2014/main" id="{81B559EC-8466-4DB7-BA43-FDD0F632FFE6}"/>
              </a:ext>
            </a:extLst>
          </p:cNvPr>
          <p:cNvSpPr txBox="1">
            <a:spLocks/>
          </p:cNvSpPr>
          <p:nvPr userDrawn="1"/>
        </p:nvSpPr>
        <p:spPr>
          <a:xfrm>
            <a:off x="11064875" y="6402388"/>
            <a:ext cx="882650" cy="365125"/>
          </a:xfrm>
          <a:prstGeom prst="rect">
            <a:avLst/>
          </a:prstGeom>
        </p:spPr>
        <p:txBody>
          <a:bodyPr anchor="ctr"/>
          <a:lstStyle>
            <a:defPPr>
              <a:defRPr lang="en-US"/>
            </a:defPPr>
            <a:lvl1pPr marL="0" algn="r" defTabSz="914400" rtl="0" eaLnBrk="1" latinLnBrk="0" hangingPunct="1">
              <a:defRPr sz="1200" b="0" i="0" kern="1200">
                <a:solidFill>
                  <a:srgbClr val="373D42"/>
                </a:solidFill>
                <a:latin typeface="Open Sans" charset="0"/>
                <a:ea typeface="Open Sans" charset="0"/>
                <a:cs typeface="Open Sans"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4BB88048-5575-457B-B220-066B28B18B4D}" type="slidenum">
              <a:rPr lang="en-US" smtClean="0"/>
              <a:pPr>
                <a:defRPr/>
              </a:pPr>
              <a:t>‹#›</a:t>
            </a:fld>
            <a:endParaRPr lang="en-US" dirty="0"/>
          </a:p>
        </p:txBody>
      </p:sp>
      <p:cxnSp>
        <p:nvCxnSpPr>
          <p:cNvPr id="5" name="Straight Connector 4">
            <a:extLst>
              <a:ext uri="{FF2B5EF4-FFF2-40B4-BE49-F238E27FC236}">
                <a16:creationId xmlns:a16="http://schemas.microsoft.com/office/drawing/2014/main" id="{D777CCB8-C862-4426-B6F0-5DB2CDB1D791}"/>
              </a:ext>
            </a:extLst>
          </p:cNvPr>
          <p:cNvCxnSpPr/>
          <p:nvPr userDrawn="1"/>
        </p:nvCxnSpPr>
        <p:spPr>
          <a:xfrm>
            <a:off x="11477625" y="6502400"/>
            <a:ext cx="0" cy="165100"/>
          </a:xfrm>
          <a:prstGeom prst="line">
            <a:avLst/>
          </a:prstGeom>
          <a:ln w="6350">
            <a:solidFill>
              <a:srgbClr val="373D42"/>
            </a:solidFill>
          </a:ln>
        </p:spPr>
        <p:style>
          <a:lnRef idx="1">
            <a:schemeClr val="accent1"/>
          </a:lnRef>
          <a:fillRef idx="0">
            <a:schemeClr val="accent1"/>
          </a:fillRef>
          <a:effectRef idx="0">
            <a:schemeClr val="accent1"/>
          </a:effectRef>
          <a:fontRef idx="minor">
            <a:schemeClr val="tx1"/>
          </a:fontRef>
        </p:style>
      </p:cxnSp>
      <p:pic>
        <p:nvPicPr>
          <p:cNvPr id="7" name="Picture 16">
            <a:extLst>
              <a:ext uri="{FF2B5EF4-FFF2-40B4-BE49-F238E27FC236}">
                <a16:creationId xmlns:a16="http://schemas.microsoft.com/office/drawing/2014/main" id="{BE428F83-9B4B-4006-909B-D0A9F5A2C905}"/>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57213" y="700088"/>
            <a:ext cx="3608387" cy="130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 Placeholder 7"/>
          <p:cNvSpPr>
            <a:spLocks noGrp="1"/>
          </p:cNvSpPr>
          <p:nvPr>
            <p:ph type="body" sz="quarter" idx="13"/>
          </p:nvPr>
        </p:nvSpPr>
        <p:spPr>
          <a:xfrm>
            <a:off x="4824248" y="2238703"/>
            <a:ext cx="6653598" cy="3051754"/>
          </a:xfrm>
          <a:prstGeom prst="rect">
            <a:avLst/>
          </a:prstGeom>
        </p:spPr>
        <p:txBody>
          <a:bodyPr/>
          <a:lstStyle>
            <a:lvl1pPr marL="0" indent="0" algn="r">
              <a:buNone/>
              <a:defRPr sz="5000" b="1" i="0">
                <a:solidFill>
                  <a:schemeClr val="bg1"/>
                </a:solidFill>
                <a:latin typeface="Univia Pro" charset="0"/>
                <a:ea typeface="Univia Pro" charset="0"/>
                <a:cs typeface="Univia Pro" charset="0"/>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a:t>Click to edit Master text styles</a:t>
            </a:r>
          </a:p>
        </p:txBody>
      </p:sp>
      <p:sp>
        <p:nvSpPr>
          <p:cNvPr id="8" name="Content Placeholder 4">
            <a:extLst>
              <a:ext uri="{FF2B5EF4-FFF2-40B4-BE49-F238E27FC236}">
                <a16:creationId xmlns:a16="http://schemas.microsoft.com/office/drawing/2014/main" id="{E62022AE-1894-4FC3-98B6-0C6B6A029620}"/>
              </a:ext>
            </a:extLst>
          </p:cNvPr>
          <p:cNvSpPr txBox="1">
            <a:spLocks/>
          </p:cNvSpPr>
          <p:nvPr userDrawn="1"/>
        </p:nvSpPr>
        <p:spPr>
          <a:xfrm>
            <a:off x="7054850" y="6480921"/>
            <a:ext cx="4298950" cy="230412"/>
          </a:xfrm>
          <a:prstGeom prst="rect">
            <a:avLst/>
          </a:prstGeom>
        </p:spPr>
        <p:txBody>
          <a:bodyPr anchor="ctr" anchorCtr="0">
            <a:normAutofit/>
          </a:bodyPr>
          <a:lstStyle>
            <a:lvl1pPr marL="0" indent="0" algn="l" defTabSz="914400" rtl="0" eaLnBrk="1" latinLnBrk="0" hangingPunct="1">
              <a:lnSpc>
                <a:spcPct val="90000"/>
              </a:lnSpc>
              <a:spcBef>
                <a:spcPts val="1000"/>
              </a:spcBef>
              <a:buFontTx/>
              <a:buNone/>
              <a:defRPr sz="1000" kern="1200">
                <a:solidFill>
                  <a:schemeClr val="bg1"/>
                </a:solidFill>
                <a:latin typeface="Univia Pro" charset="0"/>
                <a:ea typeface="Univia Pro" charset="0"/>
                <a:cs typeface="Univia Pro" charset="0"/>
              </a:defRPr>
            </a:lvl1pPr>
            <a:lvl2pPr marL="457200" indent="0" algn="l" defTabSz="914400" rtl="0" eaLnBrk="1" latinLnBrk="0" hangingPunct="1">
              <a:lnSpc>
                <a:spcPct val="90000"/>
              </a:lnSpc>
              <a:spcBef>
                <a:spcPts val="500"/>
              </a:spcBef>
              <a:buFontTx/>
              <a:buNone/>
              <a:defRPr sz="2400" kern="1200">
                <a:solidFill>
                  <a:schemeClr val="tx1"/>
                </a:solidFill>
                <a:latin typeface="Univia Pro" charset="0"/>
                <a:ea typeface="Univia Pro" charset="0"/>
                <a:cs typeface="Univia Pro" charset="0"/>
              </a:defRPr>
            </a:lvl2pPr>
            <a:lvl3pPr marL="914400" indent="0" algn="l" defTabSz="914400" rtl="0" eaLnBrk="1" latinLnBrk="0" hangingPunct="1">
              <a:lnSpc>
                <a:spcPct val="90000"/>
              </a:lnSpc>
              <a:spcBef>
                <a:spcPts val="500"/>
              </a:spcBef>
              <a:buFontTx/>
              <a:buNone/>
              <a:defRPr sz="2000" kern="1200">
                <a:solidFill>
                  <a:schemeClr val="tx1"/>
                </a:solidFill>
                <a:latin typeface="Univia Pro" charset="0"/>
                <a:ea typeface="Univia Pro" charset="0"/>
                <a:cs typeface="Univia Pro" charset="0"/>
              </a:defRPr>
            </a:lvl3pPr>
            <a:lvl4pPr marL="1371600" indent="0" algn="l" defTabSz="914400" rtl="0" eaLnBrk="1" latinLnBrk="0" hangingPunct="1">
              <a:lnSpc>
                <a:spcPct val="90000"/>
              </a:lnSpc>
              <a:spcBef>
                <a:spcPts val="500"/>
              </a:spcBef>
              <a:buFontTx/>
              <a:buNone/>
              <a:defRPr sz="1800" kern="1200">
                <a:solidFill>
                  <a:schemeClr val="tx1"/>
                </a:solidFill>
                <a:latin typeface="Univia Pro" charset="0"/>
                <a:ea typeface="Univia Pro" charset="0"/>
                <a:cs typeface="Univia Pro" charset="0"/>
              </a:defRPr>
            </a:lvl4pPr>
            <a:lvl5pPr marL="1828800" indent="0" algn="l" defTabSz="914400" rtl="0" eaLnBrk="1" latinLnBrk="0" hangingPunct="1">
              <a:lnSpc>
                <a:spcPct val="90000"/>
              </a:lnSpc>
              <a:spcBef>
                <a:spcPts val="500"/>
              </a:spcBef>
              <a:buFontTx/>
              <a:buNone/>
              <a:defRPr sz="1800" kern="1200">
                <a:solidFill>
                  <a:schemeClr val="tx1"/>
                </a:solidFill>
                <a:latin typeface="Univia Pro" charset="0"/>
                <a:ea typeface="Univia Pro" charset="0"/>
                <a:cs typeface="Univia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US" dirty="0">
                <a:solidFill>
                  <a:srgbClr val="333D42"/>
                </a:solidFill>
              </a:rPr>
              <a:t>© 202</a:t>
            </a:r>
            <a:r>
              <a:rPr lang="aa-ET" dirty="0">
                <a:solidFill>
                  <a:srgbClr val="333D42"/>
                </a:solidFill>
              </a:rPr>
              <a:t>1</a:t>
            </a:r>
            <a:r>
              <a:rPr lang="en-US" dirty="0">
                <a:solidFill>
                  <a:srgbClr val="333D42"/>
                </a:solidFill>
              </a:rPr>
              <a:t> 5GAA</a:t>
            </a:r>
          </a:p>
        </p:txBody>
      </p:sp>
    </p:spTree>
    <p:extLst>
      <p:ext uri="{BB962C8B-B14F-4D97-AF65-F5344CB8AC3E}">
        <p14:creationId xmlns:p14="http://schemas.microsoft.com/office/powerpoint/2010/main" val="11603744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ubtitle">
    <p:spTree>
      <p:nvGrpSpPr>
        <p:cNvPr id="1" name=""/>
        <p:cNvGrpSpPr/>
        <p:nvPr/>
      </p:nvGrpSpPr>
      <p:grpSpPr>
        <a:xfrm>
          <a:off x="0" y="0"/>
          <a:ext cx="0" cy="0"/>
          <a:chOff x="0" y="0"/>
          <a:chExt cx="0" cy="0"/>
        </a:xfrm>
      </p:grpSpPr>
      <p:pic>
        <p:nvPicPr>
          <p:cNvPr id="4" name="Picture 12">
            <a:extLst>
              <a:ext uri="{FF2B5EF4-FFF2-40B4-BE49-F238E27FC236}">
                <a16:creationId xmlns:a16="http://schemas.microsoft.com/office/drawing/2014/main" id="{085E8BD0-EC52-4101-8D3E-89D6854D70E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763" y="0"/>
            <a:ext cx="121967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3">
            <a:extLst>
              <a:ext uri="{FF2B5EF4-FFF2-40B4-BE49-F238E27FC236}">
                <a16:creationId xmlns:a16="http://schemas.microsoft.com/office/drawing/2014/main" id="{E68C492A-B354-462A-A6D4-A55D3DF2C4E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763" y="0"/>
            <a:ext cx="121967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Number Placeholder 5">
            <a:extLst>
              <a:ext uri="{FF2B5EF4-FFF2-40B4-BE49-F238E27FC236}">
                <a16:creationId xmlns:a16="http://schemas.microsoft.com/office/drawing/2014/main" id="{53272675-CC7E-4AAD-8F0F-83F722CCFD03}"/>
              </a:ext>
            </a:extLst>
          </p:cNvPr>
          <p:cNvSpPr txBox="1">
            <a:spLocks/>
          </p:cNvSpPr>
          <p:nvPr userDrawn="1"/>
        </p:nvSpPr>
        <p:spPr>
          <a:xfrm>
            <a:off x="11064875" y="6402388"/>
            <a:ext cx="882650" cy="365125"/>
          </a:xfrm>
          <a:prstGeom prst="rect">
            <a:avLst/>
          </a:prstGeom>
        </p:spPr>
        <p:txBody>
          <a:bodyPr anchor="ctr"/>
          <a:lstStyle>
            <a:defPPr>
              <a:defRPr lang="en-US"/>
            </a:defPPr>
            <a:lvl1pPr marL="0" algn="r" defTabSz="914400" rtl="0" eaLnBrk="1" latinLnBrk="0" hangingPunct="1">
              <a:defRPr sz="1200" b="0" i="0" kern="1200">
                <a:solidFill>
                  <a:srgbClr val="373D42"/>
                </a:solidFill>
                <a:latin typeface="Open Sans" charset="0"/>
                <a:ea typeface="Open Sans" charset="0"/>
                <a:cs typeface="Open Sans"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F0636069-CF08-4E18-AF69-0C72B3433C54}" type="slidenum">
              <a:rPr lang="en-US" smtClean="0">
                <a:solidFill>
                  <a:schemeClr val="bg1"/>
                </a:solidFill>
              </a:rPr>
              <a:pPr>
                <a:defRPr/>
              </a:pPr>
              <a:t>‹#›</a:t>
            </a:fld>
            <a:endParaRPr lang="en-US" dirty="0">
              <a:solidFill>
                <a:schemeClr val="bg1"/>
              </a:solidFill>
            </a:endParaRPr>
          </a:p>
        </p:txBody>
      </p:sp>
      <p:cxnSp>
        <p:nvCxnSpPr>
          <p:cNvPr id="7" name="Straight Connector 6">
            <a:extLst>
              <a:ext uri="{FF2B5EF4-FFF2-40B4-BE49-F238E27FC236}">
                <a16:creationId xmlns:a16="http://schemas.microsoft.com/office/drawing/2014/main" id="{BFC4176F-ECB3-401F-AF3E-712470531230}"/>
              </a:ext>
            </a:extLst>
          </p:cNvPr>
          <p:cNvCxnSpPr/>
          <p:nvPr userDrawn="1"/>
        </p:nvCxnSpPr>
        <p:spPr>
          <a:xfrm>
            <a:off x="11477625" y="6502400"/>
            <a:ext cx="0" cy="1651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17">
            <a:extLst>
              <a:ext uri="{FF2B5EF4-FFF2-40B4-BE49-F238E27FC236}">
                <a16:creationId xmlns:a16="http://schemas.microsoft.com/office/drawing/2014/main" id="{846E5E95-634D-4896-B7FD-8FDE21AED8FF}"/>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68325" y="709613"/>
            <a:ext cx="3608388" cy="130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Placeholder 7"/>
          <p:cNvSpPr>
            <a:spLocks noGrp="1"/>
          </p:cNvSpPr>
          <p:nvPr>
            <p:ph type="body" sz="quarter" idx="13"/>
          </p:nvPr>
        </p:nvSpPr>
        <p:spPr>
          <a:xfrm>
            <a:off x="4466897" y="2132476"/>
            <a:ext cx="7010948" cy="1600200"/>
          </a:xfrm>
          <a:prstGeom prst="rect">
            <a:avLst/>
          </a:prstGeom>
        </p:spPr>
        <p:txBody>
          <a:bodyPr/>
          <a:lstStyle>
            <a:lvl1pPr marL="0" indent="0" algn="r">
              <a:buNone/>
              <a:defRPr sz="4000" b="0" i="0">
                <a:solidFill>
                  <a:schemeClr val="bg1"/>
                </a:solidFill>
                <a:latin typeface="Univia Pro" charset="0"/>
                <a:ea typeface="Univia Pro" charset="0"/>
                <a:cs typeface="Univia Pro" charset="0"/>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a:t>Click to edit Master text styles</a:t>
            </a:r>
          </a:p>
        </p:txBody>
      </p:sp>
      <p:sp>
        <p:nvSpPr>
          <p:cNvPr id="15" name="Text Placeholder 7"/>
          <p:cNvSpPr>
            <a:spLocks noGrp="1"/>
          </p:cNvSpPr>
          <p:nvPr>
            <p:ph type="body" sz="quarter" idx="14"/>
          </p:nvPr>
        </p:nvSpPr>
        <p:spPr>
          <a:xfrm>
            <a:off x="4466895" y="3899338"/>
            <a:ext cx="7004585" cy="1645373"/>
          </a:xfrm>
          <a:prstGeom prst="rect">
            <a:avLst/>
          </a:prstGeom>
        </p:spPr>
        <p:txBody>
          <a:bodyPr/>
          <a:lstStyle>
            <a:lvl1pPr marL="0" indent="0" algn="r">
              <a:buNone/>
              <a:defRPr sz="2400" b="0" i="0">
                <a:solidFill>
                  <a:srgbClr val="00ADE6"/>
                </a:solidFill>
                <a:latin typeface="Univia Pro" charset="0"/>
                <a:ea typeface="Univia Pro" charset="0"/>
                <a:cs typeface="Univia Pro" charset="0"/>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a:t>Click to edit Master text styles</a:t>
            </a:r>
          </a:p>
        </p:txBody>
      </p:sp>
      <p:sp>
        <p:nvSpPr>
          <p:cNvPr id="11" name="Content Placeholder 4">
            <a:extLst>
              <a:ext uri="{FF2B5EF4-FFF2-40B4-BE49-F238E27FC236}">
                <a16:creationId xmlns:a16="http://schemas.microsoft.com/office/drawing/2014/main" id="{14D1C417-C0A0-4A07-8194-945009DA7A54}"/>
              </a:ext>
            </a:extLst>
          </p:cNvPr>
          <p:cNvSpPr txBox="1">
            <a:spLocks/>
          </p:cNvSpPr>
          <p:nvPr userDrawn="1"/>
        </p:nvSpPr>
        <p:spPr>
          <a:xfrm>
            <a:off x="7054850" y="6480921"/>
            <a:ext cx="4298950" cy="230412"/>
          </a:xfrm>
          <a:prstGeom prst="rect">
            <a:avLst/>
          </a:prstGeom>
        </p:spPr>
        <p:txBody>
          <a:bodyPr anchor="ctr" anchorCtr="0">
            <a:normAutofit/>
          </a:bodyPr>
          <a:lstStyle>
            <a:lvl1pPr marL="0" indent="0" algn="l" defTabSz="914400" rtl="0" eaLnBrk="1" latinLnBrk="0" hangingPunct="1">
              <a:lnSpc>
                <a:spcPct val="90000"/>
              </a:lnSpc>
              <a:spcBef>
                <a:spcPts val="1000"/>
              </a:spcBef>
              <a:buFontTx/>
              <a:buNone/>
              <a:defRPr sz="1000" kern="1200">
                <a:solidFill>
                  <a:schemeClr val="bg1"/>
                </a:solidFill>
                <a:latin typeface="Univia Pro" charset="0"/>
                <a:ea typeface="Univia Pro" charset="0"/>
                <a:cs typeface="Univia Pro" charset="0"/>
              </a:defRPr>
            </a:lvl1pPr>
            <a:lvl2pPr marL="457200" indent="0" algn="l" defTabSz="914400" rtl="0" eaLnBrk="1" latinLnBrk="0" hangingPunct="1">
              <a:lnSpc>
                <a:spcPct val="90000"/>
              </a:lnSpc>
              <a:spcBef>
                <a:spcPts val="500"/>
              </a:spcBef>
              <a:buFontTx/>
              <a:buNone/>
              <a:defRPr sz="2400" kern="1200">
                <a:solidFill>
                  <a:schemeClr val="tx1"/>
                </a:solidFill>
                <a:latin typeface="Univia Pro" charset="0"/>
                <a:ea typeface="Univia Pro" charset="0"/>
                <a:cs typeface="Univia Pro" charset="0"/>
              </a:defRPr>
            </a:lvl2pPr>
            <a:lvl3pPr marL="914400" indent="0" algn="l" defTabSz="914400" rtl="0" eaLnBrk="1" latinLnBrk="0" hangingPunct="1">
              <a:lnSpc>
                <a:spcPct val="90000"/>
              </a:lnSpc>
              <a:spcBef>
                <a:spcPts val="500"/>
              </a:spcBef>
              <a:buFontTx/>
              <a:buNone/>
              <a:defRPr sz="2000" kern="1200">
                <a:solidFill>
                  <a:schemeClr val="tx1"/>
                </a:solidFill>
                <a:latin typeface="Univia Pro" charset="0"/>
                <a:ea typeface="Univia Pro" charset="0"/>
                <a:cs typeface="Univia Pro" charset="0"/>
              </a:defRPr>
            </a:lvl3pPr>
            <a:lvl4pPr marL="1371600" indent="0" algn="l" defTabSz="914400" rtl="0" eaLnBrk="1" latinLnBrk="0" hangingPunct="1">
              <a:lnSpc>
                <a:spcPct val="90000"/>
              </a:lnSpc>
              <a:spcBef>
                <a:spcPts val="500"/>
              </a:spcBef>
              <a:buFontTx/>
              <a:buNone/>
              <a:defRPr sz="1800" kern="1200">
                <a:solidFill>
                  <a:schemeClr val="tx1"/>
                </a:solidFill>
                <a:latin typeface="Univia Pro" charset="0"/>
                <a:ea typeface="Univia Pro" charset="0"/>
                <a:cs typeface="Univia Pro" charset="0"/>
              </a:defRPr>
            </a:lvl4pPr>
            <a:lvl5pPr marL="1828800" indent="0" algn="l" defTabSz="914400" rtl="0" eaLnBrk="1" latinLnBrk="0" hangingPunct="1">
              <a:lnSpc>
                <a:spcPct val="90000"/>
              </a:lnSpc>
              <a:spcBef>
                <a:spcPts val="500"/>
              </a:spcBef>
              <a:buFontTx/>
              <a:buNone/>
              <a:defRPr sz="1800" kern="1200">
                <a:solidFill>
                  <a:schemeClr val="tx1"/>
                </a:solidFill>
                <a:latin typeface="Univia Pro" charset="0"/>
                <a:ea typeface="Univia Pro" charset="0"/>
                <a:cs typeface="Univia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US" dirty="0">
                <a:solidFill>
                  <a:srgbClr val="333D42"/>
                </a:solidFill>
              </a:rPr>
              <a:t>© 202</a:t>
            </a:r>
            <a:r>
              <a:rPr lang="aa-ET" dirty="0">
                <a:solidFill>
                  <a:srgbClr val="333D42"/>
                </a:solidFill>
              </a:rPr>
              <a:t>1</a:t>
            </a:r>
            <a:r>
              <a:rPr lang="en-US" dirty="0">
                <a:solidFill>
                  <a:srgbClr val="333D42"/>
                </a:solidFill>
              </a:rPr>
              <a:t> 5GAA</a:t>
            </a:r>
          </a:p>
        </p:txBody>
      </p:sp>
    </p:spTree>
    <p:extLst>
      <p:ext uri="{BB962C8B-B14F-4D97-AF65-F5344CB8AC3E}">
        <p14:creationId xmlns:p14="http://schemas.microsoft.com/office/powerpoint/2010/main" val="18646668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evel content">
    <p:spTree>
      <p:nvGrpSpPr>
        <p:cNvPr id="1" name=""/>
        <p:cNvGrpSpPr/>
        <p:nvPr/>
      </p:nvGrpSpPr>
      <p:grpSpPr>
        <a:xfrm>
          <a:off x="0" y="0"/>
          <a:ext cx="0" cy="0"/>
          <a:chOff x="0" y="0"/>
          <a:chExt cx="0" cy="0"/>
        </a:xfrm>
      </p:grpSpPr>
      <p:sp>
        <p:nvSpPr>
          <p:cNvPr id="10" name="Title Placeholder 1"/>
          <p:cNvSpPr>
            <a:spLocks noGrp="1"/>
          </p:cNvSpPr>
          <p:nvPr>
            <p:ph type="title"/>
          </p:nvPr>
        </p:nvSpPr>
        <p:spPr>
          <a:xfrm>
            <a:off x="838200" y="365125"/>
            <a:ext cx="10624456" cy="548640"/>
          </a:xfrm>
          <a:prstGeom prst="rect">
            <a:avLst/>
          </a:prstGeom>
        </p:spPr>
        <p:txBody>
          <a:bodyPr vert="horz" lIns="91440" tIns="45720" rIns="91440" bIns="45720" rtlCol="0" anchor="t" anchorCtr="0">
            <a:normAutofit/>
          </a:bodyPr>
          <a:lstStyle>
            <a:lvl1pPr>
              <a:defRPr sz="3400">
                <a:solidFill>
                  <a:srgbClr val="00ADE6"/>
                </a:solidFill>
                <a:latin typeface="Univia Pro" charset="0"/>
                <a:ea typeface="Univia Pro" charset="0"/>
                <a:cs typeface="Univia Pro" charset="0"/>
              </a:defRPr>
            </a:lvl1pPr>
          </a:lstStyle>
          <a:p>
            <a:r>
              <a:rPr lang="en-US"/>
              <a:t>Click to edit Master title style</a:t>
            </a:r>
            <a:endParaRPr lang="en-US" dirty="0"/>
          </a:p>
        </p:txBody>
      </p:sp>
      <p:sp>
        <p:nvSpPr>
          <p:cNvPr id="11" name="Text Placeholder 5"/>
          <p:cNvSpPr>
            <a:spLocks noGrp="1"/>
          </p:cNvSpPr>
          <p:nvPr>
            <p:ph type="body" sz="quarter" idx="10"/>
          </p:nvPr>
        </p:nvSpPr>
        <p:spPr>
          <a:xfrm>
            <a:off x="838199" y="1097279"/>
            <a:ext cx="10624457" cy="4846320"/>
          </a:xfrm>
          <a:prstGeom prst="rect">
            <a:avLst/>
          </a:prstGeom>
        </p:spPr>
        <p:txBody>
          <a:bodyPr/>
          <a:lstStyle>
            <a:lvl1pPr>
              <a:defRPr>
                <a:solidFill>
                  <a:srgbClr val="333D42"/>
                </a:solidFill>
                <a:latin typeface="Open Sans" charset="0"/>
                <a:ea typeface="Open Sans" charset="0"/>
                <a:cs typeface="Open Sans" charset="0"/>
              </a:defRPr>
            </a:lvl1pPr>
            <a:lvl2pPr>
              <a:defRPr>
                <a:solidFill>
                  <a:srgbClr val="333D42"/>
                </a:solidFill>
                <a:latin typeface="Open Sans" charset="0"/>
                <a:ea typeface="Open Sans" charset="0"/>
                <a:cs typeface="Open Sans" charset="0"/>
              </a:defRPr>
            </a:lvl2pPr>
            <a:lvl3pPr>
              <a:defRPr>
                <a:solidFill>
                  <a:srgbClr val="333D42"/>
                </a:solidFill>
                <a:latin typeface="Open Sans" charset="0"/>
                <a:ea typeface="Open Sans" charset="0"/>
                <a:cs typeface="Open Sans" charset="0"/>
              </a:defRPr>
            </a:lvl3pPr>
            <a:lvl4pPr>
              <a:defRPr>
                <a:solidFill>
                  <a:srgbClr val="333D42"/>
                </a:solidFill>
                <a:latin typeface="Open Sans" charset="0"/>
                <a:ea typeface="Open Sans" charset="0"/>
                <a:cs typeface="Open Sans" charset="0"/>
              </a:defRPr>
            </a:lvl4pPr>
            <a:lvl5pPr>
              <a:defRPr>
                <a:solidFill>
                  <a:srgbClr val="333D42"/>
                </a:solidFill>
                <a:latin typeface="Open Sans" charset="0"/>
                <a:ea typeface="Open Sans" charset="0"/>
                <a:cs typeface="Open Sans"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343735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4"/>
            <a:ext cx="10646228" cy="548640"/>
          </a:xfrm>
          <a:prstGeom prst="rect">
            <a:avLst/>
          </a:prstGeom>
        </p:spPr>
        <p:txBody>
          <a:bodyPr/>
          <a:lstStyle>
            <a:lvl1pPr>
              <a:defRPr sz="3400" b="0" i="0">
                <a:solidFill>
                  <a:srgbClr val="00ADE6"/>
                </a:solidFill>
                <a:latin typeface="Univia Pro" charset="0"/>
                <a:ea typeface="Univia Pro" charset="0"/>
                <a:cs typeface="Univia Pro" charset="0"/>
              </a:defRPr>
            </a:lvl1pPr>
          </a:lstStyle>
          <a:p>
            <a:r>
              <a:rPr lang="en-US"/>
              <a:t>Click to edit Master title style</a:t>
            </a:r>
            <a:endParaRPr lang="en-US" dirty="0"/>
          </a:p>
        </p:txBody>
      </p:sp>
      <p:sp>
        <p:nvSpPr>
          <p:cNvPr id="3" name="Content Placeholder 2"/>
          <p:cNvSpPr>
            <a:spLocks noGrp="1"/>
          </p:cNvSpPr>
          <p:nvPr>
            <p:ph sz="half" idx="1"/>
          </p:nvPr>
        </p:nvSpPr>
        <p:spPr>
          <a:xfrm>
            <a:off x="838200" y="1097280"/>
            <a:ext cx="5181600" cy="4846320"/>
          </a:xfrm>
          <a:prstGeom prst="rect">
            <a:avLst/>
          </a:prstGeom>
        </p:spPr>
        <p:txBody>
          <a:bodyPr/>
          <a:lstStyle>
            <a:lvl1pPr>
              <a:defRPr sz="2600">
                <a:solidFill>
                  <a:srgbClr val="373D42"/>
                </a:solidFill>
                <a:latin typeface="Open Sans" charset="0"/>
                <a:ea typeface="Open Sans" charset="0"/>
                <a:cs typeface="Open Sans" charset="0"/>
              </a:defRPr>
            </a:lvl1pPr>
            <a:lvl2pPr>
              <a:defRPr sz="2000">
                <a:solidFill>
                  <a:srgbClr val="373D42"/>
                </a:solidFill>
                <a:latin typeface="Open Sans" charset="0"/>
                <a:ea typeface="Open Sans" charset="0"/>
                <a:cs typeface="Open Sans" charset="0"/>
              </a:defRPr>
            </a:lvl2pPr>
            <a:lvl3pPr>
              <a:defRPr sz="1800">
                <a:solidFill>
                  <a:srgbClr val="373D42"/>
                </a:solidFill>
                <a:latin typeface="Open Sans" charset="0"/>
                <a:ea typeface="Open Sans" charset="0"/>
                <a:cs typeface="Open Sans" charset="0"/>
              </a:defRPr>
            </a:lvl3pPr>
            <a:lvl4pPr>
              <a:defRPr sz="1600">
                <a:solidFill>
                  <a:srgbClr val="373D42"/>
                </a:solidFill>
                <a:latin typeface="Open Sans" charset="0"/>
                <a:ea typeface="Open Sans" charset="0"/>
                <a:cs typeface="Open Sans" charset="0"/>
              </a:defRPr>
            </a:lvl4pPr>
            <a:lvl5pPr>
              <a:defRPr sz="1600">
                <a:solidFill>
                  <a:srgbClr val="373D42"/>
                </a:solidFill>
                <a:latin typeface="Open Sans" charset="0"/>
                <a:ea typeface="Open Sans" charset="0"/>
                <a:cs typeface="Open Sans"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199" y="1097280"/>
            <a:ext cx="5312229" cy="4846320"/>
          </a:xfrm>
          <a:prstGeom prst="rect">
            <a:avLst/>
          </a:prstGeom>
        </p:spPr>
        <p:txBody>
          <a:bodyPr/>
          <a:lstStyle>
            <a:lvl1pPr>
              <a:defRPr sz="2600">
                <a:solidFill>
                  <a:srgbClr val="333D42"/>
                </a:solidFill>
                <a:latin typeface="Open Sans" charset="0"/>
                <a:ea typeface="Open Sans" charset="0"/>
                <a:cs typeface="Open Sans" charset="0"/>
              </a:defRPr>
            </a:lvl1pPr>
            <a:lvl2pPr>
              <a:defRPr sz="2000">
                <a:solidFill>
                  <a:srgbClr val="333D42"/>
                </a:solidFill>
                <a:latin typeface="Open Sans" charset="0"/>
                <a:ea typeface="Open Sans" charset="0"/>
                <a:cs typeface="Open Sans" charset="0"/>
              </a:defRPr>
            </a:lvl2pPr>
            <a:lvl3pPr>
              <a:defRPr sz="1800">
                <a:solidFill>
                  <a:srgbClr val="333D42"/>
                </a:solidFill>
                <a:latin typeface="Open Sans" charset="0"/>
                <a:ea typeface="Open Sans" charset="0"/>
                <a:cs typeface="Open Sans" charset="0"/>
              </a:defRPr>
            </a:lvl3pPr>
            <a:lvl4pPr>
              <a:defRPr sz="1600">
                <a:solidFill>
                  <a:srgbClr val="333D42"/>
                </a:solidFill>
                <a:latin typeface="Open Sans" charset="0"/>
                <a:ea typeface="Open Sans" charset="0"/>
                <a:cs typeface="Open Sans" charset="0"/>
              </a:defRPr>
            </a:lvl4pPr>
            <a:lvl5pPr>
              <a:defRPr sz="1600">
                <a:solidFill>
                  <a:srgbClr val="333D42"/>
                </a:solidFill>
                <a:latin typeface="Open Sans" charset="0"/>
                <a:ea typeface="Open Sans" charset="0"/>
                <a:cs typeface="Open Sans"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9679032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5" name="Picture 12">
            <a:extLst>
              <a:ext uri="{FF2B5EF4-FFF2-40B4-BE49-F238E27FC236}">
                <a16:creationId xmlns:a16="http://schemas.microsoft.com/office/drawing/2014/main" id="{EFF3343D-5260-4007-809C-D59FC33E4B7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763" y="0"/>
            <a:ext cx="121967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Number Placeholder 5">
            <a:extLst>
              <a:ext uri="{FF2B5EF4-FFF2-40B4-BE49-F238E27FC236}">
                <a16:creationId xmlns:a16="http://schemas.microsoft.com/office/drawing/2014/main" id="{7903347C-C4BF-45DA-932C-58DD246A7FA5}"/>
              </a:ext>
            </a:extLst>
          </p:cNvPr>
          <p:cNvSpPr txBox="1">
            <a:spLocks/>
          </p:cNvSpPr>
          <p:nvPr userDrawn="1"/>
        </p:nvSpPr>
        <p:spPr>
          <a:xfrm>
            <a:off x="11064875" y="6402388"/>
            <a:ext cx="882650" cy="365125"/>
          </a:xfrm>
          <a:prstGeom prst="rect">
            <a:avLst/>
          </a:prstGeom>
        </p:spPr>
        <p:txBody>
          <a:bodyPr anchor="ctr"/>
          <a:lstStyle>
            <a:defPPr>
              <a:defRPr lang="en-US"/>
            </a:defPPr>
            <a:lvl1pPr marL="0" algn="r" defTabSz="914400" rtl="0" eaLnBrk="1" latinLnBrk="0" hangingPunct="1">
              <a:defRPr sz="1200" b="0" i="0" kern="1200">
                <a:solidFill>
                  <a:srgbClr val="373D42"/>
                </a:solidFill>
                <a:latin typeface="Open Sans" charset="0"/>
                <a:ea typeface="Open Sans" charset="0"/>
                <a:cs typeface="Open Sans"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F76A5959-7EED-401C-B610-13CB1C605559}" type="slidenum">
              <a:rPr lang="en-US" smtClean="0"/>
              <a:pPr>
                <a:defRPr/>
              </a:pPr>
              <a:t>‹#›</a:t>
            </a:fld>
            <a:endParaRPr lang="en-US" dirty="0"/>
          </a:p>
        </p:txBody>
      </p:sp>
      <p:cxnSp>
        <p:nvCxnSpPr>
          <p:cNvPr id="7" name="Straight Connector 6">
            <a:extLst>
              <a:ext uri="{FF2B5EF4-FFF2-40B4-BE49-F238E27FC236}">
                <a16:creationId xmlns:a16="http://schemas.microsoft.com/office/drawing/2014/main" id="{90D7F37C-520B-4888-90F3-D51F8F89CD8F}"/>
              </a:ext>
            </a:extLst>
          </p:cNvPr>
          <p:cNvCxnSpPr/>
          <p:nvPr userDrawn="1"/>
        </p:nvCxnSpPr>
        <p:spPr>
          <a:xfrm>
            <a:off x="11477625" y="6502400"/>
            <a:ext cx="0" cy="165100"/>
          </a:xfrm>
          <a:prstGeom prst="line">
            <a:avLst/>
          </a:prstGeom>
          <a:ln w="6350">
            <a:solidFill>
              <a:srgbClr val="373D42"/>
            </a:solidFill>
          </a:ln>
        </p:spPr>
        <p:style>
          <a:lnRef idx="1">
            <a:schemeClr val="accent1"/>
          </a:lnRef>
          <a:fillRef idx="0">
            <a:schemeClr val="accent1"/>
          </a:fillRef>
          <a:effectRef idx="0">
            <a:schemeClr val="accent1"/>
          </a:effectRef>
          <a:fontRef idx="minor">
            <a:schemeClr val="tx1"/>
          </a:fontRef>
        </p:style>
      </p:cxnSp>
      <p:sp>
        <p:nvSpPr>
          <p:cNvPr id="8" name="Content Placeholder 4">
            <a:extLst>
              <a:ext uri="{FF2B5EF4-FFF2-40B4-BE49-F238E27FC236}">
                <a16:creationId xmlns:a16="http://schemas.microsoft.com/office/drawing/2014/main" id="{CE34CF66-FB50-44A7-9C66-0519E19302A2}"/>
              </a:ext>
            </a:extLst>
          </p:cNvPr>
          <p:cNvSpPr txBox="1">
            <a:spLocks/>
          </p:cNvSpPr>
          <p:nvPr userDrawn="1"/>
        </p:nvSpPr>
        <p:spPr>
          <a:xfrm>
            <a:off x="7054850" y="6480175"/>
            <a:ext cx="4298950" cy="231775"/>
          </a:xfrm>
          <a:prstGeom prst="rect">
            <a:avLst/>
          </a:prstGeom>
        </p:spPr>
        <p:txBody>
          <a:bodyPr anchor="ctr">
            <a:normAutofit/>
          </a:bodyPr>
          <a:lstStyle>
            <a:lvl1pPr marL="0" indent="0" algn="l" defTabSz="914400" rtl="0" eaLnBrk="1" latinLnBrk="0" hangingPunct="1">
              <a:lnSpc>
                <a:spcPct val="90000"/>
              </a:lnSpc>
              <a:spcBef>
                <a:spcPts val="1000"/>
              </a:spcBef>
              <a:buFontTx/>
              <a:buNone/>
              <a:defRPr sz="1000" kern="1200">
                <a:solidFill>
                  <a:schemeClr val="bg1"/>
                </a:solidFill>
                <a:latin typeface="Univia Pro" charset="0"/>
                <a:ea typeface="Univia Pro" charset="0"/>
                <a:cs typeface="Univia Pro" charset="0"/>
              </a:defRPr>
            </a:lvl1pPr>
            <a:lvl2pPr marL="457200" indent="0" algn="l" defTabSz="914400" rtl="0" eaLnBrk="1" latinLnBrk="0" hangingPunct="1">
              <a:lnSpc>
                <a:spcPct val="90000"/>
              </a:lnSpc>
              <a:spcBef>
                <a:spcPts val="500"/>
              </a:spcBef>
              <a:buFontTx/>
              <a:buNone/>
              <a:defRPr sz="2400" kern="1200">
                <a:solidFill>
                  <a:schemeClr val="tx1"/>
                </a:solidFill>
                <a:latin typeface="Univia Pro" charset="0"/>
                <a:ea typeface="Univia Pro" charset="0"/>
                <a:cs typeface="Univia Pro" charset="0"/>
              </a:defRPr>
            </a:lvl2pPr>
            <a:lvl3pPr marL="914400" indent="0" algn="l" defTabSz="914400" rtl="0" eaLnBrk="1" latinLnBrk="0" hangingPunct="1">
              <a:lnSpc>
                <a:spcPct val="90000"/>
              </a:lnSpc>
              <a:spcBef>
                <a:spcPts val="500"/>
              </a:spcBef>
              <a:buFontTx/>
              <a:buNone/>
              <a:defRPr sz="2000" kern="1200">
                <a:solidFill>
                  <a:schemeClr val="tx1"/>
                </a:solidFill>
                <a:latin typeface="Univia Pro" charset="0"/>
                <a:ea typeface="Univia Pro" charset="0"/>
                <a:cs typeface="Univia Pro" charset="0"/>
              </a:defRPr>
            </a:lvl3pPr>
            <a:lvl4pPr marL="1371600" indent="0" algn="l" defTabSz="914400" rtl="0" eaLnBrk="1" latinLnBrk="0" hangingPunct="1">
              <a:lnSpc>
                <a:spcPct val="90000"/>
              </a:lnSpc>
              <a:spcBef>
                <a:spcPts val="500"/>
              </a:spcBef>
              <a:buFontTx/>
              <a:buNone/>
              <a:defRPr sz="1800" kern="1200">
                <a:solidFill>
                  <a:schemeClr val="tx1"/>
                </a:solidFill>
                <a:latin typeface="Univia Pro" charset="0"/>
                <a:ea typeface="Univia Pro" charset="0"/>
                <a:cs typeface="Univia Pro" charset="0"/>
              </a:defRPr>
            </a:lvl4pPr>
            <a:lvl5pPr marL="1828800" indent="0" algn="l" defTabSz="914400" rtl="0" eaLnBrk="1" latinLnBrk="0" hangingPunct="1">
              <a:lnSpc>
                <a:spcPct val="90000"/>
              </a:lnSpc>
              <a:spcBef>
                <a:spcPts val="500"/>
              </a:spcBef>
              <a:buFontTx/>
              <a:buNone/>
              <a:defRPr sz="1800" kern="1200">
                <a:solidFill>
                  <a:schemeClr val="tx1"/>
                </a:solidFill>
                <a:latin typeface="Univia Pro" charset="0"/>
                <a:ea typeface="Univia Pro" charset="0"/>
                <a:cs typeface="Univia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defRPr/>
            </a:pPr>
            <a:r>
              <a:rPr lang="en-US" dirty="0">
                <a:solidFill>
                  <a:srgbClr val="333D42"/>
                </a:solidFill>
              </a:rPr>
              <a:t>© 2020 5GAA</a:t>
            </a:r>
          </a:p>
        </p:txBody>
      </p:sp>
      <p:sp>
        <p:nvSpPr>
          <p:cNvPr id="9" name="Rectangle 16">
            <a:extLst>
              <a:ext uri="{FF2B5EF4-FFF2-40B4-BE49-F238E27FC236}">
                <a16:creationId xmlns:a16="http://schemas.microsoft.com/office/drawing/2014/main" id="{B33FD0D9-1363-447C-AE90-EBECD05AA7F2}"/>
              </a:ext>
            </a:extLst>
          </p:cNvPr>
          <p:cNvSpPr>
            <a:spLocks noChangeArrowheads="1"/>
          </p:cNvSpPr>
          <p:nvPr userDrawn="1"/>
        </p:nvSpPr>
        <p:spPr bwMode="auto">
          <a:xfrm>
            <a:off x="838200" y="6480175"/>
            <a:ext cx="42910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GB" altLang="en-US" sz="800" i="1">
                <a:solidFill>
                  <a:schemeClr val="bg1"/>
                </a:solidFill>
                <a:cs typeface="Times New Roman" panose="02020603050405020304" pitchFamily="18" charset="0"/>
              </a:rPr>
              <a:t>The content of this document is for 5GAA internal discussion only. In its current version it does not reflect any agreed 5GAA view, nor any approved 5GAA position. </a:t>
            </a:r>
            <a:endParaRPr lang="fr-BE" altLang="en-US" sz="2400">
              <a:solidFill>
                <a:schemeClr val="bg1"/>
              </a:solidFill>
              <a:latin typeface="Times New Roman" panose="02020603050405020304" pitchFamily="18" charset="0"/>
              <a:cs typeface="Times New Roman" panose="02020603050405020304" pitchFamily="18" charset="0"/>
            </a:endParaRPr>
          </a:p>
        </p:txBody>
      </p:sp>
      <p:sp>
        <p:nvSpPr>
          <p:cNvPr id="3" name="Picture Placeholder 2"/>
          <p:cNvSpPr>
            <a:spLocks noGrp="1"/>
          </p:cNvSpPr>
          <p:nvPr>
            <p:ph type="pic" idx="1"/>
          </p:nvPr>
        </p:nvSpPr>
        <p:spPr>
          <a:xfrm>
            <a:off x="6128657" y="0"/>
            <a:ext cx="6063343" cy="6857999"/>
          </a:xfrm>
          <a:prstGeom prst="rect">
            <a:avLst/>
          </a:prstGeom>
        </p:spPr>
        <p:txBody>
          <a:bodyPr anchor="t" anchorCtr="1"/>
          <a:lstStyle>
            <a:lvl1pPr marL="0" indent="0" algn="ctr">
              <a:buNone/>
              <a:defRPr sz="2000">
                <a:solidFill>
                  <a:srgbClr val="373D42"/>
                </a:solidFill>
                <a:latin typeface="Open Sans" charset="0"/>
                <a:ea typeface="Open Sans" charset="0"/>
                <a:cs typeface="Open Sans"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22" name="Text Placeholder 21"/>
          <p:cNvSpPr>
            <a:spLocks noGrp="1"/>
          </p:cNvSpPr>
          <p:nvPr>
            <p:ph type="body" sz="quarter" idx="10"/>
          </p:nvPr>
        </p:nvSpPr>
        <p:spPr>
          <a:xfrm>
            <a:off x="478972" y="577397"/>
            <a:ext cx="5148942" cy="979260"/>
          </a:xfrm>
          <a:prstGeom prst="rect">
            <a:avLst/>
          </a:prstGeom>
        </p:spPr>
        <p:txBody>
          <a:bodyPr/>
          <a:lstStyle>
            <a:lvl1pPr marL="0" indent="0">
              <a:buNone/>
              <a:defRPr sz="2600">
                <a:solidFill>
                  <a:srgbClr val="00ADE6"/>
                </a:solidFill>
                <a:latin typeface="Univia Pro" charset="0"/>
                <a:ea typeface="Univia Pro" charset="0"/>
                <a:cs typeface="Univia Pro" charset="0"/>
              </a:defRPr>
            </a:lvl1pPr>
            <a:lvl2pPr marL="457200" indent="0">
              <a:buNone/>
              <a:defRPr>
                <a:solidFill>
                  <a:srgbClr val="00ADE6"/>
                </a:solidFill>
              </a:defRPr>
            </a:lvl2pPr>
            <a:lvl3pPr marL="914400" indent="0">
              <a:buNone/>
              <a:defRPr>
                <a:solidFill>
                  <a:srgbClr val="00ADE6"/>
                </a:solidFill>
              </a:defRPr>
            </a:lvl3pPr>
            <a:lvl4pPr marL="1371600" indent="0">
              <a:buNone/>
              <a:defRPr>
                <a:solidFill>
                  <a:srgbClr val="00ADE6"/>
                </a:solidFill>
              </a:defRPr>
            </a:lvl4pPr>
            <a:lvl5pPr marL="1828800" indent="0">
              <a:buNone/>
              <a:defRPr>
                <a:solidFill>
                  <a:srgbClr val="00ADE6"/>
                </a:solidFill>
              </a:defRPr>
            </a:lvl5pPr>
          </a:lstStyle>
          <a:p>
            <a:pPr lvl="0"/>
            <a:r>
              <a:rPr lang="en-US"/>
              <a:t>Click to edit Master text styles</a:t>
            </a:r>
          </a:p>
        </p:txBody>
      </p:sp>
      <p:sp>
        <p:nvSpPr>
          <p:cNvPr id="29" name="Text Placeholder 28"/>
          <p:cNvSpPr>
            <a:spLocks noGrp="1"/>
          </p:cNvSpPr>
          <p:nvPr>
            <p:ph type="body" sz="quarter" idx="11"/>
          </p:nvPr>
        </p:nvSpPr>
        <p:spPr>
          <a:xfrm>
            <a:off x="479425" y="1871663"/>
            <a:ext cx="5148263" cy="4420280"/>
          </a:xfrm>
          <a:prstGeom prst="rect">
            <a:avLst/>
          </a:prstGeom>
        </p:spPr>
        <p:txBody>
          <a:bodyPr/>
          <a:lstStyle>
            <a:lvl1pPr marL="0" indent="0">
              <a:buNone/>
              <a:defRPr sz="2000">
                <a:solidFill>
                  <a:schemeClr val="bg1"/>
                </a:solidFill>
                <a:latin typeface="Open Sans" charset="0"/>
                <a:ea typeface="Open Sans" charset="0"/>
                <a:cs typeface="Open Sans" charset="0"/>
              </a:defRPr>
            </a:lvl1pPr>
          </a:lstStyle>
          <a:p>
            <a:pPr lvl="0"/>
            <a:r>
              <a:rPr lang="en-US"/>
              <a:t>Click to edit Master text styles</a:t>
            </a:r>
          </a:p>
        </p:txBody>
      </p:sp>
    </p:spTree>
    <p:extLst>
      <p:ext uri="{BB962C8B-B14F-4D97-AF65-F5344CB8AC3E}">
        <p14:creationId xmlns:p14="http://schemas.microsoft.com/office/powerpoint/2010/main" val="17983833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631371" y="653143"/>
            <a:ext cx="11038115" cy="5207907"/>
          </a:xfrm>
          <a:prstGeom prst="rect">
            <a:avLst/>
          </a:prstGeom>
        </p:spPr>
        <p:txBody>
          <a:bodyPr/>
          <a:lstStyle>
            <a:lvl1pPr marL="0" indent="0">
              <a:buNone/>
              <a:defRPr sz="3200" baseline="0">
                <a:latin typeface="Open Sans" charset="0"/>
                <a:ea typeface="Open Sans" charset="0"/>
                <a:cs typeface="Open Sans" charset="0"/>
              </a:defRPr>
            </a:lvl1pPr>
            <a:lvl2pPr marL="457200" indent="0">
              <a:buNone/>
              <a:defRPr sz="2800"/>
            </a:lvl2pPr>
            <a:lvl3pPr marL="914400" indent="0">
              <a:buNone/>
              <a:defRPr sz="2400"/>
            </a:lvl3pPr>
            <a:lvl4pPr marL="1371600" indent="0">
              <a:buNone/>
              <a:defRPr sz="2000"/>
            </a:lvl4pPr>
            <a:lvl5pPr marL="1828800" indent="0">
              <a:buNone/>
              <a:defRPr sz="2000"/>
            </a:lvl5pPr>
            <a:lvl6pPr>
              <a:defRPr sz="2000"/>
            </a:lvl6pPr>
            <a:lvl7pPr>
              <a:defRPr sz="2000"/>
            </a:lvl7pPr>
            <a:lvl8pPr>
              <a:defRPr sz="2000"/>
            </a:lvl8pPr>
            <a:lvl9pPr>
              <a:defRPr sz="2000"/>
            </a:lvl9pPr>
          </a:lstStyle>
          <a:p>
            <a:pPr lvl="0"/>
            <a:r>
              <a:rPr lang="en-US"/>
              <a:t>Click to edit Master text styles</a:t>
            </a:r>
          </a:p>
        </p:txBody>
      </p:sp>
    </p:spTree>
    <p:extLst>
      <p:ext uri="{BB962C8B-B14F-4D97-AF65-F5344CB8AC3E}">
        <p14:creationId xmlns:p14="http://schemas.microsoft.com/office/powerpoint/2010/main" val="40014544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빈 화면">
    <p:spTree>
      <p:nvGrpSpPr>
        <p:cNvPr id="1" name=""/>
        <p:cNvGrpSpPr/>
        <p:nvPr/>
      </p:nvGrpSpPr>
      <p:grpSpPr>
        <a:xfrm>
          <a:off x="0" y="0"/>
          <a:ext cx="0" cy="0"/>
          <a:chOff x="0" y="0"/>
          <a:chExt cx="0" cy="0"/>
        </a:xfrm>
      </p:grpSpPr>
      <p:sp>
        <p:nvSpPr>
          <p:cNvPr id="16" name="제목 1"/>
          <p:cNvSpPr>
            <a:spLocks noGrp="1"/>
          </p:cNvSpPr>
          <p:nvPr>
            <p:ph type="title"/>
          </p:nvPr>
        </p:nvSpPr>
        <p:spPr>
          <a:xfrm>
            <a:off x="609299" y="60098"/>
            <a:ext cx="10973404" cy="511383"/>
          </a:xfrm>
          <a:prstGeom prst="rect">
            <a:avLst/>
          </a:prstGeom>
        </p:spPr>
        <p:txBody>
          <a:bodyPr lIns="68415" tIns="34208" rIns="68415" bIns="34208"/>
          <a:lstStyle>
            <a:lvl1pPr>
              <a:defRPr sz="2400" b="1" baseline="0">
                <a:latin typeface="맑은 고딕" pitchFamily="50" charset="-127"/>
                <a:ea typeface="맑은 고딕" pitchFamily="50" charset="-127"/>
              </a:defRPr>
            </a:lvl1pPr>
          </a:lstStyle>
          <a:p>
            <a:r>
              <a:rPr lang="ko-KR" altLang="en-US" dirty="0"/>
              <a:t>마스터 제목 스타일 편집</a:t>
            </a:r>
          </a:p>
        </p:txBody>
      </p:sp>
      <p:sp>
        <p:nvSpPr>
          <p:cNvPr id="17" name="내용 개체 틀 2"/>
          <p:cNvSpPr>
            <a:spLocks noGrp="1"/>
          </p:cNvSpPr>
          <p:nvPr>
            <p:ph idx="1"/>
          </p:nvPr>
        </p:nvSpPr>
        <p:spPr>
          <a:xfrm>
            <a:off x="609299" y="908050"/>
            <a:ext cx="10973404" cy="5401270"/>
          </a:xfrm>
          <a:prstGeom prst="rect">
            <a:avLst/>
          </a:prstGeom>
        </p:spPr>
        <p:txBody>
          <a:bodyPr lIns="68415" tIns="34208" rIns="68415" bIns="34208"/>
          <a:lstStyle>
            <a:lvl1pPr>
              <a:buFont typeface="Wingdings" pitchFamily="2" charset="2"/>
              <a:buChar char="Ø"/>
              <a:defRPr sz="1600" baseline="0">
                <a:latin typeface="맑은 고딕" pitchFamily="50" charset="-127"/>
                <a:ea typeface="맑은 고딕" pitchFamily="50" charset="-127"/>
              </a:defRPr>
            </a:lvl1pPr>
            <a:lvl2pPr>
              <a:defRPr sz="1600" baseline="0">
                <a:latin typeface="맑은 고딕" pitchFamily="50" charset="-127"/>
                <a:ea typeface="맑은 고딕" pitchFamily="50" charset="-127"/>
              </a:defRPr>
            </a:lvl2pPr>
            <a:lvl3pPr>
              <a:buFont typeface="Wingdings" pitchFamily="2" charset="2"/>
              <a:buChar char="§"/>
              <a:defRPr sz="1600" baseline="0">
                <a:latin typeface="맑은 고딕" pitchFamily="50" charset="-127"/>
                <a:ea typeface="맑은 고딕" pitchFamily="50" charset="-127"/>
              </a:defRPr>
            </a:lvl3pPr>
            <a:lvl4pPr>
              <a:buFont typeface="Arial" pitchFamily="34" charset="0"/>
              <a:buChar char="•"/>
              <a:defRPr sz="1600" baseline="0">
                <a:latin typeface="맑은 고딕" pitchFamily="50" charset="-127"/>
                <a:ea typeface="맑은 고딕" pitchFamily="50" charset="-127"/>
              </a:defRPr>
            </a:lvl4pPr>
            <a:lvl5pPr>
              <a:defRPr sz="1600" baseline="0">
                <a:latin typeface="맑은 고딕" pitchFamily="50" charset="-127"/>
                <a:ea typeface="맑은 고딕" pitchFamily="50" charset="-127"/>
              </a:defRPr>
            </a:lvl5p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18" name="Line 14"/>
          <p:cNvSpPr>
            <a:spLocks noChangeShapeType="1"/>
          </p:cNvSpPr>
          <p:nvPr userDrawn="1"/>
        </p:nvSpPr>
        <p:spPr bwMode="auto">
          <a:xfrm>
            <a:off x="0" y="534988"/>
            <a:ext cx="12192000" cy="0"/>
          </a:xfrm>
          <a:prstGeom prst="line">
            <a:avLst/>
          </a:prstGeom>
          <a:noFill/>
          <a:ln w="9525">
            <a:solidFill>
              <a:schemeClr val="tx1"/>
            </a:solidFill>
            <a:round/>
            <a:headEnd/>
            <a:tailEnd/>
          </a:ln>
        </p:spPr>
        <p:txBody>
          <a:bodyPr/>
          <a:lstStyle/>
          <a:p>
            <a:endParaRPr lang="ko-KR" altLang="en-US" sz="1800"/>
          </a:p>
        </p:txBody>
      </p:sp>
      <p:sp>
        <p:nvSpPr>
          <p:cNvPr id="19" name="Line 21"/>
          <p:cNvSpPr>
            <a:spLocks noChangeShapeType="1"/>
          </p:cNvSpPr>
          <p:nvPr userDrawn="1"/>
        </p:nvSpPr>
        <p:spPr bwMode="auto">
          <a:xfrm>
            <a:off x="0" y="6453188"/>
            <a:ext cx="12192000" cy="0"/>
          </a:xfrm>
          <a:prstGeom prst="line">
            <a:avLst/>
          </a:prstGeom>
          <a:noFill/>
          <a:ln w="9525">
            <a:solidFill>
              <a:schemeClr val="tx1"/>
            </a:solidFill>
            <a:round/>
            <a:headEnd/>
            <a:tailEnd/>
          </a:ln>
        </p:spPr>
        <p:txBody>
          <a:bodyPr/>
          <a:lstStyle/>
          <a:p>
            <a:endParaRPr lang="ko-KR" altLang="en-US" sz="1800"/>
          </a:p>
        </p:txBody>
      </p:sp>
      <p:sp>
        <p:nvSpPr>
          <p:cNvPr id="28" name="슬라이드 번호 개체 틀 3"/>
          <p:cNvSpPr>
            <a:spLocks noGrp="1"/>
          </p:cNvSpPr>
          <p:nvPr>
            <p:ph type="sldNum" sz="quarter" idx="12"/>
          </p:nvPr>
        </p:nvSpPr>
        <p:spPr>
          <a:xfrm>
            <a:off x="4669204" y="6500834"/>
            <a:ext cx="2844800" cy="238082"/>
          </a:xfrm>
        </p:spPr>
        <p:txBody>
          <a:bodyPr/>
          <a:lstStyle>
            <a:lvl1pPr algn="ctr">
              <a:defRPr sz="1200" b="1"/>
            </a:lvl1pPr>
          </a:lstStyle>
          <a:p>
            <a:fld id="{5E78C55F-1C30-42ED-8A20-F42AE446A9F1}" type="slidenum">
              <a:rPr lang="en-US" altLang="ko-KR" smtClean="0"/>
              <a:pPr/>
              <a:t>‹#›</a:t>
            </a:fld>
            <a:endParaRPr lang="en-US" altLang="ko-KR" dirty="0"/>
          </a:p>
        </p:txBody>
      </p:sp>
    </p:spTree>
    <p:extLst>
      <p:ext uri="{BB962C8B-B14F-4D97-AF65-F5344CB8AC3E}">
        <p14:creationId xmlns:p14="http://schemas.microsoft.com/office/powerpoint/2010/main" val="2962716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cxnSp>
        <p:nvCxnSpPr>
          <p:cNvPr id="8" name="直接连接符 7">
            <a:extLst>
              <a:ext uri="{FF2B5EF4-FFF2-40B4-BE49-F238E27FC236}">
                <a16:creationId xmlns:a16="http://schemas.microsoft.com/office/drawing/2014/main" id="{984D5734-7946-4AE0-B8CA-58441D8CDEEB}"/>
              </a:ext>
            </a:extLst>
          </p:cNvPr>
          <p:cNvCxnSpPr/>
          <p:nvPr userDrawn="1"/>
        </p:nvCxnSpPr>
        <p:spPr>
          <a:xfrm>
            <a:off x="8709" y="890120"/>
            <a:ext cx="11743319" cy="426"/>
          </a:xfrm>
          <a:prstGeom prst="line">
            <a:avLst/>
          </a:prstGeom>
          <a:ln w="76200">
            <a:solidFill>
              <a:srgbClr val="0061B2"/>
            </a:solidFill>
          </a:ln>
        </p:spPr>
        <p:style>
          <a:lnRef idx="1">
            <a:schemeClr val="accent1"/>
          </a:lnRef>
          <a:fillRef idx="0">
            <a:schemeClr val="accent1"/>
          </a:fillRef>
          <a:effectRef idx="0">
            <a:schemeClr val="accent1"/>
          </a:effectRef>
          <a:fontRef idx="minor">
            <a:schemeClr val="tx1"/>
          </a:fontRef>
        </p:style>
      </p:cxnSp>
      <p:sp>
        <p:nvSpPr>
          <p:cNvPr id="3" name="文本占位符 2">
            <a:extLst>
              <a:ext uri="{FF2B5EF4-FFF2-40B4-BE49-F238E27FC236}">
                <a16:creationId xmlns:a16="http://schemas.microsoft.com/office/drawing/2014/main" id="{8387F32F-F0FF-4E14-8B21-8E2281A4A7B8}"/>
              </a:ext>
            </a:extLst>
          </p:cNvPr>
          <p:cNvSpPr>
            <a:spLocks noGrp="1"/>
          </p:cNvSpPr>
          <p:nvPr>
            <p:ph type="body" sz="quarter" idx="10" hasCustomPrompt="1"/>
          </p:nvPr>
        </p:nvSpPr>
        <p:spPr>
          <a:xfrm>
            <a:off x="662748" y="358416"/>
            <a:ext cx="9124842" cy="650433"/>
          </a:xfrm>
        </p:spPr>
        <p:txBody>
          <a:bodyPr anchor="ctr">
            <a:normAutofit/>
          </a:bodyPr>
          <a:lstStyle>
            <a:lvl1pPr marL="0" indent="0" algn="l">
              <a:buFontTx/>
              <a:buNone/>
              <a:defRPr sz="2800" b="1">
                <a:solidFill>
                  <a:srgbClr val="0061B2"/>
                </a:solidFill>
                <a:latin typeface="微软雅黑" panose="020B0503020204020204" pitchFamily="34" charset="-122"/>
                <a:ea typeface="微软雅黑" panose="020B0503020204020204" pitchFamily="34" charset="-122"/>
              </a:defRPr>
            </a:lvl1pPr>
          </a:lstStyle>
          <a:p>
            <a:pPr lvl="0"/>
            <a:r>
              <a:rPr lang="zh-CN" altLang="en-US" dirty="0"/>
              <a:t>单击此处编辑文本</a:t>
            </a:r>
          </a:p>
        </p:txBody>
      </p:sp>
      <p:sp>
        <p:nvSpPr>
          <p:cNvPr id="4" name="文本占位符 3"/>
          <p:cNvSpPr>
            <a:spLocks noGrp="1"/>
          </p:cNvSpPr>
          <p:nvPr>
            <p:ph type="body" sz="quarter" idx="11"/>
          </p:nvPr>
        </p:nvSpPr>
        <p:spPr>
          <a:xfrm>
            <a:off x="377825" y="1093788"/>
            <a:ext cx="11104563" cy="5467350"/>
          </a:xfrm>
        </p:spPr>
        <p:txBody>
          <a:bodyPr>
            <a:normAutofit/>
          </a:bodyPr>
          <a:lstStyle>
            <a:lvl1pPr marL="228600" indent="-360000">
              <a:lnSpc>
                <a:spcPct val="100000"/>
              </a:lnSpc>
              <a:spcAft>
                <a:spcPts val="600"/>
              </a:spcAft>
              <a:buFont typeface="Arial" panose="020B0604020202020204" pitchFamily="34" charset="0"/>
              <a:buChar char="•"/>
              <a:defRPr sz="2400">
                <a:latin typeface="微软雅黑" panose="020B0503020204020204" pitchFamily="34" charset="-122"/>
                <a:ea typeface="微软雅黑" panose="020B0503020204020204" pitchFamily="34" charset="-122"/>
              </a:defRPr>
            </a:lvl1pPr>
            <a:lvl2pPr marL="685800" indent="-360000">
              <a:lnSpc>
                <a:spcPct val="100000"/>
              </a:lnSpc>
              <a:spcAft>
                <a:spcPts val="600"/>
              </a:spcAft>
              <a:buFont typeface="微软雅黑" panose="020B0503020204020204" pitchFamily="34" charset="-122"/>
              <a:buChar char="-"/>
              <a:defRPr sz="2000">
                <a:latin typeface="微软雅黑" panose="020B0503020204020204" pitchFamily="34" charset="-122"/>
                <a:ea typeface="微软雅黑" panose="020B0503020204020204" pitchFamily="34" charset="-122"/>
              </a:defRPr>
            </a:lvl2pPr>
            <a:lvl3pPr marL="1143000" indent="-360000">
              <a:lnSpc>
                <a:spcPct val="100000"/>
              </a:lnSpc>
              <a:spcAft>
                <a:spcPts val="600"/>
              </a:spcAft>
              <a:buFont typeface="微软雅黑" panose="020B0503020204020204" pitchFamily="34" charset="-122"/>
              <a:buChar char="-"/>
              <a:defRPr sz="1800">
                <a:latin typeface="微软雅黑" panose="020B0503020204020204" pitchFamily="34" charset="-122"/>
                <a:ea typeface="微软雅黑" panose="020B0503020204020204" pitchFamily="34" charset="-122"/>
              </a:defRPr>
            </a:lvl3pPr>
            <a:lvl4pPr marL="1600200" indent="-360000">
              <a:lnSpc>
                <a:spcPct val="100000"/>
              </a:lnSpc>
              <a:spcAft>
                <a:spcPts val="600"/>
              </a:spcAft>
              <a:buFont typeface="微软雅黑" panose="020B0503020204020204" pitchFamily="34" charset="-122"/>
              <a:buChar char="-"/>
              <a:defRPr sz="1600">
                <a:latin typeface="微软雅黑" panose="020B0503020204020204" pitchFamily="34" charset="-122"/>
                <a:ea typeface="微软雅黑" panose="020B0503020204020204" pitchFamily="34" charset="-122"/>
              </a:defRPr>
            </a:lvl4pPr>
            <a:lvl5pPr marL="2057400" indent="-360000">
              <a:lnSpc>
                <a:spcPct val="100000"/>
              </a:lnSpc>
              <a:spcAft>
                <a:spcPts val="600"/>
              </a:spcAft>
              <a:buFont typeface="微软雅黑" panose="020B0503020204020204" pitchFamily="34" charset="-122"/>
              <a:buChar char="-"/>
              <a:defRPr sz="1600">
                <a:latin typeface="微软雅黑" panose="020B0503020204020204" pitchFamily="34" charset="-122"/>
                <a:ea typeface="微软雅黑" panose="020B0503020204020204" pitchFamily="34" charset="-122"/>
              </a:defRPr>
            </a:lvl5p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8708018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4" name="Picture 6">
            <a:extLst>
              <a:ext uri="{FF2B5EF4-FFF2-40B4-BE49-F238E27FC236}">
                <a16:creationId xmlns:a16="http://schemas.microsoft.com/office/drawing/2014/main" id="{89476E0D-CB24-4E3B-92EB-A3929C5105EF}"/>
              </a:ext>
            </a:extLst>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5969000"/>
            <a:ext cx="12192000" cy="88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Slide Number Placeholder 5">
            <a:extLst>
              <a:ext uri="{FF2B5EF4-FFF2-40B4-BE49-F238E27FC236}">
                <a16:creationId xmlns:a16="http://schemas.microsoft.com/office/drawing/2014/main" id="{FEB8367B-FC12-4B4D-ADF6-800B5E15F0F3}"/>
              </a:ext>
            </a:extLst>
          </p:cNvPr>
          <p:cNvSpPr txBox="1">
            <a:spLocks/>
          </p:cNvSpPr>
          <p:nvPr userDrawn="1"/>
        </p:nvSpPr>
        <p:spPr>
          <a:xfrm>
            <a:off x="11064875" y="6402388"/>
            <a:ext cx="882650" cy="365125"/>
          </a:xfrm>
          <a:prstGeom prst="rect">
            <a:avLst/>
          </a:prstGeom>
        </p:spPr>
        <p:txBody>
          <a:bodyPr anchor="ctr"/>
          <a:lstStyle>
            <a:defPPr>
              <a:defRPr lang="en-US"/>
            </a:defPPr>
            <a:lvl1pPr marL="0" algn="r" defTabSz="914400" rtl="0" eaLnBrk="1" latinLnBrk="0" hangingPunct="1">
              <a:defRPr sz="1200" b="0" i="0" kern="1200">
                <a:solidFill>
                  <a:srgbClr val="373D42"/>
                </a:solidFill>
                <a:latin typeface="Open Sans" charset="0"/>
                <a:ea typeface="Open Sans" charset="0"/>
                <a:cs typeface="Open Sans"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8DF6F230-121B-49C0-B8A6-40987EA4E61A}" type="slidenum">
              <a:rPr lang="en-US" smtClean="0">
                <a:solidFill>
                  <a:schemeClr val="bg1"/>
                </a:solidFill>
              </a:rPr>
              <a:pPr>
                <a:defRPr/>
              </a:pPr>
              <a:t>‹#›</a:t>
            </a:fld>
            <a:endParaRPr lang="en-US" dirty="0">
              <a:solidFill>
                <a:schemeClr val="bg1"/>
              </a:solidFill>
            </a:endParaRPr>
          </a:p>
        </p:txBody>
      </p:sp>
      <p:cxnSp>
        <p:nvCxnSpPr>
          <p:cNvPr id="9" name="Straight Connector 8">
            <a:extLst>
              <a:ext uri="{FF2B5EF4-FFF2-40B4-BE49-F238E27FC236}">
                <a16:creationId xmlns:a16="http://schemas.microsoft.com/office/drawing/2014/main" id="{20B82592-DC59-412F-BA06-D5A0C9E800F2}"/>
              </a:ext>
            </a:extLst>
          </p:cNvPr>
          <p:cNvCxnSpPr/>
          <p:nvPr userDrawn="1"/>
        </p:nvCxnSpPr>
        <p:spPr>
          <a:xfrm>
            <a:off x="11477625" y="6502400"/>
            <a:ext cx="0" cy="1651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pic>
        <p:nvPicPr>
          <p:cNvPr id="3077" name="Picture 9">
            <a:extLst>
              <a:ext uri="{FF2B5EF4-FFF2-40B4-BE49-F238E27FC236}">
                <a16:creationId xmlns:a16="http://schemas.microsoft.com/office/drawing/2014/main" id="{FE06D275-F37C-4895-858A-143728D69C4F}"/>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325438" y="6286500"/>
            <a:ext cx="119221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Content Placeholder 4">
            <a:extLst>
              <a:ext uri="{FF2B5EF4-FFF2-40B4-BE49-F238E27FC236}">
                <a16:creationId xmlns:a16="http://schemas.microsoft.com/office/drawing/2014/main" id="{7BD81C56-989A-4CFE-A239-4C3276CC449E}"/>
              </a:ext>
            </a:extLst>
          </p:cNvPr>
          <p:cNvSpPr txBox="1">
            <a:spLocks/>
          </p:cNvSpPr>
          <p:nvPr userDrawn="1"/>
        </p:nvSpPr>
        <p:spPr>
          <a:xfrm>
            <a:off x="7054850" y="6480921"/>
            <a:ext cx="4298950" cy="230412"/>
          </a:xfrm>
          <a:prstGeom prst="rect">
            <a:avLst/>
          </a:prstGeom>
        </p:spPr>
        <p:txBody>
          <a:bodyPr anchor="ctr" anchorCtr="0">
            <a:normAutofit/>
          </a:bodyPr>
          <a:lstStyle>
            <a:lvl1pPr marL="0" indent="0" algn="l" defTabSz="914400" rtl="0" eaLnBrk="1" latinLnBrk="0" hangingPunct="1">
              <a:lnSpc>
                <a:spcPct val="90000"/>
              </a:lnSpc>
              <a:spcBef>
                <a:spcPts val="1000"/>
              </a:spcBef>
              <a:buFontTx/>
              <a:buNone/>
              <a:defRPr sz="1000" kern="1200">
                <a:solidFill>
                  <a:schemeClr val="bg1"/>
                </a:solidFill>
                <a:latin typeface="Univia Pro" charset="0"/>
                <a:ea typeface="Univia Pro" charset="0"/>
                <a:cs typeface="Univia Pro" charset="0"/>
              </a:defRPr>
            </a:lvl1pPr>
            <a:lvl2pPr marL="457200" indent="0" algn="l" defTabSz="914400" rtl="0" eaLnBrk="1" latinLnBrk="0" hangingPunct="1">
              <a:lnSpc>
                <a:spcPct val="90000"/>
              </a:lnSpc>
              <a:spcBef>
                <a:spcPts val="500"/>
              </a:spcBef>
              <a:buFontTx/>
              <a:buNone/>
              <a:defRPr sz="2400" kern="1200">
                <a:solidFill>
                  <a:schemeClr val="tx1"/>
                </a:solidFill>
                <a:latin typeface="Univia Pro" charset="0"/>
                <a:ea typeface="Univia Pro" charset="0"/>
                <a:cs typeface="Univia Pro" charset="0"/>
              </a:defRPr>
            </a:lvl2pPr>
            <a:lvl3pPr marL="914400" indent="0" algn="l" defTabSz="914400" rtl="0" eaLnBrk="1" latinLnBrk="0" hangingPunct="1">
              <a:lnSpc>
                <a:spcPct val="90000"/>
              </a:lnSpc>
              <a:spcBef>
                <a:spcPts val="500"/>
              </a:spcBef>
              <a:buFontTx/>
              <a:buNone/>
              <a:defRPr sz="2000" kern="1200">
                <a:solidFill>
                  <a:schemeClr val="tx1"/>
                </a:solidFill>
                <a:latin typeface="Univia Pro" charset="0"/>
                <a:ea typeface="Univia Pro" charset="0"/>
                <a:cs typeface="Univia Pro" charset="0"/>
              </a:defRPr>
            </a:lvl3pPr>
            <a:lvl4pPr marL="1371600" indent="0" algn="l" defTabSz="914400" rtl="0" eaLnBrk="1" latinLnBrk="0" hangingPunct="1">
              <a:lnSpc>
                <a:spcPct val="90000"/>
              </a:lnSpc>
              <a:spcBef>
                <a:spcPts val="500"/>
              </a:spcBef>
              <a:buFontTx/>
              <a:buNone/>
              <a:defRPr sz="1800" kern="1200">
                <a:solidFill>
                  <a:schemeClr val="tx1"/>
                </a:solidFill>
                <a:latin typeface="Univia Pro" charset="0"/>
                <a:ea typeface="Univia Pro" charset="0"/>
                <a:cs typeface="Univia Pro" charset="0"/>
              </a:defRPr>
            </a:lvl4pPr>
            <a:lvl5pPr marL="1828800" indent="0" algn="l" defTabSz="914400" rtl="0" eaLnBrk="1" latinLnBrk="0" hangingPunct="1">
              <a:lnSpc>
                <a:spcPct val="90000"/>
              </a:lnSpc>
              <a:spcBef>
                <a:spcPts val="500"/>
              </a:spcBef>
              <a:buFontTx/>
              <a:buNone/>
              <a:defRPr sz="1800" kern="1200">
                <a:solidFill>
                  <a:schemeClr val="tx1"/>
                </a:solidFill>
                <a:latin typeface="Univia Pro" charset="0"/>
                <a:ea typeface="Univia Pro" charset="0"/>
                <a:cs typeface="Univia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US" dirty="0">
                <a:solidFill>
                  <a:srgbClr val="333D42"/>
                </a:solidFill>
              </a:rPr>
              <a:t>© 202</a:t>
            </a:r>
            <a:r>
              <a:rPr lang="aa-ET" dirty="0">
                <a:solidFill>
                  <a:srgbClr val="333D42"/>
                </a:solidFill>
              </a:rPr>
              <a:t>1</a:t>
            </a:r>
            <a:r>
              <a:rPr lang="en-US" dirty="0">
                <a:solidFill>
                  <a:srgbClr val="333D42"/>
                </a:solidFill>
              </a:rPr>
              <a:t> 5GAA</a:t>
            </a:r>
          </a:p>
        </p:txBody>
      </p:sp>
    </p:spTree>
    <p:extLst>
      <p:ext uri="{BB962C8B-B14F-4D97-AF65-F5344CB8AC3E}">
        <p14:creationId xmlns:p14="http://schemas.microsoft.com/office/powerpoint/2010/main" val="294656522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84" r:id="rId10"/>
    <p:sldLayoutId id="2147483685" r:id="rId11"/>
    <p:sldLayoutId id="2147483686" r:id="rId12"/>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hyperlink" Target="https://www.3gpp.org/ftp/tsg_ran/TSG_RAN/TSGR_AHs/2021_06_RAN_Rel18_WS/Docs/RWS-210360.zip" TargetMode="Externa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hyperlink" Target="https://www.3gpp.org/ftp/tsg_ran/TSG_RAN/TSGR_AHs/2021_06_RAN_Rel18_WS/Docs/RWS-210360.zip" TargetMode="Externa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8" Type="http://schemas.openxmlformats.org/officeDocument/2006/relationships/hyperlink" Target="https://www.3gpp.org/news-events/2210-advanced_5g" TargetMode="External"/><Relationship Id="rId3" Type="http://schemas.openxmlformats.org/officeDocument/2006/relationships/hyperlink" Target="https://www.3gpp.org/ftp/tsg_sa/WG2_Arch/TSGS2_146E_Electronic_2021-08/Docs/S2-2106376.zip" TargetMode="External"/><Relationship Id="rId7" Type="http://schemas.openxmlformats.org/officeDocument/2006/relationships/hyperlink" Target="https://www.3gpp.org/ftp/tsg_ran/TSG_RAN/TSGR_AHs/2021_06_RAN_Rel18_WS/Docs/RWS-210360.zip" TargetMode="External"/><Relationship Id="rId2" Type="http://schemas.openxmlformats.org/officeDocument/2006/relationships/hyperlink" Target="https://www.3gpp.org/ftp/tsg_sa/WG2_Arch/TSGS2_146E_Electronic_2021-08/Docs/S2-2106809.zip" TargetMode="External"/><Relationship Id="rId1" Type="http://schemas.openxmlformats.org/officeDocument/2006/relationships/slideLayout" Target="../slideLayouts/slideLayout4.xml"/><Relationship Id="rId6" Type="http://schemas.openxmlformats.org/officeDocument/2006/relationships/hyperlink" Target="https://www.3gpp.org/ftp/tsg_sa/WG2_Arch/TSGS2_146E_Electronic_2021-08/Docs/S2-2106814.zip" TargetMode="External"/><Relationship Id="rId5" Type="http://schemas.openxmlformats.org/officeDocument/2006/relationships/hyperlink" Target="https://www.3gpp.org/ftp/tsg_sa/WG2_Arch/TSGS2_146E_Electronic_2021-08/Docs/S2-2106808.zip" TargetMode="External"/><Relationship Id="rId4" Type="http://schemas.openxmlformats.org/officeDocument/2006/relationships/hyperlink" Target="https://www.3gpp.org/ftp/tsg_sa/WG2_Arch/TSGS2_146E_Electronic_2021-08/Docs/S2-2106806.zip"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16.tif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E9181D4-36E4-4039-8349-E36EDB2BCA75}"/>
              </a:ext>
            </a:extLst>
          </p:cNvPr>
          <p:cNvSpPr>
            <a:spLocks noGrp="1"/>
          </p:cNvSpPr>
          <p:nvPr>
            <p:ph type="body" sz="quarter" idx="10"/>
          </p:nvPr>
        </p:nvSpPr>
        <p:spPr/>
        <p:txBody>
          <a:bodyPr/>
          <a:lstStyle/>
          <a:p>
            <a:r>
              <a:rPr lang="en-US" dirty="0"/>
              <a:t>5GAA status report to </a:t>
            </a:r>
            <a:br>
              <a:rPr lang="en-US" dirty="0"/>
            </a:br>
            <a:r>
              <a:rPr lang="en-US" dirty="0"/>
              <a:t>3GPP PCG </a:t>
            </a:r>
          </a:p>
          <a:p>
            <a:endParaRPr lang="en-US" dirty="0"/>
          </a:p>
        </p:txBody>
      </p:sp>
      <p:sp>
        <p:nvSpPr>
          <p:cNvPr id="3" name="Rechteck 2">
            <a:extLst>
              <a:ext uri="{FF2B5EF4-FFF2-40B4-BE49-F238E27FC236}">
                <a16:creationId xmlns:a16="http://schemas.microsoft.com/office/drawing/2014/main" id="{BCA313AF-A436-47F9-ABF7-632B1284765F}"/>
              </a:ext>
            </a:extLst>
          </p:cNvPr>
          <p:cNvSpPr/>
          <p:nvPr/>
        </p:nvSpPr>
        <p:spPr>
          <a:xfrm>
            <a:off x="-254000" y="-25400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
              <a:t>262306112</a:t>
            </a:r>
          </a:p>
        </p:txBody>
      </p:sp>
      <p:sp>
        <p:nvSpPr>
          <p:cNvPr id="4" name="TextBox 3">
            <a:extLst>
              <a:ext uri="{FF2B5EF4-FFF2-40B4-BE49-F238E27FC236}">
                <a16:creationId xmlns:a16="http://schemas.microsoft.com/office/drawing/2014/main" id="{48C9E13A-3C54-4CD6-B9FF-3EE0F5C79295}"/>
              </a:ext>
            </a:extLst>
          </p:cNvPr>
          <p:cNvSpPr txBox="1"/>
          <p:nvPr/>
        </p:nvSpPr>
        <p:spPr>
          <a:xfrm>
            <a:off x="10457895" y="142043"/>
            <a:ext cx="1811045" cy="400110"/>
          </a:xfrm>
          <a:prstGeom prst="rect">
            <a:avLst/>
          </a:prstGeom>
          <a:noFill/>
        </p:spPr>
        <p:txBody>
          <a:bodyPr wrap="square" rtlCol="0">
            <a:spAutoFit/>
          </a:bodyPr>
          <a:lstStyle/>
          <a:p>
            <a:r>
              <a:rPr lang="en-GB" sz="2000" b="1" i="0" dirty="0">
                <a:solidFill>
                  <a:schemeClr val="bg1"/>
                </a:solidFill>
                <a:effectLst/>
                <a:latin typeface="Arial" panose="020B0604020202020204" pitchFamily="34" charset="0"/>
              </a:rPr>
              <a:t>PCG47_40</a:t>
            </a:r>
            <a:endParaRPr lang="en-GB" sz="2000" dirty="0">
              <a:solidFill>
                <a:schemeClr val="bg1"/>
              </a:solidFill>
              <a:latin typeface="Univia Pro" charset="0"/>
            </a:endParaRPr>
          </a:p>
        </p:txBody>
      </p:sp>
    </p:spTree>
    <p:extLst>
      <p:ext uri="{BB962C8B-B14F-4D97-AF65-F5344CB8AC3E}">
        <p14:creationId xmlns:p14="http://schemas.microsoft.com/office/powerpoint/2010/main" val="5178828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8AF7562-1D78-4423-B43E-38BBF5CC307D}"/>
              </a:ext>
            </a:extLst>
          </p:cNvPr>
          <p:cNvPicPr>
            <a:picLocks noChangeAspect="1"/>
          </p:cNvPicPr>
          <p:nvPr/>
        </p:nvPicPr>
        <p:blipFill>
          <a:blip r:embed="rId2"/>
          <a:stretch>
            <a:fillRect/>
          </a:stretch>
        </p:blipFill>
        <p:spPr>
          <a:xfrm>
            <a:off x="348559" y="94826"/>
            <a:ext cx="11494881" cy="5953149"/>
          </a:xfrm>
          <a:prstGeom prst="rect">
            <a:avLst/>
          </a:prstGeom>
        </p:spPr>
      </p:pic>
      <p:sp>
        <p:nvSpPr>
          <p:cNvPr id="4" name="TextBox 3">
            <a:extLst>
              <a:ext uri="{FF2B5EF4-FFF2-40B4-BE49-F238E27FC236}">
                <a16:creationId xmlns:a16="http://schemas.microsoft.com/office/drawing/2014/main" id="{73FEB473-4DC5-465F-AE19-25F2B5AAE82A}"/>
              </a:ext>
            </a:extLst>
          </p:cNvPr>
          <p:cNvSpPr txBox="1"/>
          <p:nvPr/>
        </p:nvSpPr>
        <p:spPr>
          <a:xfrm>
            <a:off x="2441396" y="6270073"/>
            <a:ext cx="6095144" cy="369332"/>
          </a:xfrm>
          <a:prstGeom prst="rect">
            <a:avLst/>
          </a:prstGeom>
          <a:noFill/>
        </p:spPr>
        <p:txBody>
          <a:bodyPr wrap="square">
            <a:spAutoFit/>
          </a:bodyPr>
          <a:lstStyle/>
          <a:p>
            <a:r>
              <a:rPr lang="en-US" dirty="0">
                <a:solidFill>
                  <a:schemeClr val="bg1"/>
                </a:solidFill>
              </a:rPr>
              <a:t>*as of Oct 2021 </a:t>
            </a:r>
            <a:endParaRPr lang="en-GB" dirty="0">
              <a:solidFill>
                <a:schemeClr val="bg1"/>
              </a:solidFill>
            </a:endParaRPr>
          </a:p>
        </p:txBody>
      </p:sp>
    </p:spTree>
    <p:extLst>
      <p:ext uri="{BB962C8B-B14F-4D97-AF65-F5344CB8AC3E}">
        <p14:creationId xmlns:p14="http://schemas.microsoft.com/office/powerpoint/2010/main" val="7579608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EA26AED-D6D1-4321-9040-60A2E2CB93E3}"/>
              </a:ext>
            </a:extLst>
          </p:cNvPr>
          <p:cNvSpPr>
            <a:spLocks noGrp="1"/>
          </p:cNvSpPr>
          <p:nvPr>
            <p:ph type="body" sz="quarter" idx="10"/>
          </p:nvPr>
        </p:nvSpPr>
        <p:spPr/>
        <p:txBody>
          <a:bodyPr/>
          <a:lstStyle/>
          <a:p>
            <a:r>
              <a:rPr lang="en-US" b="0" dirty="0"/>
              <a:t>5GAA contributions to</a:t>
            </a:r>
            <a:br>
              <a:rPr lang="en-US" b="0" dirty="0"/>
            </a:br>
            <a:r>
              <a:rPr lang="en-US" b="0" dirty="0"/>
              <a:t>Rel.18 Discussions</a:t>
            </a:r>
          </a:p>
          <a:p>
            <a:r>
              <a:rPr lang="en-US" sz="4000" b="0" dirty="0"/>
              <a:t>(Jun. 2021 - present)</a:t>
            </a:r>
            <a:endParaRPr lang="en-GB" sz="4000" b="0" dirty="0"/>
          </a:p>
        </p:txBody>
      </p:sp>
    </p:spTree>
    <p:extLst>
      <p:ext uri="{BB962C8B-B14F-4D97-AF65-F5344CB8AC3E}">
        <p14:creationId xmlns:p14="http://schemas.microsoft.com/office/powerpoint/2010/main" val="37215810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91545EC-5E17-49F3-AD5D-779A7F64542D}"/>
              </a:ext>
            </a:extLst>
          </p:cNvPr>
          <p:cNvSpPr>
            <a:spLocks noGrp="1"/>
          </p:cNvSpPr>
          <p:nvPr>
            <p:ph type="title"/>
          </p:nvPr>
        </p:nvSpPr>
        <p:spPr/>
        <p:txBody>
          <a:bodyPr>
            <a:noAutofit/>
          </a:bodyPr>
          <a:lstStyle/>
          <a:p>
            <a:r>
              <a:rPr lang="en-US" dirty="0"/>
              <a:t>Important milestones toward Rel18</a:t>
            </a:r>
          </a:p>
        </p:txBody>
      </p:sp>
      <p:sp>
        <p:nvSpPr>
          <p:cNvPr id="4" name="Text Placeholder 3">
            <a:extLst>
              <a:ext uri="{FF2B5EF4-FFF2-40B4-BE49-F238E27FC236}">
                <a16:creationId xmlns:a16="http://schemas.microsoft.com/office/drawing/2014/main" id="{B788E4AE-FA50-4BAF-9210-C598222E64DB}"/>
              </a:ext>
            </a:extLst>
          </p:cNvPr>
          <p:cNvSpPr>
            <a:spLocks noGrp="1"/>
          </p:cNvSpPr>
          <p:nvPr>
            <p:ph type="body" sz="quarter" idx="10"/>
          </p:nvPr>
        </p:nvSpPr>
        <p:spPr/>
        <p:txBody>
          <a:bodyPr/>
          <a:lstStyle/>
          <a:p>
            <a:r>
              <a:rPr lang="en-US" dirty="0"/>
              <a:t>5GAA already provided an input to the 3GPP RAN Rel-18 Workshop in June 2021 – </a:t>
            </a:r>
            <a:r>
              <a:rPr lang="en-US" dirty="0">
                <a:hlinkClick r:id="rId2"/>
              </a:rPr>
              <a:t>RWS-210360</a:t>
            </a:r>
            <a:endParaRPr lang="en-US" dirty="0"/>
          </a:p>
          <a:p>
            <a:r>
              <a:rPr lang="en-US" dirty="0"/>
              <a:t>A list with eight topics in decreasing order of priority (see annex) was submitted with corresponding motivation for each item</a:t>
            </a:r>
          </a:p>
          <a:p>
            <a:r>
              <a:rPr lang="en-US" dirty="0"/>
              <a:t>Potential correlation of 5GAA RAN relevant topics to 3GPP SA2 Rel-18 Study Item proposals (see annex) </a:t>
            </a:r>
          </a:p>
          <a:p>
            <a:r>
              <a:rPr lang="en-US" dirty="0"/>
              <a:t>Some of the 5GAA prioritized topics have End-2-End aspects and are related to Study Items currently discussed in SA2</a:t>
            </a:r>
          </a:p>
          <a:p>
            <a:r>
              <a:rPr lang="en-US" dirty="0"/>
              <a:t>5GAA has also identified a list of topics and areas for enhancements of QoS Prediction/Sustainability (see annex) </a:t>
            </a:r>
          </a:p>
        </p:txBody>
      </p:sp>
    </p:spTree>
    <p:extLst>
      <p:ext uri="{BB962C8B-B14F-4D97-AF65-F5344CB8AC3E}">
        <p14:creationId xmlns:p14="http://schemas.microsoft.com/office/powerpoint/2010/main" val="40959233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139BEE7-D1A5-4DDC-9668-20CD44ACBD48}"/>
              </a:ext>
            </a:extLst>
          </p:cNvPr>
          <p:cNvSpPr>
            <a:spLocks noGrp="1"/>
          </p:cNvSpPr>
          <p:nvPr>
            <p:ph type="title"/>
          </p:nvPr>
        </p:nvSpPr>
        <p:spPr>
          <a:xfrm>
            <a:off x="466725" y="337344"/>
            <a:ext cx="10624456" cy="758032"/>
          </a:xfrm>
        </p:spPr>
        <p:txBody>
          <a:bodyPr/>
          <a:lstStyle/>
          <a:p>
            <a:r>
              <a:rPr lang="en-GB" dirty="0"/>
              <a:t>MRPs participation in 3GPP technical </a:t>
            </a:r>
            <a:r>
              <a:rPr lang="en-GB" dirty="0" err="1"/>
              <a:t>disucssions</a:t>
            </a:r>
            <a:endParaRPr lang="en-US" dirty="0"/>
          </a:p>
        </p:txBody>
      </p:sp>
      <p:sp>
        <p:nvSpPr>
          <p:cNvPr id="5" name="Text Placeholder 4">
            <a:extLst>
              <a:ext uri="{FF2B5EF4-FFF2-40B4-BE49-F238E27FC236}">
                <a16:creationId xmlns:a16="http://schemas.microsoft.com/office/drawing/2014/main" id="{660A8735-2D45-44F2-9CC2-37CD0E0D5973}"/>
              </a:ext>
            </a:extLst>
          </p:cNvPr>
          <p:cNvSpPr>
            <a:spLocks noGrp="1"/>
          </p:cNvSpPr>
          <p:nvPr>
            <p:ph type="body" sz="quarter" idx="10"/>
          </p:nvPr>
        </p:nvSpPr>
        <p:spPr>
          <a:xfrm>
            <a:off x="466725" y="1462087"/>
            <a:ext cx="10995931" cy="4829175"/>
          </a:xfrm>
        </p:spPr>
        <p:txBody>
          <a:bodyPr>
            <a:noAutofit/>
          </a:bodyPr>
          <a:lstStyle/>
          <a:p>
            <a:pPr algn="l">
              <a:lnSpc>
                <a:spcPct val="120000"/>
              </a:lnSpc>
              <a:buFont typeface="Arial" panose="020B0604020202020204" pitchFamily="34" charset="0"/>
              <a:buChar char="•"/>
            </a:pPr>
            <a:r>
              <a:rPr lang="en-GB" sz="1600" dirty="0"/>
              <a:t>Informal email exchange between 3GPP RAN, SA, CT Chairs with 5GAA beginning October</a:t>
            </a:r>
          </a:p>
          <a:p>
            <a:pPr algn="l">
              <a:lnSpc>
                <a:spcPct val="120000"/>
              </a:lnSpc>
              <a:buFont typeface="Arial" panose="020B0604020202020204" pitchFamily="34" charset="0"/>
              <a:buChar char="•"/>
            </a:pPr>
            <a:r>
              <a:rPr lang="en-GB" sz="1600" dirty="0"/>
              <a:t>Question was 5GAA’s participation in upcoming Rel-18 NWM/email discussions in RAN and SA </a:t>
            </a:r>
          </a:p>
          <a:p>
            <a:pPr algn="l">
              <a:lnSpc>
                <a:spcPct val="120000"/>
              </a:lnSpc>
              <a:buFont typeface="Arial" panose="020B0604020202020204" pitchFamily="34" charset="0"/>
              <a:buChar char="•"/>
            </a:pPr>
            <a:r>
              <a:rPr lang="en-GB" sz="1600" dirty="0"/>
              <a:t>Reply was that MRPs cannot participate to technical discussions in 3GPP due to IPR issues</a:t>
            </a:r>
          </a:p>
          <a:p>
            <a:pPr algn="l">
              <a:lnSpc>
                <a:spcPct val="120000"/>
              </a:lnSpc>
              <a:buFont typeface="Arial" panose="020B0604020202020204" pitchFamily="34" charset="0"/>
              <a:buChar char="•"/>
            </a:pPr>
            <a:r>
              <a:rPr lang="en-GB" sz="1600" dirty="0"/>
              <a:t>Mentioned that the only way for an MRP to contribute is:</a:t>
            </a:r>
          </a:p>
          <a:p>
            <a:pPr lvl="1">
              <a:lnSpc>
                <a:spcPct val="120000"/>
              </a:lnSpc>
              <a:buFont typeface="Arial" panose="020B0604020202020204" pitchFamily="34" charset="0"/>
              <a:buChar char="•"/>
            </a:pPr>
            <a:r>
              <a:rPr lang="en-GB" sz="1400" dirty="0"/>
              <a:t>By sending an LS to the related TSG/WG (</a:t>
            </a:r>
            <a:r>
              <a:rPr lang="en-GB" sz="1400" i="1" dirty="0"/>
              <a:t>not recommended, not effective way to work in TSG</a:t>
            </a:r>
            <a:r>
              <a:rPr lang="en-GB" sz="1400" dirty="0"/>
              <a:t>)</a:t>
            </a:r>
          </a:p>
          <a:p>
            <a:pPr lvl="1">
              <a:lnSpc>
                <a:spcPct val="120000"/>
              </a:lnSpc>
              <a:buFont typeface="Arial" panose="020B0604020202020204" pitchFamily="34" charset="0"/>
              <a:buChar char="•"/>
            </a:pPr>
            <a:r>
              <a:rPr lang="en-GB" sz="1400" dirty="0"/>
              <a:t>By letting one or more member companies, which are IMs of 3GPP, represent them in the meeting (</a:t>
            </a:r>
            <a:r>
              <a:rPr lang="en-GB" sz="1400" i="1" dirty="0"/>
              <a:t>proves difficult to have an IM fully endorse an MRP position, need to establish a process</a:t>
            </a:r>
            <a:r>
              <a:rPr lang="en-GB" sz="1400" dirty="0"/>
              <a:t>)</a:t>
            </a:r>
          </a:p>
          <a:p>
            <a:pPr>
              <a:lnSpc>
                <a:spcPct val="120000"/>
              </a:lnSpc>
              <a:buFont typeface="Arial" panose="020B0604020202020204" pitchFamily="34" charset="0"/>
              <a:buChar char="•"/>
            </a:pPr>
            <a:r>
              <a:rPr lang="en-GB" sz="1600" dirty="0"/>
              <a:t>Noted that for MRPs to directly participate in official 3GPP email discussions, PCG approval would be necessary</a:t>
            </a:r>
          </a:p>
          <a:p>
            <a:pPr marL="0" indent="0" algn="l">
              <a:lnSpc>
                <a:spcPct val="120000"/>
              </a:lnSpc>
              <a:buNone/>
            </a:pPr>
            <a:endParaRPr lang="en-GB" sz="1600" dirty="0"/>
          </a:p>
          <a:p>
            <a:pPr marL="0" indent="0" algn="l">
              <a:lnSpc>
                <a:spcPct val="120000"/>
              </a:lnSpc>
              <a:buNone/>
            </a:pPr>
            <a:r>
              <a:rPr lang="en-GB" sz="1600" dirty="0"/>
              <a:t>Remaining open question: </a:t>
            </a:r>
          </a:p>
          <a:p>
            <a:pPr marL="0" indent="0" algn="l">
              <a:lnSpc>
                <a:spcPct val="120000"/>
              </a:lnSpc>
              <a:buNone/>
            </a:pPr>
            <a:r>
              <a:rPr lang="en-GB" sz="2000" b="1" i="1" u="sng" dirty="0"/>
              <a:t>What is a “technical contribution” or “prioritization from market”</a:t>
            </a:r>
          </a:p>
          <a:p>
            <a:pPr algn="l">
              <a:lnSpc>
                <a:spcPct val="120000"/>
              </a:lnSpc>
              <a:buFont typeface="Arial" panose="020B0604020202020204" pitchFamily="34" charset="0"/>
              <a:buChar char="•"/>
            </a:pPr>
            <a:endParaRPr lang="en-GB" sz="1600" b="1" dirty="0"/>
          </a:p>
          <a:p>
            <a:pPr marL="0" indent="0">
              <a:buNone/>
            </a:pPr>
            <a:endParaRPr lang="en-BE" sz="1200" dirty="0">
              <a:solidFill>
                <a:srgbClr val="000000"/>
              </a:solidFill>
            </a:endParaRPr>
          </a:p>
        </p:txBody>
      </p:sp>
      <p:sp>
        <p:nvSpPr>
          <p:cNvPr id="6" name="Text Placeholder 5">
            <a:extLst>
              <a:ext uri="{FF2B5EF4-FFF2-40B4-BE49-F238E27FC236}">
                <a16:creationId xmlns:a16="http://schemas.microsoft.com/office/drawing/2014/main" id="{8ADE047D-6E44-470E-84EA-05E6A1DE26C1}"/>
              </a:ext>
            </a:extLst>
          </p:cNvPr>
          <p:cNvSpPr>
            <a:spLocks noGrp="1"/>
          </p:cNvSpPr>
          <p:nvPr>
            <p:ph type="body" sz="quarter" idx="15"/>
          </p:nvPr>
        </p:nvSpPr>
        <p:spPr/>
        <p:txBody>
          <a:bodyPr/>
          <a:lstStyle/>
          <a:p>
            <a:endParaRPr lang="en-US"/>
          </a:p>
        </p:txBody>
      </p:sp>
    </p:spTree>
    <p:extLst>
      <p:ext uri="{BB962C8B-B14F-4D97-AF65-F5344CB8AC3E}">
        <p14:creationId xmlns:p14="http://schemas.microsoft.com/office/powerpoint/2010/main" val="41136892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3F92E503-05B5-4D82-9EB4-82DFC9F61525}"/>
              </a:ext>
            </a:extLst>
          </p:cNvPr>
          <p:cNvSpPr>
            <a:spLocks noGrp="1"/>
          </p:cNvSpPr>
          <p:nvPr>
            <p:ph type="body" sz="quarter" idx="10"/>
          </p:nvPr>
        </p:nvSpPr>
        <p:spPr/>
        <p:txBody>
          <a:bodyPr/>
          <a:lstStyle/>
          <a:p>
            <a:r>
              <a:rPr lang="en-US" dirty="0"/>
              <a:t>Thank you</a:t>
            </a:r>
            <a:endParaRPr lang="en-GB" dirty="0"/>
          </a:p>
        </p:txBody>
      </p:sp>
    </p:spTree>
    <p:extLst>
      <p:ext uri="{BB962C8B-B14F-4D97-AF65-F5344CB8AC3E}">
        <p14:creationId xmlns:p14="http://schemas.microsoft.com/office/powerpoint/2010/main" val="7362496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7BA24C-951E-499C-9288-6D2BBEE6949B}"/>
              </a:ext>
            </a:extLst>
          </p:cNvPr>
          <p:cNvSpPr>
            <a:spLocks noGrp="1"/>
          </p:cNvSpPr>
          <p:nvPr>
            <p:ph type="title"/>
          </p:nvPr>
        </p:nvSpPr>
        <p:spPr>
          <a:xfrm>
            <a:off x="838200" y="365125"/>
            <a:ext cx="10646228" cy="1325563"/>
          </a:xfrm>
        </p:spPr>
        <p:txBody>
          <a:bodyPr>
            <a:normAutofit/>
          </a:bodyPr>
          <a:lstStyle/>
          <a:p>
            <a:r>
              <a:rPr lang="en-GB" dirty="0"/>
              <a:t>5GAA list of proposals according priority ranking submitted to 3GPP RAN Rel-18 Workshop*</a:t>
            </a:r>
            <a:endParaRPr lang="aa-ET" dirty="0"/>
          </a:p>
        </p:txBody>
      </p:sp>
      <p:graphicFrame>
        <p:nvGraphicFramePr>
          <p:cNvPr id="7" name="Table 7">
            <a:extLst>
              <a:ext uri="{FF2B5EF4-FFF2-40B4-BE49-F238E27FC236}">
                <a16:creationId xmlns:a16="http://schemas.microsoft.com/office/drawing/2014/main" id="{2847683C-2679-4BE0-A1BD-12C70D838534}"/>
              </a:ext>
            </a:extLst>
          </p:cNvPr>
          <p:cNvGraphicFramePr>
            <a:graphicFrameLocks noGrp="1"/>
          </p:cNvGraphicFramePr>
          <p:nvPr>
            <p:extLst>
              <p:ext uri="{D42A27DB-BD31-4B8C-83A1-F6EECF244321}">
                <p14:modId xmlns:p14="http://schemas.microsoft.com/office/powerpoint/2010/main" val="2327115574"/>
              </p:ext>
            </p:extLst>
          </p:nvPr>
        </p:nvGraphicFramePr>
        <p:xfrm>
          <a:off x="1505952" y="1615708"/>
          <a:ext cx="9310724" cy="3802308"/>
        </p:xfrm>
        <a:graphic>
          <a:graphicData uri="http://schemas.openxmlformats.org/drawingml/2006/table">
            <a:tbl>
              <a:tblPr firstRow="1" bandRow="1">
                <a:tableStyleId>{1FECB4D8-DB02-4DC6-A0A2-4F2EBAE1DC90}</a:tableStyleId>
              </a:tblPr>
              <a:tblGrid>
                <a:gridCol w="7075888">
                  <a:extLst>
                    <a:ext uri="{9D8B030D-6E8A-4147-A177-3AD203B41FA5}">
                      <a16:colId xmlns:a16="http://schemas.microsoft.com/office/drawing/2014/main" val="1399293902"/>
                    </a:ext>
                  </a:extLst>
                </a:gridCol>
                <a:gridCol w="2234836">
                  <a:extLst>
                    <a:ext uri="{9D8B030D-6E8A-4147-A177-3AD203B41FA5}">
                      <a16:colId xmlns:a16="http://schemas.microsoft.com/office/drawing/2014/main" val="52978409"/>
                    </a:ext>
                  </a:extLst>
                </a:gridCol>
              </a:tblGrid>
              <a:tr h="407085">
                <a:tc>
                  <a:txBody>
                    <a:bodyPr/>
                    <a:lstStyle/>
                    <a:p>
                      <a:r>
                        <a:rPr lang="en-GB" dirty="0"/>
                        <a:t>5GAA features and requirements proposals</a:t>
                      </a:r>
                      <a:endParaRPr lang="aa-ET" dirty="0"/>
                    </a:p>
                  </a:txBody>
                  <a:tcPr/>
                </a:tc>
                <a:tc>
                  <a:txBody>
                    <a:bodyPr/>
                    <a:lstStyle/>
                    <a:p>
                      <a:pPr algn="ctr"/>
                      <a:r>
                        <a:rPr lang="en-GB" dirty="0"/>
                        <a:t>Priority ranking</a:t>
                      </a:r>
                      <a:endParaRPr lang="aa-ET" dirty="0"/>
                    </a:p>
                  </a:txBody>
                  <a:tcPr/>
                </a:tc>
                <a:extLst>
                  <a:ext uri="{0D108BD9-81ED-4DB2-BD59-A6C34878D82A}">
                    <a16:rowId xmlns:a16="http://schemas.microsoft.com/office/drawing/2014/main" val="3815045785"/>
                  </a:ext>
                </a:extLst>
              </a:tr>
              <a:tr h="407085">
                <a:tc>
                  <a:txBody>
                    <a:bodyPr/>
                    <a:lstStyle/>
                    <a:p>
                      <a:pPr algn="l" fontAlgn="b"/>
                      <a:r>
                        <a:rPr lang="en-GB" sz="16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Positioning enhancements</a:t>
                      </a:r>
                    </a:p>
                  </a:txBody>
                  <a:tcPr marL="6350" marR="6350" marT="6350" marB="0" anchor="b"/>
                </a:tc>
                <a:tc>
                  <a:txBody>
                    <a:bodyPr/>
                    <a:lstStyle/>
                    <a:p>
                      <a:pPr algn="ctr"/>
                      <a:r>
                        <a:rPr lang="en-GB" sz="1600" dirty="0">
                          <a:solidFill>
                            <a:srgbClr val="000000"/>
                          </a:solidFill>
                          <a:latin typeface="Open Sans" panose="020B0606030504020204" pitchFamily="34" charset="0"/>
                          <a:ea typeface="Open Sans" panose="020B0606030504020204" pitchFamily="34" charset="0"/>
                          <a:cs typeface="Open Sans" panose="020B0606030504020204" pitchFamily="34" charset="0"/>
                        </a:rPr>
                        <a:t>1</a:t>
                      </a:r>
                      <a:endParaRPr lang="aa-ET" sz="160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txBody>
                  <a:tcPr/>
                </a:tc>
                <a:extLst>
                  <a:ext uri="{0D108BD9-81ED-4DB2-BD59-A6C34878D82A}">
                    <a16:rowId xmlns:a16="http://schemas.microsoft.com/office/drawing/2014/main" val="3923246215"/>
                  </a:ext>
                </a:extLst>
              </a:tr>
              <a:tr h="407085">
                <a:tc>
                  <a:txBody>
                    <a:bodyPr/>
                    <a:lstStyle/>
                    <a:p>
                      <a:pPr algn="l" fontAlgn="b"/>
                      <a:r>
                        <a:rPr lang="en-GB" sz="16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LTE/NR-V2X </a:t>
                      </a:r>
                      <a:r>
                        <a:rPr lang="en-GB" sz="1600" b="0" i="0" u="none" strike="noStrike" dirty="0" err="1">
                          <a:solidFill>
                            <a:srgbClr val="000000"/>
                          </a:solidFill>
                          <a:effectLst/>
                          <a:latin typeface="Open Sans" panose="020B0606030504020204" pitchFamily="34" charset="0"/>
                          <a:ea typeface="Open Sans" panose="020B0606030504020204" pitchFamily="34" charset="0"/>
                          <a:cs typeface="Open Sans" panose="020B0606030504020204" pitchFamily="34" charset="0"/>
                        </a:rPr>
                        <a:t>sidelink</a:t>
                      </a:r>
                      <a:r>
                        <a:rPr lang="en-GB" sz="16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 co-channel coexistence</a:t>
                      </a:r>
                    </a:p>
                  </a:txBody>
                  <a:tcPr marL="6350" marR="6350" marT="6350" marB="0" anchor="b"/>
                </a:tc>
                <a:tc>
                  <a:txBody>
                    <a:bodyPr/>
                    <a:lstStyle/>
                    <a:p>
                      <a:pPr algn="ctr"/>
                      <a:r>
                        <a:rPr lang="en-GB" sz="1600" dirty="0">
                          <a:solidFill>
                            <a:srgbClr val="000000"/>
                          </a:solidFill>
                          <a:latin typeface="Open Sans" panose="020B0606030504020204" pitchFamily="34" charset="0"/>
                          <a:ea typeface="Open Sans" panose="020B0606030504020204" pitchFamily="34" charset="0"/>
                          <a:cs typeface="Open Sans" panose="020B0606030504020204" pitchFamily="34" charset="0"/>
                        </a:rPr>
                        <a:t>2</a:t>
                      </a:r>
                      <a:endParaRPr lang="aa-ET" sz="160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txBody>
                  <a:tcPr/>
                </a:tc>
                <a:extLst>
                  <a:ext uri="{0D108BD9-81ED-4DB2-BD59-A6C34878D82A}">
                    <a16:rowId xmlns:a16="http://schemas.microsoft.com/office/drawing/2014/main" val="1314599387"/>
                  </a:ext>
                </a:extLst>
              </a:tr>
              <a:tr h="407085">
                <a:tc>
                  <a:txBody>
                    <a:bodyPr/>
                    <a:lstStyle/>
                    <a:p>
                      <a:pPr algn="l" fontAlgn="b"/>
                      <a:r>
                        <a:rPr lang="en-GB" sz="16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Sidelink carrier aggregation (CA)</a:t>
                      </a:r>
                      <a:endParaRPr lang="en-GB" sz="1600" b="0" i="0" u="none" strike="noStrike" dirty="0">
                        <a:solidFill>
                          <a:srgbClr val="000000"/>
                        </a:solidFill>
                        <a:effectLst/>
                        <a:highlight>
                          <a:srgbClr val="FFFF00"/>
                        </a:highlight>
                        <a:latin typeface="Open Sans" panose="020B0606030504020204" pitchFamily="34" charset="0"/>
                        <a:ea typeface="Open Sans" panose="020B0606030504020204" pitchFamily="34" charset="0"/>
                        <a:cs typeface="Open Sans" panose="020B0606030504020204" pitchFamily="34" charset="0"/>
                      </a:endParaRPr>
                    </a:p>
                  </a:txBody>
                  <a:tcPr marL="6350" marR="6350" marT="6350" marB="0" anchor="b"/>
                </a:tc>
                <a:tc>
                  <a:txBody>
                    <a:bodyPr/>
                    <a:lstStyle/>
                    <a:p>
                      <a:pPr algn="ctr"/>
                      <a:r>
                        <a:rPr lang="en-GB" sz="1600" dirty="0">
                          <a:solidFill>
                            <a:srgbClr val="000000"/>
                          </a:solidFill>
                          <a:latin typeface="Open Sans" panose="020B0606030504020204" pitchFamily="34" charset="0"/>
                          <a:ea typeface="Open Sans" panose="020B0606030504020204" pitchFamily="34" charset="0"/>
                          <a:cs typeface="Open Sans" panose="020B0606030504020204" pitchFamily="34" charset="0"/>
                        </a:rPr>
                        <a:t>3</a:t>
                      </a:r>
                      <a:endParaRPr lang="aa-ET" sz="160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txBody>
                  <a:tcPr/>
                </a:tc>
                <a:extLst>
                  <a:ext uri="{0D108BD9-81ED-4DB2-BD59-A6C34878D82A}">
                    <a16:rowId xmlns:a16="http://schemas.microsoft.com/office/drawing/2014/main" val="143552075"/>
                  </a:ext>
                </a:extLst>
              </a:tr>
              <a:tr h="407085">
                <a:tc>
                  <a:txBody>
                    <a:bodyPr/>
                    <a:lstStyle/>
                    <a:p>
                      <a:pPr algn="l" fontAlgn="b"/>
                      <a:r>
                        <a:rPr lang="en-GB" sz="16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Enhancements to </a:t>
                      </a:r>
                      <a:r>
                        <a:rPr lang="en-GB" sz="1600" b="0" i="0" u="none" strike="noStrike" dirty="0" err="1">
                          <a:solidFill>
                            <a:srgbClr val="000000"/>
                          </a:solidFill>
                          <a:effectLst/>
                          <a:latin typeface="Open Sans" panose="020B0606030504020204" pitchFamily="34" charset="0"/>
                          <a:ea typeface="Open Sans" panose="020B0606030504020204" pitchFamily="34" charset="0"/>
                          <a:cs typeface="Open Sans" panose="020B0606030504020204" pitchFamily="34" charset="0"/>
                        </a:rPr>
                        <a:t>sidelink</a:t>
                      </a:r>
                      <a:r>
                        <a:rPr lang="en-GB" sz="16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 power saving</a:t>
                      </a:r>
                    </a:p>
                  </a:txBody>
                  <a:tcPr marL="6350" marR="6350" marT="6350" marB="0" anchor="b"/>
                </a:tc>
                <a:tc>
                  <a:txBody>
                    <a:bodyPr/>
                    <a:lstStyle/>
                    <a:p>
                      <a:pPr algn="ctr"/>
                      <a:r>
                        <a:rPr lang="en-GB" sz="1600" dirty="0">
                          <a:solidFill>
                            <a:srgbClr val="000000"/>
                          </a:solidFill>
                          <a:latin typeface="Open Sans" panose="020B0606030504020204" pitchFamily="34" charset="0"/>
                          <a:ea typeface="Open Sans" panose="020B0606030504020204" pitchFamily="34" charset="0"/>
                          <a:cs typeface="Open Sans" panose="020B0606030504020204" pitchFamily="34" charset="0"/>
                        </a:rPr>
                        <a:t>4</a:t>
                      </a:r>
                      <a:endParaRPr lang="aa-ET" sz="160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txBody>
                  <a:tcPr/>
                </a:tc>
                <a:extLst>
                  <a:ext uri="{0D108BD9-81ED-4DB2-BD59-A6C34878D82A}">
                    <a16:rowId xmlns:a16="http://schemas.microsoft.com/office/drawing/2014/main" val="1256191419"/>
                  </a:ext>
                </a:extLst>
              </a:tr>
              <a:tr h="407085">
                <a:tc>
                  <a:txBody>
                    <a:bodyPr/>
                    <a:lstStyle/>
                    <a:p>
                      <a:pPr algn="l" fontAlgn="b"/>
                      <a:r>
                        <a:rPr lang="en-GB" sz="16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Predictive QoS</a:t>
                      </a:r>
                    </a:p>
                  </a:txBody>
                  <a:tcPr marL="6350" marR="6350" marT="6350" marB="0" anchor="b"/>
                </a:tc>
                <a:tc>
                  <a:txBody>
                    <a:bodyPr/>
                    <a:lstStyle/>
                    <a:p>
                      <a:pPr algn="ctr"/>
                      <a:r>
                        <a:rPr lang="en-GB" sz="1600" dirty="0">
                          <a:solidFill>
                            <a:srgbClr val="000000"/>
                          </a:solidFill>
                          <a:latin typeface="Open Sans" panose="020B0606030504020204" pitchFamily="34" charset="0"/>
                          <a:ea typeface="Open Sans" panose="020B0606030504020204" pitchFamily="34" charset="0"/>
                          <a:cs typeface="Open Sans" panose="020B0606030504020204" pitchFamily="34" charset="0"/>
                        </a:rPr>
                        <a:t>5</a:t>
                      </a:r>
                      <a:endParaRPr lang="aa-ET" sz="160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txBody>
                  <a:tcPr/>
                </a:tc>
                <a:extLst>
                  <a:ext uri="{0D108BD9-81ED-4DB2-BD59-A6C34878D82A}">
                    <a16:rowId xmlns:a16="http://schemas.microsoft.com/office/drawing/2014/main" val="1675697222"/>
                  </a:ext>
                </a:extLst>
              </a:tr>
              <a:tr h="407085">
                <a:tc>
                  <a:txBody>
                    <a:bodyPr/>
                    <a:lstStyle/>
                    <a:p>
                      <a:pPr algn="l" fontAlgn="b"/>
                      <a:r>
                        <a:rPr lang="en-GB" sz="16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UE-to-UE relay</a:t>
                      </a:r>
                    </a:p>
                  </a:txBody>
                  <a:tcPr marL="6350" marR="6350" marT="6350" marB="0" anchor="b"/>
                </a:tc>
                <a:tc>
                  <a:txBody>
                    <a:bodyPr/>
                    <a:lstStyle/>
                    <a:p>
                      <a:pPr algn="ctr"/>
                      <a:r>
                        <a:rPr lang="en-GB" sz="1600" dirty="0">
                          <a:solidFill>
                            <a:srgbClr val="000000"/>
                          </a:solidFill>
                          <a:latin typeface="Open Sans" panose="020B0606030504020204" pitchFamily="34" charset="0"/>
                          <a:ea typeface="Open Sans" panose="020B0606030504020204" pitchFamily="34" charset="0"/>
                          <a:cs typeface="Open Sans" panose="020B0606030504020204" pitchFamily="34" charset="0"/>
                        </a:rPr>
                        <a:t>6</a:t>
                      </a:r>
                      <a:endParaRPr lang="aa-ET" sz="160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txBody>
                  <a:tcPr/>
                </a:tc>
                <a:extLst>
                  <a:ext uri="{0D108BD9-81ED-4DB2-BD59-A6C34878D82A}">
                    <a16:rowId xmlns:a16="http://schemas.microsoft.com/office/drawing/2014/main" val="3378201954"/>
                  </a:ext>
                </a:extLst>
              </a:tr>
              <a:tr h="458683">
                <a:tc>
                  <a:txBody>
                    <a:bodyPr/>
                    <a:lstStyle/>
                    <a:p>
                      <a:pPr algn="l" fontAlgn="b"/>
                      <a:r>
                        <a:rPr lang="en-GB" sz="16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NR-V2X </a:t>
                      </a:r>
                      <a:r>
                        <a:rPr lang="en-GB" sz="1600" b="0" i="0" u="none" strike="noStrike" dirty="0" err="1">
                          <a:solidFill>
                            <a:srgbClr val="000000"/>
                          </a:solidFill>
                          <a:effectLst/>
                          <a:latin typeface="Open Sans" panose="020B0606030504020204" pitchFamily="34" charset="0"/>
                          <a:ea typeface="Open Sans" panose="020B0606030504020204" pitchFamily="34" charset="0"/>
                          <a:cs typeface="Open Sans" panose="020B0606030504020204" pitchFamily="34" charset="0"/>
                        </a:rPr>
                        <a:t>sidelink</a:t>
                      </a:r>
                      <a:r>
                        <a:rPr lang="en-GB" sz="16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 adjacent-channel coexistence with non-3GPP technologies</a:t>
                      </a:r>
                    </a:p>
                  </a:txBody>
                  <a:tcPr marL="6350" marR="6350" marT="6350" marB="0" anchor="b"/>
                </a:tc>
                <a:tc>
                  <a:txBody>
                    <a:bodyPr/>
                    <a:lstStyle/>
                    <a:p>
                      <a:pPr algn="ctr"/>
                      <a:r>
                        <a:rPr lang="en-GB" sz="1600" dirty="0">
                          <a:solidFill>
                            <a:srgbClr val="000000"/>
                          </a:solidFill>
                          <a:latin typeface="Open Sans" panose="020B0606030504020204" pitchFamily="34" charset="0"/>
                          <a:ea typeface="Open Sans" panose="020B0606030504020204" pitchFamily="34" charset="0"/>
                          <a:cs typeface="Open Sans" panose="020B0606030504020204" pitchFamily="34" charset="0"/>
                        </a:rPr>
                        <a:t>7</a:t>
                      </a:r>
                      <a:endParaRPr lang="aa-ET" sz="160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txBody>
                  <a:tcPr/>
                </a:tc>
                <a:extLst>
                  <a:ext uri="{0D108BD9-81ED-4DB2-BD59-A6C34878D82A}">
                    <a16:rowId xmlns:a16="http://schemas.microsoft.com/office/drawing/2014/main" val="434535668"/>
                  </a:ext>
                </a:extLst>
              </a:tr>
              <a:tr h="407085">
                <a:tc>
                  <a:txBody>
                    <a:bodyPr/>
                    <a:lstStyle/>
                    <a:p>
                      <a:pPr algn="l" fontAlgn="b"/>
                      <a:r>
                        <a:rPr lang="en-GB" sz="16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Enhancements for vehicular distributed antenna system (DAS) UE transmission</a:t>
                      </a:r>
                    </a:p>
                  </a:txBody>
                  <a:tcPr marL="6350" marR="6350" marT="6350" marB="0" anchor="b"/>
                </a:tc>
                <a:tc>
                  <a:txBody>
                    <a:bodyPr/>
                    <a:lstStyle/>
                    <a:p>
                      <a:pPr algn="ctr"/>
                      <a:r>
                        <a:rPr lang="en-GB" sz="1600" dirty="0">
                          <a:solidFill>
                            <a:srgbClr val="000000"/>
                          </a:solidFill>
                          <a:latin typeface="Open Sans" panose="020B0606030504020204" pitchFamily="34" charset="0"/>
                          <a:ea typeface="Open Sans" panose="020B0606030504020204" pitchFamily="34" charset="0"/>
                          <a:cs typeface="Open Sans" panose="020B0606030504020204" pitchFamily="34" charset="0"/>
                        </a:rPr>
                        <a:t>8</a:t>
                      </a:r>
                      <a:endParaRPr lang="aa-ET" sz="160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txBody>
                  <a:tcPr/>
                </a:tc>
                <a:extLst>
                  <a:ext uri="{0D108BD9-81ED-4DB2-BD59-A6C34878D82A}">
                    <a16:rowId xmlns:a16="http://schemas.microsoft.com/office/drawing/2014/main" val="4248404589"/>
                  </a:ext>
                </a:extLst>
              </a:tr>
            </a:tbl>
          </a:graphicData>
        </a:graphic>
      </p:graphicFrame>
      <p:sp>
        <p:nvSpPr>
          <p:cNvPr id="4" name="TextBox 3">
            <a:extLst>
              <a:ext uri="{FF2B5EF4-FFF2-40B4-BE49-F238E27FC236}">
                <a16:creationId xmlns:a16="http://schemas.microsoft.com/office/drawing/2014/main" id="{D8E7D785-016A-4098-83BA-6A49AC5B07FE}"/>
              </a:ext>
            </a:extLst>
          </p:cNvPr>
          <p:cNvSpPr txBox="1"/>
          <p:nvPr/>
        </p:nvSpPr>
        <p:spPr>
          <a:xfrm>
            <a:off x="1505952" y="5558045"/>
            <a:ext cx="7115175" cy="646331"/>
          </a:xfrm>
          <a:prstGeom prst="rect">
            <a:avLst/>
          </a:prstGeom>
          <a:noFill/>
        </p:spPr>
        <p:txBody>
          <a:bodyPr wrap="square" rtlCol="0">
            <a:spAutoFit/>
          </a:bodyPr>
          <a:lstStyle/>
          <a:p>
            <a:r>
              <a:rPr lang="en-US" dirty="0"/>
              <a:t>* See 5GAA contribution to 3GPP in: </a:t>
            </a:r>
            <a:r>
              <a:rPr lang="en-US" dirty="0">
                <a:hlinkClick r:id="rId2"/>
              </a:rPr>
              <a:t>RWS-210360</a:t>
            </a:r>
            <a:endParaRPr lang="en-US" dirty="0"/>
          </a:p>
          <a:p>
            <a:r>
              <a:rPr lang="en-US" dirty="0"/>
              <a:t> </a:t>
            </a:r>
          </a:p>
        </p:txBody>
      </p:sp>
    </p:spTree>
    <p:extLst>
      <p:ext uri="{BB962C8B-B14F-4D97-AF65-F5344CB8AC3E}">
        <p14:creationId xmlns:p14="http://schemas.microsoft.com/office/powerpoint/2010/main" val="31269794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777B0-ED4D-4031-BA87-A337161AE089}"/>
              </a:ext>
            </a:extLst>
          </p:cNvPr>
          <p:cNvSpPr>
            <a:spLocks noGrp="1"/>
          </p:cNvSpPr>
          <p:nvPr>
            <p:ph type="title"/>
          </p:nvPr>
        </p:nvSpPr>
        <p:spPr>
          <a:xfrm>
            <a:off x="838200" y="365125"/>
            <a:ext cx="10624456" cy="954616"/>
          </a:xfrm>
        </p:spPr>
        <p:txBody>
          <a:bodyPr>
            <a:noAutofit/>
          </a:bodyPr>
          <a:lstStyle/>
          <a:p>
            <a:r>
              <a:rPr lang="en-US" sz="2800" dirty="0"/>
              <a:t>Potential Correlation of 5GAA prioritized 3GPP RAN topics* </a:t>
            </a:r>
            <a:br>
              <a:rPr lang="en-US" sz="2800" dirty="0"/>
            </a:br>
            <a:r>
              <a:rPr lang="en-US" sz="2800" dirty="0"/>
              <a:t>to 3GPP SA2 Rel-18 Study Item proposals</a:t>
            </a:r>
          </a:p>
        </p:txBody>
      </p:sp>
      <p:graphicFrame>
        <p:nvGraphicFramePr>
          <p:cNvPr id="7" name="Table 7">
            <a:extLst>
              <a:ext uri="{FF2B5EF4-FFF2-40B4-BE49-F238E27FC236}">
                <a16:creationId xmlns:a16="http://schemas.microsoft.com/office/drawing/2014/main" id="{EEC514B6-CC4C-46FA-86EC-1ADB4F2484F3}"/>
              </a:ext>
            </a:extLst>
          </p:cNvPr>
          <p:cNvGraphicFramePr>
            <a:graphicFrameLocks noGrp="1"/>
          </p:cNvGraphicFramePr>
          <p:nvPr>
            <p:extLst>
              <p:ext uri="{D42A27DB-BD31-4B8C-83A1-F6EECF244321}">
                <p14:modId xmlns:p14="http://schemas.microsoft.com/office/powerpoint/2010/main" val="1074053374"/>
              </p:ext>
            </p:extLst>
          </p:nvPr>
        </p:nvGraphicFramePr>
        <p:xfrm>
          <a:off x="938412" y="1438193"/>
          <a:ext cx="11054294" cy="4236720"/>
        </p:xfrm>
        <a:graphic>
          <a:graphicData uri="http://schemas.openxmlformats.org/drawingml/2006/table">
            <a:tbl>
              <a:tblPr firstRow="1" bandRow="1">
                <a:tableStyleId>{5C22544A-7EE6-4342-B048-85BDC9FD1C3A}</a:tableStyleId>
              </a:tblPr>
              <a:tblGrid>
                <a:gridCol w="2019941">
                  <a:extLst>
                    <a:ext uri="{9D8B030D-6E8A-4147-A177-3AD203B41FA5}">
                      <a16:colId xmlns:a16="http://schemas.microsoft.com/office/drawing/2014/main" val="2922943322"/>
                    </a:ext>
                  </a:extLst>
                </a:gridCol>
                <a:gridCol w="6257365">
                  <a:extLst>
                    <a:ext uri="{9D8B030D-6E8A-4147-A177-3AD203B41FA5}">
                      <a16:colId xmlns:a16="http://schemas.microsoft.com/office/drawing/2014/main" val="3499040814"/>
                    </a:ext>
                  </a:extLst>
                </a:gridCol>
                <a:gridCol w="1642782">
                  <a:extLst>
                    <a:ext uri="{9D8B030D-6E8A-4147-A177-3AD203B41FA5}">
                      <a16:colId xmlns:a16="http://schemas.microsoft.com/office/drawing/2014/main" val="3278614271"/>
                    </a:ext>
                  </a:extLst>
                </a:gridCol>
                <a:gridCol w="1134206">
                  <a:extLst>
                    <a:ext uri="{9D8B030D-6E8A-4147-A177-3AD203B41FA5}">
                      <a16:colId xmlns:a16="http://schemas.microsoft.com/office/drawing/2014/main" val="1886827723"/>
                    </a:ext>
                  </a:extLst>
                </a:gridCol>
              </a:tblGrid>
              <a:tr h="370840">
                <a:tc>
                  <a:txBody>
                    <a:bodyPr/>
                    <a:lstStyle/>
                    <a:p>
                      <a:r>
                        <a:rPr lang="en-US" sz="2000" dirty="0"/>
                        <a:t>5GAA prioritized 3GPP RAN </a:t>
                      </a:r>
                      <a:r>
                        <a:rPr lang="en-US" sz="2000" b="1" kern="1200" dirty="0">
                          <a:solidFill>
                            <a:schemeClr val="lt1"/>
                          </a:solidFill>
                          <a:latin typeface="+mn-lt"/>
                          <a:ea typeface="+mn-ea"/>
                          <a:cs typeface="+mn-cs"/>
                        </a:rPr>
                        <a:t>topic*</a:t>
                      </a:r>
                    </a:p>
                  </a:txBody>
                  <a:tcPr/>
                </a:tc>
                <a:tc>
                  <a:txBody>
                    <a:bodyPr/>
                    <a:lstStyle/>
                    <a:p>
                      <a:r>
                        <a:rPr lang="en-US" sz="2000" b="1" kern="1200" dirty="0">
                          <a:solidFill>
                            <a:schemeClr val="lt1"/>
                          </a:solidFill>
                          <a:latin typeface="+mn-lt"/>
                          <a:ea typeface="+mn-ea"/>
                          <a:cs typeface="+mn-cs"/>
                        </a:rPr>
                        <a:t>3GPP SA2 Rel-18 Study Item proposals</a:t>
                      </a:r>
                    </a:p>
                  </a:txBody>
                  <a:tcPr/>
                </a:tc>
                <a:tc>
                  <a:txBody>
                    <a:bodyPr/>
                    <a:lstStyle/>
                    <a:p>
                      <a:r>
                        <a:rPr lang="en-US" sz="2000" b="1" kern="1200" dirty="0">
                          <a:solidFill>
                            <a:schemeClr val="lt1"/>
                          </a:solidFill>
                          <a:latin typeface="+mn-lt"/>
                          <a:ea typeface="+mn-ea"/>
                          <a:cs typeface="+mn-cs"/>
                        </a:rPr>
                        <a:t>Recent SA2 </a:t>
                      </a:r>
                      <a:r>
                        <a:rPr lang="en-US" sz="2000" b="1" kern="1200" dirty="0" err="1">
                          <a:solidFill>
                            <a:schemeClr val="lt1"/>
                          </a:solidFill>
                          <a:latin typeface="+mn-lt"/>
                          <a:ea typeface="+mn-ea"/>
                          <a:cs typeface="+mn-cs"/>
                        </a:rPr>
                        <a:t>Tdoc</a:t>
                      </a:r>
                      <a:r>
                        <a:rPr lang="en-US" sz="2000" b="1" kern="1200" dirty="0">
                          <a:solidFill>
                            <a:schemeClr val="lt1"/>
                          </a:solidFill>
                          <a:latin typeface="+mn-lt"/>
                          <a:ea typeface="+mn-ea"/>
                          <a:cs typeface="+mn-cs"/>
                        </a:rPr>
                        <a:t> (version) </a:t>
                      </a:r>
                    </a:p>
                  </a:txBody>
                  <a:tcPr/>
                </a:tc>
                <a:tc>
                  <a:txBody>
                    <a:bodyPr/>
                    <a:lstStyle/>
                    <a:p>
                      <a:r>
                        <a:rPr lang="en-US" sz="2000" b="1" kern="1200" dirty="0">
                          <a:solidFill>
                            <a:schemeClr val="lt1"/>
                          </a:solidFill>
                          <a:latin typeface="+mn-lt"/>
                          <a:ea typeface="+mn-ea"/>
                          <a:cs typeface="+mn-cs"/>
                        </a:rPr>
                        <a:t>3GPP RAN** </a:t>
                      </a:r>
                    </a:p>
                  </a:txBody>
                  <a:tcPr/>
                </a:tc>
                <a:extLst>
                  <a:ext uri="{0D108BD9-81ED-4DB2-BD59-A6C34878D82A}">
                    <a16:rowId xmlns:a16="http://schemas.microsoft.com/office/drawing/2014/main" val="3118449978"/>
                  </a:ext>
                </a:extLst>
              </a:tr>
              <a:tr h="370840">
                <a:tc>
                  <a:txBody>
                    <a:bodyPr/>
                    <a:lstStyle/>
                    <a:p>
                      <a:r>
                        <a:rPr lang="en-US" sz="2000" dirty="0"/>
                        <a:t>Positioning enhancements</a:t>
                      </a:r>
                    </a:p>
                  </a:txBody>
                  <a:tcPr/>
                </a:tc>
                <a:tc>
                  <a:txBody>
                    <a:bodyPr/>
                    <a:lstStyle/>
                    <a:p>
                      <a:r>
                        <a:rPr lang="en-US" sz="1800" kern="1200" dirty="0">
                          <a:solidFill>
                            <a:schemeClr val="dk1"/>
                          </a:solidFill>
                          <a:effectLst/>
                          <a:latin typeface="+mn-lt"/>
                          <a:ea typeface="+mn-ea"/>
                          <a:cs typeface="+mn-cs"/>
                        </a:rPr>
                        <a:t>New SID on Enhancement to the 5GC </a:t>
                      </a:r>
                      <a:r>
                        <a:rPr lang="en-US" sz="1800" kern="1200" dirty="0" err="1">
                          <a:solidFill>
                            <a:schemeClr val="dk1"/>
                          </a:solidFill>
                          <a:effectLst/>
                          <a:latin typeface="+mn-lt"/>
                          <a:ea typeface="+mn-ea"/>
                          <a:cs typeface="+mn-cs"/>
                        </a:rPr>
                        <a:t>LoCation</a:t>
                      </a:r>
                      <a:r>
                        <a:rPr lang="en-US" sz="1800" kern="1200" dirty="0">
                          <a:solidFill>
                            <a:schemeClr val="dk1"/>
                          </a:solidFill>
                          <a:effectLst/>
                          <a:latin typeface="+mn-lt"/>
                          <a:ea typeface="+mn-ea"/>
                          <a:cs typeface="+mn-cs"/>
                        </a:rPr>
                        <a:t> Services Phase 3</a:t>
                      </a:r>
                    </a:p>
                    <a:p>
                      <a:r>
                        <a:rPr lang="en-US" sz="1800" kern="1200" dirty="0">
                          <a:solidFill>
                            <a:schemeClr val="dk1"/>
                          </a:solidFill>
                          <a:effectLst/>
                          <a:latin typeface="+mn-lt"/>
                          <a:ea typeface="+mn-ea"/>
                          <a:cs typeface="+mn-cs"/>
                        </a:rPr>
                        <a:t>New SID on Study on Ranging based services and relative positioning</a:t>
                      </a:r>
                      <a:endParaRPr lang="en-US" sz="2000" dirty="0"/>
                    </a:p>
                  </a:txBody>
                  <a:tcPr/>
                </a:tc>
                <a:tc>
                  <a:txBody>
                    <a:bodyPr/>
                    <a:lstStyle/>
                    <a:p>
                      <a:r>
                        <a:rPr lang="en-US" sz="1600" b="1" u="sng" kern="1200" dirty="0">
                          <a:solidFill>
                            <a:schemeClr val="dk1"/>
                          </a:solidFill>
                          <a:effectLst/>
                          <a:latin typeface="+mn-lt"/>
                          <a:ea typeface="+mn-ea"/>
                          <a:cs typeface="+mn-cs"/>
                          <a:hlinkClick r:id="rId2"/>
                        </a:rPr>
                        <a:t>S2-2106809</a:t>
                      </a:r>
                      <a:endParaRPr lang="en-US" sz="1600" b="1" u="sng" kern="1200" dirty="0">
                        <a:solidFill>
                          <a:schemeClr val="dk1"/>
                        </a:solidFill>
                        <a:effectLst/>
                        <a:latin typeface="+mn-lt"/>
                        <a:ea typeface="+mn-ea"/>
                        <a:cs typeface="+mn-cs"/>
                      </a:endParaRPr>
                    </a:p>
                    <a:p>
                      <a:r>
                        <a:rPr lang="en-US" sz="1600" b="1" u="sng" kern="1200" dirty="0">
                          <a:solidFill>
                            <a:schemeClr val="dk1"/>
                          </a:solidFill>
                          <a:effectLst/>
                          <a:latin typeface="+mn-lt"/>
                          <a:ea typeface="+mn-ea"/>
                          <a:cs typeface="+mn-cs"/>
                          <a:hlinkClick r:id="rId3"/>
                        </a:rPr>
                        <a:t>S2-2106376</a:t>
                      </a:r>
                      <a:endParaRPr lang="en-US" sz="1600" dirty="0"/>
                    </a:p>
                  </a:txBody>
                  <a:tcPr/>
                </a:tc>
                <a:tc>
                  <a:txBody>
                    <a:bodyPr/>
                    <a:lstStyle/>
                    <a:p>
                      <a:r>
                        <a:rPr lang="en-US" sz="2000" dirty="0"/>
                        <a:t>#10</a:t>
                      </a:r>
                    </a:p>
                  </a:txBody>
                  <a:tcPr/>
                </a:tc>
                <a:extLst>
                  <a:ext uri="{0D108BD9-81ED-4DB2-BD59-A6C34878D82A}">
                    <a16:rowId xmlns:a16="http://schemas.microsoft.com/office/drawing/2014/main" val="57619845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t>Enhancements </a:t>
                      </a:r>
                      <a:br>
                        <a:rPr lang="en-US" sz="2000" dirty="0"/>
                      </a:br>
                      <a:r>
                        <a:rPr lang="en-US" sz="2000" dirty="0"/>
                        <a:t>to </a:t>
                      </a:r>
                      <a:r>
                        <a:rPr lang="en-US" sz="2000" dirty="0" err="1"/>
                        <a:t>sidelink</a:t>
                      </a:r>
                      <a:r>
                        <a:rPr lang="en-US" sz="2000" dirty="0"/>
                        <a:t> power saving</a:t>
                      </a:r>
                    </a:p>
                  </a:txBody>
                  <a:tcPr/>
                </a:tc>
                <a:tc>
                  <a:txBody>
                    <a:bodyPr/>
                    <a:lstStyle/>
                    <a:p>
                      <a:r>
                        <a:rPr lang="en-US" sz="1800" kern="1200" dirty="0">
                          <a:solidFill>
                            <a:schemeClr val="dk1"/>
                          </a:solidFill>
                          <a:effectLst/>
                          <a:latin typeface="+mn-lt"/>
                          <a:ea typeface="+mn-ea"/>
                          <a:cs typeface="+mn-cs"/>
                        </a:rPr>
                        <a:t>New SID on Study on Proximity based Services in 5GS - Phase 2</a:t>
                      </a:r>
                      <a:endParaRPr lang="en-US" sz="1100" dirty="0">
                        <a:effectLst/>
                        <a:latin typeface="Calibri" panose="020F0502020204030204" pitchFamily="34" charset="0"/>
                        <a:ea typeface="Calibri" panose="020F0502020204030204" pitchFamily="34" charset="0"/>
                      </a:endParaRPr>
                    </a:p>
                  </a:txBody>
                  <a:tcPr/>
                </a:tc>
                <a:tc>
                  <a:txBody>
                    <a:bodyPr/>
                    <a:lstStyle/>
                    <a:p>
                      <a:r>
                        <a:rPr lang="en-US" sz="1600" b="1" u="sng" kern="1200" dirty="0">
                          <a:solidFill>
                            <a:srgbClr val="0070C0"/>
                          </a:solidFill>
                          <a:effectLst/>
                          <a:latin typeface="+mn-lt"/>
                          <a:ea typeface="+mn-ea"/>
                          <a:cs typeface="+mn-cs"/>
                          <a:hlinkClick r:id="rId4">
                            <a:extLst>
                              <a:ext uri="{A12FA001-AC4F-418D-AE19-62706E023703}">
                                <ahyp:hlinkClr xmlns:ahyp="http://schemas.microsoft.com/office/drawing/2018/hyperlinkcolor" val="tx"/>
                              </a:ext>
                            </a:extLst>
                          </a:hlinkClick>
                        </a:rPr>
                        <a:t>S2-2106806</a:t>
                      </a:r>
                      <a:endParaRPr lang="en-US" sz="1600" b="1" u="sng" kern="1200" dirty="0">
                        <a:solidFill>
                          <a:srgbClr val="0070C0"/>
                        </a:solidFill>
                        <a:effectLst/>
                        <a:latin typeface="+mn-lt"/>
                        <a:ea typeface="+mn-ea"/>
                        <a:cs typeface="+mn-cs"/>
                      </a:endParaRPr>
                    </a:p>
                    <a:p>
                      <a:endParaRPr lang="en-US" sz="1600" b="1" u="sng" kern="1200" dirty="0">
                        <a:solidFill>
                          <a:schemeClr val="dk1"/>
                        </a:solidFill>
                        <a:effectLst/>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t>#06</a:t>
                      </a:r>
                    </a:p>
                    <a:p>
                      <a:endParaRPr lang="en-US" sz="2000" b="1" u="sng" kern="1200" dirty="0">
                        <a:solidFill>
                          <a:schemeClr val="dk1"/>
                        </a:solidFill>
                        <a:effectLst/>
                        <a:latin typeface="+mn-lt"/>
                        <a:ea typeface="+mn-ea"/>
                        <a:cs typeface="+mn-cs"/>
                      </a:endParaRPr>
                    </a:p>
                  </a:txBody>
                  <a:tcPr/>
                </a:tc>
                <a:extLst>
                  <a:ext uri="{0D108BD9-81ED-4DB2-BD59-A6C34878D82A}">
                    <a16:rowId xmlns:a16="http://schemas.microsoft.com/office/drawing/2014/main" val="902316588"/>
                  </a:ext>
                </a:extLst>
              </a:tr>
              <a:tr h="370840">
                <a:tc>
                  <a:txBody>
                    <a:bodyPr/>
                    <a:lstStyle/>
                    <a:p>
                      <a:r>
                        <a:rPr lang="en-US" sz="2000" dirty="0"/>
                        <a:t>Predictive QoS</a:t>
                      </a:r>
                    </a:p>
                  </a:txBody>
                  <a:tcPr/>
                </a:tc>
                <a:tc>
                  <a:txBody>
                    <a:bodyPr/>
                    <a:lstStyle/>
                    <a:p>
                      <a:r>
                        <a:rPr lang="en-US" sz="1800" kern="1200" dirty="0">
                          <a:solidFill>
                            <a:schemeClr val="dk1"/>
                          </a:solidFill>
                          <a:effectLst/>
                          <a:latin typeface="+mn-lt"/>
                          <a:ea typeface="+mn-ea"/>
                          <a:cs typeface="+mn-cs"/>
                        </a:rPr>
                        <a:t>Study on Enablers for Network Automation for 5G - Phase 3</a:t>
                      </a:r>
                      <a:endParaRPr lang="en-US" sz="2000" dirty="0"/>
                    </a:p>
                  </a:txBody>
                  <a:tcPr/>
                </a:tc>
                <a:tc>
                  <a:txBody>
                    <a:bodyPr/>
                    <a:lstStyle/>
                    <a:p>
                      <a:r>
                        <a:rPr lang="en-US" sz="1600" b="1" u="sng" kern="1200" dirty="0">
                          <a:solidFill>
                            <a:schemeClr val="dk1"/>
                          </a:solidFill>
                          <a:effectLst/>
                          <a:latin typeface="+mn-lt"/>
                          <a:ea typeface="+mn-ea"/>
                          <a:cs typeface="+mn-cs"/>
                          <a:hlinkClick r:id="rId5"/>
                        </a:rPr>
                        <a:t>S2-2106808</a:t>
                      </a:r>
                      <a:endParaRPr lang="en-US"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t>#16</a:t>
                      </a:r>
                    </a:p>
                  </a:txBody>
                  <a:tcPr/>
                </a:tc>
                <a:extLst>
                  <a:ext uri="{0D108BD9-81ED-4DB2-BD59-A6C34878D82A}">
                    <a16:rowId xmlns:a16="http://schemas.microsoft.com/office/drawing/2014/main" val="2979974559"/>
                  </a:ext>
                </a:extLst>
              </a:tr>
              <a:tr h="370840">
                <a:tc>
                  <a:txBody>
                    <a:bodyPr/>
                    <a:lstStyle/>
                    <a:p>
                      <a:r>
                        <a:rPr lang="en-US" sz="2000" dirty="0"/>
                        <a:t>UE-to-UE relay</a:t>
                      </a:r>
                    </a:p>
                  </a:txBody>
                  <a:tcPr/>
                </a:tc>
                <a:tc>
                  <a:txBody>
                    <a:bodyPr/>
                    <a:lstStyle/>
                    <a:p>
                      <a:r>
                        <a:rPr lang="en-US" sz="1800" strike="noStrike" kern="1200" dirty="0">
                          <a:solidFill>
                            <a:schemeClr val="dk1"/>
                          </a:solidFill>
                          <a:effectLst/>
                          <a:latin typeface="+mn-lt"/>
                          <a:ea typeface="+mn-ea"/>
                          <a:cs typeface="+mn-cs"/>
                        </a:rPr>
                        <a:t>New SID on Study on Proximity based Services in 5GS - Phase 2</a:t>
                      </a:r>
                    </a:p>
                    <a:p>
                      <a:r>
                        <a:rPr lang="en-US" sz="1800" strike="noStrike" kern="1200" dirty="0">
                          <a:solidFill>
                            <a:schemeClr val="dk1"/>
                          </a:solidFill>
                          <a:effectLst/>
                          <a:latin typeface="+mn-lt"/>
                          <a:ea typeface="+mn-ea"/>
                          <a:cs typeface="+mn-cs"/>
                        </a:rPr>
                        <a:t>New SID on Study of Architecture Enhancement for Vehicle Mounted Relays. </a:t>
                      </a:r>
                      <a:endParaRPr lang="en-US" sz="2000" strike="noStrike" kern="1200" dirty="0">
                        <a:solidFill>
                          <a:schemeClr val="dk1"/>
                        </a:solidFill>
                        <a:latin typeface="+mn-lt"/>
                        <a:ea typeface="+mn-ea"/>
                        <a:cs typeface="+mn-cs"/>
                      </a:endParaRPr>
                    </a:p>
                  </a:txBody>
                  <a:tcPr/>
                </a:tc>
                <a:tc>
                  <a:txBody>
                    <a:bodyPr/>
                    <a:lstStyle/>
                    <a:p>
                      <a:r>
                        <a:rPr lang="en-US" sz="1600" b="1" u="sng" strike="noStrike" kern="1200" dirty="0">
                          <a:solidFill>
                            <a:schemeClr val="dk1"/>
                          </a:solidFill>
                          <a:effectLst/>
                          <a:latin typeface="+mn-lt"/>
                          <a:ea typeface="+mn-ea"/>
                          <a:cs typeface="+mn-cs"/>
                          <a:hlinkClick r:id="rId4"/>
                        </a:rPr>
                        <a:t>S2-2106806</a:t>
                      </a:r>
                      <a:endParaRPr lang="en-US" sz="1600" b="1" u="sng" strike="noStrike" kern="1200" dirty="0">
                        <a:solidFill>
                          <a:schemeClr val="dk1"/>
                        </a:solidFill>
                        <a:effectLst/>
                        <a:latin typeface="+mn-lt"/>
                        <a:ea typeface="+mn-ea"/>
                        <a:cs typeface="+mn-cs"/>
                      </a:endParaRPr>
                    </a:p>
                    <a:p>
                      <a:r>
                        <a:rPr lang="en-US" sz="1600" b="1" u="sng" strike="noStrike" kern="1200" dirty="0">
                          <a:solidFill>
                            <a:schemeClr val="dk1"/>
                          </a:solidFill>
                          <a:effectLst/>
                          <a:latin typeface="+mn-lt"/>
                          <a:ea typeface="+mn-ea"/>
                          <a:cs typeface="+mn-cs"/>
                          <a:hlinkClick r:id="rId6"/>
                        </a:rPr>
                        <a:t>S2-2106814</a:t>
                      </a:r>
                      <a:endParaRPr lang="en-US" sz="1600" strike="noStrike" kern="1200" dirty="0">
                        <a:solidFill>
                          <a:schemeClr val="dk1"/>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t>#06</a:t>
                      </a:r>
                    </a:p>
                    <a:p>
                      <a:endParaRPr lang="en-US" sz="2000" strike="noStrike" kern="1200" dirty="0">
                        <a:solidFill>
                          <a:schemeClr val="dk1"/>
                        </a:solidFill>
                        <a:latin typeface="+mn-lt"/>
                        <a:ea typeface="+mn-ea"/>
                        <a:cs typeface="+mn-cs"/>
                      </a:endParaRPr>
                    </a:p>
                  </a:txBody>
                  <a:tcPr/>
                </a:tc>
                <a:extLst>
                  <a:ext uri="{0D108BD9-81ED-4DB2-BD59-A6C34878D82A}">
                    <a16:rowId xmlns:a16="http://schemas.microsoft.com/office/drawing/2014/main" val="3504102200"/>
                  </a:ext>
                </a:extLst>
              </a:tr>
            </a:tbl>
          </a:graphicData>
        </a:graphic>
      </p:graphicFrame>
      <p:sp>
        <p:nvSpPr>
          <p:cNvPr id="2" name="TextBox 1">
            <a:extLst>
              <a:ext uri="{FF2B5EF4-FFF2-40B4-BE49-F238E27FC236}">
                <a16:creationId xmlns:a16="http://schemas.microsoft.com/office/drawing/2014/main" id="{93376B5D-BB44-43AB-B944-43BC69AF8883}"/>
              </a:ext>
            </a:extLst>
          </p:cNvPr>
          <p:cNvSpPr txBox="1"/>
          <p:nvPr/>
        </p:nvSpPr>
        <p:spPr>
          <a:xfrm>
            <a:off x="865095" y="5694754"/>
            <a:ext cx="7115175" cy="646331"/>
          </a:xfrm>
          <a:prstGeom prst="rect">
            <a:avLst/>
          </a:prstGeom>
          <a:noFill/>
        </p:spPr>
        <p:txBody>
          <a:bodyPr wrap="square" rtlCol="0">
            <a:spAutoFit/>
          </a:bodyPr>
          <a:lstStyle/>
          <a:p>
            <a:r>
              <a:rPr lang="en-US" dirty="0"/>
              <a:t>* See 5GAA contribution to 3GPP in: </a:t>
            </a:r>
            <a:r>
              <a:rPr lang="en-US" dirty="0">
                <a:hlinkClick r:id="rId7"/>
              </a:rPr>
              <a:t>RWS-210360</a:t>
            </a:r>
            <a:endParaRPr lang="en-US" dirty="0"/>
          </a:p>
          <a:p>
            <a:r>
              <a:rPr lang="en-US" dirty="0"/>
              <a:t> </a:t>
            </a:r>
          </a:p>
        </p:txBody>
      </p:sp>
      <p:sp>
        <p:nvSpPr>
          <p:cNvPr id="4" name="Rechteck 3">
            <a:extLst>
              <a:ext uri="{FF2B5EF4-FFF2-40B4-BE49-F238E27FC236}">
                <a16:creationId xmlns:a16="http://schemas.microsoft.com/office/drawing/2014/main" id="{D9504229-73EC-4F32-9530-F1B7093BFDF2}"/>
              </a:ext>
            </a:extLst>
          </p:cNvPr>
          <p:cNvSpPr/>
          <p:nvPr/>
        </p:nvSpPr>
        <p:spPr>
          <a:xfrm>
            <a:off x="-254000" y="-25400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
              <a:t>262306112</a:t>
            </a:r>
          </a:p>
        </p:txBody>
      </p:sp>
      <p:sp>
        <p:nvSpPr>
          <p:cNvPr id="10" name="Rechteck 9">
            <a:extLst>
              <a:ext uri="{FF2B5EF4-FFF2-40B4-BE49-F238E27FC236}">
                <a16:creationId xmlns:a16="http://schemas.microsoft.com/office/drawing/2014/main" id="{16F9D3D6-382F-45FC-A26E-EF698D6495D7}"/>
              </a:ext>
            </a:extLst>
          </p:cNvPr>
          <p:cNvSpPr/>
          <p:nvPr/>
        </p:nvSpPr>
        <p:spPr>
          <a:xfrm>
            <a:off x="-254000" y="-25400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
              <a:t>262306112</a:t>
            </a:r>
          </a:p>
        </p:txBody>
      </p:sp>
      <p:sp>
        <p:nvSpPr>
          <p:cNvPr id="11" name="TextBox 1">
            <a:extLst>
              <a:ext uri="{FF2B5EF4-FFF2-40B4-BE49-F238E27FC236}">
                <a16:creationId xmlns:a16="http://schemas.microsoft.com/office/drawing/2014/main" id="{4A020823-E0E9-4EA6-864D-95FDFB93702D}"/>
              </a:ext>
            </a:extLst>
          </p:cNvPr>
          <p:cNvSpPr txBox="1"/>
          <p:nvPr/>
        </p:nvSpPr>
        <p:spPr>
          <a:xfrm>
            <a:off x="6381840" y="5694753"/>
            <a:ext cx="5729480" cy="646331"/>
          </a:xfrm>
          <a:prstGeom prst="rect">
            <a:avLst/>
          </a:prstGeom>
          <a:noFill/>
        </p:spPr>
        <p:txBody>
          <a:bodyPr wrap="square" rtlCol="0">
            <a:spAutoFit/>
          </a:bodyPr>
          <a:lstStyle/>
          <a:p>
            <a:r>
              <a:rPr lang="en-US" dirty="0"/>
              <a:t>** </a:t>
            </a:r>
            <a:r>
              <a:rPr lang="en-US" dirty="0">
                <a:hlinkClick r:id="rId8"/>
              </a:rPr>
              <a:t>https://www.3gpp.org/news-events/2210-advanced_5g</a:t>
            </a:r>
            <a:endParaRPr lang="en-US" dirty="0"/>
          </a:p>
          <a:p>
            <a:r>
              <a:rPr lang="en-US" dirty="0"/>
              <a:t> </a:t>
            </a:r>
          </a:p>
        </p:txBody>
      </p:sp>
    </p:spTree>
    <p:extLst>
      <p:ext uri="{BB962C8B-B14F-4D97-AF65-F5344CB8AC3E}">
        <p14:creationId xmlns:p14="http://schemas.microsoft.com/office/powerpoint/2010/main" val="33178424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D15706-4ED2-4C99-A20A-6A3962C5C3E9}"/>
              </a:ext>
            </a:extLst>
          </p:cNvPr>
          <p:cNvSpPr>
            <a:spLocks noGrp="1"/>
          </p:cNvSpPr>
          <p:nvPr>
            <p:ph type="title"/>
          </p:nvPr>
        </p:nvSpPr>
        <p:spPr>
          <a:xfrm>
            <a:off x="838200" y="365124"/>
            <a:ext cx="10706100" cy="1082675"/>
          </a:xfrm>
        </p:spPr>
        <p:txBody>
          <a:bodyPr>
            <a:noAutofit/>
          </a:bodyPr>
          <a:lstStyle/>
          <a:p>
            <a:r>
              <a:rPr lang="en-US" dirty="0"/>
              <a:t>Suggested enhancements on QoS Prediction &amp; Sustainability analytics </a:t>
            </a:r>
          </a:p>
        </p:txBody>
      </p:sp>
      <p:sp>
        <p:nvSpPr>
          <p:cNvPr id="3" name="Text Placeholder 2">
            <a:extLst>
              <a:ext uri="{FF2B5EF4-FFF2-40B4-BE49-F238E27FC236}">
                <a16:creationId xmlns:a16="http://schemas.microsoft.com/office/drawing/2014/main" id="{7B347964-9853-476D-94A0-B87D43BBEDB8}"/>
              </a:ext>
            </a:extLst>
          </p:cNvPr>
          <p:cNvSpPr>
            <a:spLocks noGrp="1"/>
          </p:cNvSpPr>
          <p:nvPr>
            <p:ph type="body" sz="quarter" idx="10"/>
          </p:nvPr>
        </p:nvSpPr>
        <p:spPr>
          <a:xfrm>
            <a:off x="838199" y="1447799"/>
            <a:ext cx="10624457" cy="4670288"/>
          </a:xfrm>
        </p:spPr>
        <p:txBody>
          <a:bodyPr/>
          <a:lstStyle/>
          <a:p>
            <a:r>
              <a:rPr lang="en-US" sz="2200" dirty="0"/>
              <a:t>Increase granularity of QoS predictions (e.g., below Cell level, more KPIs reporting, richer information) also by means of more input data to the analytics enabler (e.g. from core network, RAN, etc.)</a:t>
            </a:r>
          </a:p>
          <a:p>
            <a:r>
              <a:rPr lang="en-US" sz="2200" dirty="0"/>
              <a:t>Improve freshness of QoS predictions (e.g. notice period)</a:t>
            </a:r>
          </a:p>
          <a:p>
            <a:r>
              <a:rPr lang="en-US" sz="2200" dirty="0"/>
              <a:t>Enable QoS predictions also of the PC5/</a:t>
            </a:r>
            <a:r>
              <a:rPr lang="en-US" sz="2200" dirty="0" err="1"/>
              <a:t>Sidelink</a:t>
            </a:r>
            <a:r>
              <a:rPr lang="en-US" sz="2200" dirty="0"/>
              <a:t> Interface</a:t>
            </a:r>
          </a:p>
          <a:p>
            <a:r>
              <a:rPr lang="en-US" sz="2200" dirty="0"/>
              <a:t>Investigate QoS prediction in Multi-MNO/Cross-border environments</a:t>
            </a:r>
          </a:p>
          <a:p>
            <a:r>
              <a:rPr lang="en-US" sz="2200" dirty="0"/>
              <a:t>Investigate the need for coordination of notifications of QoS prediction amongst V2X Servers (e.g., ordering, prioritization)</a:t>
            </a:r>
          </a:p>
          <a:p>
            <a:r>
              <a:rPr lang="en-US" sz="2200" dirty="0"/>
              <a:t>Investigate harmonization of QoS change notifications for V2X application (e.g., QoS change notification sent to the UE via NAS/RRC)</a:t>
            </a:r>
          </a:p>
        </p:txBody>
      </p:sp>
    </p:spTree>
    <p:extLst>
      <p:ext uri="{BB962C8B-B14F-4D97-AF65-F5344CB8AC3E}">
        <p14:creationId xmlns:p14="http://schemas.microsoft.com/office/powerpoint/2010/main" val="30184925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6BAAA95-6553-4B47-8EEC-8F260792EF0A}"/>
              </a:ext>
            </a:extLst>
          </p:cNvPr>
          <p:cNvSpPr>
            <a:spLocks noGrp="1"/>
          </p:cNvSpPr>
          <p:nvPr>
            <p:ph type="title"/>
          </p:nvPr>
        </p:nvSpPr>
        <p:spPr/>
        <p:txBody>
          <a:bodyPr>
            <a:noAutofit/>
          </a:bodyPr>
          <a:lstStyle/>
          <a:p>
            <a:r>
              <a:rPr lang="en-GB" dirty="0"/>
              <a:t>Introduction</a:t>
            </a:r>
            <a:endParaRPr lang="en-US" dirty="0"/>
          </a:p>
        </p:txBody>
      </p:sp>
      <p:sp>
        <p:nvSpPr>
          <p:cNvPr id="4" name="Text Placeholder 3">
            <a:extLst>
              <a:ext uri="{FF2B5EF4-FFF2-40B4-BE49-F238E27FC236}">
                <a16:creationId xmlns:a16="http://schemas.microsoft.com/office/drawing/2014/main" id="{ED24A599-DA68-4DD5-A1E4-15501B63BAE7}"/>
              </a:ext>
            </a:extLst>
          </p:cNvPr>
          <p:cNvSpPr>
            <a:spLocks noGrp="1"/>
          </p:cNvSpPr>
          <p:nvPr>
            <p:ph type="body" sz="quarter" idx="10"/>
          </p:nvPr>
        </p:nvSpPr>
        <p:spPr/>
        <p:txBody>
          <a:bodyPr/>
          <a:lstStyle/>
          <a:p>
            <a:r>
              <a:rPr lang="en-US" dirty="0"/>
              <a:t>5GAA, the 5G automotive association, appreciates the opportunity to cooperate with 3GPP as a Market Representative.</a:t>
            </a:r>
          </a:p>
          <a:p>
            <a:r>
              <a:rPr lang="en-GB" dirty="0"/>
              <a:t>Scope of 5GAA is focused on bringing connectivity solutions to market addressing technical, business, and regulatory challenges including technology, standards, spectrum, policy &amp; regulations, testing, business models &amp; go-to-market</a:t>
            </a:r>
            <a:endParaRPr lang="en-US" dirty="0"/>
          </a:p>
          <a:p>
            <a:r>
              <a:rPr lang="en-US" dirty="0"/>
              <a:t>It is important to note that C-V2X is in development in different countries, with several milestones in the US and active deployment in China.</a:t>
            </a:r>
          </a:p>
          <a:p>
            <a:endParaRPr lang="en-US" dirty="0"/>
          </a:p>
        </p:txBody>
      </p:sp>
    </p:spTree>
    <p:extLst>
      <p:ext uri="{BB962C8B-B14F-4D97-AF65-F5344CB8AC3E}">
        <p14:creationId xmlns:p14="http://schemas.microsoft.com/office/powerpoint/2010/main" val="35575557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D5F81BD2-145C-4329-9F2A-B437CF1E4E2C}"/>
              </a:ext>
            </a:extLst>
          </p:cNvPr>
          <p:cNvSpPr>
            <a:spLocks noGrp="1"/>
          </p:cNvSpPr>
          <p:nvPr>
            <p:ph type="body" sz="quarter" idx="10"/>
          </p:nvPr>
        </p:nvSpPr>
        <p:spPr>
          <a:xfrm>
            <a:off x="1023871" y="2417379"/>
            <a:ext cx="10453974" cy="2638097"/>
          </a:xfrm>
        </p:spPr>
        <p:txBody>
          <a:bodyPr/>
          <a:lstStyle/>
          <a:p>
            <a:r>
              <a:rPr lang="en-US" sz="4000" dirty="0"/>
              <a:t>5GAA</a:t>
            </a:r>
            <a:r>
              <a:rPr lang="en-BE" sz="4000" dirty="0"/>
              <a:t> </a:t>
            </a:r>
            <a:r>
              <a:rPr lang="en-US" sz="4000" dirty="0"/>
              <a:t>News</a:t>
            </a:r>
          </a:p>
          <a:p>
            <a:r>
              <a:rPr lang="en-US" sz="4000" dirty="0"/>
              <a:t>(May-Oct 2021)</a:t>
            </a:r>
          </a:p>
        </p:txBody>
      </p:sp>
      <p:sp>
        <p:nvSpPr>
          <p:cNvPr id="6" name="Text Placeholder 5">
            <a:extLst>
              <a:ext uri="{FF2B5EF4-FFF2-40B4-BE49-F238E27FC236}">
                <a16:creationId xmlns:a16="http://schemas.microsoft.com/office/drawing/2014/main" id="{73D6A8B6-C284-4A94-AF72-4B143CAC1CF4}"/>
              </a:ext>
            </a:extLst>
          </p:cNvPr>
          <p:cNvSpPr>
            <a:spLocks noGrp="1"/>
          </p:cNvSpPr>
          <p:nvPr>
            <p:ph type="body" sz="quarter" idx="15"/>
          </p:nvPr>
        </p:nvSpPr>
        <p:spPr/>
        <p:txBody>
          <a:bodyPr/>
          <a:lstStyle/>
          <a:p>
            <a:endParaRPr lang="en-US"/>
          </a:p>
        </p:txBody>
      </p:sp>
    </p:spTree>
    <p:extLst>
      <p:ext uri="{BB962C8B-B14F-4D97-AF65-F5344CB8AC3E}">
        <p14:creationId xmlns:p14="http://schemas.microsoft.com/office/powerpoint/2010/main" val="29778406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7" descr="Background pattern&#10;&#10;Description automatically generated">
            <a:extLst>
              <a:ext uri="{FF2B5EF4-FFF2-40B4-BE49-F238E27FC236}">
                <a16:creationId xmlns:a16="http://schemas.microsoft.com/office/drawing/2014/main" id="{7CCD2135-4EB9-4640-8D4F-C6745B911B49}"/>
              </a:ext>
            </a:extLst>
          </p:cNvPr>
          <p:cNvPicPr>
            <a:picLocks noChangeAspect="1"/>
          </p:cNvPicPr>
          <p:nvPr/>
        </p:nvPicPr>
        <p:blipFill>
          <a:blip r:embed="rId2"/>
          <a:stretch>
            <a:fillRect/>
          </a:stretch>
        </p:blipFill>
        <p:spPr>
          <a:xfrm>
            <a:off x="8334054" y="2974475"/>
            <a:ext cx="3625065" cy="1879085"/>
          </a:xfrm>
          <a:prstGeom prst="rect">
            <a:avLst/>
          </a:prstGeom>
          <a:ln>
            <a:noFill/>
          </a:ln>
          <a:effectLst>
            <a:outerShdw blurRad="190500" algn="tl" rotWithShape="0">
              <a:srgbClr val="000000">
                <a:alpha val="70000"/>
              </a:srgbClr>
            </a:outerShdw>
          </a:effectLst>
        </p:spPr>
      </p:pic>
      <p:pic>
        <p:nvPicPr>
          <p:cNvPr id="10" name="Picture 10">
            <a:extLst>
              <a:ext uri="{FF2B5EF4-FFF2-40B4-BE49-F238E27FC236}">
                <a16:creationId xmlns:a16="http://schemas.microsoft.com/office/drawing/2014/main" id="{1D2C7026-539F-4879-BCAB-40373D764E03}"/>
              </a:ext>
            </a:extLst>
          </p:cNvPr>
          <p:cNvPicPr>
            <a:picLocks noChangeAspect="1"/>
          </p:cNvPicPr>
          <p:nvPr/>
        </p:nvPicPr>
        <p:blipFill>
          <a:blip r:embed="rId3"/>
          <a:stretch>
            <a:fillRect/>
          </a:stretch>
        </p:blipFill>
        <p:spPr>
          <a:xfrm>
            <a:off x="4366149" y="2977173"/>
            <a:ext cx="3620947" cy="1876616"/>
          </a:xfrm>
          <a:prstGeom prst="rect">
            <a:avLst/>
          </a:prstGeom>
          <a:ln>
            <a:noFill/>
          </a:ln>
          <a:effectLst>
            <a:outerShdw blurRad="190500" algn="tl" rotWithShape="0">
              <a:srgbClr val="000000">
                <a:alpha val="70000"/>
              </a:srgbClr>
            </a:outerShdw>
          </a:effectLst>
        </p:spPr>
      </p:pic>
      <p:pic>
        <p:nvPicPr>
          <p:cNvPr id="9" name="Picture 9" descr="A picture containing text&#10;&#10;Description automatically generated">
            <a:extLst>
              <a:ext uri="{FF2B5EF4-FFF2-40B4-BE49-F238E27FC236}">
                <a16:creationId xmlns:a16="http://schemas.microsoft.com/office/drawing/2014/main" id="{ED90DA5C-152D-4351-81CC-9C1BBF629D70}"/>
              </a:ext>
            </a:extLst>
          </p:cNvPr>
          <p:cNvPicPr>
            <a:picLocks noChangeAspect="1"/>
          </p:cNvPicPr>
          <p:nvPr/>
        </p:nvPicPr>
        <p:blipFill>
          <a:blip r:embed="rId4"/>
          <a:stretch>
            <a:fillRect/>
          </a:stretch>
        </p:blipFill>
        <p:spPr>
          <a:xfrm>
            <a:off x="353592" y="2974635"/>
            <a:ext cx="3620946" cy="1881690"/>
          </a:xfrm>
          <a:prstGeom prst="rect">
            <a:avLst/>
          </a:prstGeom>
          <a:ln>
            <a:noFill/>
          </a:ln>
          <a:effectLst>
            <a:outerShdw blurRad="190500" algn="tl" rotWithShape="0">
              <a:srgbClr val="000000">
                <a:alpha val="70000"/>
              </a:srgbClr>
            </a:outerShdw>
          </a:effectLst>
        </p:spPr>
      </p:pic>
      <p:pic>
        <p:nvPicPr>
          <p:cNvPr id="7" name="Picture 7">
            <a:extLst>
              <a:ext uri="{FF2B5EF4-FFF2-40B4-BE49-F238E27FC236}">
                <a16:creationId xmlns:a16="http://schemas.microsoft.com/office/drawing/2014/main" id="{38838863-7ED7-4BA2-853C-452C583AEB4B}"/>
              </a:ext>
            </a:extLst>
          </p:cNvPr>
          <p:cNvPicPr>
            <a:picLocks noChangeAspect="1"/>
          </p:cNvPicPr>
          <p:nvPr/>
        </p:nvPicPr>
        <p:blipFill>
          <a:blip r:embed="rId5"/>
          <a:stretch>
            <a:fillRect/>
          </a:stretch>
        </p:blipFill>
        <p:spPr>
          <a:xfrm>
            <a:off x="6152508" y="913765"/>
            <a:ext cx="3620946" cy="1874931"/>
          </a:xfrm>
          <a:prstGeom prst="rect">
            <a:avLst/>
          </a:prstGeom>
          <a:ln>
            <a:noFill/>
          </a:ln>
          <a:effectLst>
            <a:outerShdw blurRad="190500" algn="tl" rotWithShape="0">
              <a:srgbClr val="000000">
                <a:alpha val="70000"/>
              </a:srgbClr>
            </a:outerShdw>
          </a:effectLst>
        </p:spPr>
      </p:pic>
      <p:pic>
        <p:nvPicPr>
          <p:cNvPr id="6" name="Picture 6" descr="A picture containing text, outdoor&#10;&#10;Description automatically generated">
            <a:extLst>
              <a:ext uri="{FF2B5EF4-FFF2-40B4-BE49-F238E27FC236}">
                <a16:creationId xmlns:a16="http://schemas.microsoft.com/office/drawing/2014/main" id="{F5AE52BE-B728-4498-8A98-D8109623C56D}"/>
              </a:ext>
            </a:extLst>
          </p:cNvPr>
          <p:cNvPicPr>
            <a:picLocks noChangeAspect="1"/>
          </p:cNvPicPr>
          <p:nvPr/>
        </p:nvPicPr>
        <p:blipFill>
          <a:blip r:embed="rId6"/>
          <a:stretch>
            <a:fillRect/>
          </a:stretch>
        </p:blipFill>
        <p:spPr>
          <a:xfrm>
            <a:off x="2188178" y="915954"/>
            <a:ext cx="3620946" cy="1889841"/>
          </a:xfrm>
          <a:prstGeom prst="rect">
            <a:avLst/>
          </a:prstGeom>
          <a:ln>
            <a:noFill/>
          </a:ln>
          <a:effectLst>
            <a:outerShdw blurRad="190500" algn="tl" rotWithShape="0">
              <a:srgbClr val="000000">
                <a:alpha val="70000"/>
              </a:srgbClr>
            </a:outerShdw>
          </a:effectLst>
        </p:spPr>
      </p:pic>
      <p:sp>
        <p:nvSpPr>
          <p:cNvPr id="2" name="Title 1">
            <a:extLst>
              <a:ext uri="{FF2B5EF4-FFF2-40B4-BE49-F238E27FC236}">
                <a16:creationId xmlns:a16="http://schemas.microsoft.com/office/drawing/2014/main" id="{C9D431DC-56A4-4243-89FE-96F936A9030E}"/>
              </a:ext>
            </a:extLst>
          </p:cNvPr>
          <p:cNvSpPr>
            <a:spLocks noGrp="1"/>
          </p:cNvSpPr>
          <p:nvPr>
            <p:ph type="title"/>
          </p:nvPr>
        </p:nvSpPr>
        <p:spPr/>
        <p:txBody>
          <a:bodyPr>
            <a:normAutofit fontScale="90000"/>
          </a:bodyPr>
          <a:lstStyle/>
          <a:p>
            <a:r>
              <a:rPr lang="en-BE" dirty="0"/>
              <a:t>Publications </a:t>
            </a:r>
            <a:r>
              <a:rPr lang="en-BE" sz="3600" dirty="0">
                <a:solidFill>
                  <a:srgbClr val="00ADE6"/>
                </a:solidFill>
                <a:latin typeface="Univia Pro" panose="00000800000000000000" pitchFamily="50" charset="0"/>
                <a:ea typeface="Open Sans" panose="020B0606030504020204" pitchFamily="34" charset="0"/>
                <a:cs typeface="Open Sans" panose="020B0606030504020204" pitchFamily="34" charset="0"/>
              </a:rPr>
              <a:t>since last </a:t>
            </a:r>
            <a:r>
              <a:rPr lang="de-DE" sz="3600" dirty="0">
                <a:solidFill>
                  <a:srgbClr val="00ADE6"/>
                </a:solidFill>
                <a:latin typeface="Univia Pro" panose="00000800000000000000" pitchFamily="50" charset="0"/>
                <a:ea typeface="Open Sans" panose="020B0606030504020204" pitchFamily="34" charset="0"/>
                <a:cs typeface="Open Sans" panose="020B0606030504020204" pitchFamily="34" charset="0"/>
              </a:rPr>
              <a:t>PCG 46-e</a:t>
            </a:r>
            <a:endParaRPr lang="en-BE" dirty="0"/>
          </a:p>
        </p:txBody>
      </p:sp>
      <p:pic>
        <p:nvPicPr>
          <p:cNvPr id="17" name="Picture 7">
            <a:extLst>
              <a:ext uri="{FF2B5EF4-FFF2-40B4-BE49-F238E27FC236}">
                <a16:creationId xmlns:a16="http://schemas.microsoft.com/office/drawing/2014/main" id="{A5D41252-85E8-4C88-9806-E0403D2E1872}"/>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2188178" y="4989951"/>
            <a:ext cx="3532049" cy="1854326"/>
          </a:xfrm>
          <a:prstGeom prst="rect">
            <a:avLst/>
          </a:prstGeom>
          <a:ln>
            <a:noFill/>
          </a:ln>
          <a:effectLst>
            <a:outerShdw blurRad="190500" algn="tl" rotWithShape="0">
              <a:srgbClr val="000000">
                <a:alpha val="70000"/>
              </a:srgbClr>
            </a:outerShdw>
          </a:effectLst>
        </p:spPr>
      </p:pic>
      <p:pic>
        <p:nvPicPr>
          <p:cNvPr id="18" name="Picture 17">
            <a:extLst>
              <a:ext uri="{FF2B5EF4-FFF2-40B4-BE49-F238E27FC236}">
                <a16:creationId xmlns:a16="http://schemas.microsoft.com/office/drawing/2014/main" id="{C8D5B5C9-20D4-40B9-A202-08C1186281EF}"/>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6107424" y="4989951"/>
            <a:ext cx="3620946" cy="1868049"/>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40326513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1E39E59-5A20-468C-A791-04369AD94E6B}"/>
              </a:ext>
            </a:extLst>
          </p:cNvPr>
          <p:cNvSpPr>
            <a:spLocks noGrp="1"/>
          </p:cNvSpPr>
          <p:nvPr>
            <p:ph type="title"/>
          </p:nvPr>
        </p:nvSpPr>
        <p:spPr>
          <a:xfrm>
            <a:off x="838200" y="365126"/>
            <a:ext cx="10624456" cy="919978"/>
          </a:xfrm>
        </p:spPr>
        <p:txBody>
          <a:bodyPr>
            <a:normAutofit fontScale="90000"/>
          </a:bodyPr>
          <a:lstStyle/>
          <a:p>
            <a:r>
              <a:rPr lang="it-IT" err="1"/>
              <a:t>Standalone</a:t>
            </a:r>
            <a:r>
              <a:rPr lang="it-IT"/>
              <a:t> C-V2X PC5 Mode 4 </a:t>
            </a:r>
            <a:r>
              <a:rPr lang="it-IT" err="1"/>
              <a:t>Certification</a:t>
            </a:r>
            <a:r>
              <a:rPr lang="it-IT"/>
              <a:t> </a:t>
            </a:r>
            <a:r>
              <a:rPr lang="it-IT" err="1"/>
              <a:t>program</a:t>
            </a:r>
            <a:r>
              <a:rPr lang="it-IT"/>
              <a:t> with GCF</a:t>
            </a:r>
            <a:endParaRPr lang="en-BE"/>
          </a:p>
        </p:txBody>
      </p:sp>
      <p:sp>
        <p:nvSpPr>
          <p:cNvPr id="5" name="Text Placeholder 4">
            <a:extLst>
              <a:ext uri="{FF2B5EF4-FFF2-40B4-BE49-F238E27FC236}">
                <a16:creationId xmlns:a16="http://schemas.microsoft.com/office/drawing/2014/main" id="{3C362B6D-E2FB-46E7-A105-FEED2F5E452A}"/>
              </a:ext>
            </a:extLst>
          </p:cNvPr>
          <p:cNvSpPr>
            <a:spLocks noGrp="1"/>
          </p:cNvSpPr>
          <p:nvPr>
            <p:ph type="body" sz="quarter" idx="10"/>
          </p:nvPr>
        </p:nvSpPr>
        <p:spPr>
          <a:xfrm>
            <a:off x="689916" y="1285104"/>
            <a:ext cx="5414320" cy="4601346"/>
          </a:xfrm>
        </p:spPr>
        <p:txBody>
          <a:bodyPr anchor="ctr">
            <a:normAutofit/>
          </a:bodyPr>
          <a:lstStyle/>
          <a:p>
            <a:r>
              <a:rPr lang="en-GB" sz="1500" dirty="0">
                <a:solidFill>
                  <a:srgbClr val="000000"/>
                </a:solidFill>
              </a:rPr>
              <a:t>5GAA and GCF representatives agreed on a standalone certification scheme dedicated to products for C-V2X PC5 Mode 4 functionality</a:t>
            </a:r>
          </a:p>
          <a:p>
            <a:r>
              <a:rPr lang="en-GB" sz="1500" dirty="0">
                <a:solidFill>
                  <a:srgbClr val="000000"/>
                </a:solidFill>
              </a:rPr>
              <a:t>Covering only the lower layer conformity assessment, the programme is based on the two GCF work items containing 3GPP conformance test cases for the network-independent C-V2X features (e.g. WI-281-47 and WI-282-47)</a:t>
            </a:r>
          </a:p>
          <a:p>
            <a:r>
              <a:rPr lang="en-GB" sz="1500" dirty="0">
                <a:solidFill>
                  <a:srgbClr val="000000"/>
                </a:solidFill>
              </a:rPr>
              <a:t>The programme is open to both GCF Member and Non-Member Companies (the latter on a pay-per-certification basis).</a:t>
            </a:r>
          </a:p>
          <a:p>
            <a:r>
              <a:rPr lang="en-GB" sz="1500" dirty="0">
                <a:solidFill>
                  <a:srgbClr val="000000"/>
                </a:solidFill>
              </a:rPr>
              <a:t>The newly-created </a:t>
            </a:r>
            <a:r>
              <a:rPr lang="en-GB" sz="1500" b="1" dirty="0">
                <a:solidFill>
                  <a:srgbClr val="000000"/>
                </a:solidFill>
              </a:rPr>
              <a:t>Connected Vehicles Work Stream (CVWS) </a:t>
            </a:r>
            <a:r>
              <a:rPr lang="en-GB" sz="1500" dirty="0">
                <a:solidFill>
                  <a:srgbClr val="000000"/>
                </a:solidFill>
              </a:rPr>
              <a:t>(open to both GCF members and 5GAA members) will</a:t>
            </a:r>
            <a:r>
              <a:rPr lang="en-GB" sz="1500" b="1" dirty="0">
                <a:solidFill>
                  <a:srgbClr val="000000"/>
                </a:solidFill>
              </a:rPr>
              <a:t> </a:t>
            </a:r>
            <a:r>
              <a:rPr lang="en-GB" sz="1500" dirty="0">
                <a:solidFill>
                  <a:srgbClr val="000000"/>
                </a:solidFill>
              </a:rPr>
              <a:t>manage the development of processes and certification criteria for a standalone certification program for connected vehicles.</a:t>
            </a:r>
          </a:p>
        </p:txBody>
      </p:sp>
      <p:sp>
        <p:nvSpPr>
          <p:cNvPr id="6" name="Text Placeholder 4">
            <a:extLst>
              <a:ext uri="{FF2B5EF4-FFF2-40B4-BE49-F238E27FC236}">
                <a16:creationId xmlns:a16="http://schemas.microsoft.com/office/drawing/2014/main" id="{8E86DF82-25CF-8D4A-8003-1BA12139733E}"/>
              </a:ext>
            </a:extLst>
          </p:cNvPr>
          <p:cNvSpPr txBox="1">
            <a:spLocks/>
          </p:cNvSpPr>
          <p:nvPr/>
        </p:nvSpPr>
        <p:spPr>
          <a:xfrm>
            <a:off x="6150428" y="1285105"/>
            <a:ext cx="5414320" cy="4601346"/>
          </a:xfrm>
          <a:prstGeom prst="rect">
            <a:avLst/>
          </a:prstGeom>
        </p:spPr>
        <p:txBody>
          <a:bodyPr anchor="ctr">
            <a:normAutofit/>
          </a:bodyPr>
          <a:lstStyle>
            <a:lvl1pPr marL="228600" indent="-228600" algn="l" defTabSz="914400" rtl="0" eaLnBrk="1" latinLnBrk="0" hangingPunct="1">
              <a:lnSpc>
                <a:spcPct val="90000"/>
              </a:lnSpc>
              <a:spcBef>
                <a:spcPts val="1000"/>
              </a:spcBef>
              <a:buFont typeface="Arial"/>
              <a:buChar char="•"/>
              <a:defRPr sz="2800" kern="1200">
                <a:solidFill>
                  <a:srgbClr val="333D42"/>
                </a:solidFill>
                <a:latin typeface="Open Sans" charset="0"/>
                <a:ea typeface="Open Sans" charset="0"/>
                <a:cs typeface="Open Sans" charset="0"/>
              </a:defRPr>
            </a:lvl1pPr>
            <a:lvl2pPr marL="685800" indent="-228600" algn="l" defTabSz="914400" rtl="0" eaLnBrk="1" latinLnBrk="0" hangingPunct="1">
              <a:lnSpc>
                <a:spcPct val="90000"/>
              </a:lnSpc>
              <a:spcBef>
                <a:spcPts val="500"/>
              </a:spcBef>
              <a:buFont typeface="Arial"/>
              <a:buChar char="•"/>
              <a:defRPr sz="2400" kern="1200">
                <a:solidFill>
                  <a:srgbClr val="333D42"/>
                </a:solidFill>
                <a:latin typeface="Open Sans" charset="0"/>
                <a:ea typeface="Open Sans" charset="0"/>
                <a:cs typeface="Open Sans" charset="0"/>
              </a:defRPr>
            </a:lvl2pPr>
            <a:lvl3pPr marL="1143000" indent="-228600" algn="l" defTabSz="914400" rtl="0" eaLnBrk="1" latinLnBrk="0" hangingPunct="1">
              <a:lnSpc>
                <a:spcPct val="90000"/>
              </a:lnSpc>
              <a:spcBef>
                <a:spcPts val="500"/>
              </a:spcBef>
              <a:buFont typeface="Arial"/>
              <a:buChar char="•"/>
              <a:defRPr sz="2000" kern="1200">
                <a:solidFill>
                  <a:srgbClr val="333D42"/>
                </a:solidFill>
                <a:latin typeface="Open Sans" charset="0"/>
                <a:ea typeface="Open Sans" charset="0"/>
                <a:cs typeface="Open Sans" charset="0"/>
              </a:defRPr>
            </a:lvl3pPr>
            <a:lvl4pPr marL="1600200" indent="-228600" algn="l" defTabSz="914400" rtl="0" eaLnBrk="1" latinLnBrk="0" hangingPunct="1">
              <a:lnSpc>
                <a:spcPct val="90000"/>
              </a:lnSpc>
              <a:spcBef>
                <a:spcPts val="500"/>
              </a:spcBef>
              <a:buFont typeface="Arial"/>
              <a:buChar char="•"/>
              <a:defRPr sz="1800" kern="1200">
                <a:solidFill>
                  <a:srgbClr val="333D42"/>
                </a:solidFill>
                <a:latin typeface="Open Sans" charset="0"/>
                <a:ea typeface="Open Sans" charset="0"/>
                <a:cs typeface="Open Sans" charset="0"/>
              </a:defRPr>
            </a:lvl4pPr>
            <a:lvl5pPr marL="2057400" indent="-228600" algn="l" defTabSz="914400" rtl="0" eaLnBrk="1" latinLnBrk="0" hangingPunct="1">
              <a:lnSpc>
                <a:spcPct val="90000"/>
              </a:lnSpc>
              <a:spcBef>
                <a:spcPts val="500"/>
              </a:spcBef>
              <a:buFont typeface="Arial"/>
              <a:buChar char="•"/>
              <a:defRPr sz="1800" kern="1200">
                <a:solidFill>
                  <a:srgbClr val="333D42"/>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a:buChar char="•"/>
              <a:tabLst/>
              <a:defRPr/>
            </a:pPr>
            <a:endParaRPr kumimoji="0" lang="it-IT" sz="2400" b="0" i="0" u="none" strike="noStrike" kern="1200" cap="none" spc="0" normalizeH="0" baseline="0" noProof="0">
              <a:ln>
                <a:noFill/>
              </a:ln>
              <a:solidFill>
                <a:srgbClr val="333D42"/>
              </a:solidFill>
              <a:effectLst/>
              <a:uLnTx/>
              <a:uFillTx/>
              <a:latin typeface="Open Sans" charset="0"/>
              <a:ea typeface="Open Sans" charset="0"/>
              <a:cs typeface="Open Sans" charset="0"/>
            </a:endParaRPr>
          </a:p>
        </p:txBody>
      </p:sp>
      <p:pic>
        <p:nvPicPr>
          <p:cNvPr id="3" name="Picture 2">
            <a:extLst>
              <a:ext uri="{FF2B5EF4-FFF2-40B4-BE49-F238E27FC236}">
                <a16:creationId xmlns:a16="http://schemas.microsoft.com/office/drawing/2014/main" id="{FA3EA3D1-AF68-4D03-8225-07EA7DCF5D0A}"/>
              </a:ext>
            </a:extLst>
          </p:cNvPr>
          <p:cNvPicPr>
            <a:picLocks noChangeAspect="1"/>
          </p:cNvPicPr>
          <p:nvPr/>
        </p:nvPicPr>
        <p:blipFill>
          <a:blip r:embed="rId3"/>
          <a:stretch>
            <a:fillRect/>
          </a:stretch>
        </p:blipFill>
        <p:spPr>
          <a:xfrm>
            <a:off x="6707128" y="1300258"/>
            <a:ext cx="4152635" cy="2165977"/>
          </a:xfrm>
          <a:prstGeom prst="rect">
            <a:avLst/>
          </a:prstGeom>
        </p:spPr>
      </p:pic>
      <p:pic>
        <p:nvPicPr>
          <p:cNvPr id="7" name="Immagine 1">
            <a:extLst>
              <a:ext uri="{FF2B5EF4-FFF2-40B4-BE49-F238E27FC236}">
                <a16:creationId xmlns:a16="http://schemas.microsoft.com/office/drawing/2014/main" id="{DFDCED88-5F1B-4845-98FF-2DC1493C29EF}"/>
              </a:ext>
            </a:extLst>
          </p:cNvPr>
          <p:cNvPicPr>
            <a:picLocks noChangeAspect="1"/>
          </p:cNvPicPr>
          <p:nvPr/>
        </p:nvPicPr>
        <p:blipFill rotWithShape="1">
          <a:blip r:embed="rId4"/>
          <a:srcRect b="49778"/>
          <a:stretch/>
        </p:blipFill>
        <p:spPr>
          <a:xfrm>
            <a:off x="6348089" y="3133639"/>
            <a:ext cx="5216659" cy="2304322"/>
          </a:xfrm>
          <a:prstGeom prst="rect">
            <a:avLst/>
          </a:prstGeom>
        </p:spPr>
      </p:pic>
    </p:spTree>
    <p:extLst>
      <p:ext uri="{BB962C8B-B14F-4D97-AF65-F5344CB8AC3E}">
        <p14:creationId xmlns:p14="http://schemas.microsoft.com/office/powerpoint/2010/main" val="19403734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D5F81BD2-145C-4329-9F2A-B437CF1E4E2C}"/>
              </a:ext>
            </a:extLst>
          </p:cNvPr>
          <p:cNvSpPr>
            <a:spLocks noGrp="1"/>
          </p:cNvSpPr>
          <p:nvPr>
            <p:ph type="body" sz="quarter" idx="10"/>
          </p:nvPr>
        </p:nvSpPr>
        <p:spPr>
          <a:xfrm>
            <a:off x="1023871" y="2417379"/>
            <a:ext cx="10453974" cy="2638097"/>
          </a:xfrm>
        </p:spPr>
        <p:txBody>
          <a:bodyPr/>
          <a:lstStyle/>
          <a:p>
            <a:r>
              <a:rPr lang="en-US" sz="4000" dirty="0"/>
              <a:t>5GAA</a:t>
            </a:r>
            <a:r>
              <a:rPr lang="en-BE" sz="4000" dirty="0"/>
              <a:t> Work Programme</a:t>
            </a:r>
            <a:endParaRPr lang="en-US" sz="4000" dirty="0"/>
          </a:p>
          <a:p>
            <a:r>
              <a:rPr lang="en-US" sz="4000" dirty="0"/>
              <a:t>(Oct 2021)</a:t>
            </a:r>
          </a:p>
        </p:txBody>
      </p:sp>
      <p:sp>
        <p:nvSpPr>
          <p:cNvPr id="6" name="Text Placeholder 5">
            <a:extLst>
              <a:ext uri="{FF2B5EF4-FFF2-40B4-BE49-F238E27FC236}">
                <a16:creationId xmlns:a16="http://schemas.microsoft.com/office/drawing/2014/main" id="{73D6A8B6-C284-4A94-AF72-4B143CAC1CF4}"/>
              </a:ext>
            </a:extLst>
          </p:cNvPr>
          <p:cNvSpPr>
            <a:spLocks noGrp="1"/>
          </p:cNvSpPr>
          <p:nvPr>
            <p:ph type="body" sz="quarter" idx="15"/>
          </p:nvPr>
        </p:nvSpPr>
        <p:spPr/>
        <p:txBody>
          <a:bodyPr/>
          <a:lstStyle/>
          <a:p>
            <a:endParaRPr lang="en-US"/>
          </a:p>
        </p:txBody>
      </p:sp>
    </p:spTree>
    <p:extLst>
      <p:ext uri="{BB962C8B-B14F-4D97-AF65-F5344CB8AC3E}">
        <p14:creationId xmlns:p14="http://schemas.microsoft.com/office/powerpoint/2010/main" val="15418304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80F6C7-70DC-4419-800E-8707622E0581}"/>
              </a:ext>
            </a:extLst>
          </p:cNvPr>
          <p:cNvSpPr>
            <a:spLocks noGrp="1"/>
          </p:cNvSpPr>
          <p:nvPr>
            <p:ph type="title"/>
          </p:nvPr>
        </p:nvSpPr>
        <p:spPr>
          <a:xfrm>
            <a:off x="838200" y="365125"/>
            <a:ext cx="10624456" cy="954295"/>
          </a:xfrm>
        </p:spPr>
        <p:txBody>
          <a:bodyPr>
            <a:normAutofit/>
          </a:bodyPr>
          <a:lstStyle/>
          <a:p>
            <a:r>
              <a:rPr lang="en-US" dirty="0"/>
              <a:t>Work Item</a:t>
            </a:r>
            <a:r>
              <a:rPr lang="en-BE" dirty="0"/>
              <a:t>s approved since </a:t>
            </a:r>
            <a:r>
              <a:rPr lang="en-GB" dirty="0"/>
              <a:t>PCG 46-e</a:t>
            </a:r>
            <a:endParaRPr lang="en-US" dirty="0"/>
          </a:p>
        </p:txBody>
      </p:sp>
      <p:sp>
        <p:nvSpPr>
          <p:cNvPr id="7" name="Content Placeholder 6">
            <a:extLst>
              <a:ext uri="{FF2B5EF4-FFF2-40B4-BE49-F238E27FC236}">
                <a16:creationId xmlns:a16="http://schemas.microsoft.com/office/drawing/2014/main" id="{2E552A03-7E3B-429A-90E4-DCFCB4A09564}"/>
              </a:ext>
            </a:extLst>
          </p:cNvPr>
          <p:cNvSpPr>
            <a:spLocks noGrp="1"/>
          </p:cNvSpPr>
          <p:nvPr>
            <p:ph type="body" sz="quarter" idx="10"/>
          </p:nvPr>
        </p:nvSpPr>
        <p:spPr>
          <a:xfrm>
            <a:off x="838200" y="1119282"/>
            <a:ext cx="10751288" cy="1576180"/>
          </a:xfrm>
        </p:spPr>
        <p:txBody>
          <a:bodyPr/>
          <a:lstStyle/>
          <a:p>
            <a:pPr>
              <a:lnSpc>
                <a:spcPct val="200000"/>
              </a:lnSpc>
            </a:pPr>
            <a:r>
              <a:rPr lang="en-GB" sz="1800" dirty="0">
                <a:solidFill>
                  <a:srgbClr val="000000"/>
                </a:solidFill>
              </a:rPr>
              <a:t>AVP Technology Assessment </a:t>
            </a:r>
            <a:r>
              <a:rPr lang="en-GB" sz="1800" b="1" dirty="0">
                <a:solidFill>
                  <a:srgbClr val="000000"/>
                </a:solidFill>
              </a:rPr>
              <a:t>(AVP) </a:t>
            </a:r>
          </a:p>
          <a:p>
            <a:pPr>
              <a:lnSpc>
                <a:spcPct val="200000"/>
              </a:lnSpc>
            </a:pPr>
            <a:r>
              <a:rPr lang="en-GB" sz="1800" dirty="0">
                <a:solidFill>
                  <a:srgbClr val="000000"/>
                </a:solidFill>
              </a:rPr>
              <a:t>MEC Technology to support automotive services phase II </a:t>
            </a:r>
            <a:r>
              <a:rPr lang="en-GB" sz="1800" b="1" dirty="0">
                <a:solidFill>
                  <a:srgbClr val="000000"/>
                </a:solidFill>
              </a:rPr>
              <a:t>(gMEC4AUTO)</a:t>
            </a:r>
          </a:p>
          <a:p>
            <a:pPr>
              <a:lnSpc>
                <a:spcPct val="150000"/>
              </a:lnSpc>
            </a:pPr>
            <a:r>
              <a:rPr lang="en-GB" sz="1800" dirty="0">
                <a:solidFill>
                  <a:srgbClr val="000000"/>
                </a:solidFill>
              </a:rPr>
              <a:t>Customer pull study for C-V2X market introduction (</a:t>
            </a:r>
            <a:r>
              <a:rPr lang="en-GB" sz="1800" b="1" dirty="0">
                <a:solidFill>
                  <a:srgbClr val="000000"/>
                </a:solidFill>
              </a:rPr>
              <a:t>PULL, </a:t>
            </a:r>
            <a:r>
              <a:rPr lang="en-GB" sz="1800" dirty="0">
                <a:solidFill>
                  <a:srgbClr val="000000"/>
                </a:solidFill>
              </a:rPr>
              <a:t>WG5)</a:t>
            </a:r>
          </a:p>
          <a:p>
            <a:pPr>
              <a:lnSpc>
                <a:spcPct val="150000"/>
              </a:lnSpc>
            </a:pPr>
            <a:r>
              <a:rPr lang="en-GB" sz="1800" dirty="0">
                <a:solidFill>
                  <a:srgbClr val="000000"/>
                </a:solidFill>
              </a:rPr>
              <a:t>Connected Power Two-Wheelers (</a:t>
            </a:r>
            <a:r>
              <a:rPr lang="en-GB" sz="1800" b="1" dirty="0">
                <a:solidFill>
                  <a:srgbClr val="000000"/>
                </a:solidFill>
              </a:rPr>
              <a:t>CPTW, </a:t>
            </a:r>
            <a:r>
              <a:rPr lang="en-GB" sz="1800" dirty="0">
                <a:solidFill>
                  <a:srgbClr val="000000"/>
                </a:solidFill>
              </a:rPr>
              <a:t>WG1, WG2, WG3) </a:t>
            </a:r>
            <a:r>
              <a:rPr lang="en-GB" sz="1800" i="1" dirty="0">
                <a:solidFill>
                  <a:srgbClr val="000000"/>
                </a:solidFill>
              </a:rPr>
              <a:t>in collaboration with CMC*</a:t>
            </a:r>
          </a:p>
          <a:p>
            <a:pPr>
              <a:lnSpc>
                <a:spcPct val="150000"/>
              </a:lnSpc>
            </a:pPr>
            <a:r>
              <a:rPr lang="en-GB" sz="1800" dirty="0">
                <a:solidFill>
                  <a:srgbClr val="000000"/>
                </a:solidFill>
              </a:rPr>
              <a:t>Strategy for standardisation engagement and monitoring (</a:t>
            </a:r>
            <a:r>
              <a:rPr lang="en-GB" sz="1800" b="1" dirty="0">
                <a:solidFill>
                  <a:srgbClr val="000000"/>
                </a:solidFill>
              </a:rPr>
              <a:t>S4SEM</a:t>
            </a:r>
            <a:r>
              <a:rPr lang="en-GB" sz="1800" dirty="0">
                <a:solidFill>
                  <a:srgbClr val="000000"/>
                </a:solidFill>
              </a:rPr>
              <a:t>, WG4)</a:t>
            </a:r>
          </a:p>
          <a:p>
            <a:pPr>
              <a:lnSpc>
                <a:spcPct val="150000"/>
              </a:lnSpc>
            </a:pPr>
            <a:r>
              <a:rPr lang="en-GB" sz="1800" dirty="0">
                <a:solidFill>
                  <a:srgbClr val="000000"/>
                </a:solidFill>
              </a:rPr>
              <a:t>V2X State of Play in China (</a:t>
            </a:r>
            <a:r>
              <a:rPr lang="en-GB" sz="1800" b="1" dirty="0">
                <a:solidFill>
                  <a:srgbClr val="000000"/>
                </a:solidFill>
              </a:rPr>
              <a:t>V2X SP-C</a:t>
            </a:r>
            <a:r>
              <a:rPr lang="en-GB" sz="1800" dirty="0">
                <a:solidFill>
                  <a:srgbClr val="000000"/>
                </a:solidFill>
              </a:rPr>
              <a:t>, WG6, WG3, WG4)</a:t>
            </a:r>
          </a:p>
          <a:p>
            <a:pPr>
              <a:lnSpc>
                <a:spcPct val="200000"/>
              </a:lnSpc>
            </a:pPr>
            <a:endParaRPr lang="en-GB" sz="1800" b="1" dirty="0">
              <a:solidFill>
                <a:srgbClr val="000000"/>
              </a:solidFill>
            </a:endParaRPr>
          </a:p>
          <a:p>
            <a:pPr>
              <a:lnSpc>
                <a:spcPct val="200000"/>
              </a:lnSpc>
            </a:pPr>
            <a:endParaRPr lang="en-GB" sz="2200" dirty="0">
              <a:solidFill>
                <a:srgbClr val="000000"/>
              </a:solidFill>
            </a:endParaRPr>
          </a:p>
          <a:p>
            <a:pPr>
              <a:lnSpc>
                <a:spcPct val="200000"/>
              </a:lnSpc>
            </a:pPr>
            <a:endParaRPr lang="en-GB" sz="2200" dirty="0">
              <a:solidFill>
                <a:srgbClr val="000000"/>
              </a:solidFill>
            </a:endParaRPr>
          </a:p>
          <a:p>
            <a:pPr>
              <a:lnSpc>
                <a:spcPct val="200000"/>
              </a:lnSpc>
            </a:pPr>
            <a:endParaRPr lang="en-GB" sz="2200" dirty="0">
              <a:solidFill>
                <a:srgbClr val="000000"/>
              </a:solidFill>
            </a:endParaRPr>
          </a:p>
          <a:p>
            <a:pPr>
              <a:lnSpc>
                <a:spcPct val="200000"/>
              </a:lnSpc>
            </a:pPr>
            <a:endParaRPr lang="en-GB" sz="2200" dirty="0">
              <a:solidFill>
                <a:srgbClr val="000000"/>
              </a:solidFill>
            </a:endParaRPr>
          </a:p>
          <a:p>
            <a:pPr>
              <a:lnSpc>
                <a:spcPct val="200000"/>
              </a:lnSpc>
            </a:pPr>
            <a:endParaRPr lang="en-BE" sz="2200" dirty="0">
              <a:solidFill>
                <a:srgbClr val="000000"/>
              </a:solidFill>
            </a:endParaRPr>
          </a:p>
          <a:p>
            <a:pPr>
              <a:lnSpc>
                <a:spcPct val="200000"/>
              </a:lnSpc>
            </a:pPr>
            <a:endParaRPr lang="en-BE" sz="2200" dirty="0">
              <a:solidFill>
                <a:srgbClr val="000000"/>
              </a:solidFill>
            </a:endParaRPr>
          </a:p>
          <a:p>
            <a:pPr>
              <a:lnSpc>
                <a:spcPct val="200000"/>
              </a:lnSpc>
            </a:pPr>
            <a:endParaRPr lang="en-US" sz="2200" dirty="0">
              <a:solidFill>
                <a:srgbClr val="000000"/>
              </a:solidFill>
            </a:endParaRPr>
          </a:p>
          <a:p>
            <a:pPr lvl="0">
              <a:lnSpc>
                <a:spcPct val="200000"/>
              </a:lnSpc>
            </a:pPr>
            <a:endParaRPr lang="en-GB" sz="2200" dirty="0">
              <a:solidFill>
                <a:srgbClr val="000000"/>
              </a:solidFill>
            </a:endParaRPr>
          </a:p>
          <a:p>
            <a:pPr lvl="0">
              <a:lnSpc>
                <a:spcPct val="200000"/>
              </a:lnSpc>
            </a:pPr>
            <a:endParaRPr lang="en-GB" sz="2200" dirty="0">
              <a:solidFill>
                <a:srgbClr val="000000"/>
              </a:solidFill>
            </a:endParaRPr>
          </a:p>
          <a:p>
            <a:pPr lvl="0">
              <a:lnSpc>
                <a:spcPct val="200000"/>
              </a:lnSpc>
            </a:pPr>
            <a:endParaRPr lang="en-GB" sz="2200" dirty="0">
              <a:solidFill>
                <a:srgbClr val="000000"/>
              </a:solidFill>
            </a:endParaRPr>
          </a:p>
          <a:p>
            <a:pPr>
              <a:lnSpc>
                <a:spcPct val="200000"/>
              </a:lnSpc>
            </a:pPr>
            <a:endParaRPr lang="en-US" sz="2200" dirty="0">
              <a:solidFill>
                <a:srgbClr val="000000"/>
              </a:solidFill>
            </a:endParaRPr>
          </a:p>
          <a:p>
            <a:pPr>
              <a:lnSpc>
                <a:spcPct val="200000"/>
              </a:lnSpc>
            </a:pPr>
            <a:endParaRPr lang="en-US" sz="2200" dirty="0">
              <a:solidFill>
                <a:srgbClr val="000000"/>
              </a:solidFill>
            </a:endParaRPr>
          </a:p>
        </p:txBody>
      </p:sp>
    </p:spTree>
    <p:extLst>
      <p:ext uri="{BB962C8B-B14F-4D97-AF65-F5344CB8AC3E}">
        <p14:creationId xmlns:p14="http://schemas.microsoft.com/office/powerpoint/2010/main" val="13813935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FA29F8-EE9B-497A-A616-0768C74B4C1A}"/>
              </a:ext>
            </a:extLst>
          </p:cNvPr>
          <p:cNvSpPr>
            <a:spLocks noGrp="1"/>
          </p:cNvSpPr>
          <p:nvPr>
            <p:ph type="title"/>
          </p:nvPr>
        </p:nvSpPr>
        <p:spPr/>
        <p:txBody>
          <a:bodyPr/>
          <a:lstStyle/>
          <a:p>
            <a:r>
              <a:rPr lang="en-BE" dirty="0"/>
              <a:t>2</a:t>
            </a:r>
            <a:r>
              <a:rPr lang="en-GB" dirty="0"/>
              <a:t>4</a:t>
            </a:r>
            <a:r>
              <a:rPr lang="en-BE" dirty="0"/>
              <a:t> Active work items in 5GAA </a:t>
            </a:r>
            <a:r>
              <a:rPr lang="en-US" dirty="0"/>
              <a:t>as of Oct 2021 </a:t>
            </a:r>
            <a:r>
              <a:rPr lang="en-BE" dirty="0"/>
              <a:t>(1)</a:t>
            </a:r>
          </a:p>
        </p:txBody>
      </p:sp>
      <p:graphicFrame>
        <p:nvGraphicFramePr>
          <p:cNvPr id="5" name="Table 4">
            <a:extLst>
              <a:ext uri="{FF2B5EF4-FFF2-40B4-BE49-F238E27FC236}">
                <a16:creationId xmlns:a16="http://schemas.microsoft.com/office/drawing/2014/main" id="{530CCEA2-288B-4F22-A816-59B715EC874F}"/>
              </a:ext>
            </a:extLst>
          </p:cNvPr>
          <p:cNvGraphicFramePr>
            <a:graphicFrameLocks noGrp="1"/>
          </p:cNvGraphicFramePr>
          <p:nvPr>
            <p:extLst>
              <p:ext uri="{D42A27DB-BD31-4B8C-83A1-F6EECF244321}">
                <p14:modId xmlns:p14="http://schemas.microsoft.com/office/powerpoint/2010/main" val="1607517454"/>
              </p:ext>
            </p:extLst>
          </p:nvPr>
        </p:nvGraphicFramePr>
        <p:xfrm>
          <a:off x="200101" y="1402422"/>
          <a:ext cx="11627411" cy="4213461"/>
        </p:xfrm>
        <a:graphic>
          <a:graphicData uri="http://schemas.openxmlformats.org/drawingml/2006/table">
            <a:tbl>
              <a:tblPr firstRow="1" bandRow="1">
                <a:tableStyleId>{F5AB1C69-6EDB-4FF4-983F-18BD219EF322}</a:tableStyleId>
              </a:tblPr>
              <a:tblGrid>
                <a:gridCol w="1714500">
                  <a:extLst>
                    <a:ext uri="{9D8B030D-6E8A-4147-A177-3AD203B41FA5}">
                      <a16:colId xmlns:a16="http://schemas.microsoft.com/office/drawing/2014/main" val="1908853225"/>
                    </a:ext>
                  </a:extLst>
                </a:gridCol>
                <a:gridCol w="5708821">
                  <a:extLst>
                    <a:ext uri="{9D8B030D-6E8A-4147-A177-3AD203B41FA5}">
                      <a16:colId xmlns:a16="http://schemas.microsoft.com/office/drawing/2014/main" val="1725927252"/>
                    </a:ext>
                  </a:extLst>
                </a:gridCol>
                <a:gridCol w="2792627">
                  <a:extLst>
                    <a:ext uri="{9D8B030D-6E8A-4147-A177-3AD203B41FA5}">
                      <a16:colId xmlns:a16="http://schemas.microsoft.com/office/drawing/2014/main" val="2828950713"/>
                    </a:ext>
                  </a:extLst>
                </a:gridCol>
                <a:gridCol w="1411463">
                  <a:extLst>
                    <a:ext uri="{9D8B030D-6E8A-4147-A177-3AD203B41FA5}">
                      <a16:colId xmlns:a16="http://schemas.microsoft.com/office/drawing/2014/main" val="1245059856"/>
                    </a:ext>
                  </a:extLst>
                </a:gridCol>
              </a:tblGrid>
              <a:tr h="303293">
                <a:tc>
                  <a:txBody>
                    <a:bodyPr/>
                    <a:lstStyle/>
                    <a:p>
                      <a:pPr algn="ctr"/>
                      <a:r>
                        <a:rPr lang="en-BE" sz="1400">
                          <a:latin typeface="Open Sans" panose="020B0606030504020204"/>
                        </a:rPr>
                        <a:t>ACRONYM</a:t>
                      </a:r>
                    </a:p>
                  </a:txBody>
                  <a:tcPr/>
                </a:tc>
                <a:tc>
                  <a:txBody>
                    <a:bodyPr/>
                    <a:lstStyle/>
                    <a:p>
                      <a:pPr algn="ctr"/>
                      <a:r>
                        <a:rPr lang="en-BE" sz="1400" dirty="0">
                          <a:latin typeface="Open Sans" panose="020B0606030504020204"/>
                        </a:rPr>
                        <a:t>Name</a:t>
                      </a:r>
                    </a:p>
                  </a:txBody>
                  <a:tcPr/>
                </a:tc>
                <a:tc>
                  <a:txBody>
                    <a:bodyPr/>
                    <a:lstStyle/>
                    <a:p>
                      <a:pPr algn="ctr"/>
                      <a:r>
                        <a:rPr lang="en-BE" sz="1400">
                          <a:latin typeface="Open Sans" panose="020B0606030504020204"/>
                        </a:rPr>
                        <a:t>Related WG(s)</a:t>
                      </a:r>
                    </a:p>
                  </a:txBody>
                  <a:tcPr/>
                </a:tc>
                <a:tc>
                  <a:txBody>
                    <a:bodyPr/>
                    <a:lstStyle/>
                    <a:p>
                      <a:pPr algn="ctr"/>
                      <a:r>
                        <a:rPr lang="en-BE" sz="1400">
                          <a:latin typeface="Open Sans" panose="020B0606030504020204"/>
                        </a:rPr>
                        <a:t>Coordinator</a:t>
                      </a:r>
                    </a:p>
                  </a:txBody>
                  <a:tcPr/>
                </a:tc>
                <a:extLst>
                  <a:ext uri="{0D108BD9-81ED-4DB2-BD59-A6C34878D82A}">
                    <a16:rowId xmlns:a16="http://schemas.microsoft.com/office/drawing/2014/main" val="3754736013"/>
                  </a:ext>
                </a:extLst>
              </a:tr>
              <a:tr h="483927">
                <a:tc>
                  <a:txBody>
                    <a:bodyPr/>
                    <a:lstStyle/>
                    <a:p>
                      <a:pPr algn="ctr" rtl="0" fontAlgn="ctr"/>
                      <a:r>
                        <a:rPr lang="en-GB" sz="1600" u="none" strike="noStrike">
                          <a:solidFill>
                            <a:srgbClr val="000000"/>
                          </a:solidFill>
                          <a:effectLst/>
                          <a:latin typeface="Open Sans" panose="020B0606030504020204"/>
                        </a:rPr>
                        <a:t>5GEB</a:t>
                      </a:r>
                      <a:endParaRPr lang="en-GB" sz="1600" b="1" i="0" u="none" strike="noStrike">
                        <a:solidFill>
                          <a:srgbClr val="000000"/>
                        </a:solidFill>
                        <a:effectLst/>
                        <a:latin typeface="Open Sans" panose="020B0606030504020204"/>
                        <a:cs typeface="Arabic Typesetting" panose="020B0604020202020204" pitchFamily="66" charset="-78"/>
                      </a:endParaRPr>
                    </a:p>
                  </a:txBody>
                  <a:tcPr marL="5756" marR="5756" marT="5756" marB="0" anchor="ctr"/>
                </a:tc>
                <a:tc>
                  <a:txBody>
                    <a:bodyPr/>
                    <a:lstStyle/>
                    <a:p>
                      <a:pPr algn="ctr" rtl="0" fontAlgn="ctr"/>
                      <a:r>
                        <a:rPr lang="en-GB" sz="1600" u="none" strike="noStrike">
                          <a:solidFill>
                            <a:srgbClr val="000000"/>
                          </a:solidFill>
                          <a:effectLst/>
                          <a:latin typeface="Open Sans" panose="020B0606030504020204"/>
                        </a:rPr>
                        <a:t>Study on trends and technologies for 5G evolution and beyond</a:t>
                      </a:r>
                    </a:p>
                  </a:txBody>
                  <a:tcPr marL="5756" marR="5756" marT="5756" marB="0" anchor="ctr"/>
                </a:tc>
                <a:tc>
                  <a:txBody>
                    <a:bodyPr/>
                    <a:lstStyle/>
                    <a:p>
                      <a:pPr algn="ctr" rtl="0" fontAlgn="ctr"/>
                      <a:r>
                        <a:rPr lang="en-GB" sz="1600" b="0" i="0" u="none" strike="noStrike">
                          <a:solidFill>
                            <a:srgbClr val="000000"/>
                          </a:solidFill>
                          <a:effectLst/>
                          <a:latin typeface="Open Sans" panose="020B0606030504020204"/>
                          <a:cs typeface="Arabic Typesetting" panose="020B0604020202020204" pitchFamily="66" charset="-78"/>
                        </a:rPr>
                        <a:t>WG1, WG2, WG4, WG5</a:t>
                      </a:r>
                    </a:p>
                  </a:txBody>
                  <a:tcPr marL="5756" marR="5756" marT="5756" marB="0" anchor="ctr"/>
                </a:tc>
                <a:tc>
                  <a:txBody>
                    <a:bodyPr/>
                    <a:lstStyle/>
                    <a:p>
                      <a:pPr algn="ctr" rtl="0" fontAlgn="ctr"/>
                      <a:r>
                        <a:rPr lang="en-BE" sz="1600" b="0" i="0" u="none" strike="noStrike" err="1">
                          <a:solidFill>
                            <a:srgbClr val="000000"/>
                          </a:solidFill>
                          <a:effectLst/>
                          <a:latin typeface="Open Sans" panose="020B0606030504020204"/>
                          <a:cs typeface="Arabic Typesetting" panose="020B0604020202020204" pitchFamily="66" charset="-78"/>
                        </a:rPr>
                        <a:t>Flor</a:t>
                      </a:r>
                      <a:r>
                        <a:rPr lang="en-GB" sz="1600" b="0" i="0" u="none" strike="noStrike">
                          <a:solidFill>
                            <a:srgbClr val="000000"/>
                          </a:solidFill>
                          <a:effectLst/>
                          <a:latin typeface="Open Sans" panose="020B0606030504020204"/>
                          <a:cs typeface="Arabic Typesetting" panose="020B0604020202020204" pitchFamily="66" charset="-78"/>
                        </a:rPr>
                        <a:t>a</a:t>
                      </a:r>
                    </a:p>
                  </a:txBody>
                  <a:tcPr marL="5756" marR="5756" marT="5756" marB="0" anchor="ctr"/>
                </a:tc>
                <a:extLst>
                  <a:ext uri="{0D108BD9-81ED-4DB2-BD59-A6C34878D82A}">
                    <a16:rowId xmlns:a16="http://schemas.microsoft.com/office/drawing/2014/main" val="1708758316"/>
                  </a:ext>
                </a:extLst>
              </a:tr>
              <a:tr h="316033">
                <a:tc>
                  <a:txBody>
                    <a:bodyPr/>
                    <a:lstStyle/>
                    <a:p>
                      <a:pPr algn="ctr" rtl="0" fontAlgn="ctr"/>
                      <a:r>
                        <a:rPr lang="en-GB" sz="1600" u="none" strike="noStrike" kern="1200">
                          <a:solidFill>
                            <a:srgbClr val="000000"/>
                          </a:solidFill>
                          <a:effectLst/>
                          <a:latin typeface="Open Sans" panose="020B0606030504020204"/>
                          <a:ea typeface="+mn-ea"/>
                          <a:cs typeface="+mn-cs"/>
                        </a:rPr>
                        <a:t>AVP</a:t>
                      </a:r>
                    </a:p>
                  </a:txBody>
                  <a:tcPr marL="5756" marR="5756" marT="5756" marB="0" anchor="ctr"/>
                </a:tc>
                <a:tc>
                  <a:txBody>
                    <a:bodyPr/>
                    <a:lstStyle/>
                    <a:p>
                      <a:pPr marL="0" algn="ctr" defTabSz="914400" rtl="0" eaLnBrk="1" fontAlgn="ctr" latinLnBrk="0" hangingPunct="1"/>
                      <a:r>
                        <a:rPr lang="en-GB" sz="1600" b="0" i="0" u="none" strike="noStrike" kern="1200">
                          <a:solidFill>
                            <a:srgbClr val="000000"/>
                          </a:solidFill>
                          <a:effectLst/>
                          <a:latin typeface="Open Sans" panose="020B0606030504020204"/>
                          <a:ea typeface="+mn-ea"/>
                          <a:cs typeface="Arabic Typesetting" panose="020B0604020202020204" pitchFamily="66" charset="-78"/>
                        </a:rPr>
                        <a:t>AVP Technology Assessment</a:t>
                      </a:r>
                    </a:p>
                  </a:txBody>
                  <a:tcPr marL="6350" marR="6350" marT="6350" marB="0" anchor="ctr"/>
                </a:tc>
                <a:tc>
                  <a:txBody>
                    <a:bodyPr/>
                    <a:lstStyle/>
                    <a:p>
                      <a:pPr algn="ctr" rtl="0" fontAlgn="ctr"/>
                      <a:r>
                        <a:rPr lang="en-GB" sz="1600" b="0" i="0" u="none" strike="noStrike">
                          <a:solidFill>
                            <a:srgbClr val="000000"/>
                          </a:solidFill>
                          <a:effectLst/>
                          <a:latin typeface="Open Sans" panose="020B0606030504020204"/>
                          <a:cs typeface="Arabic Typesetting" panose="020B0604020202020204" pitchFamily="66" charset="-78"/>
                        </a:rPr>
                        <a:t>WG1, WG2, WG4, WG5</a:t>
                      </a:r>
                    </a:p>
                  </a:txBody>
                  <a:tcPr marL="5756" marR="5756" marT="5756" marB="0" anchor="ctr"/>
                </a:tc>
                <a:tc>
                  <a:txBody>
                    <a:bodyPr/>
                    <a:lstStyle/>
                    <a:p>
                      <a:pPr algn="ctr" rtl="0" fontAlgn="ctr"/>
                      <a:r>
                        <a:rPr lang="en-GB" sz="1600" b="0" i="0" u="none" strike="noStrike">
                          <a:solidFill>
                            <a:srgbClr val="000000"/>
                          </a:solidFill>
                          <a:effectLst/>
                          <a:latin typeface="Open Sans" panose="020B0606030504020204"/>
                          <a:cs typeface="Arabic Typesetting" panose="020B0604020202020204" pitchFamily="66" charset="-78"/>
                        </a:rPr>
                        <a:t>Ignacio</a:t>
                      </a:r>
                    </a:p>
                  </a:txBody>
                  <a:tcPr marL="5756" marR="5756" marT="5756" marB="0" anchor="ctr"/>
                </a:tc>
                <a:extLst>
                  <a:ext uri="{0D108BD9-81ED-4DB2-BD59-A6C34878D82A}">
                    <a16:rowId xmlns:a16="http://schemas.microsoft.com/office/drawing/2014/main" val="2706843103"/>
                  </a:ext>
                </a:extLst>
              </a:tr>
              <a:tr h="316033">
                <a:tc>
                  <a:txBody>
                    <a:bodyPr/>
                    <a:lstStyle/>
                    <a:p>
                      <a:pPr algn="ctr" rtl="0" fontAlgn="ctr"/>
                      <a:r>
                        <a:rPr lang="en-GB" sz="1600" u="none" strike="noStrike" kern="1200">
                          <a:solidFill>
                            <a:srgbClr val="000000"/>
                          </a:solidFill>
                          <a:effectLst/>
                          <a:latin typeface="Open Sans" panose="020B0606030504020204"/>
                          <a:ea typeface="+mn-ea"/>
                          <a:cs typeface="+mn-cs"/>
                        </a:rPr>
                        <a:t>BRIDGE</a:t>
                      </a:r>
                    </a:p>
                  </a:txBody>
                  <a:tcPr marL="5756" marR="5756" marT="5756" marB="0" anchor="ctr"/>
                </a:tc>
                <a:tc>
                  <a:txBody>
                    <a:bodyPr/>
                    <a:lstStyle/>
                    <a:p>
                      <a:pPr marL="0" algn="ctr" defTabSz="914400" rtl="0" eaLnBrk="1" fontAlgn="ctr" latinLnBrk="0" hangingPunct="1"/>
                      <a:r>
                        <a:rPr lang="en-GB" sz="1600" b="0" i="0" u="none" strike="noStrike" kern="1200">
                          <a:solidFill>
                            <a:srgbClr val="000000"/>
                          </a:solidFill>
                          <a:effectLst/>
                          <a:latin typeface="Open Sans" panose="020B0606030504020204"/>
                          <a:ea typeface="+mn-ea"/>
                          <a:cs typeface="Arabic Typesetting" panose="020B0604020202020204" pitchFamily="66" charset="-78"/>
                        </a:rPr>
                        <a:t>Digital Roads</a:t>
                      </a:r>
                    </a:p>
                  </a:txBody>
                  <a:tcPr marL="6350" marR="6350" marT="6350" marB="0" anchor="ctr"/>
                </a:tc>
                <a:tc>
                  <a:txBody>
                    <a:bodyPr/>
                    <a:lstStyle/>
                    <a:p>
                      <a:pPr algn="ctr" rtl="0" fontAlgn="ctr"/>
                      <a:r>
                        <a:rPr lang="en-GB" sz="1600" b="0" i="0" u="none" strike="noStrike">
                          <a:solidFill>
                            <a:srgbClr val="000000"/>
                          </a:solidFill>
                          <a:effectLst/>
                          <a:latin typeface="Open Sans" panose="020B0606030504020204"/>
                          <a:cs typeface="Arabic Typesetting" panose="020B0604020202020204" pitchFamily="66" charset="-78"/>
                        </a:rPr>
                        <a:t>WG6, WG7</a:t>
                      </a:r>
                    </a:p>
                  </a:txBody>
                  <a:tcPr marL="5756" marR="5756" marT="5756" marB="0" anchor="ctr"/>
                </a:tc>
                <a:tc>
                  <a:txBody>
                    <a:bodyPr/>
                    <a:lstStyle/>
                    <a:p>
                      <a:pPr algn="ctr" rtl="0" fontAlgn="ctr"/>
                      <a:r>
                        <a:rPr lang="en-GB" sz="1600" b="0" i="0" u="none" strike="noStrike">
                          <a:solidFill>
                            <a:srgbClr val="000000"/>
                          </a:solidFill>
                          <a:effectLst/>
                          <a:latin typeface="Open Sans" panose="020B0606030504020204"/>
                          <a:cs typeface="Arabic Typesetting" panose="020B0604020202020204" pitchFamily="66" charset="-78"/>
                        </a:rPr>
                        <a:t>Velimira</a:t>
                      </a:r>
                    </a:p>
                  </a:txBody>
                  <a:tcPr marL="5756" marR="5756" marT="5756" marB="0" anchor="ctr"/>
                </a:tc>
                <a:extLst>
                  <a:ext uri="{0D108BD9-81ED-4DB2-BD59-A6C34878D82A}">
                    <a16:rowId xmlns:a16="http://schemas.microsoft.com/office/drawing/2014/main" val="42575140"/>
                  </a:ext>
                </a:extLst>
              </a:tr>
              <a:tr h="316033">
                <a:tc>
                  <a:txBody>
                    <a:bodyPr/>
                    <a:lstStyle/>
                    <a:p>
                      <a:pPr algn="ctr" rtl="0" fontAlgn="ctr"/>
                      <a:r>
                        <a:rPr lang="en-GB" sz="1600" u="none" strike="noStrike" kern="1200">
                          <a:solidFill>
                            <a:srgbClr val="000000"/>
                          </a:solidFill>
                          <a:effectLst/>
                          <a:latin typeface="Open Sans" panose="020B0606030504020204"/>
                          <a:ea typeface="+mn-ea"/>
                          <a:cs typeface="+mn-cs"/>
                        </a:rPr>
                        <a:t>CASE</a:t>
                      </a:r>
                    </a:p>
                  </a:txBody>
                  <a:tcPr marL="5756" marR="5756" marT="5756" marB="0" anchor="ctr"/>
                </a:tc>
                <a:tc>
                  <a:txBody>
                    <a:bodyPr/>
                    <a:lstStyle/>
                    <a:p>
                      <a:pPr algn="ctr" rtl="0" fontAlgn="ctr"/>
                      <a:r>
                        <a:rPr lang="en-GB" sz="1600" u="none" strike="noStrike" kern="1200">
                          <a:solidFill>
                            <a:srgbClr val="000000"/>
                          </a:solidFill>
                          <a:effectLst/>
                          <a:latin typeface="Open Sans" panose="020B0606030504020204"/>
                          <a:ea typeface="+mn-ea"/>
                          <a:cs typeface="+mn-cs"/>
                        </a:rPr>
                        <a:t>Conformance Assessment Strategy Evaluation</a:t>
                      </a:r>
                    </a:p>
                  </a:txBody>
                  <a:tcPr marL="5756" marR="5756" marT="5756" marB="0" anchor="ctr"/>
                </a:tc>
                <a:tc>
                  <a:txBody>
                    <a:bodyPr/>
                    <a:lstStyle/>
                    <a:p>
                      <a:pPr marL="0" algn="ctr" defTabSz="914400" rtl="0" eaLnBrk="1" fontAlgn="ctr" latinLnBrk="0" hangingPunct="1"/>
                      <a:r>
                        <a:rPr lang="en-GB" sz="1600" u="none" strike="noStrike" kern="1200">
                          <a:solidFill>
                            <a:srgbClr val="000000"/>
                          </a:solidFill>
                          <a:effectLst/>
                          <a:latin typeface="Open Sans" panose="020B0606030504020204"/>
                          <a:ea typeface="+mn-ea"/>
                          <a:cs typeface="+mn-cs"/>
                        </a:rPr>
                        <a:t>WG3</a:t>
                      </a:r>
                    </a:p>
                  </a:txBody>
                  <a:tcPr marL="5756" marR="5756" marT="5756" marB="0" anchor="ctr"/>
                </a:tc>
                <a:tc>
                  <a:txBody>
                    <a:bodyPr/>
                    <a:lstStyle/>
                    <a:p>
                      <a:pPr marL="0" algn="ctr" defTabSz="914400" rtl="0" eaLnBrk="1" fontAlgn="ctr" latinLnBrk="0" hangingPunct="1"/>
                      <a:r>
                        <a:rPr lang="en-GB" sz="1600" u="none" strike="noStrike" kern="1200">
                          <a:solidFill>
                            <a:srgbClr val="000000"/>
                          </a:solidFill>
                          <a:effectLst/>
                          <a:latin typeface="Open Sans" panose="020B0606030504020204"/>
                          <a:ea typeface="+mn-ea"/>
                          <a:cs typeface="+mn-cs"/>
                        </a:rPr>
                        <a:t>Clarisse</a:t>
                      </a:r>
                    </a:p>
                  </a:txBody>
                  <a:tcPr marL="5756" marR="5756" marT="5756" marB="0" anchor="ctr"/>
                </a:tc>
                <a:extLst>
                  <a:ext uri="{0D108BD9-81ED-4DB2-BD59-A6C34878D82A}">
                    <a16:rowId xmlns:a16="http://schemas.microsoft.com/office/drawing/2014/main" val="173194789"/>
                  </a:ext>
                </a:extLst>
              </a:tr>
              <a:tr h="316033">
                <a:tc>
                  <a:txBody>
                    <a:bodyPr/>
                    <a:lstStyle/>
                    <a:p>
                      <a:pPr algn="ctr" rtl="0" fontAlgn="ctr"/>
                      <a:r>
                        <a:rPr lang="en-GB" sz="1600" b="0" i="0" u="none" strike="noStrike">
                          <a:solidFill>
                            <a:srgbClr val="000000"/>
                          </a:solidFill>
                          <a:effectLst/>
                          <a:latin typeface="Open Sans" panose="020B0606030504020204"/>
                          <a:cs typeface="Arabic Typesetting" panose="020B0604020202020204" pitchFamily="66" charset="-78"/>
                        </a:rPr>
                        <a:t>China V2X SP-C</a:t>
                      </a:r>
                    </a:p>
                  </a:txBody>
                  <a:tcPr marL="5756" marR="5756" marT="5756" marB="0" anchor="ctr"/>
                </a:tc>
                <a:tc>
                  <a:txBody>
                    <a:bodyPr/>
                    <a:lstStyle/>
                    <a:p>
                      <a:pPr algn="ctr" rtl="0" fontAlgn="ctr"/>
                      <a:r>
                        <a:rPr lang="en-GB" sz="1600" b="0" i="0" u="none" strike="noStrike">
                          <a:solidFill>
                            <a:srgbClr val="000000"/>
                          </a:solidFill>
                          <a:effectLst/>
                          <a:latin typeface="Open Sans" panose="020B0606030504020204"/>
                          <a:cs typeface="Arabic Typesetting" panose="020B0604020202020204" pitchFamily="66" charset="-78"/>
                        </a:rPr>
                        <a:t>V2X State of Play in China </a:t>
                      </a:r>
                    </a:p>
                  </a:txBody>
                  <a:tcPr marL="5756" marR="5756" marT="5756" marB="0" anchor="ctr"/>
                </a:tc>
                <a:tc>
                  <a:txBody>
                    <a:bodyPr/>
                    <a:lstStyle/>
                    <a:p>
                      <a:pPr algn="ctr" rtl="0" fontAlgn="ctr"/>
                      <a:r>
                        <a:rPr lang="en-GB" sz="1600" b="0" i="0" u="none" strike="noStrike">
                          <a:solidFill>
                            <a:srgbClr val="000000"/>
                          </a:solidFill>
                          <a:effectLst/>
                          <a:latin typeface="Open Sans" panose="020B0606030504020204"/>
                          <a:cs typeface="Arabic Typesetting" panose="020B0604020202020204" pitchFamily="66" charset="-78"/>
                        </a:rPr>
                        <a:t>WG6, WG4, WG3</a:t>
                      </a:r>
                    </a:p>
                  </a:txBody>
                  <a:tcPr marL="5756" marR="5756" marT="5756" marB="0" anchor="ctr"/>
                </a:tc>
                <a:tc>
                  <a:txBody>
                    <a:bodyPr/>
                    <a:lstStyle/>
                    <a:p>
                      <a:pPr algn="ctr" rtl="0" fontAlgn="ctr"/>
                      <a:r>
                        <a:rPr lang="en-GB" sz="1600" b="0" i="0" u="none" strike="noStrike">
                          <a:solidFill>
                            <a:srgbClr val="000000"/>
                          </a:solidFill>
                          <a:effectLst/>
                          <a:latin typeface="Open Sans" panose="020B0606030504020204"/>
                          <a:cs typeface="Arabic Typesetting" panose="020B0604020202020204" pitchFamily="66" charset="-78"/>
                        </a:rPr>
                        <a:t>Kitty</a:t>
                      </a:r>
                    </a:p>
                  </a:txBody>
                  <a:tcPr marL="5756" marR="5756" marT="5756" marB="0" anchor="ctr"/>
                </a:tc>
                <a:extLst>
                  <a:ext uri="{0D108BD9-81ED-4DB2-BD59-A6C34878D82A}">
                    <a16:rowId xmlns:a16="http://schemas.microsoft.com/office/drawing/2014/main" val="363818980"/>
                  </a:ext>
                </a:extLst>
              </a:tr>
              <a:tr h="316033">
                <a:tc>
                  <a:txBody>
                    <a:bodyPr/>
                    <a:lstStyle/>
                    <a:p>
                      <a:pPr algn="ctr" rtl="0" fontAlgn="ctr"/>
                      <a:r>
                        <a:rPr lang="en-GB" sz="1600" u="none" strike="noStrike">
                          <a:solidFill>
                            <a:srgbClr val="000000"/>
                          </a:solidFill>
                          <a:effectLst/>
                          <a:latin typeface="Open Sans" panose="020B0606030504020204"/>
                        </a:rPr>
                        <a:t>CMDB</a:t>
                      </a:r>
                      <a:endParaRPr lang="en-GB" sz="1600" b="1" i="0" u="none" strike="noStrike">
                        <a:solidFill>
                          <a:srgbClr val="000000"/>
                        </a:solidFill>
                        <a:effectLst/>
                        <a:latin typeface="Open Sans" panose="020B0606030504020204"/>
                        <a:cs typeface="Arabic Typesetting" panose="020B0604020202020204" pitchFamily="66" charset="-78"/>
                      </a:endParaRPr>
                    </a:p>
                  </a:txBody>
                  <a:tcPr marL="5756" marR="5756" marT="5756" marB="0" anchor="ctr"/>
                </a:tc>
                <a:tc>
                  <a:txBody>
                    <a:bodyPr/>
                    <a:lstStyle/>
                    <a:p>
                      <a:pPr algn="ctr" rtl="0" fontAlgn="ctr"/>
                      <a:r>
                        <a:rPr lang="en-GB" sz="1600" u="none" strike="noStrike" kern="1200">
                          <a:solidFill>
                            <a:srgbClr val="000000"/>
                          </a:solidFill>
                          <a:effectLst/>
                          <a:latin typeface="Open Sans" panose="020B0606030504020204"/>
                          <a:ea typeface="+mn-ea"/>
                          <a:cs typeface="+mn-cs"/>
                        </a:rPr>
                        <a:t>Dashboard for Connected Mobility</a:t>
                      </a:r>
                    </a:p>
                  </a:txBody>
                  <a:tcPr marL="5756" marR="5756" marT="5756" marB="0" anchor="ctr"/>
                </a:tc>
                <a:tc>
                  <a:txBody>
                    <a:bodyPr/>
                    <a:lstStyle/>
                    <a:p>
                      <a:pPr marL="0" algn="ctr" defTabSz="914400" rtl="0" eaLnBrk="1" fontAlgn="ctr" latinLnBrk="0" hangingPunct="1"/>
                      <a:r>
                        <a:rPr lang="en-GB" sz="1600" u="none" strike="noStrike" kern="1200">
                          <a:solidFill>
                            <a:srgbClr val="000000"/>
                          </a:solidFill>
                          <a:effectLst/>
                          <a:latin typeface="Open Sans" panose="020B0606030504020204"/>
                          <a:ea typeface="+mn-ea"/>
                          <a:cs typeface="+mn-cs"/>
                        </a:rPr>
                        <a:t>WG5</a:t>
                      </a:r>
                    </a:p>
                  </a:txBody>
                  <a:tcPr marL="5756" marR="5756" marT="5756" marB="0" anchor="ctr"/>
                </a:tc>
                <a:tc>
                  <a:txBody>
                    <a:bodyPr/>
                    <a:lstStyle/>
                    <a:p>
                      <a:pPr marL="0" algn="ctr" defTabSz="914400" rtl="0" eaLnBrk="1" fontAlgn="ctr" latinLnBrk="0" hangingPunct="1"/>
                      <a:r>
                        <a:rPr lang="en-GB" sz="1600" u="none" strike="noStrike" kern="1200">
                          <a:solidFill>
                            <a:srgbClr val="000000"/>
                          </a:solidFill>
                          <a:effectLst/>
                          <a:latin typeface="Open Sans" panose="020B0606030504020204"/>
                          <a:ea typeface="+mn-ea"/>
                          <a:cs typeface="+mn-cs"/>
                        </a:rPr>
                        <a:t>Ignacio</a:t>
                      </a:r>
                    </a:p>
                  </a:txBody>
                  <a:tcPr marL="5756" marR="5756" marT="5756" marB="0" anchor="ctr"/>
                </a:tc>
                <a:extLst>
                  <a:ext uri="{0D108BD9-81ED-4DB2-BD59-A6C34878D82A}">
                    <a16:rowId xmlns:a16="http://schemas.microsoft.com/office/drawing/2014/main" val="3809627778"/>
                  </a:ext>
                </a:extLst>
              </a:tr>
              <a:tr h="316033">
                <a:tc>
                  <a:txBody>
                    <a:bodyPr/>
                    <a:lstStyle/>
                    <a:p>
                      <a:pPr algn="ctr" rtl="0" fontAlgn="ctr"/>
                      <a:r>
                        <a:rPr lang="en-GB" sz="1600" b="0" i="0" u="none" strike="noStrike">
                          <a:solidFill>
                            <a:srgbClr val="000000"/>
                          </a:solidFill>
                          <a:effectLst/>
                          <a:latin typeface="Open Sans" panose="020B0606030504020204"/>
                          <a:cs typeface="Arabic Typesetting" panose="020B0604020202020204" pitchFamily="66" charset="-78"/>
                        </a:rPr>
                        <a:t>CPTW</a:t>
                      </a:r>
                    </a:p>
                  </a:txBody>
                  <a:tcPr marL="5756" marR="5756" marT="5756" marB="0" anchor="ctr"/>
                </a:tc>
                <a:tc>
                  <a:txBody>
                    <a:bodyPr/>
                    <a:lstStyle/>
                    <a:p>
                      <a:pPr algn="ctr" rtl="0" fontAlgn="ctr"/>
                      <a:r>
                        <a:rPr lang="en-GB" sz="1600" b="0" i="0" u="none" strike="noStrike">
                          <a:solidFill>
                            <a:srgbClr val="000000"/>
                          </a:solidFill>
                          <a:effectLst/>
                          <a:latin typeface="Open Sans" panose="020B0606030504020204"/>
                          <a:cs typeface="Arabic Typesetting" panose="020B0604020202020204" pitchFamily="66" charset="-78"/>
                        </a:rPr>
                        <a:t>CPTW: Connected Power Two-Wheelers </a:t>
                      </a:r>
                    </a:p>
                  </a:txBody>
                  <a:tcPr marL="5756" marR="5756" marT="5756" marB="0" anchor="ctr"/>
                </a:tc>
                <a:tc>
                  <a:txBody>
                    <a:bodyPr/>
                    <a:lstStyle/>
                    <a:p>
                      <a:pPr algn="ctr" rtl="0" fontAlgn="ctr"/>
                      <a:r>
                        <a:rPr lang="en-GB" sz="1600" b="0" i="0" u="none" strike="noStrike">
                          <a:solidFill>
                            <a:srgbClr val="000000"/>
                          </a:solidFill>
                          <a:effectLst/>
                          <a:latin typeface="Open Sans" panose="020B0606030504020204"/>
                          <a:cs typeface="Arabic Typesetting" panose="020B0604020202020204" pitchFamily="66" charset="-78"/>
                        </a:rPr>
                        <a:t>WG1, WG2, WG3</a:t>
                      </a:r>
                    </a:p>
                  </a:txBody>
                  <a:tcPr marL="5756" marR="5756" marT="5756" marB="0" anchor="ctr"/>
                </a:tc>
                <a:tc>
                  <a:txBody>
                    <a:bodyPr/>
                    <a:lstStyle/>
                    <a:p>
                      <a:pPr algn="ctr" rtl="0" fontAlgn="ctr"/>
                      <a:r>
                        <a:rPr lang="en-GB" sz="1600" b="0" i="0" u="none" strike="noStrike">
                          <a:solidFill>
                            <a:srgbClr val="000000"/>
                          </a:solidFill>
                          <a:effectLst/>
                          <a:latin typeface="Open Sans" panose="020B0606030504020204"/>
                          <a:cs typeface="Arabic Typesetting" panose="020B0604020202020204" pitchFamily="66" charset="-78"/>
                        </a:rPr>
                        <a:t>Clarisse</a:t>
                      </a:r>
                    </a:p>
                  </a:txBody>
                  <a:tcPr marL="5756" marR="5756" marT="5756" marB="0" anchor="ctr"/>
                </a:tc>
                <a:extLst>
                  <a:ext uri="{0D108BD9-81ED-4DB2-BD59-A6C34878D82A}">
                    <a16:rowId xmlns:a16="http://schemas.microsoft.com/office/drawing/2014/main" val="1031208257"/>
                  </a:ext>
                </a:extLst>
              </a:tr>
              <a:tr h="316033">
                <a:tc>
                  <a:txBody>
                    <a:bodyPr/>
                    <a:lstStyle/>
                    <a:p>
                      <a:pPr algn="ctr" rtl="0" fontAlgn="ctr"/>
                      <a:r>
                        <a:rPr lang="en-GB" sz="1600" u="none" strike="noStrike">
                          <a:solidFill>
                            <a:srgbClr val="000000"/>
                          </a:solidFill>
                          <a:effectLst/>
                          <a:latin typeface="Open Sans" panose="020B0606030504020204"/>
                        </a:rPr>
                        <a:t>C-V2X RM II</a:t>
                      </a:r>
                      <a:endParaRPr lang="en-GB" sz="1600" b="1" i="0" u="none" strike="noStrike">
                        <a:solidFill>
                          <a:srgbClr val="000000"/>
                        </a:solidFill>
                        <a:effectLst/>
                        <a:latin typeface="Open Sans" panose="020B0606030504020204"/>
                        <a:cs typeface="Arabic Typesetting" panose="020B0604020202020204" pitchFamily="66" charset="-78"/>
                      </a:endParaRPr>
                    </a:p>
                  </a:txBody>
                  <a:tcPr marL="5756" marR="5756" marT="5756" marB="0" anchor="ctr"/>
                </a:tc>
                <a:tc>
                  <a:txBody>
                    <a:bodyPr/>
                    <a:lstStyle/>
                    <a:p>
                      <a:pPr algn="ctr" rtl="0" fontAlgn="ctr"/>
                      <a:r>
                        <a:rPr lang="en-GB" sz="1600" b="0" i="0" u="none" strike="noStrike">
                          <a:solidFill>
                            <a:srgbClr val="000000"/>
                          </a:solidFill>
                          <a:effectLst/>
                          <a:latin typeface="Open Sans" panose="020B0606030504020204"/>
                          <a:cs typeface="Arabic Typesetting" panose="020B0604020202020204" pitchFamily="66" charset="-78"/>
                        </a:rPr>
                        <a:t>C-V2X Roadmap phase II: Use Cases and Spectrum  </a:t>
                      </a:r>
                    </a:p>
                  </a:txBody>
                  <a:tcPr marL="5756" marR="5756" marT="5756" marB="0" anchor="ctr"/>
                </a:tc>
                <a:tc>
                  <a:txBody>
                    <a:bodyPr/>
                    <a:lstStyle/>
                    <a:p>
                      <a:pPr algn="ctr" rtl="0" fontAlgn="ctr"/>
                      <a:r>
                        <a:rPr lang="en-GB" sz="1600" b="0" i="0" u="none" strike="noStrike">
                          <a:solidFill>
                            <a:srgbClr val="000000"/>
                          </a:solidFill>
                          <a:effectLst/>
                          <a:latin typeface="Open Sans" panose="020B0606030504020204"/>
                          <a:cs typeface="Arabic Typesetting" panose="020B0604020202020204" pitchFamily="66" charset="-78"/>
                        </a:rPr>
                        <a:t>WG1, WG5</a:t>
                      </a:r>
                    </a:p>
                  </a:txBody>
                  <a:tcPr marL="5756" marR="5756" marT="5756" marB="0" anchor="ctr"/>
                </a:tc>
                <a:tc>
                  <a:txBody>
                    <a:bodyPr/>
                    <a:lstStyle/>
                    <a:p>
                      <a:pPr algn="ctr" rtl="0" fontAlgn="ctr"/>
                      <a:r>
                        <a:rPr lang="en-GB" sz="1600" b="0" i="0" u="none" strike="noStrike">
                          <a:solidFill>
                            <a:srgbClr val="000000"/>
                          </a:solidFill>
                          <a:effectLst/>
                          <a:latin typeface="Open Sans" panose="020B0606030504020204"/>
                          <a:cs typeface="Arabic Typesetting" panose="020B0604020202020204" pitchFamily="66" charset="-78"/>
                        </a:rPr>
                        <a:t>Ignacio</a:t>
                      </a:r>
                    </a:p>
                  </a:txBody>
                  <a:tcPr marL="5756" marR="5756" marT="5756" marB="0" anchor="ctr"/>
                </a:tc>
                <a:extLst>
                  <a:ext uri="{0D108BD9-81ED-4DB2-BD59-A6C34878D82A}">
                    <a16:rowId xmlns:a16="http://schemas.microsoft.com/office/drawing/2014/main" val="783302990"/>
                  </a:ext>
                </a:extLst>
              </a:tr>
              <a:tr h="254895">
                <a:tc>
                  <a:txBody>
                    <a:bodyPr/>
                    <a:lstStyle/>
                    <a:p>
                      <a:pPr algn="ctr" rtl="0" fontAlgn="ctr"/>
                      <a:r>
                        <a:rPr lang="en-GB" sz="1600" u="none" strike="noStrike">
                          <a:solidFill>
                            <a:srgbClr val="000000"/>
                          </a:solidFill>
                          <a:effectLst/>
                          <a:latin typeface="Open Sans" panose="020B0606030504020204"/>
                        </a:rPr>
                        <a:t>DAS</a:t>
                      </a:r>
                      <a:endParaRPr lang="en-GB" sz="1600" b="1" i="0" u="none" strike="noStrike">
                        <a:solidFill>
                          <a:srgbClr val="000000"/>
                        </a:solidFill>
                        <a:effectLst/>
                        <a:latin typeface="Open Sans" panose="020B0606030504020204"/>
                        <a:cs typeface="Arabic Typesetting" panose="020B0604020202020204" pitchFamily="66" charset="-78"/>
                      </a:endParaRPr>
                    </a:p>
                  </a:txBody>
                  <a:tcPr marL="5756" marR="5756" marT="5756" marB="0" anchor="ctr"/>
                </a:tc>
                <a:tc>
                  <a:txBody>
                    <a:bodyPr/>
                    <a:lstStyle/>
                    <a:p>
                      <a:pPr algn="ctr" rtl="0" fontAlgn="ctr"/>
                      <a:r>
                        <a:rPr lang="en-GB" sz="1600" u="none" strike="noStrike">
                          <a:solidFill>
                            <a:srgbClr val="000000"/>
                          </a:solidFill>
                          <a:effectLst/>
                          <a:latin typeface="Open Sans" panose="020B0606030504020204"/>
                        </a:rPr>
                        <a:t>Distributed Antenna Systems</a:t>
                      </a:r>
                      <a:endParaRPr lang="en-GB" sz="1600" b="0" i="0" u="none" strike="noStrike">
                        <a:solidFill>
                          <a:srgbClr val="000000"/>
                        </a:solidFill>
                        <a:effectLst/>
                        <a:latin typeface="Open Sans" panose="020B0606030504020204"/>
                        <a:cs typeface="Arabic Typesetting" panose="020B0604020202020204" pitchFamily="66" charset="-78"/>
                      </a:endParaRPr>
                    </a:p>
                  </a:txBody>
                  <a:tcPr marL="5756" marR="5756" marT="5756" marB="0" anchor="ctr"/>
                </a:tc>
                <a:tc>
                  <a:txBody>
                    <a:bodyPr/>
                    <a:lstStyle/>
                    <a:p>
                      <a:pPr algn="ctr" rtl="0" fontAlgn="ctr"/>
                      <a:r>
                        <a:rPr lang="en-GB" sz="1600" u="none" strike="noStrike">
                          <a:solidFill>
                            <a:srgbClr val="000000"/>
                          </a:solidFill>
                          <a:effectLst/>
                          <a:latin typeface="Open Sans" panose="020B0606030504020204"/>
                        </a:rPr>
                        <a:t>WG2</a:t>
                      </a:r>
                      <a:endParaRPr lang="en-GB" sz="1600" b="0" i="0" u="none" strike="noStrike">
                        <a:solidFill>
                          <a:srgbClr val="000000"/>
                        </a:solidFill>
                        <a:effectLst/>
                        <a:latin typeface="Open Sans" panose="020B0606030504020204"/>
                        <a:cs typeface="Arabic Typesetting" panose="020B0604020202020204" pitchFamily="66" charset="-78"/>
                      </a:endParaRPr>
                    </a:p>
                  </a:txBody>
                  <a:tcPr marL="5756" marR="5756" marT="5756" marB="0" anchor="ctr"/>
                </a:tc>
                <a:tc>
                  <a:txBody>
                    <a:bodyPr/>
                    <a:lstStyle/>
                    <a:p>
                      <a:pPr algn="ctr" rtl="0" fontAlgn="ctr"/>
                      <a:r>
                        <a:rPr lang="en-GB" sz="1600" b="0" i="0" u="none" strike="noStrike" kern="1200" dirty="0">
                          <a:solidFill>
                            <a:srgbClr val="000000"/>
                          </a:solidFill>
                          <a:effectLst/>
                          <a:latin typeface="Open Sans" panose="020B0606030504020204"/>
                          <a:ea typeface="+mn-ea"/>
                          <a:cs typeface="Arabic Typesetting" panose="020B0604020202020204" pitchFamily="66" charset="-78"/>
                        </a:rPr>
                        <a:t>Flora</a:t>
                      </a:r>
                      <a:endParaRPr lang="en-GB" sz="1600" b="0" i="0" u="none" strike="noStrike" dirty="0">
                        <a:solidFill>
                          <a:srgbClr val="000000"/>
                        </a:solidFill>
                        <a:effectLst/>
                        <a:latin typeface="Open Sans" panose="020B0606030504020204"/>
                        <a:cs typeface="Arabic Typesetting" panose="020B0604020202020204" pitchFamily="66" charset="-78"/>
                      </a:endParaRPr>
                    </a:p>
                  </a:txBody>
                  <a:tcPr marL="5756" marR="5756" marT="5756" marB="0" anchor="ctr"/>
                </a:tc>
                <a:extLst>
                  <a:ext uri="{0D108BD9-81ED-4DB2-BD59-A6C34878D82A}">
                    <a16:rowId xmlns:a16="http://schemas.microsoft.com/office/drawing/2014/main" val="1604935899"/>
                  </a:ext>
                </a:extLst>
              </a:tr>
              <a:tr h="316033">
                <a:tc>
                  <a:txBody>
                    <a:bodyPr/>
                    <a:lstStyle/>
                    <a:p>
                      <a:pPr algn="ctr" rtl="0" fontAlgn="ctr"/>
                      <a:r>
                        <a:rPr lang="en-GB" sz="1600" u="none" strike="noStrike">
                          <a:solidFill>
                            <a:srgbClr val="000000"/>
                          </a:solidFill>
                          <a:effectLst/>
                          <a:latin typeface="Open Sans" panose="020B0606030504020204"/>
                        </a:rPr>
                        <a:t>DPR-V2X</a:t>
                      </a:r>
                      <a:endParaRPr lang="en-GB" sz="1600" b="1" i="0" u="none" strike="noStrike">
                        <a:solidFill>
                          <a:srgbClr val="000000"/>
                        </a:solidFill>
                        <a:effectLst/>
                        <a:latin typeface="Open Sans" panose="020B0606030504020204"/>
                        <a:cs typeface="Arabic Typesetting" panose="020B0604020202020204" pitchFamily="66" charset="-78"/>
                      </a:endParaRPr>
                    </a:p>
                  </a:txBody>
                  <a:tcPr marL="5756" marR="5756" marT="5756" marB="0" anchor="ctr"/>
                </a:tc>
                <a:tc>
                  <a:txBody>
                    <a:bodyPr/>
                    <a:lstStyle/>
                    <a:p>
                      <a:pPr algn="ctr" rtl="0" fontAlgn="ctr"/>
                      <a:r>
                        <a:rPr lang="en-GB" sz="1600" b="0" i="0" u="none" strike="noStrike">
                          <a:solidFill>
                            <a:srgbClr val="000000"/>
                          </a:solidFill>
                          <a:effectLst/>
                          <a:latin typeface="Open Sans" panose="020B0606030504020204"/>
                          <a:cs typeface="Arabic Typesetting" panose="020B0604020202020204" pitchFamily="66" charset="-78"/>
                        </a:rPr>
                        <a:t>Data processing in the context of V2X technologies</a:t>
                      </a:r>
                    </a:p>
                  </a:txBody>
                  <a:tcPr marL="5756" marR="5756" marT="5756" marB="0" anchor="ctr"/>
                </a:tc>
                <a:tc>
                  <a:txBody>
                    <a:bodyPr/>
                    <a:lstStyle/>
                    <a:p>
                      <a:pPr algn="ctr" rtl="0" fontAlgn="ctr"/>
                      <a:r>
                        <a:rPr lang="en-GB" sz="1600" b="0" i="0" u="none" strike="noStrike">
                          <a:solidFill>
                            <a:srgbClr val="000000"/>
                          </a:solidFill>
                          <a:effectLst/>
                          <a:latin typeface="Open Sans" panose="020B0606030504020204"/>
                          <a:cs typeface="Arabic Typesetting" panose="020B0604020202020204" pitchFamily="66" charset="-78"/>
                        </a:rPr>
                        <a:t>WG6, WG7</a:t>
                      </a:r>
                    </a:p>
                  </a:txBody>
                  <a:tcPr marL="5756" marR="5756" marT="5756" marB="0" anchor="ctr"/>
                </a:tc>
                <a:tc>
                  <a:txBody>
                    <a:bodyPr/>
                    <a:lstStyle/>
                    <a:p>
                      <a:pPr algn="ctr" rtl="0" fontAlgn="ctr"/>
                      <a:r>
                        <a:rPr lang="en-GB" sz="1600" b="0" i="0" u="none" strike="noStrike" dirty="0">
                          <a:solidFill>
                            <a:srgbClr val="000000"/>
                          </a:solidFill>
                          <a:effectLst/>
                          <a:latin typeface="Open Sans" panose="020B0606030504020204"/>
                          <a:cs typeface="Arabic Typesetting" panose="020B0604020202020204" pitchFamily="66" charset="-78"/>
                        </a:rPr>
                        <a:t>Dominic</a:t>
                      </a:r>
                    </a:p>
                  </a:txBody>
                  <a:tcPr marL="5756" marR="5756" marT="5756" marB="0" anchor="ctr"/>
                </a:tc>
                <a:extLst>
                  <a:ext uri="{0D108BD9-81ED-4DB2-BD59-A6C34878D82A}">
                    <a16:rowId xmlns:a16="http://schemas.microsoft.com/office/drawing/2014/main" val="809480233"/>
                  </a:ext>
                </a:extLst>
              </a:tr>
              <a:tr h="316033">
                <a:tc>
                  <a:txBody>
                    <a:bodyPr/>
                    <a:lstStyle/>
                    <a:p>
                      <a:pPr marL="0" algn="ctr" defTabSz="914400" rtl="0" eaLnBrk="1" fontAlgn="ctr" latinLnBrk="0" hangingPunct="1"/>
                      <a:r>
                        <a:rPr lang="en-GB" sz="1600" u="none" strike="noStrike" kern="1200" dirty="0">
                          <a:solidFill>
                            <a:srgbClr val="000000"/>
                          </a:solidFill>
                          <a:effectLst/>
                          <a:latin typeface="Open Sans" panose="020B0606030504020204"/>
                          <a:ea typeface="+mn-ea"/>
                          <a:cs typeface="+mn-cs"/>
                        </a:rPr>
                        <a:t>gMEC4AUTO</a:t>
                      </a:r>
                    </a:p>
                  </a:txBody>
                  <a:tcPr marL="5756" marR="5756" marT="5756" marB="0" anchor="ctr"/>
                </a:tc>
                <a:tc>
                  <a:txBody>
                    <a:bodyPr/>
                    <a:lstStyle/>
                    <a:p>
                      <a:pPr algn="ctr" rtl="0" fontAlgn="ctr"/>
                      <a:r>
                        <a:rPr lang="en-GB" sz="1600" b="0" i="0" u="none" strike="noStrike">
                          <a:solidFill>
                            <a:srgbClr val="000000"/>
                          </a:solidFill>
                          <a:effectLst/>
                          <a:latin typeface="Open Sans" panose="020B0606030504020204"/>
                          <a:cs typeface="Arabic Typesetting" panose="020B0604020202020204" pitchFamily="66" charset="-78"/>
                        </a:rPr>
                        <a:t>Global MEC technology to support automotive services</a:t>
                      </a:r>
                    </a:p>
                  </a:txBody>
                  <a:tcPr marL="5756" marR="5756" marT="5756" marB="0" anchor="ctr"/>
                </a:tc>
                <a:tc>
                  <a:txBody>
                    <a:bodyPr/>
                    <a:lstStyle/>
                    <a:p>
                      <a:pPr algn="ctr" rtl="0" fontAlgn="ctr"/>
                      <a:r>
                        <a:rPr lang="en-GB" sz="1600" b="0" i="0" u="none" strike="noStrike">
                          <a:solidFill>
                            <a:srgbClr val="000000"/>
                          </a:solidFill>
                          <a:effectLst/>
                          <a:latin typeface="Open Sans" panose="020B0606030504020204"/>
                          <a:cs typeface="Arabic Typesetting" panose="020B0604020202020204" pitchFamily="66" charset="-78"/>
                        </a:rPr>
                        <a:t>WG2, WG3, WG7</a:t>
                      </a:r>
                    </a:p>
                  </a:txBody>
                  <a:tcPr marL="5756" marR="5756" marT="5756" marB="0" anchor="ctr"/>
                </a:tc>
                <a:tc>
                  <a:txBody>
                    <a:bodyPr/>
                    <a:lstStyle/>
                    <a:p>
                      <a:pPr algn="ctr" rtl="0" fontAlgn="ctr"/>
                      <a:r>
                        <a:rPr lang="en-GB" sz="1600" b="0" i="0" u="none" strike="noStrike" dirty="0">
                          <a:solidFill>
                            <a:srgbClr val="000000"/>
                          </a:solidFill>
                          <a:effectLst/>
                          <a:latin typeface="Open Sans" panose="020B0606030504020204"/>
                          <a:cs typeface="Arabic Typesetting" panose="020B0604020202020204" pitchFamily="66" charset="-78"/>
                        </a:rPr>
                        <a:t>Flora</a:t>
                      </a:r>
                    </a:p>
                  </a:txBody>
                  <a:tcPr marL="5756" marR="5756" marT="5756" marB="0" anchor="ctr"/>
                </a:tc>
                <a:extLst>
                  <a:ext uri="{0D108BD9-81ED-4DB2-BD59-A6C34878D82A}">
                    <a16:rowId xmlns:a16="http://schemas.microsoft.com/office/drawing/2014/main" val="2606325268"/>
                  </a:ext>
                </a:extLst>
              </a:tr>
              <a:tr h="316033">
                <a:tc>
                  <a:txBody>
                    <a:bodyPr/>
                    <a:lstStyle/>
                    <a:p>
                      <a:pPr marL="0" algn="ctr" defTabSz="914400" rtl="0" eaLnBrk="1" fontAlgn="ctr" latinLnBrk="0" hangingPunct="1"/>
                      <a:r>
                        <a:rPr lang="en-GB" sz="1600" u="none" strike="noStrike" kern="1200">
                          <a:solidFill>
                            <a:srgbClr val="000000"/>
                          </a:solidFill>
                          <a:effectLst/>
                          <a:latin typeface="Open Sans" panose="020B0606030504020204"/>
                          <a:ea typeface="+mn-ea"/>
                          <a:cs typeface="+mn-cs"/>
                        </a:rPr>
                        <a:t>MAPU</a:t>
                      </a:r>
                    </a:p>
                  </a:txBody>
                  <a:tcPr marL="5756" marR="5756" marT="5756" marB="0" anchor="ctr"/>
                </a:tc>
                <a:tc>
                  <a:txBody>
                    <a:bodyPr/>
                    <a:lstStyle/>
                    <a:p>
                      <a:pPr algn="ctr" rtl="0" fontAlgn="ctr"/>
                      <a:r>
                        <a:rPr lang="en-GB" sz="1600" u="none" strike="noStrike" kern="1200">
                          <a:solidFill>
                            <a:srgbClr val="000000"/>
                          </a:solidFill>
                          <a:effectLst/>
                          <a:latin typeface="Open Sans" panose="020B0606030504020204"/>
                          <a:ea typeface="+mn-ea"/>
                          <a:cs typeface="+mn-cs"/>
                        </a:rPr>
                        <a:t>5G market pull thanks to the benefits beyond safety and AVs </a:t>
                      </a:r>
                    </a:p>
                  </a:txBody>
                  <a:tcPr marL="5756" marR="5756" marT="5756" marB="0" anchor="ctr"/>
                </a:tc>
                <a:tc>
                  <a:txBody>
                    <a:bodyPr/>
                    <a:lstStyle/>
                    <a:p>
                      <a:pPr marL="0" algn="ctr" defTabSz="914400" rtl="0" eaLnBrk="1" fontAlgn="ctr" latinLnBrk="0" hangingPunct="1"/>
                      <a:r>
                        <a:rPr lang="en-GB" sz="1600" u="none" strike="noStrike" kern="1200">
                          <a:solidFill>
                            <a:srgbClr val="000000"/>
                          </a:solidFill>
                          <a:effectLst/>
                          <a:latin typeface="Open Sans" panose="020B0606030504020204"/>
                          <a:ea typeface="+mn-ea"/>
                          <a:cs typeface="+mn-cs"/>
                        </a:rPr>
                        <a:t>WG5, WG2, WG4</a:t>
                      </a:r>
                    </a:p>
                  </a:txBody>
                  <a:tcPr marL="5756" marR="5756" marT="5756" marB="0" anchor="ctr"/>
                </a:tc>
                <a:tc>
                  <a:txBody>
                    <a:bodyPr/>
                    <a:lstStyle/>
                    <a:p>
                      <a:pPr marL="0" algn="ctr" defTabSz="914400" rtl="0" eaLnBrk="1" fontAlgn="ctr" latinLnBrk="0" hangingPunct="1"/>
                      <a:r>
                        <a:rPr lang="en-GB" sz="1600" u="none" strike="noStrike" kern="1200" dirty="0">
                          <a:solidFill>
                            <a:srgbClr val="000000"/>
                          </a:solidFill>
                          <a:effectLst/>
                          <a:latin typeface="Open Sans" panose="020B0606030504020204"/>
                          <a:ea typeface="+mn-ea"/>
                          <a:cs typeface="+mn-cs"/>
                        </a:rPr>
                        <a:t>Ignacio</a:t>
                      </a:r>
                    </a:p>
                  </a:txBody>
                  <a:tcPr marL="5756" marR="5756" marT="5756" marB="0" anchor="ctr"/>
                </a:tc>
                <a:extLst>
                  <a:ext uri="{0D108BD9-81ED-4DB2-BD59-A6C34878D82A}">
                    <a16:rowId xmlns:a16="http://schemas.microsoft.com/office/drawing/2014/main" val="1176754117"/>
                  </a:ext>
                </a:extLst>
              </a:tr>
            </a:tbl>
          </a:graphicData>
        </a:graphic>
      </p:graphicFrame>
    </p:spTree>
    <p:extLst>
      <p:ext uri="{BB962C8B-B14F-4D97-AF65-F5344CB8AC3E}">
        <p14:creationId xmlns:p14="http://schemas.microsoft.com/office/powerpoint/2010/main" val="2149314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FA29F8-EE9B-497A-A616-0768C74B4C1A}"/>
              </a:ext>
            </a:extLst>
          </p:cNvPr>
          <p:cNvSpPr>
            <a:spLocks noGrp="1"/>
          </p:cNvSpPr>
          <p:nvPr>
            <p:ph type="title"/>
          </p:nvPr>
        </p:nvSpPr>
        <p:spPr/>
        <p:txBody>
          <a:bodyPr/>
          <a:lstStyle/>
          <a:p>
            <a:r>
              <a:rPr lang="en-BE" dirty="0"/>
              <a:t>2</a:t>
            </a:r>
            <a:r>
              <a:rPr lang="en-GB" dirty="0"/>
              <a:t>4</a:t>
            </a:r>
            <a:r>
              <a:rPr lang="en-BE" dirty="0"/>
              <a:t> Active work items in 5GAA </a:t>
            </a:r>
            <a:r>
              <a:rPr lang="en-US" dirty="0"/>
              <a:t>as of Oct 2021 </a:t>
            </a:r>
            <a:r>
              <a:rPr lang="en-BE" dirty="0"/>
              <a:t>(2)</a:t>
            </a:r>
          </a:p>
        </p:txBody>
      </p:sp>
      <p:graphicFrame>
        <p:nvGraphicFramePr>
          <p:cNvPr id="5" name="Table 4">
            <a:extLst>
              <a:ext uri="{FF2B5EF4-FFF2-40B4-BE49-F238E27FC236}">
                <a16:creationId xmlns:a16="http://schemas.microsoft.com/office/drawing/2014/main" id="{74B9ABDC-3912-473D-A6A4-596C06E20569}"/>
              </a:ext>
            </a:extLst>
          </p:cNvPr>
          <p:cNvGraphicFramePr>
            <a:graphicFrameLocks noGrp="1"/>
          </p:cNvGraphicFramePr>
          <p:nvPr>
            <p:extLst>
              <p:ext uri="{D42A27DB-BD31-4B8C-83A1-F6EECF244321}">
                <p14:modId xmlns:p14="http://schemas.microsoft.com/office/powerpoint/2010/main" val="2695116629"/>
              </p:ext>
            </p:extLst>
          </p:nvPr>
        </p:nvGraphicFramePr>
        <p:xfrm>
          <a:off x="367949" y="1439218"/>
          <a:ext cx="11158150" cy="4241750"/>
        </p:xfrm>
        <a:graphic>
          <a:graphicData uri="http://schemas.openxmlformats.org/drawingml/2006/table">
            <a:tbl>
              <a:tblPr firstRow="1" bandRow="1">
                <a:tableStyleId>{F5AB1C69-6EDB-4FF4-983F-18BD219EF322}</a:tableStyleId>
              </a:tblPr>
              <a:tblGrid>
                <a:gridCol w="1919205">
                  <a:extLst>
                    <a:ext uri="{9D8B030D-6E8A-4147-A177-3AD203B41FA5}">
                      <a16:colId xmlns:a16="http://schemas.microsoft.com/office/drawing/2014/main" val="1908853225"/>
                    </a:ext>
                  </a:extLst>
                </a:gridCol>
                <a:gridCol w="5482491">
                  <a:extLst>
                    <a:ext uri="{9D8B030D-6E8A-4147-A177-3AD203B41FA5}">
                      <a16:colId xmlns:a16="http://schemas.microsoft.com/office/drawing/2014/main" val="1725927252"/>
                    </a:ext>
                  </a:extLst>
                </a:gridCol>
                <a:gridCol w="1952368">
                  <a:extLst>
                    <a:ext uri="{9D8B030D-6E8A-4147-A177-3AD203B41FA5}">
                      <a16:colId xmlns:a16="http://schemas.microsoft.com/office/drawing/2014/main" val="2828950713"/>
                    </a:ext>
                  </a:extLst>
                </a:gridCol>
                <a:gridCol w="1804086">
                  <a:extLst>
                    <a:ext uri="{9D8B030D-6E8A-4147-A177-3AD203B41FA5}">
                      <a16:colId xmlns:a16="http://schemas.microsoft.com/office/drawing/2014/main" val="1817552795"/>
                    </a:ext>
                  </a:extLst>
                </a:gridCol>
              </a:tblGrid>
              <a:tr h="279739">
                <a:tc>
                  <a:txBody>
                    <a:bodyPr/>
                    <a:lstStyle/>
                    <a:p>
                      <a:pPr algn="ctr"/>
                      <a:r>
                        <a:rPr lang="en-BE" sz="1400">
                          <a:latin typeface="Open Sans" panose="020B0606030504020204"/>
                        </a:rPr>
                        <a:t>ACRONYM</a:t>
                      </a:r>
                    </a:p>
                  </a:txBody>
                  <a:tcPr/>
                </a:tc>
                <a:tc>
                  <a:txBody>
                    <a:bodyPr/>
                    <a:lstStyle/>
                    <a:p>
                      <a:pPr algn="ctr"/>
                      <a:r>
                        <a:rPr lang="en-BE" sz="1400">
                          <a:latin typeface="Open Sans" panose="020B0606030504020204"/>
                        </a:rPr>
                        <a:t>Name</a:t>
                      </a:r>
                    </a:p>
                  </a:txBody>
                  <a:tcPr/>
                </a:tc>
                <a:tc>
                  <a:txBody>
                    <a:bodyPr/>
                    <a:lstStyle/>
                    <a:p>
                      <a:pPr algn="ctr"/>
                      <a:r>
                        <a:rPr lang="en-BE" sz="1400">
                          <a:latin typeface="Open Sans" panose="020B0606030504020204"/>
                        </a:rPr>
                        <a:t>Related WG(s)</a:t>
                      </a:r>
                    </a:p>
                  </a:txBody>
                  <a:tcPr/>
                </a:tc>
                <a:tc>
                  <a:txBody>
                    <a:bodyPr/>
                    <a:lstStyle/>
                    <a:p>
                      <a:pPr algn="ctr"/>
                      <a:r>
                        <a:rPr lang="en-BE" sz="1400">
                          <a:latin typeface="Open Sans" panose="020B0606030504020204"/>
                        </a:rPr>
                        <a:t>Coordinator</a:t>
                      </a:r>
                    </a:p>
                  </a:txBody>
                  <a:tcPr/>
                </a:tc>
                <a:extLst>
                  <a:ext uri="{0D108BD9-81ED-4DB2-BD59-A6C34878D82A}">
                    <a16:rowId xmlns:a16="http://schemas.microsoft.com/office/drawing/2014/main" val="3754736013"/>
                  </a:ext>
                </a:extLst>
              </a:tr>
              <a:tr h="335823">
                <a:tc>
                  <a:txBody>
                    <a:bodyPr/>
                    <a:lstStyle/>
                    <a:p>
                      <a:pPr marL="0" algn="ctr" defTabSz="914400" rtl="0" eaLnBrk="1" fontAlgn="ctr" latinLnBrk="0" hangingPunct="1"/>
                      <a:r>
                        <a:rPr lang="en-GB" sz="1600" u="none" strike="noStrike" kern="1200" dirty="0">
                          <a:solidFill>
                            <a:srgbClr val="000000"/>
                          </a:solidFill>
                          <a:effectLst/>
                          <a:latin typeface="Open Sans" panose="020B0606030504020204"/>
                          <a:ea typeface="+mn-ea"/>
                          <a:cs typeface="+mn-cs"/>
                        </a:rPr>
                        <a:t>MBD4V2X</a:t>
                      </a:r>
                    </a:p>
                  </a:txBody>
                  <a:tcPr marL="5756" marR="5756" marT="5756" marB="0" anchor="ctr"/>
                </a:tc>
                <a:tc>
                  <a:txBody>
                    <a:bodyPr/>
                    <a:lstStyle/>
                    <a:p>
                      <a:pPr marL="0" algn="ctr" defTabSz="914400" rtl="0" eaLnBrk="1" fontAlgn="ctr" latinLnBrk="0" hangingPunct="1"/>
                      <a:r>
                        <a:rPr lang="en-GB" sz="1600" b="0" i="0" u="none" strike="noStrike" kern="1200">
                          <a:solidFill>
                            <a:srgbClr val="000000"/>
                          </a:solidFill>
                          <a:effectLst/>
                          <a:latin typeface="Open Sans" panose="020B0606030504020204"/>
                          <a:ea typeface="+mn-ea"/>
                          <a:cs typeface="Arabic Typesetting" panose="020B0604020202020204" pitchFamily="66" charset="-78"/>
                        </a:rPr>
                        <a:t>Misbehaviour detection </a:t>
                      </a:r>
                    </a:p>
                  </a:txBody>
                  <a:tcPr marL="6350" marR="6350" marT="6350" marB="0" anchor="ctr"/>
                </a:tc>
                <a:tc>
                  <a:txBody>
                    <a:bodyPr/>
                    <a:lstStyle/>
                    <a:p>
                      <a:pPr algn="ctr" rtl="0" fontAlgn="ctr"/>
                      <a:r>
                        <a:rPr lang="en-BE" sz="1600" b="0" i="0" u="none" strike="noStrike">
                          <a:solidFill>
                            <a:srgbClr val="000000"/>
                          </a:solidFill>
                          <a:effectLst/>
                          <a:latin typeface="Open Sans" panose="020B0606030504020204"/>
                          <a:cs typeface="Arabic Typesetting" panose="020B0604020202020204" pitchFamily="66" charset="-78"/>
                        </a:rPr>
                        <a:t>WG7</a:t>
                      </a:r>
                      <a:endParaRPr lang="en-GB" sz="1600" b="0" i="0" u="none" strike="noStrike">
                        <a:solidFill>
                          <a:srgbClr val="000000"/>
                        </a:solidFill>
                        <a:effectLst/>
                        <a:latin typeface="Open Sans" panose="020B0606030504020204"/>
                        <a:cs typeface="Arabic Typesetting" panose="020B0604020202020204" pitchFamily="66" charset="-78"/>
                      </a:endParaRPr>
                    </a:p>
                  </a:txBody>
                  <a:tcPr marL="5756" marR="5756" marT="5756" marB="0" anchor="ctr"/>
                </a:tc>
                <a:tc>
                  <a:txBody>
                    <a:bodyPr/>
                    <a:lstStyle/>
                    <a:p>
                      <a:pPr algn="ctr" rtl="0" fontAlgn="ctr"/>
                      <a:r>
                        <a:rPr lang="en-GB" sz="1600" b="0" i="0" u="none" strike="noStrike" dirty="0">
                          <a:solidFill>
                            <a:srgbClr val="000000"/>
                          </a:solidFill>
                          <a:effectLst/>
                          <a:latin typeface="Open Sans" panose="020B0606030504020204"/>
                          <a:cs typeface="Arabic Typesetting" panose="020B0604020202020204" pitchFamily="66" charset="-78"/>
                        </a:rPr>
                        <a:t>Dominic</a:t>
                      </a:r>
                    </a:p>
                  </a:txBody>
                  <a:tcPr marL="5756" marR="5756" marT="5756" marB="0" anchor="ctr"/>
                </a:tc>
                <a:extLst>
                  <a:ext uri="{0D108BD9-81ED-4DB2-BD59-A6C34878D82A}">
                    <a16:rowId xmlns:a16="http://schemas.microsoft.com/office/drawing/2014/main" val="3281334507"/>
                  </a:ext>
                </a:extLst>
              </a:tr>
              <a:tr h="331424">
                <a:tc>
                  <a:txBody>
                    <a:bodyPr/>
                    <a:lstStyle/>
                    <a:p>
                      <a:pPr marL="0" algn="ctr" defTabSz="914400" rtl="0" eaLnBrk="1" fontAlgn="ctr" latinLnBrk="0" hangingPunct="1"/>
                      <a:r>
                        <a:rPr lang="en-GB" sz="1600" u="none" strike="noStrike" kern="1200">
                          <a:solidFill>
                            <a:srgbClr val="000000"/>
                          </a:solidFill>
                          <a:effectLst/>
                          <a:latin typeface="Open Sans" panose="020B0606030504020204"/>
                          <a:ea typeface="+mn-ea"/>
                          <a:cs typeface="+mn-cs"/>
                        </a:rPr>
                        <a:t>NCAP</a:t>
                      </a:r>
                    </a:p>
                  </a:txBody>
                  <a:tcPr marL="5756" marR="5756" marT="5756" marB="0" anchor="ctr"/>
                </a:tc>
                <a:tc>
                  <a:txBody>
                    <a:bodyPr/>
                    <a:lstStyle/>
                    <a:p>
                      <a:pPr algn="ctr" rtl="0" fontAlgn="ctr"/>
                      <a:r>
                        <a:rPr lang="en-GB" sz="1600" b="0" i="0" u="none" strike="noStrike">
                          <a:solidFill>
                            <a:srgbClr val="000000"/>
                          </a:solidFill>
                          <a:effectLst/>
                          <a:latin typeface="Open Sans" panose="020B0606030504020204"/>
                          <a:cs typeface="Arabic Typesetting" panose="020B0604020202020204" pitchFamily="66" charset="-78"/>
                        </a:rPr>
                        <a:t>Global C-V2X NCAP Exploration and Coordination</a:t>
                      </a:r>
                    </a:p>
                  </a:txBody>
                  <a:tcPr marL="5756" marR="5756" marT="5756" marB="0" anchor="ctr"/>
                </a:tc>
                <a:tc>
                  <a:txBody>
                    <a:bodyPr/>
                    <a:lstStyle/>
                    <a:p>
                      <a:pPr algn="ctr" rtl="0" fontAlgn="ctr"/>
                      <a:r>
                        <a:rPr lang="en-GB" sz="1600" b="0" i="0" u="none" strike="noStrike">
                          <a:solidFill>
                            <a:srgbClr val="000000"/>
                          </a:solidFill>
                          <a:effectLst/>
                          <a:latin typeface="Open Sans" panose="020B0606030504020204"/>
                          <a:cs typeface="Arabic Typesetting" panose="020B0604020202020204" pitchFamily="66" charset="-78"/>
                        </a:rPr>
                        <a:t>WG5</a:t>
                      </a:r>
                    </a:p>
                  </a:txBody>
                  <a:tcPr marL="5756" marR="5756" marT="5756" marB="0" anchor="ctr"/>
                </a:tc>
                <a:tc>
                  <a:txBody>
                    <a:bodyPr/>
                    <a:lstStyle/>
                    <a:p>
                      <a:pPr algn="ctr" rtl="0" fontAlgn="ctr"/>
                      <a:r>
                        <a:rPr lang="en-GB" sz="1600" b="0" i="0" u="none" strike="noStrike">
                          <a:solidFill>
                            <a:srgbClr val="000000"/>
                          </a:solidFill>
                          <a:effectLst/>
                          <a:latin typeface="Open Sans" panose="020B0606030504020204"/>
                          <a:cs typeface="Arabic Typesetting" panose="020B0604020202020204" pitchFamily="66" charset="-78"/>
                        </a:rPr>
                        <a:t>Ignacio</a:t>
                      </a:r>
                    </a:p>
                  </a:txBody>
                  <a:tcPr marL="5756" marR="5756" marT="5756" marB="0" anchor="ctr"/>
                </a:tc>
                <a:extLst>
                  <a:ext uri="{0D108BD9-81ED-4DB2-BD59-A6C34878D82A}">
                    <a16:rowId xmlns:a16="http://schemas.microsoft.com/office/drawing/2014/main" val="4290475058"/>
                  </a:ext>
                </a:extLst>
              </a:tr>
              <a:tr h="305258">
                <a:tc>
                  <a:txBody>
                    <a:bodyPr/>
                    <a:lstStyle/>
                    <a:p>
                      <a:pPr algn="ctr" rtl="0" fontAlgn="ctr"/>
                      <a:r>
                        <a:rPr lang="en-GB" sz="1600" b="0" i="0" u="none" strike="noStrike">
                          <a:solidFill>
                            <a:srgbClr val="000000"/>
                          </a:solidFill>
                          <a:effectLst/>
                          <a:latin typeface="Open Sans" panose="020B0606030504020204"/>
                          <a:cs typeface="Arabic Typesetting" panose="020B0604020202020204" pitchFamily="66" charset="-78"/>
                        </a:rPr>
                        <a:t>NR-V2X II</a:t>
                      </a:r>
                    </a:p>
                  </a:txBody>
                  <a:tcPr marL="5756" marR="5756" marT="5756" marB="0" anchor="ctr"/>
                </a:tc>
                <a:tc>
                  <a:txBody>
                    <a:bodyPr/>
                    <a:lstStyle/>
                    <a:p>
                      <a:pPr algn="ctr" rtl="0" fontAlgn="ctr"/>
                      <a:r>
                        <a:rPr lang="en-GB" sz="1600" b="0" i="0" u="none" strike="noStrike">
                          <a:solidFill>
                            <a:srgbClr val="000000"/>
                          </a:solidFill>
                          <a:effectLst/>
                          <a:latin typeface="Open Sans" panose="020B0606030504020204"/>
                          <a:cs typeface="Arabic Typesetting" panose="020B0604020202020204" pitchFamily="66" charset="-78"/>
                        </a:rPr>
                        <a:t>Defining Complex V2X Interactions for 5GNR phase II</a:t>
                      </a:r>
                    </a:p>
                  </a:txBody>
                  <a:tcPr marL="5756" marR="5756" marT="5756" marB="0" anchor="ctr"/>
                </a:tc>
                <a:tc>
                  <a:txBody>
                    <a:bodyPr/>
                    <a:lstStyle/>
                    <a:p>
                      <a:pPr algn="ctr" rtl="0" fontAlgn="ctr"/>
                      <a:r>
                        <a:rPr lang="en-GB" sz="1600" b="0" i="0" u="none" strike="noStrike">
                          <a:solidFill>
                            <a:srgbClr val="000000"/>
                          </a:solidFill>
                          <a:effectLst/>
                          <a:latin typeface="Open Sans" panose="020B0606030504020204"/>
                          <a:cs typeface="Arabic Typesetting" panose="020B0604020202020204" pitchFamily="66" charset="-78"/>
                        </a:rPr>
                        <a:t>WG1</a:t>
                      </a:r>
                    </a:p>
                  </a:txBody>
                  <a:tcPr marL="5756" marR="5756" marT="5756" marB="0" anchor="ctr"/>
                </a:tc>
                <a:tc>
                  <a:txBody>
                    <a:bodyPr/>
                    <a:lstStyle/>
                    <a:p>
                      <a:pPr algn="ctr" rtl="0" fontAlgn="ctr"/>
                      <a:r>
                        <a:rPr lang="en-BE" sz="1600" b="0" i="0" u="none" strike="noStrike">
                          <a:solidFill>
                            <a:srgbClr val="000000"/>
                          </a:solidFill>
                          <a:effectLst/>
                          <a:latin typeface="Open Sans" panose="020B0606030504020204"/>
                          <a:cs typeface="Arabic Typesetting" panose="020B0604020202020204" pitchFamily="66" charset="-78"/>
                        </a:rPr>
                        <a:t>Sofia</a:t>
                      </a:r>
                      <a:endParaRPr lang="en-GB" sz="1600" b="0" i="0" u="none" strike="noStrike">
                        <a:solidFill>
                          <a:srgbClr val="000000"/>
                        </a:solidFill>
                        <a:effectLst/>
                        <a:latin typeface="Open Sans" panose="020B0606030504020204"/>
                        <a:cs typeface="Arabic Typesetting" panose="020B0604020202020204" pitchFamily="66" charset="-78"/>
                      </a:endParaRPr>
                    </a:p>
                  </a:txBody>
                  <a:tcPr marL="5756" marR="5756" marT="5756" marB="0" anchor="ctr"/>
                </a:tc>
                <a:extLst>
                  <a:ext uri="{0D108BD9-81ED-4DB2-BD59-A6C34878D82A}">
                    <a16:rowId xmlns:a16="http://schemas.microsoft.com/office/drawing/2014/main" val="1708758316"/>
                  </a:ext>
                </a:extLst>
              </a:tr>
              <a:tr h="285568">
                <a:tc>
                  <a:txBody>
                    <a:bodyPr/>
                    <a:lstStyle/>
                    <a:p>
                      <a:pPr algn="ctr" rtl="0" fontAlgn="ctr"/>
                      <a:r>
                        <a:rPr lang="en-GB" sz="1600" b="0" i="0" u="none" strike="noStrike">
                          <a:solidFill>
                            <a:srgbClr val="000000"/>
                          </a:solidFill>
                          <a:effectLst/>
                          <a:latin typeface="Open Sans" panose="020B0606030504020204"/>
                          <a:cs typeface="Arabic Typesetting" panose="020B0604020202020204" pitchFamily="66" charset="-78"/>
                        </a:rPr>
                        <a:t>PPL</a:t>
                      </a:r>
                    </a:p>
                  </a:txBody>
                  <a:tcPr marL="5756" marR="5756" marT="5756" marB="0" anchor="ctr"/>
                </a:tc>
                <a:tc>
                  <a:txBody>
                    <a:bodyPr/>
                    <a:lstStyle/>
                    <a:p>
                      <a:pPr marL="0" algn="ctr" defTabSz="914400" rtl="0" eaLnBrk="1" fontAlgn="ctr" latinLnBrk="0" hangingPunct="1"/>
                      <a:r>
                        <a:rPr lang="en-GB" sz="1600" b="0" i="0" u="none" strike="noStrike" kern="1200">
                          <a:solidFill>
                            <a:srgbClr val="000000"/>
                          </a:solidFill>
                          <a:effectLst/>
                          <a:latin typeface="Open Sans" panose="020B0606030504020204"/>
                          <a:ea typeface="+mn-ea"/>
                          <a:cs typeface="Arabic Typesetting" panose="020B0604020202020204" pitchFamily="66" charset="-78"/>
                        </a:rPr>
                        <a:t>Precise Positioning Location </a:t>
                      </a:r>
                    </a:p>
                  </a:txBody>
                  <a:tcPr marL="6350" marR="6350" marT="6350" marB="0" anchor="ctr"/>
                </a:tc>
                <a:tc>
                  <a:txBody>
                    <a:bodyPr/>
                    <a:lstStyle/>
                    <a:p>
                      <a:pPr algn="ctr" rtl="0" fontAlgn="ctr"/>
                      <a:r>
                        <a:rPr lang="en-GB" sz="1600" b="0" i="0" u="none" strike="noStrike">
                          <a:solidFill>
                            <a:srgbClr val="000000"/>
                          </a:solidFill>
                          <a:effectLst/>
                          <a:latin typeface="Open Sans" panose="020B0606030504020204"/>
                          <a:cs typeface="Arabic Typesetting" panose="020B0604020202020204" pitchFamily="66" charset="-78"/>
                        </a:rPr>
                        <a:t>WG1, WG2, WG5</a:t>
                      </a:r>
                    </a:p>
                  </a:txBody>
                  <a:tcPr marL="5756" marR="5756" marT="5756" marB="0" anchor="ctr"/>
                </a:tc>
                <a:tc>
                  <a:txBody>
                    <a:bodyPr/>
                    <a:lstStyle/>
                    <a:p>
                      <a:pPr algn="ctr" rtl="0" fontAlgn="ctr"/>
                      <a:r>
                        <a:rPr lang="en-GB" sz="1600" b="0" i="0" u="none" strike="noStrike">
                          <a:solidFill>
                            <a:srgbClr val="000000"/>
                          </a:solidFill>
                          <a:effectLst/>
                          <a:latin typeface="Open Sans" panose="020B0606030504020204"/>
                          <a:cs typeface="Arabic Typesetting" panose="020B0604020202020204" pitchFamily="66" charset="-78"/>
                        </a:rPr>
                        <a:t>Flora</a:t>
                      </a:r>
                    </a:p>
                  </a:txBody>
                  <a:tcPr marL="5756" marR="5756" marT="5756" marB="0" anchor="ctr"/>
                </a:tc>
                <a:extLst>
                  <a:ext uri="{0D108BD9-81ED-4DB2-BD59-A6C34878D82A}">
                    <a16:rowId xmlns:a16="http://schemas.microsoft.com/office/drawing/2014/main" val="2352347819"/>
                  </a:ext>
                </a:extLst>
              </a:tr>
              <a:tr h="285568">
                <a:tc>
                  <a:txBody>
                    <a:bodyPr/>
                    <a:lstStyle/>
                    <a:p>
                      <a:pPr algn="ctr" rtl="0" fontAlgn="ctr"/>
                      <a:r>
                        <a:rPr lang="en-GB" sz="1600" b="0" i="0" u="none" strike="noStrike">
                          <a:solidFill>
                            <a:srgbClr val="000000"/>
                          </a:solidFill>
                          <a:effectLst/>
                          <a:latin typeface="Open Sans" panose="020B0606030504020204"/>
                          <a:cs typeface="Arabic Typesetting" panose="020B0604020202020204" pitchFamily="66" charset="-78"/>
                        </a:rPr>
                        <a:t>PRESA</a:t>
                      </a:r>
                    </a:p>
                  </a:txBody>
                  <a:tcPr marL="5756" marR="5756" marT="5756" marB="0" anchor="ctr"/>
                </a:tc>
                <a:tc>
                  <a:txBody>
                    <a:bodyPr/>
                    <a:lstStyle/>
                    <a:p>
                      <a:pPr algn="ctr" rtl="0" fontAlgn="ctr"/>
                      <a:r>
                        <a:rPr lang="en-GB" sz="1600" u="none" strike="noStrike" kern="1200">
                          <a:solidFill>
                            <a:srgbClr val="000000"/>
                          </a:solidFill>
                          <a:effectLst/>
                          <a:latin typeface="Open Sans" panose="020B0606030504020204"/>
                          <a:ea typeface="+mn-ea"/>
                          <a:cs typeface="+mn-cs"/>
                        </a:rPr>
                        <a:t>Predictive QoS and V2X Service Adaptation</a:t>
                      </a:r>
                    </a:p>
                  </a:txBody>
                  <a:tcPr marL="5756" marR="5756" marT="5756" marB="0" anchor="ctr"/>
                </a:tc>
                <a:tc>
                  <a:txBody>
                    <a:bodyPr/>
                    <a:lstStyle/>
                    <a:p>
                      <a:pPr algn="ctr" rtl="0" fontAlgn="ctr"/>
                      <a:r>
                        <a:rPr lang="en-GB" sz="1600" u="none" strike="noStrike" kern="1200">
                          <a:solidFill>
                            <a:srgbClr val="000000"/>
                          </a:solidFill>
                          <a:effectLst/>
                          <a:latin typeface="Open Sans" panose="020B0606030504020204"/>
                          <a:ea typeface="+mn-ea"/>
                          <a:cs typeface="+mn-cs"/>
                        </a:rPr>
                        <a:t>WG1, WG2</a:t>
                      </a:r>
                    </a:p>
                  </a:txBody>
                  <a:tcPr marL="5756" marR="5756" marT="5756" marB="0" anchor="ctr"/>
                </a:tc>
                <a:tc>
                  <a:txBody>
                    <a:bodyPr/>
                    <a:lstStyle/>
                    <a:p>
                      <a:pPr algn="ctr" rtl="0" fontAlgn="ctr"/>
                      <a:r>
                        <a:rPr lang="en-GB" sz="1600" u="none" strike="noStrike" kern="1200">
                          <a:solidFill>
                            <a:srgbClr val="000000"/>
                          </a:solidFill>
                          <a:effectLst/>
                          <a:latin typeface="Open Sans" panose="020B0606030504020204"/>
                          <a:ea typeface="+mn-ea"/>
                          <a:cs typeface="+mn-cs"/>
                        </a:rPr>
                        <a:t>Sofia</a:t>
                      </a:r>
                    </a:p>
                  </a:txBody>
                  <a:tcPr marL="5756" marR="5756" marT="5756" marB="0" anchor="ctr"/>
                </a:tc>
                <a:extLst>
                  <a:ext uri="{0D108BD9-81ED-4DB2-BD59-A6C34878D82A}">
                    <a16:rowId xmlns:a16="http://schemas.microsoft.com/office/drawing/2014/main" val="1861060980"/>
                  </a:ext>
                </a:extLst>
              </a:tr>
              <a:tr h="285568">
                <a:tc>
                  <a:txBody>
                    <a:bodyPr/>
                    <a:lstStyle/>
                    <a:p>
                      <a:pPr algn="ctr" rtl="0" fontAlgn="ctr"/>
                      <a:r>
                        <a:rPr lang="en-GB" sz="1600" b="0" i="0" u="none" strike="noStrike">
                          <a:solidFill>
                            <a:srgbClr val="000000"/>
                          </a:solidFill>
                          <a:effectLst/>
                          <a:latin typeface="Open Sans" panose="020B0606030504020204"/>
                          <a:cs typeface="Arabic Typesetting" panose="020B0604020202020204" pitchFamily="66" charset="-78"/>
                        </a:rPr>
                        <a:t>S4SEM</a:t>
                      </a:r>
                    </a:p>
                  </a:txBody>
                  <a:tcPr marL="5756" marR="5756" marT="5756" marB="0" anchor="ctr"/>
                </a:tc>
                <a:tc>
                  <a:txBody>
                    <a:bodyPr/>
                    <a:lstStyle/>
                    <a:p>
                      <a:pPr algn="ctr" rtl="0" fontAlgn="ctr"/>
                      <a:r>
                        <a:rPr lang="en-GB" sz="1600" b="0" i="0" u="none" strike="noStrike">
                          <a:solidFill>
                            <a:srgbClr val="000000"/>
                          </a:solidFill>
                          <a:effectLst/>
                          <a:latin typeface="Open Sans" panose="020B0606030504020204"/>
                          <a:cs typeface="Arabic Typesetting" panose="020B0604020202020204" pitchFamily="66" charset="-78"/>
                        </a:rPr>
                        <a:t>Strategy for standardisation engagement and monitoring</a:t>
                      </a:r>
                    </a:p>
                  </a:txBody>
                  <a:tcPr marL="5756" marR="5756" marT="5756" marB="0" anchor="ctr"/>
                </a:tc>
                <a:tc>
                  <a:txBody>
                    <a:bodyPr/>
                    <a:lstStyle/>
                    <a:p>
                      <a:pPr algn="ctr" rtl="0" fontAlgn="ctr"/>
                      <a:r>
                        <a:rPr lang="en-GB" sz="1600" b="0" i="0" u="none" strike="noStrike">
                          <a:solidFill>
                            <a:srgbClr val="000000"/>
                          </a:solidFill>
                          <a:effectLst/>
                          <a:latin typeface="Open Sans" panose="020B0606030504020204"/>
                          <a:cs typeface="Arabic Typesetting" panose="020B0604020202020204" pitchFamily="66" charset="-78"/>
                        </a:rPr>
                        <a:t>WG4</a:t>
                      </a:r>
                    </a:p>
                  </a:txBody>
                  <a:tcPr marL="5756" marR="5756" marT="5756" marB="0" anchor="ctr"/>
                </a:tc>
                <a:tc>
                  <a:txBody>
                    <a:bodyPr/>
                    <a:lstStyle/>
                    <a:p>
                      <a:pPr algn="ctr" rtl="0" fontAlgn="ctr"/>
                      <a:r>
                        <a:rPr lang="en-GB" sz="1600" b="0" i="0" u="none" strike="noStrike">
                          <a:solidFill>
                            <a:srgbClr val="000000"/>
                          </a:solidFill>
                          <a:effectLst/>
                          <a:latin typeface="Open Sans" panose="020B0606030504020204"/>
                          <a:cs typeface="Arabic Typesetting" panose="020B0604020202020204" pitchFamily="66" charset="-78"/>
                        </a:rPr>
                        <a:t>Ariane</a:t>
                      </a:r>
                    </a:p>
                  </a:txBody>
                  <a:tcPr marL="5756" marR="5756" marT="5756" marB="0" anchor="ctr"/>
                </a:tc>
                <a:extLst>
                  <a:ext uri="{0D108BD9-81ED-4DB2-BD59-A6C34878D82A}">
                    <a16:rowId xmlns:a16="http://schemas.microsoft.com/office/drawing/2014/main" val="783302990"/>
                  </a:ext>
                </a:extLst>
              </a:tr>
              <a:tr h="285568">
                <a:tc>
                  <a:txBody>
                    <a:bodyPr/>
                    <a:lstStyle/>
                    <a:p>
                      <a:pPr algn="ctr" rtl="0" fontAlgn="ctr"/>
                      <a:r>
                        <a:rPr lang="en-GB" sz="1600" b="0" i="0" u="none" strike="noStrike">
                          <a:solidFill>
                            <a:srgbClr val="000000"/>
                          </a:solidFill>
                          <a:effectLst/>
                          <a:latin typeface="Open Sans" panose="020B0606030504020204"/>
                          <a:cs typeface="Arabic Typesetting" panose="020B0604020202020204" pitchFamily="66" charset="-78"/>
                        </a:rPr>
                        <a:t>SPECTRCONFIG</a:t>
                      </a:r>
                    </a:p>
                  </a:txBody>
                  <a:tcPr marL="5756" marR="5756" marT="5756" marB="0" anchor="ctr"/>
                </a:tc>
                <a:tc>
                  <a:txBody>
                    <a:bodyPr/>
                    <a:lstStyle/>
                    <a:p>
                      <a:pPr algn="ctr" rtl="0" fontAlgn="ctr"/>
                      <a:r>
                        <a:rPr lang="en-GB" sz="1600" u="none" strike="noStrike" kern="1200">
                          <a:solidFill>
                            <a:srgbClr val="000000"/>
                          </a:solidFill>
                          <a:effectLst/>
                          <a:latin typeface="Open Sans" panose="020B0606030504020204"/>
                          <a:ea typeface="+mn-ea"/>
                          <a:cs typeface="+mn-cs"/>
                        </a:rPr>
                        <a:t>ITS Band Configurations for Spectrum Use</a:t>
                      </a:r>
                    </a:p>
                  </a:txBody>
                  <a:tcPr marL="5756" marR="5756" marT="5756" marB="0" anchor="ctr"/>
                </a:tc>
                <a:tc>
                  <a:txBody>
                    <a:bodyPr/>
                    <a:lstStyle/>
                    <a:p>
                      <a:pPr marL="0" algn="ctr" defTabSz="914400" rtl="0" eaLnBrk="1" fontAlgn="ctr" latinLnBrk="0" hangingPunct="1"/>
                      <a:r>
                        <a:rPr lang="en-GB" sz="1600" u="none" strike="noStrike" kern="1200">
                          <a:solidFill>
                            <a:srgbClr val="000000"/>
                          </a:solidFill>
                          <a:effectLst/>
                          <a:latin typeface="Open Sans" panose="020B0606030504020204"/>
                          <a:ea typeface="+mn-ea"/>
                          <a:cs typeface="+mn-cs"/>
                        </a:rPr>
                        <a:t>WG4</a:t>
                      </a:r>
                    </a:p>
                  </a:txBody>
                  <a:tcPr marL="5756" marR="5756" marT="5756" marB="0" anchor="ctr"/>
                </a:tc>
                <a:tc>
                  <a:txBody>
                    <a:bodyPr/>
                    <a:lstStyle/>
                    <a:p>
                      <a:pPr marL="0" algn="ctr" defTabSz="914400" rtl="0" eaLnBrk="1" fontAlgn="ctr" latinLnBrk="0" hangingPunct="1"/>
                      <a:r>
                        <a:rPr lang="en-BE" sz="1600" u="none" strike="noStrike" kern="1200">
                          <a:solidFill>
                            <a:srgbClr val="000000"/>
                          </a:solidFill>
                          <a:effectLst/>
                          <a:latin typeface="Open Sans" panose="020B0606030504020204"/>
                          <a:ea typeface="+mn-ea"/>
                          <a:cs typeface="+mn-cs"/>
                        </a:rPr>
                        <a:t>Ariane</a:t>
                      </a:r>
                      <a:endParaRPr lang="en-GB" sz="1600" u="none" strike="noStrike" kern="1200">
                        <a:solidFill>
                          <a:srgbClr val="000000"/>
                        </a:solidFill>
                        <a:effectLst/>
                        <a:latin typeface="Open Sans" panose="020B0606030504020204"/>
                        <a:ea typeface="+mn-ea"/>
                        <a:cs typeface="+mn-cs"/>
                      </a:endParaRPr>
                    </a:p>
                  </a:txBody>
                  <a:tcPr marL="5756" marR="5756" marT="5756" marB="0" anchor="ctr"/>
                </a:tc>
                <a:extLst>
                  <a:ext uri="{0D108BD9-81ED-4DB2-BD59-A6C34878D82A}">
                    <a16:rowId xmlns:a16="http://schemas.microsoft.com/office/drawing/2014/main" val="67925072"/>
                  </a:ext>
                </a:extLst>
              </a:tr>
              <a:tr h="285568">
                <a:tc>
                  <a:txBody>
                    <a:bodyPr/>
                    <a:lstStyle/>
                    <a:p>
                      <a:pPr algn="ctr" rtl="0" fontAlgn="ctr"/>
                      <a:r>
                        <a:rPr lang="en-GB" sz="1600" b="0" i="0" u="none" strike="noStrike" err="1">
                          <a:solidFill>
                            <a:srgbClr val="000000"/>
                          </a:solidFill>
                          <a:effectLst/>
                          <a:latin typeface="Open Sans" panose="020B0606030504020204"/>
                          <a:cs typeface="Arabic Typesetting" panose="020B0604020202020204" pitchFamily="66" charset="-78"/>
                        </a:rPr>
                        <a:t>ToD</a:t>
                      </a:r>
                      <a:endParaRPr lang="en-GB" sz="1600" b="0" i="0" u="none" strike="noStrike">
                        <a:solidFill>
                          <a:srgbClr val="000000"/>
                        </a:solidFill>
                        <a:effectLst/>
                        <a:latin typeface="Open Sans" panose="020B0606030504020204"/>
                        <a:cs typeface="Arabic Typesetting" panose="020B0604020202020204" pitchFamily="66" charset="-78"/>
                      </a:endParaRPr>
                    </a:p>
                  </a:txBody>
                  <a:tcPr marL="5756" marR="5756" marT="5756" marB="0" anchor="ctr"/>
                </a:tc>
                <a:tc>
                  <a:txBody>
                    <a:bodyPr/>
                    <a:lstStyle/>
                    <a:p>
                      <a:pPr algn="ctr" rtl="0" fontAlgn="ctr"/>
                      <a:r>
                        <a:rPr lang="en-GB" sz="1600" b="0" i="0" u="none" strike="noStrike">
                          <a:solidFill>
                            <a:srgbClr val="000000"/>
                          </a:solidFill>
                          <a:effectLst/>
                          <a:latin typeface="Open Sans" panose="020B0606030504020204"/>
                          <a:cs typeface="Arabic Typesetting" panose="020B0604020202020204" pitchFamily="66" charset="-78"/>
                        </a:rPr>
                        <a:t>Requirements and architecture for Tele-Operated Driving </a:t>
                      </a:r>
                    </a:p>
                  </a:txBody>
                  <a:tcPr marL="5756" marR="5756" marT="5756" marB="0" anchor="ctr"/>
                </a:tc>
                <a:tc>
                  <a:txBody>
                    <a:bodyPr/>
                    <a:lstStyle/>
                    <a:p>
                      <a:pPr algn="ctr" rtl="0" fontAlgn="ctr"/>
                      <a:r>
                        <a:rPr lang="en-GB" sz="1600" b="0" i="0" u="none" strike="noStrike">
                          <a:solidFill>
                            <a:srgbClr val="000000"/>
                          </a:solidFill>
                          <a:effectLst/>
                          <a:latin typeface="Open Sans" panose="020B0606030504020204"/>
                          <a:cs typeface="Arabic Typesetting" panose="020B0604020202020204" pitchFamily="66" charset="-78"/>
                        </a:rPr>
                        <a:t>WG1, WG2, WG5</a:t>
                      </a:r>
                    </a:p>
                  </a:txBody>
                  <a:tcPr marL="5756" marR="5756" marT="5756" marB="0" anchor="ctr"/>
                </a:tc>
                <a:tc>
                  <a:txBody>
                    <a:bodyPr/>
                    <a:lstStyle/>
                    <a:p>
                      <a:pPr algn="ctr" rtl="0" fontAlgn="ctr"/>
                      <a:r>
                        <a:rPr lang="en-BE" sz="1600" b="0" i="0" u="none" strike="noStrike">
                          <a:solidFill>
                            <a:srgbClr val="000000"/>
                          </a:solidFill>
                          <a:effectLst/>
                          <a:latin typeface="Open Sans" panose="020B0606030504020204"/>
                          <a:cs typeface="Arabic Typesetting" panose="020B0604020202020204" pitchFamily="66" charset="-78"/>
                        </a:rPr>
                        <a:t>Sofia</a:t>
                      </a:r>
                      <a:endParaRPr lang="en-GB" sz="1600" b="0" i="0" u="none" strike="noStrike">
                        <a:solidFill>
                          <a:srgbClr val="000000"/>
                        </a:solidFill>
                        <a:effectLst/>
                        <a:latin typeface="Open Sans" panose="020B0606030504020204"/>
                        <a:cs typeface="Arabic Typesetting" panose="020B0604020202020204" pitchFamily="66" charset="-78"/>
                      </a:endParaRPr>
                    </a:p>
                  </a:txBody>
                  <a:tcPr marL="5756" marR="5756" marT="5756" marB="0" anchor="ctr"/>
                </a:tc>
                <a:extLst>
                  <a:ext uri="{0D108BD9-81ED-4DB2-BD59-A6C34878D82A}">
                    <a16:rowId xmlns:a16="http://schemas.microsoft.com/office/drawing/2014/main" val="103698287"/>
                  </a:ext>
                </a:extLst>
              </a:tr>
              <a:tr h="264165">
                <a:tc>
                  <a:txBody>
                    <a:bodyPr/>
                    <a:lstStyle/>
                    <a:p>
                      <a:pPr algn="ctr" rtl="0" fontAlgn="ctr"/>
                      <a:r>
                        <a:rPr lang="en-GB" sz="1600" b="0" i="0" u="none" strike="noStrike">
                          <a:solidFill>
                            <a:srgbClr val="000000"/>
                          </a:solidFill>
                          <a:effectLst/>
                          <a:latin typeface="Open Sans" panose="020B0606030504020204"/>
                          <a:cs typeface="Arabic Typesetting" panose="020B0604020202020204" pitchFamily="66" charset="-78"/>
                        </a:rPr>
                        <a:t>Tolling</a:t>
                      </a:r>
                    </a:p>
                  </a:txBody>
                  <a:tcPr marL="5756" marR="5756" marT="5756" marB="0" anchor="ctr"/>
                </a:tc>
                <a:tc>
                  <a:txBody>
                    <a:bodyPr/>
                    <a:lstStyle/>
                    <a:p>
                      <a:pPr algn="ctr" rtl="0" fontAlgn="ctr"/>
                      <a:r>
                        <a:rPr lang="en-GB" sz="1600" u="none" strike="noStrike">
                          <a:solidFill>
                            <a:srgbClr val="000000"/>
                          </a:solidFill>
                          <a:effectLst/>
                          <a:latin typeface="Open Sans" panose="020B0606030504020204"/>
                        </a:rPr>
                        <a:t>Tolling</a:t>
                      </a:r>
                      <a:endParaRPr lang="en-GB" sz="1600" b="0" i="0" u="none" strike="noStrike">
                        <a:solidFill>
                          <a:srgbClr val="000000"/>
                        </a:solidFill>
                        <a:effectLst/>
                        <a:latin typeface="Open Sans" panose="020B0606030504020204"/>
                        <a:cs typeface="Arabic Typesetting" panose="020B0604020202020204" pitchFamily="66" charset="-78"/>
                      </a:endParaRPr>
                    </a:p>
                  </a:txBody>
                  <a:tcPr marL="5756" marR="5756" marT="5756" marB="0" anchor="ctr"/>
                </a:tc>
                <a:tc>
                  <a:txBody>
                    <a:bodyPr/>
                    <a:lstStyle/>
                    <a:p>
                      <a:pPr algn="ctr" rtl="0" fontAlgn="ctr"/>
                      <a:r>
                        <a:rPr lang="en-GB" sz="1600" u="none" strike="noStrike">
                          <a:solidFill>
                            <a:srgbClr val="000000"/>
                          </a:solidFill>
                          <a:effectLst/>
                          <a:latin typeface="Open Sans" panose="020B0606030504020204"/>
                        </a:rPr>
                        <a:t>WG5</a:t>
                      </a:r>
                      <a:endParaRPr lang="en-GB" sz="1600" b="0" i="0" u="none" strike="noStrike">
                        <a:solidFill>
                          <a:srgbClr val="000000"/>
                        </a:solidFill>
                        <a:effectLst/>
                        <a:latin typeface="Open Sans" panose="020B0606030504020204"/>
                        <a:cs typeface="Arabic Typesetting" panose="020B0604020202020204" pitchFamily="66" charset="-78"/>
                      </a:endParaRPr>
                    </a:p>
                  </a:txBody>
                  <a:tcPr marL="5756" marR="5756" marT="5756" marB="0" anchor="ctr"/>
                </a:tc>
                <a:tc>
                  <a:txBody>
                    <a:bodyPr/>
                    <a:lstStyle/>
                    <a:p>
                      <a:pPr algn="ctr" rtl="0" fontAlgn="ctr"/>
                      <a:r>
                        <a:rPr lang="en-GB" sz="1600" b="0" i="0" u="none" strike="noStrike">
                          <a:solidFill>
                            <a:srgbClr val="000000"/>
                          </a:solidFill>
                          <a:effectLst/>
                          <a:latin typeface="Open Sans" panose="020B0606030504020204"/>
                          <a:cs typeface="Arabic Typesetting" panose="020B0604020202020204" pitchFamily="66" charset="-78"/>
                        </a:rPr>
                        <a:t>Ignacio</a:t>
                      </a:r>
                    </a:p>
                  </a:txBody>
                  <a:tcPr marL="5756" marR="5756" marT="5756" marB="0" anchor="ctr"/>
                </a:tc>
                <a:extLst>
                  <a:ext uri="{0D108BD9-81ED-4DB2-BD59-A6C34878D82A}">
                    <a16:rowId xmlns:a16="http://schemas.microsoft.com/office/drawing/2014/main" val="3773505804"/>
                  </a:ext>
                </a:extLst>
              </a:tr>
              <a:tr h="452865">
                <a:tc>
                  <a:txBody>
                    <a:bodyPr/>
                    <a:lstStyle/>
                    <a:p>
                      <a:pPr algn="ctr" rtl="0" fontAlgn="ctr"/>
                      <a:r>
                        <a:rPr lang="en-GB" sz="1600" b="0" i="0" u="none" strike="noStrike">
                          <a:solidFill>
                            <a:srgbClr val="000000"/>
                          </a:solidFill>
                          <a:effectLst/>
                          <a:latin typeface="Open Sans" panose="020B0606030504020204"/>
                          <a:cs typeface="Arabic Typesetting" panose="020B0604020202020204" pitchFamily="66" charset="-78"/>
                        </a:rPr>
                        <a:t>UCID II</a:t>
                      </a:r>
                    </a:p>
                  </a:txBody>
                  <a:tcPr marL="5756" marR="5756" marT="5756" marB="0" anchor="ctr"/>
                </a:tc>
                <a:tc>
                  <a:txBody>
                    <a:bodyPr/>
                    <a:lstStyle/>
                    <a:p>
                      <a:pPr algn="ctr" rtl="0" fontAlgn="ctr"/>
                      <a:r>
                        <a:rPr lang="en-GB" sz="1600" u="none" strike="noStrike" kern="1200">
                          <a:solidFill>
                            <a:srgbClr val="000000"/>
                          </a:solidFill>
                          <a:effectLst/>
                          <a:latin typeface="Open Sans" panose="020B0606030504020204"/>
                          <a:ea typeface="+mn-ea"/>
                          <a:cs typeface="+mn-cs"/>
                        </a:rPr>
                        <a:t>Use Case Implementation Descriptions Phase 2</a:t>
                      </a:r>
                    </a:p>
                  </a:txBody>
                  <a:tcPr marL="5756" marR="5756" marT="5756" marB="0" anchor="ctr"/>
                </a:tc>
                <a:tc>
                  <a:txBody>
                    <a:bodyPr/>
                    <a:lstStyle/>
                    <a:p>
                      <a:pPr algn="ctr" rtl="0" fontAlgn="ctr"/>
                      <a:r>
                        <a:rPr lang="en-GB" sz="1600" u="none" strike="noStrike" kern="1200">
                          <a:solidFill>
                            <a:srgbClr val="000000"/>
                          </a:solidFill>
                          <a:effectLst/>
                          <a:latin typeface="Open Sans" panose="020B0606030504020204"/>
                          <a:ea typeface="+mn-ea"/>
                          <a:cs typeface="+mn-cs"/>
                        </a:rPr>
                        <a:t>WG1, WG2, WG3, WG4</a:t>
                      </a:r>
                    </a:p>
                  </a:txBody>
                  <a:tcPr marL="5756" marR="5756" marT="5756" marB="0" anchor="ctr"/>
                </a:tc>
                <a:tc>
                  <a:txBody>
                    <a:bodyPr/>
                    <a:lstStyle/>
                    <a:p>
                      <a:pPr algn="ctr" rtl="0" fontAlgn="ctr"/>
                      <a:r>
                        <a:rPr lang="en-BE" sz="1600" b="0" i="0" u="none" strike="noStrike" kern="1200">
                          <a:solidFill>
                            <a:srgbClr val="000000"/>
                          </a:solidFill>
                          <a:effectLst/>
                          <a:latin typeface="Open Sans" panose="020B0606030504020204"/>
                          <a:ea typeface="+mn-ea"/>
                          <a:cs typeface="Arabic Typesetting" panose="020B0604020202020204" pitchFamily="66" charset="-78"/>
                        </a:rPr>
                        <a:t>Sofia</a:t>
                      </a:r>
                      <a:endParaRPr lang="en-GB" sz="1600" u="none" strike="noStrike" kern="1200">
                        <a:solidFill>
                          <a:srgbClr val="000000"/>
                        </a:solidFill>
                        <a:effectLst/>
                        <a:latin typeface="Open Sans" panose="020B0606030504020204"/>
                        <a:ea typeface="+mn-ea"/>
                        <a:cs typeface="+mn-cs"/>
                      </a:endParaRPr>
                    </a:p>
                  </a:txBody>
                  <a:tcPr marL="5756" marR="5756" marT="5756" marB="0" anchor="ctr"/>
                </a:tc>
                <a:extLst>
                  <a:ext uri="{0D108BD9-81ED-4DB2-BD59-A6C34878D82A}">
                    <a16:rowId xmlns:a16="http://schemas.microsoft.com/office/drawing/2014/main" val="3178086420"/>
                  </a:ext>
                </a:extLst>
              </a:tr>
              <a:tr h="285568">
                <a:tc>
                  <a:txBody>
                    <a:bodyPr/>
                    <a:lstStyle/>
                    <a:p>
                      <a:pPr marL="0" algn="ctr" defTabSz="914400" rtl="0" eaLnBrk="1" fontAlgn="ctr" latinLnBrk="0" hangingPunct="1"/>
                      <a:r>
                        <a:rPr lang="en-GB" sz="1600" b="0" i="0" u="none" strike="noStrike" kern="1200">
                          <a:solidFill>
                            <a:srgbClr val="000000"/>
                          </a:solidFill>
                          <a:effectLst/>
                          <a:latin typeface="Open Sans" panose="020B0606030504020204"/>
                          <a:ea typeface="+mn-ea"/>
                          <a:cs typeface="Arabic Typesetting" panose="020B0604020202020204" pitchFamily="66" charset="-78"/>
                        </a:rPr>
                        <a:t>UCM II</a:t>
                      </a:r>
                    </a:p>
                  </a:txBody>
                  <a:tcPr marL="6350" marR="6350" marT="6350" marB="0" anchor="ctr"/>
                </a:tc>
                <a:tc>
                  <a:txBody>
                    <a:bodyPr/>
                    <a:lstStyle/>
                    <a:p>
                      <a:pPr algn="ctr" rtl="0" fontAlgn="ctr"/>
                      <a:r>
                        <a:rPr lang="en-GB" sz="1600" u="none" strike="noStrike">
                          <a:solidFill>
                            <a:srgbClr val="000000"/>
                          </a:solidFill>
                          <a:effectLst/>
                          <a:latin typeface="Open Sans" panose="020B0606030504020204"/>
                        </a:rPr>
                        <a:t>Use Cases Maintenance and x-WI Convergence Phase 2</a:t>
                      </a:r>
                      <a:endParaRPr lang="en-GB" sz="1600" b="0" i="0" u="none" strike="noStrike">
                        <a:solidFill>
                          <a:srgbClr val="000000"/>
                        </a:solidFill>
                        <a:effectLst/>
                        <a:latin typeface="Open Sans" panose="020B0606030504020204"/>
                        <a:cs typeface="Arabic Typesetting" panose="020B0604020202020204" pitchFamily="66" charset="-78"/>
                      </a:endParaRPr>
                    </a:p>
                  </a:txBody>
                  <a:tcPr marL="5756" marR="5756" marT="5756" marB="0" anchor="ctr"/>
                </a:tc>
                <a:tc>
                  <a:txBody>
                    <a:bodyPr/>
                    <a:lstStyle/>
                    <a:p>
                      <a:pPr algn="ctr" rtl="0" fontAlgn="ctr"/>
                      <a:r>
                        <a:rPr lang="en-GB" sz="1600" u="none" strike="noStrike">
                          <a:solidFill>
                            <a:srgbClr val="000000"/>
                          </a:solidFill>
                          <a:effectLst/>
                          <a:latin typeface="Open Sans" panose="020B0606030504020204"/>
                        </a:rPr>
                        <a:t>WG1</a:t>
                      </a:r>
                      <a:endParaRPr lang="en-GB" sz="1600" b="0" i="0" u="none" strike="noStrike">
                        <a:solidFill>
                          <a:srgbClr val="000000"/>
                        </a:solidFill>
                        <a:effectLst/>
                        <a:latin typeface="Open Sans" panose="020B0606030504020204"/>
                        <a:cs typeface="Arabic Typesetting" panose="020B0604020202020204" pitchFamily="66" charset="-78"/>
                      </a:endParaRPr>
                    </a:p>
                  </a:txBody>
                  <a:tcPr marL="5756" marR="5756" marT="5756" marB="0" anchor="ctr"/>
                </a:tc>
                <a:tc>
                  <a:txBody>
                    <a:bodyPr/>
                    <a:lstStyle/>
                    <a:p>
                      <a:pPr algn="ctr" rtl="0" fontAlgn="ctr"/>
                      <a:r>
                        <a:rPr lang="en-BE" sz="1600" b="0" i="0" u="none" strike="noStrike">
                          <a:solidFill>
                            <a:srgbClr val="000000"/>
                          </a:solidFill>
                          <a:effectLst/>
                          <a:latin typeface="Open Sans" panose="020B0606030504020204"/>
                          <a:cs typeface="Arabic Typesetting" panose="020B0604020202020204" pitchFamily="66" charset="-78"/>
                        </a:rPr>
                        <a:t>Sofia</a:t>
                      </a:r>
                      <a:endParaRPr lang="en-GB" sz="1600" b="0" i="0" u="none" strike="noStrike">
                        <a:solidFill>
                          <a:srgbClr val="000000"/>
                        </a:solidFill>
                        <a:effectLst/>
                        <a:latin typeface="Open Sans" panose="020B0606030504020204"/>
                        <a:cs typeface="Arabic Typesetting" panose="020B0604020202020204" pitchFamily="66" charset="-78"/>
                      </a:endParaRPr>
                    </a:p>
                  </a:txBody>
                  <a:tcPr marL="5756" marR="5756" marT="5756" marB="0" anchor="ctr"/>
                </a:tc>
                <a:extLst>
                  <a:ext uri="{0D108BD9-81ED-4DB2-BD59-A6C34878D82A}">
                    <a16:rowId xmlns:a16="http://schemas.microsoft.com/office/drawing/2014/main" val="809480233"/>
                  </a:ext>
                </a:extLst>
              </a:tr>
              <a:tr h="452865">
                <a:tc>
                  <a:txBody>
                    <a:bodyPr/>
                    <a:lstStyle/>
                    <a:p>
                      <a:pPr marL="0" algn="ctr" defTabSz="914400" rtl="0" eaLnBrk="1" fontAlgn="ctr" latinLnBrk="0" hangingPunct="1"/>
                      <a:r>
                        <a:rPr lang="en-GB" sz="1600" b="0" i="0" u="none" strike="noStrike" kern="1200" dirty="0">
                          <a:solidFill>
                            <a:srgbClr val="000000"/>
                          </a:solidFill>
                          <a:effectLst/>
                          <a:latin typeface="Open Sans" panose="020B0606030504020204"/>
                          <a:ea typeface="+mn-ea"/>
                          <a:cs typeface="Arabic Typesetting" panose="020B0604020202020204" pitchFamily="66" charset="-78"/>
                        </a:rPr>
                        <a:t>VRU-PRO</a:t>
                      </a:r>
                    </a:p>
                  </a:txBody>
                  <a:tcPr marL="6350" marR="6350" marT="6350" marB="0" anchor="ctr"/>
                </a:tc>
                <a:tc>
                  <a:txBody>
                    <a:bodyPr/>
                    <a:lstStyle/>
                    <a:p>
                      <a:pPr algn="ctr" rtl="0" fontAlgn="ctr"/>
                      <a:r>
                        <a:rPr lang="en-GB" sz="1600" u="none" strike="noStrike" kern="1200">
                          <a:solidFill>
                            <a:srgbClr val="000000"/>
                          </a:solidFill>
                          <a:effectLst/>
                          <a:latin typeface="Open Sans" panose="020B0606030504020204"/>
                          <a:ea typeface="+mn-ea"/>
                          <a:cs typeface="+mn-cs"/>
                        </a:rPr>
                        <a:t>Accelerating VRU Protection on the road</a:t>
                      </a:r>
                    </a:p>
                  </a:txBody>
                  <a:tcPr marL="5756" marR="5756" marT="5756" marB="0" anchor="ctr"/>
                </a:tc>
                <a:tc>
                  <a:txBody>
                    <a:bodyPr/>
                    <a:lstStyle/>
                    <a:p>
                      <a:pPr marL="0" algn="ctr" defTabSz="914400" rtl="0" eaLnBrk="1" fontAlgn="ctr" latinLnBrk="0" hangingPunct="1"/>
                      <a:r>
                        <a:rPr lang="en-GB" sz="1600" u="none" strike="noStrike" kern="1200">
                          <a:solidFill>
                            <a:srgbClr val="000000"/>
                          </a:solidFill>
                          <a:effectLst/>
                          <a:latin typeface="Open Sans" panose="020B0606030504020204"/>
                          <a:ea typeface="+mn-ea"/>
                          <a:cs typeface="+mn-cs"/>
                        </a:rPr>
                        <a:t>WG1, WG3, WG4, WG5</a:t>
                      </a:r>
                    </a:p>
                  </a:txBody>
                  <a:tcPr marL="5756" marR="5756" marT="5756" marB="0" anchor="ctr"/>
                </a:tc>
                <a:tc>
                  <a:txBody>
                    <a:bodyPr/>
                    <a:lstStyle/>
                    <a:p>
                      <a:pPr marL="0" algn="ctr" defTabSz="914400" rtl="0" eaLnBrk="1" fontAlgn="ctr" latinLnBrk="0" hangingPunct="1"/>
                      <a:r>
                        <a:rPr lang="en-GB" sz="1600" u="none" strike="noStrike" kern="1200" dirty="0">
                          <a:solidFill>
                            <a:srgbClr val="000000"/>
                          </a:solidFill>
                          <a:effectLst/>
                          <a:latin typeface="Open Sans" panose="020B0606030504020204"/>
                          <a:ea typeface="+mn-ea"/>
                          <a:cs typeface="+mn-cs"/>
                        </a:rPr>
                        <a:t>Ignacio</a:t>
                      </a:r>
                    </a:p>
                  </a:txBody>
                  <a:tcPr marL="5756" marR="5756" marT="5756" marB="0" anchor="ctr"/>
                </a:tc>
                <a:extLst>
                  <a:ext uri="{0D108BD9-81ED-4DB2-BD59-A6C34878D82A}">
                    <a16:rowId xmlns:a16="http://schemas.microsoft.com/office/drawing/2014/main" val="406008020"/>
                  </a:ext>
                </a:extLst>
              </a:tr>
            </a:tbl>
          </a:graphicData>
        </a:graphic>
      </p:graphicFrame>
    </p:spTree>
    <p:extLst>
      <p:ext uri="{BB962C8B-B14F-4D97-AF65-F5344CB8AC3E}">
        <p14:creationId xmlns:p14="http://schemas.microsoft.com/office/powerpoint/2010/main" val="16342280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1_Content slide">
  <a:themeElements>
    <a:clrScheme name="5GAA colours">
      <a:dk1>
        <a:srgbClr val="373C00"/>
      </a:dk1>
      <a:lt1>
        <a:srgbClr val="FFFFFF"/>
      </a:lt1>
      <a:dk2>
        <a:srgbClr val="00ADE6"/>
      </a:dk2>
      <a:lt2>
        <a:srgbClr val="243A6D"/>
      </a:lt2>
      <a:accent1>
        <a:srgbClr val="F58220"/>
      </a:accent1>
      <a:accent2>
        <a:srgbClr val="DC2028"/>
      </a:accent2>
      <a:accent3>
        <a:srgbClr val="0091C7"/>
      </a:accent3>
      <a:accent4>
        <a:srgbClr val="70266E"/>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5GAA_PPT_Template (New) - Copy.potx" id="{CE30FC2E-2F15-4BCD-A8B4-1C9EE6E1F2E8}" vid="{442E2DA4-C0D6-4FA1-9851-A85901D155D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1168</TotalTime>
  <Words>1281</Words>
  <Application>Microsoft Office PowerPoint</Application>
  <PresentationFormat>Widescreen</PresentationFormat>
  <Paragraphs>222</Paragraphs>
  <Slides>17</Slides>
  <Notes>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17</vt:i4>
      </vt:variant>
    </vt:vector>
  </HeadingPairs>
  <TitlesOfParts>
    <vt:vector size="27" baseType="lpstr">
      <vt:lpstr>맑은 고딕</vt:lpstr>
      <vt:lpstr>微软雅黑</vt:lpstr>
      <vt:lpstr>Arial</vt:lpstr>
      <vt:lpstr>Calibri</vt:lpstr>
      <vt:lpstr>Calibri Light</vt:lpstr>
      <vt:lpstr>Open Sans</vt:lpstr>
      <vt:lpstr>Times New Roman</vt:lpstr>
      <vt:lpstr>Univia Pro</vt:lpstr>
      <vt:lpstr>Wingdings</vt:lpstr>
      <vt:lpstr>1_Content slide</vt:lpstr>
      <vt:lpstr>PowerPoint Presentation</vt:lpstr>
      <vt:lpstr>Introduction</vt:lpstr>
      <vt:lpstr>PowerPoint Presentation</vt:lpstr>
      <vt:lpstr>Publications since last PCG 46-e</vt:lpstr>
      <vt:lpstr>Standalone C-V2X PC5 Mode 4 Certification program with GCF</vt:lpstr>
      <vt:lpstr>PowerPoint Presentation</vt:lpstr>
      <vt:lpstr>Work Items approved since PCG 46-e</vt:lpstr>
      <vt:lpstr>24 Active work items in 5GAA as of Oct 2021 (1)</vt:lpstr>
      <vt:lpstr>24 Active work items in 5GAA as of Oct 2021 (2)</vt:lpstr>
      <vt:lpstr>PowerPoint Presentation</vt:lpstr>
      <vt:lpstr>PowerPoint Presentation</vt:lpstr>
      <vt:lpstr>Important milestones toward Rel18</vt:lpstr>
      <vt:lpstr>MRPs participation in 3GPP technical disucssions</vt:lpstr>
      <vt:lpstr>PowerPoint Presentation</vt:lpstr>
      <vt:lpstr>5GAA list of proposals according priority ranking submitted to 3GPP RAN Rel-18 Workshop*</vt:lpstr>
      <vt:lpstr>Potential Correlation of 5GAA prioritized 3GPP RAN topics*  to 3GPP SA2 Rel-18 Study Item proposals</vt:lpstr>
      <vt:lpstr>Suggested enhancements on QoS Prediction &amp; Sustainability analytics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Gomes Baltar, Leonardo</dc:creator>
  <cp:lastModifiedBy>Maxime Flament</cp:lastModifiedBy>
  <cp:revision>97</cp:revision>
  <dcterms:created xsi:type="dcterms:W3CDTF">2021-05-07T17:58:51Z</dcterms:created>
  <dcterms:modified xsi:type="dcterms:W3CDTF">2021-10-19T11:52:33Z</dcterms:modified>
</cp:coreProperties>
</file>