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7"/>
  </p:notesMasterIdLst>
  <p:handoutMasterIdLst>
    <p:handoutMasterId r:id="rId8"/>
  </p:handoutMasterIdLst>
  <p:sldIdLst>
    <p:sldId id="341" r:id="rId2"/>
    <p:sldId id="363" r:id="rId3"/>
    <p:sldId id="364" r:id="rId4"/>
    <p:sldId id="365" r:id="rId5"/>
    <p:sldId id="366" r:id="rId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8AA3C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73" d="100"/>
          <a:sy n="73" d="100"/>
        </p:scale>
        <p:origin x="907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9CD55E4-DFD9-46BA-9E3E-F732811F16A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409793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0915B28-7E32-4AAE-A349-46DB60311D0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242532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32359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390481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7937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593DD51-9474-472A-8C29-558A76BBEF7A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PCG #44e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 Meeting – 07.04.20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PCG(20)44-31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2134467" y="1736726"/>
            <a:ext cx="8443478" cy="2852737"/>
          </a:xfrm>
        </p:spPr>
        <p:txBody>
          <a:bodyPr/>
          <a:lstStyle/>
          <a:p>
            <a:pPr eaLnBrk="1" hangingPunct="1"/>
            <a:r>
              <a:rPr lang="en-GB" altLang="en-US" b="1" dirty="0"/>
              <a:t>3GPP IT Task Force Report</a:t>
            </a:r>
          </a:p>
        </p:txBody>
      </p:sp>
      <p:sp>
        <p:nvSpPr>
          <p:cNvPr id="5123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Erik Guttman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3GPP IT Task Force Convenor, Samsung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Action Item Status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b="1" dirty="0"/>
              <a:t>A-PCG41/01 </a:t>
            </a:r>
            <a:r>
              <a:rPr lang="en-GB" sz="2000" dirty="0"/>
              <a:t>IT Improvements Ad Hoc Group to study the conditions under which virtual presence in physical meetings/virtual meetings would be practicable and the types of tools that would be required to support them [</a:t>
            </a:r>
            <a:r>
              <a:rPr lang="en-GB" sz="2000" b="1" dirty="0"/>
              <a:t>3GPP/PCG#41(18)05</a:t>
            </a:r>
            <a:r>
              <a:rPr lang="en-GB" sz="2000" dirty="0"/>
              <a:t>].</a:t>
            </a:r>
          </a:p>
          <a:p>
            <a:pPr lvl="1"/>
            <a:r>
              <a:rPr lang="en-GB" sz="1600" dirty="0"/>
              <a:t>The IT Improvements group analysed different requirements and possible tools. We produced a preliminary assessment that complemented the work done and report provided in PCG 43. </a:t>
            </a:r>
            <a:r>
              <a:rPr lang="en-GB" sz="1600" b="1" dirty="0"/>
              <a:t>A written report will be provided</a:t>
            </a:r>
            <a:r>
              <a:rPr lang="en-GB" sz="1600" dirty="0"/>
              <a:t>.</a:t>
            </a:r>
          </a:p>
          <a:p>
            <a:r>
              <a:rPr lang="en-GB" sz="2000" b="1" dirty="0"/>
              <a:t>Action PCG42/05: </a:t>
            </a:r>
            <a:r>
              <a:rPr lang="en-GB" sz="2000" dirty="0"/>
              <a:t>Mr Guttman (IT Improvements Group) to consider the possibility to introduce remote monitoring trials within some of the smaller working groups and to report the experience gained to PCG [</a:t>
            </a:r>
            <a:r>
              <a:rPr lang="en-GB" sz="2000" b="1" dirty="0"/>
              <a:t>3GPP/PCG#42(19)17&amp;18</a:t>
            </a:r>
            <a:r>
              <a:rPr lang="en-GB" sz="2000" dirty="0"/>
              <a:t>].</a:t>
            </a:r>
          </a:p>
          <a:p>
            <a:pPr lvl="1"/>
            <a:r>
              <a:rPr lang="en-GB" sz="1600" dirty="0"/>
              <a:t>Trials of remote participation began in Q4 2019 and would have proceeded in Q1 2020. This has been overtaken by events due to the Covid-19 outbreak. </a:t>
            </a:r>
            <a:r>
              <a:rPr lang="en-GB" sz="1600" b="1" dirty="0"/>
              <a:t>See next slide</a:t>
            </a:r>
            <a:r>
              <a:rPr lang="en-GB" sz="1600" dirty="0"/>
              <a:t>.</a:t>
            </a:r>
          </a:p>
          <a:p>
            <a:r>
              <a:rPr lang="en-GB" sz="2000" b="1" dirty="0"/>
              <a:t>Action PCG43/03:</a:t>
            </a:r>
            <a:r>
              <a:rPr lang="en-GB" sz="2000" dirty="0"/>
              <a:t>	IT Improvements Ad Hoc Group, in conjunction with the TSG Chairmen, to review the responses that MCC had provided to their recommendations on the accessibility of 3GPP’s work [</a:t>
            </a:r>
            <a:r>
              <a:rPr lang="en-GB" sz="2000" b="1" dirty="0"/>
              <a:t>3GPP/PCG#43(19)10</a:t>
            </a:r>
            <a:r>
              <a:rPr lang="en-GB" sz="2000" dirty="0"/>
              <a:t>].</a:t>
            </a:r>
          </a:p>
          <a:p>
            <a:pPr lvl="1"/>
            <a:r>
              <a:rPr lang="en-GB" sz="1600" dirty="0"/>
              <a:t>This response has not yet been prepared. </a:t>
            </a:r>
            <a:r>
              <a:rPr lang="en-GB" sz="1600" b="1" dirty="0"/>
              <a:t>We will provide a response by PCG 45</a:t>
            </a:r>
            <a:r>
              <a:rPr lang="en-GB" sz="1600" dirty="0"/>
              <a:t>.</a:t>
            </a:r>
            <a:endParaRPr lang="en-US" sz="1600" dirty="0"/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Hybrid Remote Participation - IT Report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1800" dirty="0"/>
              <a:t>The focus was on </a:t>
            </a:r>
            <a:r>
              <a:rPr lang="en-US" altLang="en-US" sz="1800" i="1" dirty="0"/>
              <a:t>hybrid meetings</a:t>
            </a:r>
            <a:r>
              <a:rPr lang="en-US" altLang="en-US" sz="1800" dirty="0"/>
              <a:t> where some remote participants joined others in a face to face meeting.</a:t>
            </a:r>
          </a:p>
          <a:p>
            <a:pPr lvl="1"/>
            <a:r>
              <a:rPr lang="en-US" altLang="en-US" sz="1600" dirty="0"/>
              <a:t>Services offered: remote audio input/output access to local public address system, ftp, email. Cost: minimal. Audio access requires configuration &amp; sufficient capacity for the internet access.</a:t>
            </a:r>
          </a:p>
          <a:p>
            <a:r>
              <a:rPr lang="en-US" altLang="en-US" sz="1800" dirty="0"/>
              <a:t>RAN5 #85 – 18-22.11.19, Reno, NV: excellent – audio quality was sufficient and the remote participants were able to present &amp; take part in the meeting.</a:t>
            </a:r>
          </a:p>
          <a:p>
            <a:r>
              <a:rPr lang="en-US" altLang="en-US" sz="1800" dirty="0"/>
              <a:t>SA4 AH MBS 5GMS3 – 12-14.11.19, The Hague: ok – audio quality problems arose for remote participants due to the audio set up </a:t>
            </a:r>
            <a:r>
              <a:rPr lang="en-US" altLang="en-US" sz="1800" i="1" dirty="0"/>
              <a:t>in the meeting room</a:t>
            </a:r>
            <a:r>
              <a:rPr lang="en-US" altLang="en-US" sz="1800" dirty="0"/>
              <a:t>). </a:t>
            </a:r>
            <a:r>
              <a:rPr lang="en-US" altLang="en-US" sz="1800" b="1" dirty="0"/>
              <a:t>A non-directional microphone </a:t>
            </a:r>
            <a:r>
              <a:rPr lang="en-US" altLang="en-US" sz="1800" dirty="0"/>
              <a:t>(one for many users) </a:t>
            </a:r>
            <a:r>
              <a:rPr lang="en-US" altLang="en-US" sz="1800" b="1" dirty="0"/>
              <a:t>does not work except for very small groups </a:t>
            </a:r>
            <a:r>
              <a:rPr lang="en-US" altLang="en-US" sz="1800" dirty="0"/>
              <a:t>(e.g. 5 people) as these microphones pick up background noise (air conditioning, projectors, construction work in the hotel,) reverberations, insensitivity, etc.</a:t>
            </a:r>
          </a:p>
          <a:p>
            <a:pPr lvl="1"/>
            <a:r>
              <a:rPr lang="en-US" altLang="en-US" sz="1600" dirty="0"/>
              <a:t>Quality and placement of microphones is important, avoid use of ‘group microphones.’</a:t>
            </a:r>
          </a:p>
          <a:p>
            <a:pPr lvl="1"/>
            <a:r>
              <a:rPr lang="en-US" altLang="en-US" sz="1600" dirty="0"/>
              <a:t>Professional set up of the PA system helps with audibility on-site and remotely.</a:t>
            </a:r>
          </a:p>
          <a:p>
            <a:pPr lvl="1"/>
            <a:r>
              <a:rPr lang="en-US" altLang="en-US" sz="1600" dirty="0"/>
              <a:t>Consider background noise level of venue as a ‘hosting criteria’ (part of contract with hotels.)</a:t>
            </a:r>
          </a:p>
          <a:p>
            <a:r>
              <a:rPr lang="en-US" altLang="en-US" sz="1800" dirty="0"/>
              <a:t>The 3GPP IT TF provided a ‘best effort &amp; privacy expectation disclaimer’ used at these trials.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7318" y="182562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68AA3C"/>
                </a:solidFill>
              </a:rPr>
              <a:t>Q4 ‘19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Remote Meetings – IT Report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1400" dirty="0"/>
              <a:t>Several WGs held remote meetings and reported on their experiences. This summarizes some feedback (not comprehensive) from an IT perspective.</a:t>
            </a:r>
          </a:p>
          <a:p>
            <a:pPr lvl="1"/>
            <a:r>
              <a:rPr lang="en-US" altLang="en-US" sz="1200" dirty="0"/>
              <a:t>SA1: email only. CC considered for next meeting. MCC provided </a:t>
            </a:r>
            <a:r>
              <a:rPr lang="en-US" altLang="en-US" sz="1200" b="1" dirty="0">
                <a:solidFill>
                  <a:srgbClr val="00B050"/>
                </a:solidFill>
              </a:rPr>
              <a:t>a Web upload tool </a:t>
            </a:r>
            <a:r>
              <a:rPr lang="en-US" altLang="en-US" sz="1200" dirty="0"/>
              <a:t>as some </a:t>
            </a:r>
            <a:r>
              <a:rPr lang="en-US" altLang="en-US" sz="1200" b="1" dirty="0">
                <a:solidFill>
                  <a:srgbClr val="C00000"/>
                </a:solidFill>
              </a:rPr>
              <a:t>could not get ftp access</a:t>
            </a:r>
            <a:r>
              <a:rPr lang="en-US" altLang="en-US" sz="1200" dirty="0"/>
              <a:t>, supported </a:t>
            </a:r>
            <a:r>
              <a:rPr lang="en-US" altLang="en-US" sz="1200" i="1" dirty="0"/>
              <a:t>some </a:t>
            </a:r>
            <a:r>
              <a:rPr lang="en-US" altLang="en-US" sz="1200" dirty="0"/>
              <a:t>browsers only.</a:t>
            </a:r>
          </a:p>
          <a:p>
            <a:pPr lvl="1"/>
            <a:r>
              <a:rPr lang="en-US" altLang="en-US" sz="1200" dirty="0"/>
              <a:t>SA2: email only. </a:t>
            </a:r>
            <a:r>
              <a:rPr lang="en-US" altLang="en-US" sz="1200" b="1" dirty="0">
                <a:solidFill>
                  <a:srgbClr val="C00000"/>
                </a:solidFill>
              </a:rPr>
              <a:t>Email traffic was enormous</a:t>
            </a:r>
            <a:r>
              <a:rPr lang="en-US" altLang="en-US" sz="1200" dirty="0"/>
              <a:t>. Some complained of delays in receiving emails.</a:t>
            </a:r>
          </a:p>
          <a:p>
            <a:pPr lvl="1"/>
            <a:r>
              <a:rPr lang="en-US" altLang="en-US" sz="1200" dirty="0"/>
              <a:t>SA3: lacked means to overcome deadlock – e.g. </a:t>
            </a:r>
            <a:r>
              <a:rPr lang="en-US" altLang="en-US" sz="1200" b="1" dirty="0">
                <a:solidFill>
                  <a:srgbClr val="C00000"/>
                </a:solidFill>
              </a:rPr>
              <a:t>no ‘show of hands</a:t>
            </a:r>
            <a:r>
              <a:rPr lang="en-US" altLang="en-US" sz="1200" dirty="0"/>
              <a:t>. </a:t>
            </a:r>
          </a:p>
          <a:p>
            <a:pPr lvl="1"/>
            <a:r>
              <a:rPr lang="en-US" altLang="en-US" sz="1200" dirty="0"/>
              <a:t>SA5: daily CCs and email. CCs were useful despite </a:t>
            </a:r>
            <a:r>
              <a:rPr lang="en-US" altLang="en-US" sz="1200" b="1" dirty="0">
                <a:solidFill>
                  <a:srgbClr val="C00000"/>
                </a:solidFill>
              </a:rPr>
              <a:t>challenges with managing the CC queue centrally</a:t>
            </a:r>
            <a:r>
              <a:rPr lang="en-US" altLang="en-US" sz="1200" dirty="0"/>
              <a:t>. </a:t>
            </a:r>
            <a:r>
              <a:rPr lang="en-US" altLang="en-US" sz="1200" b="1" dirty="0">
                <a:solidFill>
                  <a:srgbClr val="C00000"/>
                </a:solidFill>
              </a:rPr>
              <a:t>Screen </a:t>
            </a:r>
            <a:r>
              <a:rPr lang="en-US" altLang="en-US" sz="1200" b="1">
                <a:solidFill>
                  <a:srgbClr val="C00000"/>
                </a:solidFill>
              </a:rPr>
              <a:t>sharing slow </a:t>
            </a:r>
            <a:r>
              <a:rPr lang="en-US" altLang="en-US" sz="1200"/>
              <a:t>for </a:t>
            </a:r>
            <a:r>
              <a:rPr lang="en-US" altLang="en-US" sz="1200" dirty="0"/>
              <a:t>some users.</a:t>
            </a:r>
          </a:p>
          <a:p>
            <a:pPr lvl="1"/>
            <a:r>
              <a:rPr lang="en-US" altLang="en-US" sz="1200" dirty="0"/>
              <a:t>SA6: CCs at beginning and end without decision power. Resulted in </a:t>
            </a:r>
            <a:r>
              <a:rPr lang="en-US" altLang="en-US" sz="1200" b="1" dirty="0">
                <a:solidFill>
                  <a:srgbClr val="C00000"/>
                </a:solidFill>
              </a:rPr>
              <a:t>huge email traffic</a:t>
            </a:r>
            <a:r>
              <a:rPr lang="en-US" altLang="en-US" sz="1200" dirty="0"/>
              <a:t>.</a:t>
            </a:r>
          </a:p>
          <a:p>
            <a:pPr lvl="1"/>
            <a:r>
              <a:rPr lang="en-US" altLang="en-US" sz="1200" dirty="0"/>
              <a:t>CT1: CCs and emails. Decision making was hard as </a:t>
            </a:r>
            <a:r>
              <a:rPr lang="en-US" altLang="en-US" sz="1200" b="1" dirty="0">
                <a:solidFill>
                  <a:srgbClr val="C00000"/>
                </a:solidFill>
              </a:rPr>
              <a:t>no off-line discussion</a:t>
            </a:r>
            <a:r>
              <a:rPr lang="en-US" altLang="en-US" sz="1200" dirty="0"/>
              <a:t>, </a:t>
            </a:r>
            <a:r>
              <a:rPr lang="en-US" altLang="en-US" sz="1200" b="1" dirty="0">
                <a:solidFill>
                  <a:srgbClr val="C00000"/>
                </a:solidFill>
              </a:rPr>
              <a:t>no show of hands </a:t>
            </a:r>
            <a:r>
              <a:rPr lang="en-US" altLang="en-US" sz="1200" dirty="0"/>
              <a:t>took place.</a:t>
            </a:r>
          </a:p>
          <a:p>
            <a:pPr lvl="1"/>
            <a:r>
              <a:rPr lang="en-US" altLang="en-US" sz="1200" dirty="0"/>
              <a:t>CT3: CCs (daily) + emails. Reaching agreements was hard as no off-line discussions. </a:t>
            </a:r>
            <a:r>
              <a:rPr lang="en-US" altLang="en-US" sz="1200" b="1" dirty="0">
                <a:solidFill>
                  <a:srgbClr val="C00000"/>
                </a:solidFill>
              </a:rPr>
              <a:t>Quality of the CCs needs to improve </a:t>
            </a:r>
            <a:r>
              <a:rPr lang="en-US" altLang="en-US" sz="1200" dirty="0"/>
              <a:t>– </a:t>
            </a:r>
            <a:r>
              <a:rPr lang="en-US" altLang="en-US" sz="1200" b="1" dirty="0">
                <a:solidFill>
                  <a:srgbClr val="C00000"/>
                </a:solidFill>
              </a:rPr>
              <a:t>lost connections, screen not always remotely accessible.</a:t>
            </a:r>
            <a:r>
              <a:rPr lang="en-US" altLang="en-US" sz="1200" dirty="0"/>
              <a:t> </a:t>
            </a:r>
            <a:r>
              <a:rPr lang="en-US" altLang="en-US" sz="1200" b="1" dirty="0">
                <a:solidFill>
                  <a:srgbClr val="C00000"/>
                </a:solidFill>
              </a:rPr>
              <a:t>Email reflector had delays</a:t>
            </a:r>
            <a:r>
              <a:rPr lang="en-US" altLang="en-US" sz="1200" dirty="0"/>
              <a:t>.</a:t>
            </a:r>
          </a:p>
          <a:p>
            <a:pPr lvl="1"/>
            <a:r>
              <a:rPr lang="en-US" altLang="en-US" sz="1200" dirty="0"/>
              <a:t>CT4: CCs (daily) + emails. Controversial topics were postponed due to </a:t>
            </a:r>
            <a:r>
              <a:rPr lang="en-US" altLang="en-US" sz="1200" b="1" dirty="0">
                <a:solidFill>
                  <a:srgbClr val="C00000"/>
                </a:solidFill>
              </a:rPr>
              <a:t>lack of offline discussion</a:t>
            </a:r>
            <a:r>
              <a:rPr lang="en-US" altLang="en-US" sz="1200" dirty="0"/>
              <a:t>.</a:t>
            </a:r>
          </a:p>
          <a:p>
            <a:pPr lvl="1"/>
            <a:r>
              <a:rPr lang="en-US" altLang="en-US" sz="1200" dirty="0"/>
              <a:t>CT6: CCs (daily) + email.</a:t>
            </a:r>
          </a:p>
          <a:p>
            <a:pPr lvl="1"/>
            <a:r>
              <a:rPr lang="en-US" altLang="en-US" sz="1200" dirty="0"/>
              <a:t>RAN1: email only. Overwhelming traffic on ~240 threads.</a:t>
            </a:r>
          </a:p>
          <a:p>
            <a:pPr lvl="1"/>
            <a:r>
              <a:rPr lang="en-US" altLang="en-US" sz="1200" dirty="0"/>
              <a:t>RAN2: 66 hours of CC, email on 250 threads. </a:t>
            </a:r>
            <a:r>
              <a:rPr lang="en-US" altLang="en-US" sz="1200" b="1" dirty="0">
                <a:solidFill>
                  <a:srgbClr val="C00000"/>
                </a:solidFill>
              </a:rPr>
              <a:t>GTW screen sharing was poor </a:t>
            </a:r>
            <a:r>
              <a:rPr lang="en-US" altLang="en-US" sz="1200" dirty="0"/>
              <a:t>for users with inadequate internet connections. </a:t>
            </a:r>
          </a:p>
          <a:p>
            <a:pPr lvl="1"/>
            <a:r>
              <a:rPr lang="en-US" altLang="en-US" sz="1200" dirty="0"/>
              <a:t>RAN3: CCs and email. </a:t>
            </a:r>
            <a:r>
              <a:rPr lang="en-US" altLang="en-US" sz="1200" dirty="0" err="1"/>
              <a:t>GotoWebinar</a:t>
            </a:r>
            <a:r>
              <a:rPr lang="en-US" altLang="en-US" sz="1200" dirty="0"/>
              <a:t> worked well (few problems only at the end.)</a:t>
            </a:r>
          </a:p>
          <a:p>
            <a:pPr lvl="1"/>
            <a:r>
              <a:rPr lang="en-US" altLang="en-US" sz="1200" dirty="0"/>
              <a:t>RAN4: email only.</a:t>
            </a:r>
          </a:p>
          <a:p>
            <a:pPr lvl="1"/>
            <a:r>
              <a:rPr lang="en-US" altLang="en-US" sz="1200" dirty="0"/>
              <a:t>RAN5: email only.</a:t>
            </a:r>
          </a:p>
          <a:p>
            <a:r>
              <a:rPr lang="en-US" altLang="en-US" sz="1400" dirty="0"/>
              <a:t>Highlighted items</a:t>
            </a:r>
            <a:r>
              <a:rPr lang="en-US" altLang="en-US" sz="1400" i="1" dirty="0"/>
              <a:t> </a:t>
            </a:r>
            <a:r>
              <a:rPr lang="en-US" altLang="en-US" sz="1400" dirty="0"/>
              <a:t>indicate </a:t>
            </a:r>
            <a:r>
              <a:rPr lang="en-US" altLang="en-US" sz="1400" b="1" dirty="0">
                <a:solidFill>
                  <a:srgbClr val="C00000"/>
                </a:solidFill>
              </a:rPr>
              <a:t>challenges</a:t>
            </a:r>
            <a:r>
              <a:rPr lang="en-US" altLang="en-US" sz="1400" b="1" dirty="0"/>
              <a:t> </a:t>
            </a:r>
            <a:r>
              <a:rPr lang="en-US" altLang="en-US" sz="1400" dirty="0"/>
              <a:t>and </a:t>
            </a:r>
            <a:r>
              <a:rPr lang="en-US" altLang="en-US" sz="1400" b="1" dirty="0">
                <a:solidFill>
                  <a:srgbClr val="00B050"/>
                </a:solidFill>
              </a:rPr>
              <a:t>solutions</a:t>
            </a:r>
            <a:r>
              <a:rPr lang="en-US" altLang="en-US" sz="1400" b="1" dirty="0"/>
              <a:t>.</a:t>
            </a:r>
            <a:endParaRPr lang="en-US" altLang="en-US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17318" y="182562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68AA3C"/>
                </a:solidFill>
              </a:rPr>
              <a:t>Q1 ‘20</a:t>
            </a:r>
          </a:p>
        </p:txBody>
      </p:sp>
    </p:spTree>
    <p:extLst>
      <p:ext uri="{BB962C8B-B14F-4D97-AF65-F5344CB8AC3E}">
        <p14:creationId xmlns:p14="http://schemas.microsoft.com/office/powerpoint/2010/main" val="320049676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and Notes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668693"/>
          </a:xfrm>
        </p:spPr>
        <p:txBody>
          <a:bodyPr/>
          <a:lstStyle/>
          <a:p>
            <a:r>
              <a:rPr lang="en-US" sz="2400" dirty="0"/>
              <a:t>E-meetings:</a:t>
            </a:r>
          </a:p>
          <a:p>
            <a:pPr lvl="1"/>
            <a:r>
              <a:rPr lang="en-US" sz="1600" dirty="0"/>
              <a:t>Each WG has developed its own practices and adapted to the situation differently.</a:t>
            </a:r>
          </a:p>
          <a:p>
            <a:pPr lvl="1"/>
            <a:r>
              <a:rPr lang="en-US" sz="1600" dirty="0"/>
              <a:t>Some WGs have identified / needed innovations (a partial list):</a:t>
            </a:r>
          </a:p>
          <a:p>
            <a:pPr lvl="2"/>
            <a:r>
              <a:rPr lang="en-US" sz="1400" dirty="0"/>
              <a:t>SA1: MCC provided the web based file upload facility, for those who are not able to use ftp. This has proved useful for other WGs’ e-meetings.</a:t>
            </a:r>
          </a:p>
          <a:p>
            <a:pPr lvl="2"/>
            <a:r>
              <a:rPr lang="en-US" sz="1400" dirty="0"/>
              <a:t>SA2: developed tools for templates for email based e-meetings, automated update of chairman’s notes.</a:t>
            </a:r>
          </a:p>
          <a:p>
            <a:pPr lvl="2"/>
            <a:r>
              <a:rPr lang="en-US" sz="1400" dirty="0"/>
              <a:t>Several WGs developed templates and conventions for e-mail processing.</a:t>
            </a:r>
          </a:p>
          <a:p>
            <a:pPr lvl="1"/>
            <a:r>
              <a:rPr lang="en-US" sz="1600" dirty="0"/>
              <a:t>Issues cited, summary</a:t>
            </a:r>
          </a:p>
          <a:p>
            <a:pPr lvl="2"/>
            <a:r>
              <a:rPr lang="en-US" sz="1400" dirty="0"/>
              <a:t>Enormous flood of email, at times delayed delivery of emails</a:t>
            </a:r>
          </a:p>
          <a:p>
            <a:pPr lvl="2"/>
            <a:r>
              <a:rPr lang="en-US" sz="1400" dirty="0"/>
              <a:t>Lack of off-line interaction</a:t>
            </a:r>
          </a:p>
          <a:p>
            <a:pPr lvl="2"/>
            <a:r>
              <a:rPr lang="en-US" sz="1400" dirty="0"/>
              <a:t>No experience with informal decision making (show of hands) in e-meetings</a:t>
            </a:r>
          </a:p>
          <a:p>
            <a:pPr lvl="2"/>
            <a:r>
              <a:rPr lang="en-US" sz="1400" dirty="0"/>
              <a:t>Screen sharing was of poor quality for some delegates</a:t>
            </a:r>
          </a:p>
          <a:p>
            <a:r>
              <a:rPr lang="en-US" sz="2200" dirty="0"/>
              <a:t>Hybrid participation:</a:t>
            </a:r>
          </a:p>
          <a:p>
            <a:pPr lvl="1"/>
            <a:r>
              <a:rPr lang="en-US" sz="1600" dirty="0"/>
              <a:t>Trials began for smaller groups. </a:t>
            </a:r>
          </a:p>
          <a:p>
            <a:pPr lvl="1"/>
            <a:r>
              <a:rPr lang="en-US" sz="1600" dirty="0"/>
              <a:t>Too few trials to draw any conclusions yet.</a:t>
            </a:r>
          </a:p>
          <a:p>
            <a:pPr lvl="1"/>
            <a:r>
              <a:rPr lang="en-US" sz="1600" dirty="0"/>
              <a:t>Challenge: audio quality. This may require professional audio set up at the face to face site.</a:t>
            </a:r>
          </a:p>
          <a:p>
            <a:pPr marL="457200" lvl="1" indent="0">
              <a:buNone/>
            </a:pPr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600737146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5500</TotalTime>
  <Words>880</Words>
  <Application>Microsoft Office PowerPoint</Application>
  <PresentationFormat>Widescreen</PresentationFormat>
  <Paragraphs>55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Arial </vt:lpstr>
      <vt:lpstr>Calibri</vt:lpstr>
      <vt:lpstr>Calibri Light</vt:lpstr>
      <vt:lpstr>Times New Roman</vt:lpstr>
      <vt:lpstr>Office Theme</vt:lpstr>
      <vt:lpstr>3GPP IT Task Force Report</vt:lpstr>
      <vt:lpstr>Action Item Status</vt:lpstr>
      <vt:lpstr>Hybrid Remote Participation - IT Report</vt:lpstr>
      <vt:lpstr>Remote Meetings – IT Report</vt:lpstr>
      <vt:lpstr>Summary and Notes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Adrian Scrase</cp:lastModifiedBy>
  <cp:revision>611</cp:revision>
  <dcterms:created xsi:type="dcterms:W3CDTF">2010-02-05T13:52:04Z</dcterms:created>
  <dcterms:modified xsi:type="dcterms:W3CDTF">2020-04-06T07:42:22Z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C:\Users\erik.guttman.CORP\AppData\Local\Temp\Temp1_presentation_template.zip\2019_new_template_Internal.ppt</vt:lpwstr>
  </property>
  <property fmtid="{5C58129F-E5B8-477A-9B38-B3E54BFA04C8}" pid="2">
    <vt:lpwstr>4DD512F63FC1D22001D4ACB73366177165F08706E564BC554C7A58985BC1FBE7</vt:lpwstr>
  </property>
</Properties>
</file>