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70" r:id="rId2"/>
  </p:sldMasterIdLst>
  <p:notesMasterIdLst>
    <p:notesMasterId r:id="rId7"/>
  </p:notesMasterIdLst>
  <p:sldIdLst>
    <p:sldId id="256" r:id="rId3"/>
    <p:sldId id="1147" r:id="rId4"/>
    <p:sldId id="513" r:id="rId5"/>
    <p:sldId id="1148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78" autoAdjust="0"/>
    <p:restoredTop sz="94660"/>
  </p:normalViewPr>
  <p:slideViewPr>
    <p:cSldViewPr snapToGrid="0">
      <p:cViewPr varScale="1">
        <p:scale>
          <a:sx n="68" d="100"/>
          <a:sy n="68" d="100"/>
        </p:scale>
        <p:origin x="452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6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1F0F8E-DAC8-452F-B3C4-A4FCD23EC36A}" type="datetimeFigureOut">
              <a:rPr lang="en-IN" smtClean="0"/>
              <a:t>02-10-2019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764C03-45F4-415A-B0C8-F41D9679D0E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13417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8900" y="742950"/>
            <a:ext cx="6619875" cy="3724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Build widespread and deep standardization capability in the </a:t>
            </a: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applications area. This requires a 2 pronged approach </a:t>
            </a:r>
            <a:r>
              <a:rPr lang="en-US" altLang="en-US" sz="1300" u="sng" dirty="0">
                <a:solidFill>
                  <a:srgbClr val="00808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US" altLang="en-US" sz="800" dirty="0"/>
          </a:p>
          <a:p>
            <a:pPr marL="963595" lvl="2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Enhancing participation in the local SDO (</a:t>
            </a:r>
            <a:r>
              <a:rPr lang="en-US" altLang="en-US" sz="1300" u="sng" dirty="0" err="1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i.e</a:t>
            </a:r>
            <a:r>
              <a:rPr lang="en-US" altLang="en-US" sz="13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.,</a:t>
            </a:r>
            <a:r>
              <a:rPr lang="en-US" altLang="en-US" sz="1300" u="sng" dirty="0" err="1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TSDSI</a:t>
            </a: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</a:t>
            </a:r>
            <a:endParaRPr lang="en-US" altLang="en-US" sz="800" dirty="0"/>
          </a:p>
          <a:p>
            <a:pPr marL="963595" lvl="2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Creating a pool of Standardization experts for each of the domains and technology areas. </a:t>
            </a:r>
            <a:endParaRPr lang="en-US" altLang="en-US" sz="800" dirty="0"/>
          </a:p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This has to complemented with spreading awareness &amp; education of standardization. </a:t>
            </a:r>
            <a:endParaRPr lang="en-US" altLang="en-US" sz="800" dirty="0"/>
          </a:p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technical activities in the local SDO (i.e</a:t>
            </a:r>
            <a:r>
              <a:rPr lang="en-US" altLang="en-US" sz="13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.,</a:t>
            </a: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TSDSI) can provide the breeding ground for this expertise. </a:t>
            </a:r>
            <a:endParaRPr lang="en-US" altLang="en-US" sz="800" dirty="0"/>
          </a:p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We have to recognize that building Standardization Capability is hard and requires deep technical expertise as well as a long term sustained commitment and complete engagement with Standardization. </a:t>
            </a:r>
            <a:endParaRPr lang="en-US" altLang="en-US" sz="800" dirty="0"/>
          </a:p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Proper incentives and recognitions need to be put in place to make it attractive for people from Industry, Academia and R&amp;D Labs to commit to this area which is still in its infancy in India. </a:t>
            </a:r>
            <a:endParaRPr lang="en-US" altLang="en-US" sz="800" dirty="0"/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32F8A3-5016-4D53-B556-3CF0B4C4A18A}" type="slidenum">
              <a:rPr kumimoji="0" lang="en-IN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IN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14908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10/2/2019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31C09-D67A-4E51-93FF-547624DDFEF7}" type="datetime1">
              <a:rPr lang="en-US" smtClean="0"/>
              <a:t>10/2/2019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54F99-CAD9-415B-99A4-2C2BC9D1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2035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09BA2-B94C-4D0C-A07F-D75CBEFF6016}" type="datetime1">
              <a:rPr lang="en-US" smtClean="0"/>
              <a:t>10/2/2019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54F99-CAD9-415B-99A4-2C2BC9D1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427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A007C-DCEF-432A-A278-A129DBA94098}" type="datetime1">
              <a:rPr lang="en-US" smtClean="0"/>
              <a:t>10/2/2019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54F99-CAD9-415B-99A4-2C2BC9D1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5778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2A8B9-6817-462A-92FE-E0594958E72F}" type="datetime1">
              <a:rPr lang="en-US" smtClean="0"/>
              <a:t>10/2/2019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54F99-CAD9-415B-99A4-2C2BC9D1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4719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803E1-78A2-4698-9FC9-8B26A26FC815}" type="datetime1">
              <a:rPr lang="en-US" smtClean="0"/>
              <a:t>10/2/2019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54F99-CAD9-415B-99A4-2C2BC9D1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53637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BC414-D673-456B-BDB8-05E8806E52DB}" type="datetime1">
              <a:rPr lang="en-US" smtClean="0"/>
              <a:t>10/2/2019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54F99-CAD9-415B-99A4-2C2BC9D1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77923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4DB8D-E586-46FB-A7DE-5DA988D433CD}" type="datetime1">
              <a:rPr lang="en-US" smtClean="0"/>
              <a:t>10/2/2019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54F99-CAD9-415B-99A4-2C2BC9D1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1495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60499-C3B8-45A4-B4DD-EF21BBFAD1BF}" type="datetime1">
              <a:rPr lang="en-US" smtClean="0"/>
              <a:t>10/2/2019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54F99-CAD9-415B-99A4-2C2BC9D1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48213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CCAF4-2B5D-4A55-AF89-8A026A81D043}" type="datetime1">
              <a:rPr lang="en-US" smtClean="0"/>
              <a:t>10/2/2019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54F99-CAD9-415B-99A4-2C2BC9D1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6635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750C-3B68-4F34-8764-E95ACC1E0F6E}" type="datetime1">
              <a:rPr lang="en-US" smtClean="0"/>
              <a:t>10/2/2019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54F99-CAD9-415B-99A4-2C2BC9D1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738902"/>
      </p:ext>
    </p:extLst>
  </p:cSld>
  <p:clrMapOvr>
    <a:masterClrMapping/>
  </p:clrMapOvr>
  <p:hf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750C-3B68-4F34-8764-E95ACC1E0F6E}" type="datetime1">
              <a:rPr lang="en-US" smtClean="0"/>
              <a:t>10/2/2019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54F99-CAD9-415B-99A4-2C2BC9D1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363850"/>
      </p:ext>
    </p:extLst>
  </p:cSld>
  <p:clrMapOvr>
    <a:masterClrMapping/>
  </p:clrMapOvr>
  <p:hf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750C-3B68-4F34-8764-E95ACC1E0F6E}" type="datetime1">
              <a:rPr lang="en-US" smtClean="0"/>
              <a:t>10/2/2019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54F99-CAD9-415B-99A4-2C2BC9D19E3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67989085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750C-3B68-4F34-8764-E95ACC1E0F6E}" type="datetime1">
              <a:rPr lang="en-US" smtClean="0"/>
              <a:t>10/2/2019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54F99-CAD9-415B-99A4-2C2BC9D1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215644"/>
      </p:ext>
    </p:extLst>
  </p:cSld>
  <p:clrMapOvr>
    <a:masterClrMapping/>
  </p:clrMapOvr>
  <p:hf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750C-3B68-4F34-8764-E95ACC1E0F6E}" type="datetime1">
              <a:rPr lang="en-US" smtClean="0"/>
              <a:t>10/2/2019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54F99-CAD9-415B-99A4-2C2BC9D1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256119"/>
      </p:ext>
    </p:extLst>
  </p:cSld>
  <p:clrMapOvr>
    <a:masterClrMapping/>
  </p:clrMapOvr>
  <p:hf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750C-3B68-4F34-8764-E95ACC1E0F6E}" type="datetime1">
              <a:rPr lang="en-US" smtClean="0"/>
              <a:t>10/2/2019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54F99-CAD9-415B-99A4-2C2BC9D1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627043"/>
      </p:ext>
    </p:extLst>
  </p:cSld>
  <p:clrMapOvr>
    <a:masterClrMapping/>
  </p:clrMapOvr>
  <p:hf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AEB23-F49B-4BC9-81E4-4F28BD1E356B}" type="datetime1">
              <a:rPr lang="en-US" smtClean="0"/>
              <a:t>10/2/2019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54F99-CAD9-415B-99A4-2C2BC9D1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66513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910A5-9766-47AC-8746-848185C67C12}" type="datetime1">
              <a:rPr lang="en-US" smtClean="0"/>
              <a:t>10/2/2019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54F99-CAD9-415B-99A4-2C2BC9D1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61305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045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07" y="30980"/>
            <a:ext cx="8140455" cy="650560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2E75B6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712134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0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36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10/2/2019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B9D8750C-3B68-4F34-8764-E95ACC1E0F6E}" type="datetime1">
              <a:rPr lang="en-US" smtClean="0"/>
              <a:t>10/2/2019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7B054F99-CAD9-415B-99A4-2C2BC9D19E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50905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  <p:sldLayoutId id="2147483684" r:id="rId14"/>
    <p:sldLayoutId id="2147483685" r:id="rId15"/>
    <p:sldLayoutId id="2147483686" r:id="rId16"/>
    <p:sldLayoutId id="2147483687" r:id="rId17"/>
    <p:sldLayoutId id="2147483689" r:id="rId18"/>
    <p:sldLayoutId id="2147483690" r:id="rId1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D25C02F-F453-4C8D-B778-F90AABC4EE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1374" y="5133243"/>
            <a:ext cx="11227858" cy="1405467"/>
          </a:xfrm>
        </p:spPr>
        <p:txBody>
          <a:bodyPr/>
          <a:lstStyle/>
          <a:p>
            <a:r>
              <a:rPr lang="en-IN" dirty="0"/>
              <a:t>Pamela Kumar </a:t>
            </a:r>
          </a:p>
          <a:p>
            <a:r>
              <a:rPr lang="en-IN" dirty="0"/>
              <a:t>Oct 2, 2019 </a:t>
            </a:r>
          </a:p>
          <a:p>
            <a:endParaRPr lang="en-I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BAF2737-8C30-4E48-9EF8-CACDD36BD701}"/>
              </a:ext>
            </a:extLst>
          </p:cNvPr>
          <p:cNvSpPr txBox="1"/>
          <p:nvPr/>
        </p:nvSpPr>
        <p:spPr>
          <a:xfrm>
            <a:off x="1" y="276728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4800" b="1" dirty="0"/>
              <a:t>TSDSI Update for 3GPP PCG</a:t>
            </a:r>
          </a:p>
        </p:txBody>
      </p:sp>
      <p:pic>
        <p:nvPicPr>
          <p:cNvPr id="5" name="Picture 4" descr="A picture containing clipart&#10;&#10;Description automatically generated">
            <a:extLst>
              <a:ext uri="{FF2B5EF4-FFF2-40B4-BE49-F238E27FC236}">
                <a16:creationId xmlns:a16="http://schemas.microsoft.com/office/drawing/2014/main" id="{417279C0-8025-4A8B-AD74-E976108061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0723" y="36655"/>
            <a:ext cx="1055077" cy="456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835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D62CB6-F54C-46F6-9B48-699F1ADDDC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5125"/>
            <a:ext cx="121920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IN" dirty="0"/>
              <a:t>NAVIC accepted as Work Item for 3GPP Release 16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7319CB-BAFB-4142-8008-6663EEC4D7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825625"/>
            <a:ext cx="11315700" cy="4351338"/>
          </a:xfrm>
        </p:spPr>
        <p:txBody>
          <a:bodyPr/>
          <a:lstStyle/>
          <a:p>
            <a:r>
              <a:rPr lang="en-IN" sz="3200" dirty="0" err="1"/>
              <a:t>NavIC</a:t>
            </a:r>
            <a:r>
              <a:rPr lang="en-IN" sz="3200" dirty="0"/>
              <a:t> is the Navigation system based on ISROs 8 satellite constellation IRNSS ( Indian Regional Navigation Satellite System)</a:t>
            </a:r>
          </a:p>
          <a:p>
            <a:r>
              <a:rPr lang="en-IN" sz="3200" dirty="0"/>
              <a:t>3GPP currently has GPS (USA), GLONASS(Russian), Galileo (Europe)  and BDS(China) cellular Navigation Systems</a:t>
            </a:r>
          </a:p>
          <a:p>
            <a:r>
              <a:rPr lang="en-IN" sz="3200" dirty="0"/>
              <a:t>Now </a:t>
            </a:r>
            <a:r>
              <a:rPr lang="en-IN" sz="3200" dirty="0" err="1"/>
              <a:t>NaviC</a:t>
            </a:r>
            <a:r>
              <a:rPr lang="en-IN" sz="3200" dirty="0"/>
              <a:t> will be an additional system that Mobile devices will add starting with LTE (4G) </a:t>
            </a:r>
            <a:r>
              <a:rPr lang="en-IN" dirty="0"/>
              <a:t>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601912-42EA-4F72-80DE-4C116FC8E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54F99-CAD9-415B-99A4-2C2BC9D19E3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9576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0F544CC8-3906-4B6B-9CCE-53EC476678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08728" y="3404801"/>
            <a:ext cx="33374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defTabSz="914377">
              <a:buFontTx/>
              <a:buChar char="•"/>
              <a:defRPr/>
            </a:pPr>
            <a:r>
              <a:rPr lang="en-US" altLang="en-US" sz="1200" b="1" u="sng" dirty="0">
                <a:solidFill>
                  <a:srgbClr val="00808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endParaRPr lang="en-US" altLang="en-US" sz="800" dirty="0">
              <a:solidFill>
                <a:prstClr val="black"/>
              </a:solidFill>
            </a:endParaRPr>
          </a:p>
        </p:txBody>
      </p:sp>
      <p:pic>
        <p:nvPicPr>
          <p:cNvPr id="5" name="Picture 4" descr="A picture containing clipart&#10;&#10;Description automatically generated">
            <a:extLst>
              <a:ext uri="{FF2B5EF4-FFF2-40B4-BE49-F238E27FC236}">
                <a16:creationId xmlns:a16="http://schemas.microsoft.com/office/drawing/2014/main" id="{6448983A-AE78-429A-8167-B22E8D95A5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0723" y="36655"/>
            <a:ext cx="1055077" cy="456631"/>
          </a:xfrm>
          <a:prstGeom prst="rect">
            <a:avLst/>
          </a:prstGeom>
        </p:spPr>
      </p:pic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B62FED6D-33FD-4A75-9018-B5CA646ED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1"/>
            <a:ext cx="27432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lIns="121920" tIns="60960" rIns="121920" bIns="60960"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200" b="0" i="0" u="none" strike="noStrike" cap="none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 defTabSz="914377">
              <a:lnSpc>
                <a:spcPct val="93000"/>
              </a:lnSpc>
              <a:buSzPct val="100000"/>
            </a:pPr>
            <a:fld id="{FADFEB0B-9FBF-484D-9031-326277B9E3E6}" type="slidenum">
              <a:rPr lang="en-IN" smtClean="0"/>
              <a:pPr algn="ctr" defTabSz="914377">
                <a:lnSpc>
                  <a:spcPct val="93000"/>
                </a:lnSpc>
                <a:buSzPct val="100000"/>
              </a:pPr>
              <a:t>3</a:t>
            </a:fld>
            <a:endParaRPr lang="en-US" altLang="en-US" sz="1800" dirty="0">
              <a:solidFill>
                <a:srgbClr val="000000"/>
              </a:solidFill>
              <a:latin typeface="Arial" panose="020B0604020202020204" pitchFamily="34" charset="0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10A49E4-80B8-AB48-A824-76D736B7193B}"/>
              </a:ext>
            </a:extLst>
          </p:cNvPr>
          <p:cNvSpPr/>
          <p:nvPr/>
        </p:nvSpPr>
        <p:spPr>
          <a:xfrm>
            <a:off x="79513" y="796871"/>
            <a:ext cx="1203628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891" indent="-342891" defTabSz="914377">
              <a:buFont typeface="Arial" panose="020B0604020202020204" pitchFamily="34" charset="0"/>
              <a:buChar char="•"/>
            </a:pPr>
            <a:r>
              <a:rPr lang="en-IN" sz="32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Capacity &amp; Coverage enhancements(</a:t>
            </a:r>
            <a:r>
              <a:rPr lang="en-IN" sz="3200" dirty="0" err="1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wrt</a:t>
            </a:r>
            <a:r>
              <a:rPr lang="en-IN" sz="32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Rel16)</a:t>
            </a:r>
          </a:p>
          <a:p>
            <a:pPr marL="342891" indent="-342891" defTabSz="914377">
              <a:buFont typeface="Arial" panose="020B0604020202020204" pitchFamily="34" charset="0"/>
              <a:buChar char="•"/>
            </a:pPr>
            <a:r>
              <a:rPr lang="en-IN" sz="32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In-Band Full-Duplex Study Proposal</a:t>
            </a:r>
          </a:p>
          <a:p>
            <a:pPr marL="342891" indent="-342891" defTabSz="914377">
              <a:buFont typeface="Arial" panose="020B0604020202020204" pitchFamily="34" charset="0"/>
              <a:buChar char="•"/>
            </a:pPr>
            <a:r>
              <a:rPr lang="en-IN" sz="32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IAB enhancement</a:t>
            </a:r>
          </a:p>
          <a:p>
            <a:pPr marL="342891" indent="-342891" defTabSz="914377">
              <a:buFont typeface="Arial" panose="020B0604020202020204" pitchFamily="34" charset="0"/>
              <a:buChar char="•"/>
            </a:pPr>
            <a:r>
              <a:rPr lang="en-IN" sz="32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MBMS support for 5G NR</a:t>
            </a:r>
          </a:p>
          <a:p>
            <a:pPr marL="342891" indent="-342891" defTabSz="914377">
              <a:buFont typeface="Arial" panose="020B0604020202020204" pitchFamily="34" charset="0"/>
              <a:buChar char="•"/>
            </a:pPr>
            <a:r>
              <a:rPr lang="en-IN" sz="32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 for SA Deployment Option-6</a:t>
            </a:r>
          </a:p>
          <a:p>
            <a:pPr marL="342891" indent="-342891" defTabSz="914377">
              <a:buFont typeface="Arial" panose="020B0604020202020204" pitchFamily="34" charset="0"/>
              <a:buChar char="•"/>
            </a:pPr>
            <a:r>
              <a:rPr lang="en-IN" sz="3200" dirty="0">
                <a:solidFill>
                  <a:srgbClr val="2222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 DU&amp;RU split options 3,6&amp;7</a:t>
            </a:r>
            <a:endParaRPr lang="en-US" sz="3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40A3F77-3DB1-4595-8D2C-4C08E092A0C3}"/>
              </a:ext>
            </a:extLst>
          </p:cNvPr>
          <p:cNvSpPr/>
          <p:nvPr/>
        </p:nvSpPr>
        <p:spPr>
          <a:xfrm>
            <a:off x="181132" y="0"/>
            <a:ext cx="111726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/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TSDSI Proposal for 3GPP Release 17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B3398F8-D72F-4B1D-9F03-F1303FB697C9}"/>
              </a:ext>
            </a:extLst>
          </p:cNvPr>
          <p:cNvSpPr txBox="1"/>
          <p:nvPr/>
        </p:nvSpPr>
        <p:spPr>
          <a:xfrm>
            <a:off x="-119270" y="4084983"/>
            <a:ext cx="1223507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200" dirty="0"/>
              <a:t>TSDSI entrusted  with the role to </a:t>
            </a:r>
          </a:p>
          <a:p>
            <a:pPr algn="ctr"/>
            <a:r>
              <a:rPr lang="en-IN" sz="3200" dirty="0"/>
              <a:t>“ track in a horizontal umbrella fashion the progress made on sub topics, within the different Work Areas (for 3GPP Release 17), </a:t>
            </a:r>
          </a:p>
          <a:p>
            <a:pPr algn="ctr"/>
            <a:r>
              <a:rPr lang="en-IN" sz="3200" b="1" i="1" u="sng" dirty="0"/>
              <a:t>that are important for NR deployment in developing countries </a:t>
            </a:r>
            <a:r>
              <a:rPr lang="en-IN" sz="3200" dirty="0"/>
              <a:t>and report status to TSG RAN” </a:t>
            </a:r>
          </a:p>
          <a:p>
            <a:br>
              <a:rPr lang="en-IN" dirty="0"/>
            </a:br>
            <a:endParaRPr lang="en-IN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AD9DC93-4348-47D5-992C-9E0F3F0F407E}"/>
              </a:ext>
            </a:extLst>
          </p:cNvPr>
          <p:cNvSpPr txBox="1"/>
          <p:nvPr/>
        </p:nvSpPr>
        <p:spPr>
          <a:xfrm rot="18842680">
            <a:off x="6137403" y="1716768"/>
            <a:ext cx="601648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800" b="1" i="1" u="sng" dirty="0"/>
              <a:t>TSDSI to be Chair of 3GPP PCG in 2020</a:t>
            </a:r>
          </a:p>
          <a:p>
            <a:pPr algn="ctr"/>
            <a:r>
              <a:rPr lang="en-IN" sz="2800" b="1" i="1" u="sng" dirty="0"/>
              <a:t>TSDSI Staff to go on deputation to 3GPP-MCC  for 3 Years</a:t>
            </a:r>
          </a:p>
        </p:txBody>
      </p:sp>
    </p:spTree>
    <p:extLst>
      <p:ext uri="{BB962C8B-B14F-4D97-AF65-F5344CB8AC3E}">
        <p14:creationId xmlns:p14="http://schemas.microsoft.com/office/powerpoint/2010/main" val="852037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BA9878-F397-4614-ABEA-3A3BEE489D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667" y="0"/>
            <a:ext cx="10131425" cy="1456267"/>
          </a:xfrm>
        </p:spPr>
        <p:txBody>
          <a:bodyPr>
            <a:normAutofit/>
          </a:bodyPr>
          <a:lstStyle/>
          <a:p>
            <a:r>
              <a:rPr lang="en-IN" dirty="0"/>
              <a:t>ENGAGING with DEVELOPING COUNTRIES 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C3624571-184A-4CD9-8289-41BE4F66820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33805633"/>
              </p:ext>
            </p:extLst>
          </p:nvPr>
        </p:nvGraphicFramePr>
        <p:xfrm>
          <a:off x="405016" y="1236308"/>
          <a:ext cx="11538857" cy="5119837"/>
        </p:xfrm>
        <a:graphic>
          <a:graphicData uri="http://schemas.openxmlformats.org/drawingml/2006/table">
            <a:tbl>
              <a:tblPr firstRow="1" firstCol="1" bandRow="1"/>
              <a:tblGrid>
                <a:gridCol w="1661727">
                  <a:extLst>
                    <a:ext uri="{9D8B030D-6E8A-4147-A177-3AD203B41FA5}">
                      <a16:colId xmlns:a16="http://schemas.microsoft.com/office/drawing/2014/main" val="1515765249"/>
                    </a:ext>
                  </a:extLst>
                </a:gridCol>
                <a:gridCol w="4064085">
                  <a:extLst>
                    <a:ext uri="{9D8B030D-6E8A-4147-A177-3AD203B41FA5}">
                      <a16:colId xmlns:a16="http://schemas.microsoft.com/office/drawing/2014/main" val="1151134031"/>
                    </a:ext>
                  </a:extLst>
                </a:gridCol>
                <a:gridCol w="4234851">
                  <a:extLst>
                    <a:ext uri="{9D8B030D-6E8A-4147-A177-3AD203B41FA5}">
                      <a16:colId xmlns:a16="http://schemas.microsoft.com/office/drawing/2014/main" val="16711233"/>
                    </a:ext>
                  </a:extLst>
                </a:gridCol>
                <a:gridCol w="1578194">
                  <a:extLst>
                    <a:ext uri="{9D8B030D-6E8A-4147-A177-3AD203B41FA5}">
                      <a16:colId xmlns:a16="http://schemas.microsoft.com/office/drawing/2014/main" val="3315239234"/>
                    </a:ext>
                  </a:extLst>
                </a:gridCol>
              </a:tblGrid>
              <a:tr h="430819">
                <a:tc gridSpan="4">
                  <a:txBody>
                    <a:bodyPr/>
                    <a:lstStyle/>
                    <a:p>
                      <a:pPr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2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TSDSI-TEPC Workshop – Standardisation for Developing Countries</a:t>
                      </a:r>
                      <a:endParaRPr lang="en-IN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0516" marR="90516" marT="45258" marB="4525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5111405"/>
                  </a:ext>
                </a:extLst>
              </a:tr>
              <a:tr h="430819">
                <a:tc gridSpan="4">
                  <a:txBody>
                    <a:bodyPr/>
                    <a:lstStyle/>
                    <a:p>
                      <a:pPr algn="ctr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2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Oct 14 1400 to 1700 </a:t>
                      </a:r>
                      <a:endParaRPr lang="en-IN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0516" marR="90516" marT="45258" marB="45258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6957762"/>
                  </a:ext>
                </a:extLst>
              </a:tr>
              <a:tr h="293145">
                <a:tc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Session</a:t>
                      </a:r>
                      <a:endParaRPr lang="en-IN" sz="3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7887" marR="67887" marT="942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TOPIC</a:t>
                      </a:r>
                      <a:endParaRPr lang="en-IN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7887" marR="67887" marT="942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SPEAKERS</a:t>
                      </a:r>
                      <a:endParaRPr lang="en-IN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7887" marR="67887" marT="942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DURATION</a:t>
                      </a:r>
                      <a:endParaRPr lang="en-IN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7887" marR="67887" marT="942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3423076"/>
                  </a:ext>
                </a:extLst>
              </a:tr>
              <a:tr h="521681">
                <a:tc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1400-1700</a:t>
                      </a:r>
                      <a:endParaRPr lang="en-IN" sz="3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7887" marR="67887" marT="942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TSDSI Overview &amp; Standards Initiatives</a:t>
                      </a:r>
                      <a:endParaRPr lang="en-IN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7887" marR="67887" marT="942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Prof. Bhaskar, Chairman TSDSI; </a:t>
                      </a:r>
                      <a:endParaRPr lang="en-IN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Ms Pamela Kumar, DG, TSDSI </a:t>
                      </a:r>
                      <a:endParaRPr lang="en-IN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7887" marR="67887" marT="942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40 minutes</a:t>
                      </a:r>
                      <a:endParaRPr lang="en-IN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7887" marR="67887" marT="942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8537595"/>
                  </a:ext>
                </a:extLst>
              </a:tr>
              <a:tr h="750217">
                <a:tc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3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7887" marR="67887" marT="942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Global Standardisation</a:t>
                      </a:r>
                      <a:endParaRPr lang="en-IN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7887" marR="67887" marT="942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I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Chair – Kishore Bab, DDG (SRI)</a:t>
                      </a:r>
                      <a:endParaRPr lang="en-IN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  <a:p>
                      <a:pPr algn="just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I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ITU Expert*</a:t>
                      </a:r>
                      <a:endParaRPr lang="en-IN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  <a:p>
                      <a:pPr algn="just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I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Mr Adrian Scrase*, CTO ETSI</a:t>
                      </a:r>
                      <a:endParaRPr lang="en-IN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7887" marR="67887" marT="942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30 minutes</a:t>
                      </a:r>
                      <a:endParaRPr lang="en-IN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7887" marR="67887" marT="942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0134512"/>
                  </a:ext>
                </a:extLst>
              </a:tr>
              <a:tr h="750217">
                <a:tc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3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7887" marR="67887" marT="942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Developing Countries perspective</a:t>
                      </a:r>
                      <a:endParaRPr lang="en-IN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7887" marR="67887" marT="942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I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Chair – RK Bhatnagar, DG, TEPC</a:t>
                      </a:r>
                      <a:endParaRPr lang="en-IN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  <a:p>
                      <a:pPr algn="just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tabLst>
                          <a:tab pos="457200" algn="l"/>
                        </a:tabLst>
                      </a:pPr>
                      <a:r>
                        <a:rPr lang="en-I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Hon’ble Ministers* from representative countries (TEPC to confirm names)</a:t>
                      </a:r>
                      <a:endParaRPr lang="en-IN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7887" marR="67887" marT="942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40 minutes</a:t>
                      </a:r>
                      <a:endParaRPr lang="en-IN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7887" marR="67887" marT="942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1167298"/>
                  </a:ext>
                </a:extLst>
              </a:tr>
              <a:tr h="1207288">
                <a:tc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IN" sz="3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7887" marR="67887" marT="942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Panel Discussion: Developing Standards for Adoption of Emerging Technologies</a:t>
                      </a:r>
                      <a:endParaRPr lang="en-IN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7887" marR="67887" marT="942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I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Moderator – Kumar Sivarajan, CTO, Tejas</a:t>
                      </a:r>
                      <a:endParaRPr lang="en-IN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  <a:p>
                      <a:pPr algn="just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I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Satish Jamadagni, Reliance </a:t>
                      </a:r>
                      <a:r>
                        <a:rPr lang="en-IN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Jio</a:t>
                      </a:r>
                      <a:endParaRPr lang="en-IN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  <a:p>
                      <a:pPr algn="just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I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Jayant Moghe – Vodafone</a:t>
                      </a:r>
                      <a:endParaRPr lang="en-IN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  <a:p>
                      <a:pPr algn="just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I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Sandeep Gupta – Airtel</a:t>
                      </a:r>
                      <a:endParaRPr lang="en-IN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  <a:p>
                      <a:pPr algn="just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en-I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DK Agarwal - BSNL</a:t>
                      </a:r>
                      <a:endParaRPr lang="en-IN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7887" marR="67887" marT="942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I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45 minutes </a:t>
                      </a:r>
                      <a:endParaRPr lang="en-IN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7887" marR="67887" marT="9429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2654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618825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16476F"/>
      </a:dk2>
      <a:lt2>
        <a:srgbClr val="EBEBEB"/>
      </a:lt2>
      <a:accent1>
        <a:srgbClr val="E5B458"/>
      </a:accent1>
      <a:accent2>
        <a:srgbClr val="F77754"/>
      </a:accent2>
      <a:accent3>
        <a:srgbClr val="D8507E"/>
      </a:accent3>
      <a:accent4>
        <a:srgbClr val="BC70EE"/>
      </a:accent4>
      <a:accent5>
        <a:srgbClr val="3CA2E2"/>
      </a:accent5>
      <a:accent6>
        <a:srgbClr val="91BF77"/>
      </a:accent6>
      <a:hlink>
        <a:srgbClr val="71DDAB"/>
      </a:hlink>
      <a:folHlink>
        <a:srgbClr val="A6E4C7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B36E0D05-787B-4C61-8268-2D6C1FBEDA32}"/>
    </a:ext>
  </a:extLst>
</a:theme>
</file>

<file path=ppt/theme/theme2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466</Words>
  <Application>Microsoft Office PowerPoint</Application>
  <PresentationFormat>Widescreen</PresentationFormat>
  <Paragraphs>62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</vt:lpstr>
      <vt:lpstr>Calibri</vt:lpstr>
      <vt:lpstr>Calibri Light</vt:lpstr>
      <vt:lpstr>Corbel</vt:lpstr>
      <vt:lpstr>Courier New</vt:lpstr>
      <vt:lpstr>Symbol</vt:lpstr>
      <vt:lpstr>Celestial</vt:lpstr>
      <vt:lpstr>Depth</vt:lpstr>
      <vt:lpstr>PowerPoint Presentation</vt:lpstr>
      <vt:lpstr>NAVIC accepted as Work Item for 3GPP Release 16</vt:lpstr>
      <vt:lpstr>PowerPoint Presentation</vt:lpstr>
      <vt:lpstr>ENGAGING with DEVELOPING COUNTRIES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Pamela Kumar</dc:creator>
  <cp:lastModifiedBy>Pamela Kumar</cp:lastModifiedBy>
  <cp:revision>1</cp:revision>
  <dcterms:created xsi:type="dcterms:W3CDTF">2019-10-02T12:34:31Z</dcterms:created>
  <dcterms:modified xsi:type="dcterms:W3CDTF">2019-10-02T12:35:51Z</dcterms:modified>
</cp:coreProperties>
</file>